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494" r:id="rId3"/>
    <p:sldId id="265" r:id="rId4"/>
    <p:sldId id="305" r:id="rId5"/>
    <p:sldId id="306" r:id="rId6"/>
    <p:sldId id="314" r:id="rId7"/>
    <p:sldId id="315" r:id="rId8"/>
    <p:sldId id="313" r:id="rId9"/>
    <p:sldId id="317" r:id="rId10"/>
    <p:sldId id="495" r:id="rId11"/>
    <p:sldId id="496" r:id="rId12"/>
    <p:sldId id="497"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6753"/>
    <a:srgbClr val="1B4134"/>
    <a:srgbClr val="FFFFFF"/>
    <a:srgbClr val="222222"/>
    <a:srgbClr val="76B8B5"/>
    <a:srgbClr val="90B6DD"/>
    <a:srgbClr val="057CFF"/>
    <a:srgbClr val="4649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55" autoAdjust="0"/>
    <p:restoredTop sz="96236" autoAdjust="0"/>
  </p:normalViewPr>
  <p:slideViewPr>
    <p:cSldViewPr>
      <p:cViewPr varScale="1">
        <p:scale>
          <a:sx n="130" d="100"/>
          <a:sy n="130" d="100"/>
        </p:scale>
        <p:origin x="736" y="300"/>
      </p:cViewPr>
      <p:guideLst>
        <p:guide orient="horz" pos="1620"/>
        <p:guide pos="2880"/>
      </p:guideLst>
    </p:cSldViewPr>
  </p:slideViewPr>
  <p:notesTextViewPr>
    <p:cViewPr>
      <p:scale>
        <a:sx n="100" d="100"/>
        <a:sy n="100" d="100"/>
      </p:scale>
      <p:origin x="0" y="0"/>
    </p:cViewPr>
  </p:notesTextViewPr>
  <p:notesViewPr>
    <p:cSldViewPr>
      <p:cViewPr varScale="1">
        <p:scale>
          <a:sx n="67" d="100"/>
          <a:sy n="67" d="100"/>
        </p:scale>
        <p:origin x="-31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CD1819-8EAB-4094-BBB1-E11C3AABA846}" type="datetimeFigureOut">
              <a:rPr lang="en-US" smtClean="0"/>
              <a:t>7/10/2025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EA62D1B-AC76-4092-A22E-9E6DF2EB6902}" type="slidenum">
              <a:rPr lang="en-US" smtClean="0"/>
              <a:t>‹#›</a:t>
            </a:fld>
            <a:endParaRPr lang="en-US"/>
          </a:p>
        </p:txBody>
      </p:sp>
    </p:spTree>
    <p:extLst>
      <p:ext uri="{BB962C8B-B14F-4D97-AF65-F5344CB8AC3E}">
        <p14:creationId xmlns:p14="http://schemas.microsoft.com/office/powerpoint/2010/main" val="8515343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76A73D-237B-4034-AB8C-962174A8D351}" type="datetimeFigureOut">
              <a:rPr lang="en-US" smtClean="0"/>
              <a:t>7/10/2025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123B04-A11E-4ECA-8C2F-B25EF2142BD0}" type="slidenum">
              <a:rPr lang="en-US" smtClean="0"/>
              <a:t>‹#›</a:t>
            </a:fld>
            <a:endParaRPr lang="en-US"/>
          </a:p>
        </p:txBody>
      </p:sp>
    </p:spTree>
    <p:extLst>
      <p:ext uri="{BB962C8B-B14F-4D97-AF65-F5344CB8AC3E}">
        <p14:creationId xmlns:p14="http://schemas.microsoft.com/office/powerpoint/2010/main" val="146814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23B04-A11E-4ECA-8C2F-B25EF2142BD0}" type="slidenum">
              <a:rPr lang="en-US" smtClean="0"/>
              <a:t>1</a:t>
            </a:fld>
            <a:endParaRPr lang="en-US"/>
          </a:p>
        </p:txBody>
      </p:sp>
    </p:spTree>
    <p:extLst>
      <p:ext uri="{BB962C8B-B14F-4D97-AF65-F5344CB8AC3E}">
        <p14:creationId xmlns:p14="http://schemas.microsoft.com/office/powerpoint/2010/main" val="1219258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76600" y="1123950"/>
            <a:ext cx="5257800" cy="533400"/>
          </a:xfrm>
          <a:prstGeom prst="rect">
            <a:avLst/>
          </a:prstGeom>
        </p:spPr>
        <p:txBody>
          <a:bodyPr vert="horz" lIns="91440" tIns="45720" rIns="91440" bIns="45720" rtlCol="0" anchor="ctr">
            <a:noAutofit/>
          </a:bodyPr>
          <a:lstStyle>
            <a:lvl1pPr algn="r">
              <a:defRPr lang="en-US" sz="3600" dirty="0"/>
            </a:lvl1pPr>
          </a:lstStyle>
          <a:p>
            <a:pPr lvl="0"/>
            <a:r>
              <a:rPr lang="en-US" dirty="0"/>
              <a:t>Click to edit title</a:t>
            </a:r>
          </a:p>
        </p:txBody>
      </p:sp>
      <p:sp>
        <p:nvSpPr>
          <p:cNvPr id="3" name="Subtitle 2"/>
          <p:cNvSpPr>
            <a:spLocks noGrp="1"/>
          </p:cNvSpPr>
          <p:nvPr>
            <p:ph type="subTitle" idx="1"/>
          </p:nvPr>
        </p:nvSpPr>
        <p:spPr>
          <a:xfrm>
            <a:off x="3276600" y="1657350"/>
            <a:ext cx="5257800" cy="914400"/>
          </a:xfrm>
        </p:spPr>
        <p:txBody>
          <a:bodyPr/>
          <a:lstStyle>
            <a:lvl1pPr marL="0" indent="0" algn="r">
              <a:buNone/>
              <a:defRPr>
                <a:solidFill>
                  <a:schemeClr val="bg1">
                    <a:lumMod val="50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BA5CE939-B381-3A45-13A6-F58CC000B4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64274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95349"/>
            <a:ext cx="5486400" cy="26503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23DAEE89-C03B-1705-0782-CE3B90349A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FDBE062A-C013-A203-17DC-F9C61DBF2E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047749"/>
            <a:ext cx="2057400" cy="3546873"/>
          </a:xfrm>
          <a:prstGeom prst="rect">
            <a:avLst/>
          </a:prstGeom>
        </p:spPr>
        <p:txBody>
          <a:bodyPr vert="eaVert"/>
          <a:lstStyle/>
          <a:p>
            <a:r>
              <a:rPr lang="en-US" dirty="0"/>
              <a:t>Click to edit title style</a:t>
            </a:r>
          </a:p>
        </p:txBody>
      </p:sp>
      <p:sp>
        <p:nvSpPr>
          <p:cNvPr id="3" name="Vertical Text Placeholder 2"/>
          <p:cNvSpPr>
            <a:spLocks noGrp="1"/>
          </p:cNvSpPr>
          <p:nvPr>
            <p:ph type="body" orient="vert" idx="1"/>
          </p:nvPr>
        </p:nvSpPr>
        <p:spPr>
          <a:xfrm>
            <a:off x="457200" y="1047749"/>
            <a:ext cx="6019800" cy="35468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CA6DBE16-F08A-6A41-329C-56621EE53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3">
            <a:lum/>
          </a:blip>
          <a:srcRect/>
          <a:stretch>
            <a:fillRect b="-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352550"/>
            <a:ext cx="8229600" cy="1295400"/>
          </a:xfrm>
          <a:prstGeom prst="rect">
            <a:avLst/>
          </a:prstGeom>
        </p:spPr>
        <p:txBody>
          <a:bodyPr/>
          <a:lstStyle>
            <a:lvl1pPr algn="l">
              <a:defRPr sz="6000" b="1">
                <a:gradFill flip="none" rotWithShape="1">
                  <a:gsLst>
                    <a:gs pos="0">
                      <a:srgbClr val="0070C0"/>
                    </a:gs>
                    <a:gs pos="100000">
                      <a:srgbClr val="00B0F0"/>
                    </a:gs>
                  </a:gsLst>
                  <a:lin ang="16200000" scaled="1"/>
                  <a:tileRect/>
                </a:gradFill>
                <a:effectLst/>
              </a:defRPr>
            </a:lvl1pPr>
          </a:lstStyle>
          <a:p>
            <a:r>
              <a:rPr lang="en-US"/>
              <a:t>Thank You</a:t>
            </a:r>
            <a:endParaRPr lang="en-US" dirty="0"/>
          </a:p>
        </p:txBody>
      </p:sp>
      <p:sp>
        <p:nvSpPr>
          <p:cNvPr id="3" name="Subtitle 2"/>
          <p:cNvSpPr>
            <a:spLocks noGrp="1"/>
          </p:cNvSpPr>
          <p:nvPr>
            <p:ph type="subTitle" idx="1" hasCustomPrompt="1"/>
          </p:nvPr>
        </p:nvSpPr>
        <p:spPr>
          <a:xfrm>
            <a:off x="457200" y="2647950"/>
            <a:ext cx="8229600" cy="914400"/>
          </a:xfrm>
        </p:spPr>
        <p:txBody>
          <a:bodyPr/>
          <a:lstStyle>
            <a:lvl1pPr marL="0" indent="0" algn="l">
              <a:buNone/>
              <a:defRPr>
                <a:solidFill>
                  <a:schemeClr val="tx1">
                    <a:lumMod val="85000"/>
                    <a:lumOff val="15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Contact Information</a:t>
            </a:r>
            <a:endParaRPr lang="en-US" dirty="0"/>
          </a:p>
        </p:txBody>
      </p:sp>
      <p:pic>
        <p:nvPicPr>
          <p:cNvPr id="4" name="Picture 3" descr="A yellow circle with black letters and a black background&#10;&#10;Description automatically generated">
            <a:extLst>
              <a:ext uri="{FF2B5EF4-FFF2-40B4-BE49-F238E27FC236}">
                <a16:creationId xmlns:a16="http://schemas.microsoft.com/office/drawing/2014/main" id="{624E307F-BC23-D6AD-3DDE-45757A637AC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33806275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6949" indent="0">
              <a:buNone/>
              <a:defRPr sz="2799"/>
            </a:lvl2pPr>
            <a:lvl3pPr marL="913897" indent="0">
              <a:buNone/>
              <a:defRPr sz="2399"/>
            </a:lvl3pPr>
            <a:lvl4pPr marL="1370846" indent="0">
              <a:buNone/>
              <a:defRPr sz="1999"/>
            </a:lvl4pPr>
            <a:lvl5pPr marL="1827795" indent="0">
              <a:buNone/>
              <a:defRPr sz="1999"/>
            </a:lvl5pPr>
            <a:lvl6pPr marL="2284743" indent="0">
              <a:buNone/>
              <a:defRPr sz="1999"/>
            </a:lvl6pPr>
            <a:lvl7pPr marL="2741692" indent="0">
              <a:buNone/>
              <a:defRPr sz="1999"/>
            </a:lvl7pPr>
            <a:lvl8pPr marL="3198640" indent="0">
              <a:buNone/>
              <a:defRPr sz="1999"/>
            </a:lvl8pPr>
            <a:lvl9pPr marL="3655589" indent="0">
              <a:buNone/>
              <a:defRPr sz="1999"/>
            </a:lvl9pPr>
          </a:lstStyle>
          <a:p>
            <a:r>
              <a:rPr lang="en-US" altLang="ko-KR" dirty="0"/>
              <a:t>Insert Your Image</a:t>
            </a:r>
            <a:endParaRPr lang="ko-KR" altLang="en-US" dirty="0"/>
          </a:p>
        </p:txBody>
      </p:sp>
    </p:spTree>
    <p:extLst>
      <p:ext uri="{BB962C8B-B14F-4D97-AF65-F5344CB8AC3E}">
        <p14:creationId xmlns:p14="http://schemas.microsoft.com/office/powerpoint/2010/main" val="1563480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9144000" cy="2571751"/>
          </a:xfrm>
          <a:prstGeom prst="rect">
            <a:avLst/>
          </a:prstGeom>
          <a:solidFill>
            <a:schemeClr val="bg1">
              <a:lumMod val="95000"/>
            </a:schemeClr>
          </a:solidFill>
        </p:spPr>
        <p:txBody>
          <a:bodyPr>
            <a:normAutofit/>
          </a:bodyPr>
          <a:lstStyle>
            <a:lvl1pPr>
              <a:defRPr sz="788"/>
            </a:lvl1pPr>
          </a:lstStyle>
          <a:p>
            <a:endParaRPr lang="en-US" dirty="0"/>
          </a:p>
        </p:txBody>
      </p:sp>
    </p:spTree>
    <p:extLst>
      <p:ext uri="{BB962C8B-B14F-4D97-AF65-F5344CB8AC3E}">
        <p14:creationId xmlns:p14="http://schemas.microsoft.com/office/powerpoint/2010/main" val="16952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457200" y="4767263"/>
            <a:ext cx="2133600" cy="273844"/>
          </a:xfrm>
        </p:spPr>
        <p:txBody>
          <a:bodyPr/>
          <a:lstStyle>
            <a:lvl1pPr algn="l">
              <a:defRPr/>
            </a:lvl1pPr>
          </a:lstStyle>
          <a:p>
            <a:fld id="{B6F15528-21DE-4FAA-801E-634DDDAF4B2B}" type="slidenum">
              <a:rPr lang="en-US" smtClean="0"/>
              <a:pPr/>
              <a:t>‹#›</a:t>
            </a:fld>
            <a:endParaRPr lang="en-US"/>
          </a:p>
        </p:txBody>
      </p:sp>
      <p:sp>
        <p:nvSpPr>
          <p:cNvPr id="8"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BE9035D6-1EB0-67FD-788E-258B941A5B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6"/>
            <a:ext cx="7772400" cy="1021556"/>
          </a:xfrm>
          <a:prstGeom prst="rect">
            <a:avLst/>
          </a:prstGeom>
        </p:spPr>
        <p:txBody>
          <a:bodyPr anchor="t"/>
          <a:lstStyle>
            <a:lvl1pPr algn="l">
              <a:defRPr sz="3200" b="1" cap="none"/>
            </a:lvl1pPr>
          </a:lstStyle>
          <a:p>
            <a:r>
              <a:rPr lang="en-US"/>
              <a:t>Click to edit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228600" y="4767263"/>
            <a:ext cx="2133600" cy="273844"/>
          </a:xfrm>
        </p:spPr>
        <p:txBody>
          <a:bodyPr/>
          <a:lstStyle>
            <a:lvl1pPr algn="l">
              <a:defRPr/>
            </a:lvl1p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19859E39-C1F4-F452-A609-81C93B9864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57150"/>
            <a:ext cx="8229600" cy="609601"/>
          </a:xfrm>
          <a:prstGeom prst="rect">
            <a:avLst/>
          </a:prstGeom>
        </p:spPr>
        <p:txBody>
          <a:bodyPr/>
          <a:lstStyle/>
          <a:p>
            <a:r>
              <a:rPr lang="en-US" dirty="0"/>
              <a:t>Click to edit title style</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40386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4"/>
          </p:nvPr>
        </p:nvSpPr>
        <p:spPr>
          <a:xfrm>
            <a:off x="4648200" y="971550"/>
            <a:ext cx="4038600" cy="3657600"/>
          </a:xfrm>
        </p:spPr>
        <p:txBody>
          <a:bodyPr>
            <a:normAutofit/>
          </a:bodyPr>
          <a:lstStyle>
            <a:lvl1pPr marL="0" inden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descr="A yellow circle with black letters and a black background&#10;&#10;Description automatically generated">
            <a:extLst>
              <a:ext uri="{FF2B5EF4-FFF2-40B4-BE49-F238E27FC236}">
                <a16:creationId xmlns:a16="http://schemas.microsoft.com/office/drawing/2014/main" id="{361F23F3-4276-7AC6-FA37-CDC6351B9F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8"/>
          <p:cNvSpPr>
            <a:spLocks noGrp="1"/>
          </p:cNvSpPr>
          <p:nvPr>
            <p:ph sz="quarter" idx="15"/>
          </p:nvPr>
        </p:nvSpPr>
        <p:spPr>
          <a:xfrm>
            <a:off x="60198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5FDBF0D3-6CF9-4440-94E9-AA4A742169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575675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CB3935A3-C998-9B3D-079E-B7BC7E8C2A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53950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a:xfrm>
            <a:off x="152400" y="4781550"/>
            <a:ext cx="2133600" cy="273844"/>
          </a:xfrm>
        </p:spPr>
        <p:txBody>
          <a:bodyPr/>
          <a:lstStyle>
            <a:lvl1pPr algn="l">
              <a:defRPr/>
            </a:lvl1pPr>
          </a:lstStyle>
          <a:p>
            <a:fld id="{B6F15528-21DE-4FAA-801E-634DDDAF4B2B}" type="slidenum">
              <a:rPr lang="en-US" smtClean="0"/>
              <a:pPr/>
              <a:t>‹#›</a:t>
            </a:fld>
            <a:endParaRPr lang="en-US"/>
          </a:p>
        </p:txBody>
      </p:sp>
      <p:sp>
        <p:nvSpPr>
          <p:cNvPr id="6" name="Title 1"/>
          <p:cNvSpPr>
            <a:spLocks noGrp="1"/>
          </p:cNvSpPr>
          <p:nvPr>
            <p:ph type="title" hasCustomPrompt="1"/>
          </p:nvPr>
        </p:nvSpPr>
        <p:spPr>
          <a:xfrm>
            <a:off x="166577" y="209550"/>
            <a:ext cx="8229600" cy="533401"/>
          </a:xfrm>
          <a:prstGeom prst="rect">
            <a:avLst/>
          </a:prstGeom>
        </p:spPr>
        <p:txBody>
          <a:bodyPr/>
          <a:lstStyle>
            <a:lvl1pPr>
              <a:defRPr sz="2600">
                <a:gradFill>
                  <a:gsLst>
                    <a:gs pos="0">
                      <a:srgbClr val="002060"/>
                    </a:gs>
                    <a:gs pos="100000">
                      <a:srgbClr val="0070C0"/>
                    </a:gs>
                  </a:gsLst>
                  <a:lin ang="5400000" scaled="0"/>
                </a:gradFill>
                <a:latin typeface="Cooper Black" panose="0208090404030B020404" pitchFamily="18" charset="0"/>
              </a:defRPr>
            </a:lvl1pPr>
          </a:lstStyle>
          <a:p>
            <a:r>
              <a:rPr lang="en-US" dirty="0"/>
              <a:t>Click to edit title style</a:t>
            </a:r>
          </a:p>
        </p:txBody>
      </p:sp>
      <p:pic>
        <p:nvPicPr>
          <p:cNvPr id="8" name="Picture 7" descr="A yellow circle with black letters and a black background&#10;&#10;Description automatically generated">
            <a:extLst>
              <a:ext uri="{FF2B5EF4-FFF2-40B4-BE49-F238E27FC236}">
                <a16:creationId xmlns:a16="http://schemas.microsoft.com/office/drawing/2014/main" id="{547D5447-D822-E114-D105-30608DBB5E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10600" y="57150"/>
            <a:ext cx="493786" cy="48771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www.anubhavtrainings.com</a:t>
            </a:r>
          </a:p>
        </p:txBody>
      </p:sp>
      <p:sp>
        <p:nvSpPr>
          <p:cNvPr id="4" name="Slide Number Placeholder 3"/>
          <p:cNvSpPr>
            <a:spLocks noGrp="1"/>
          </p:cNvSpPr>
          <p:nvPr>
            <p:ph type="sldNum" sz="quarter" idx="12"/>
          </p:nvPr>
        </p:nvSpPr>
        <p:spPr>
          <a:xfrm>
            <a:off x="152400" y="4767263"/>
            <a:ext cx="2133600" cy="273844"/>
          </a:xfrm>
        </p:spPr>
        <p:txBody>
          <a:bodyPr/>
          <a:lstStyle>
            <a:lvl1pPr algn="l">
              <a:defRPr/>
            </a:lvl1pPr>
          </a:lstStyle>
          <a:p>
            <a:fld id="{B6F15528-21DE-4FAA-801E-634DDDAF4B2B}" type="slidenum">
              <a:rPr lang="en-US" smtClean="0"/>
              <a:pPr/>
              <a:t>‹#›</a:t>
            </a:fld>
            <a:endParaRPr lang="en-US"/>
          </a:p>
        </p:txBody>
      </p:sp>
      <p:pic>
        <p:nvPicPr>
          <p:cNvPr id="5" name="Picture 4" descr="A yellow circle with black letters and a black background&#10;&#10;Description automatically generated">
            <a:extLst>
              <a:ext uri="{FF2B5EF4-FFF2-40B4-BE49-F238E27FC236}">
                <a16:creationId xmlns:a16="http://schemas.microsoft.com/office/drawing/2014/main" id="{BFC459EA-C247-C5E7-6491-AEF2B5F94E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19150"/>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819150"/>
            <a:ext cx="5111750" cy="377547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733550"/>
            <a:ext cx="3008313" cy="28610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40C7AE83-204E-A484-7237-A7EA3EBC4D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71550"/>
            <a:ext cx="8229600" cy="36230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40CB006-912F-44E1-9560-9CBFEBE946EF}" type="datetime4">
              <a:rPr lang="en-US" smtClean="0"/>
              <a:t>July 10, 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slidemodel.com</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50" r:id="rId2"/>
    <p:sldLayoutId id="2147483651" r:id="rId3"/>
    <p:sldLayoutId id="2147483652" r:id="rId4"/>
    <p:sldLayoutId id="2147483672" r:id="rId5"/>
    <p:sldLayoutId id="2147483673" r:id="rId6"/>
    <p:sldLayoutId id="2147483654" r:id="rId7"/>
    <p:sldLayoutId id="2147483655" r:id="rId8"/>
    <p:sldLayoutId id="2147483656" r:id="rId9"/>
    <p:sldLayoutId id="2147483657" r:id="rId10"/>
    <p:sldLayoutId id="2147483658" r:id="rId11"/>
    <p:sldLayoutId id="2147483659" r:id="rId12"/>
    <p:sldLayoutId id="2147483675" r:id="rId13"/>
    <p:sldLayoutId id="2147483687" r:id="rId14"/>
    <p:sldLayoutId id="2147483688" r:id="rId15"/>
  </p:sldLayoutIdLst>
  <p:hf hdr="0"/>
  <p:txStyles>
    <p:titleStyle>
      <a:lvl1pPr algn="l" defTabSz="914400" rtl="0" eaLnBrk="1" latinLnBrk="0" hangingPunct="1">
        <a:spcBef>
          <a:spcPct val="0"/>
        </a:spcBef>
        <a:buNone/>
        <a:defRPr lang="en-US" sz="2800" b="1" kern="1200" dirty="0">
          <a:gradFill flip="none" rotWithShape="1">
            <a:gsLst>
              <a:gs pos="0">
                <a:srgbClr val="26588D"/>
              </a:gs>
              <a:gs pos="100000">
                <a:srgbClr val="4197C6"/>
              </a:gs>
            </a:gsLst>
            <a:lin ang="16200000" scaled="1"/>
            <a:tileRect/>
          </a:gra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hyperlink" Target="http://www.dribbble.com/"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tiff"/><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16.tiff"/><Relationship Id="rId5" Type="http://schemas.openxmlformats.org/officeDocument/2006/relationships/image" Target="../media/image15.tiff"/><Relationship Id="rId4" Type="http://schemas.openxmlformats.org/officeDocument/2006/relationships/image" Target="../media/image14.tiff"/><Relationship Id="rId9"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myaccount.google.com/apppasswords" TargetMode="External"/><Relationship Id="rId2" Type="http://schemas.openxmlformats.org/officeDocument/2006/relationships/hyperlink" Target="https://www.gmass.co/blog/gmail-smtp/" TargetMode="Externa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hyperlink" Target="https://help.sap.com/docs/build-process-automation/sap-build-process-automation/configuring-smtp-mail-destinatio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help.sap.com/docs/build-process-automation/sap-build-process-automation/configure-sap-build-process-automation-destination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postman.com/download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52550"/>
            <a:ext cx="8229600" cy="1295400"/>
          </a:xfrm>
        </p:spPr>
        <p:txBody>
          <a:bodyPr>
            <a:normAutofit/>
          </a:bodyPr>
          <a:lstStyle/>
          <a:p>
            <a:pPr>
              <a:lnSpc>
                <a:spcPct val="90000"/>
              </a:lnSpc>
            </a:pPr>
            <a:r>
              <a:rPr lang="en-PH" sz="3600" dirty="0"/>
              <a:t>SAP Build Training for Corporate Professionals</a:t>
            </a:r>
          </a:p>
        </p:txBody>
      </p:sp>
      <p:sp>
        <p:nvSpPr>
          <p:cNvPr id="3" name="Subtitle 2"/>
          <p:cNvSpPr>
            <a:spLocks noGrp="1"/>
          </p:cNvSpPr>
          <p:nvPr>
            <p:ph type="subTitle" idx="1"/>
          </p:nvPr>
        </p:nvSpPr>
        <p:spPr>
          <a:xfrm>
            <a:off x="457200" y="2495550"/>
            <a:ext cx="8229600" cy="914400"/>
          </a:xfrm>
        </p:spPr>
        <p:txBody>
          <a:bodyPr>
            <a:normAutofit/>
          </a:bodyPr>
          <a:lstStyle/>
          <a:p>
            <a:r>
              <a:rPr lang="en-PH" sz="3600" b="1">
                <a:solidFill>
                  <a:srgbClr val="00B050"/>
                </a:solidFill>
                <a:latin typeface="Cooper Black" panose="0208090404030B020404" pitchFamily="18" charset="0"/>
              </a:rPr>
              <a:t>www.anubhavtrainings.com</a:t>
            </a:r>
            <a:endParaRPr lang="en-PH" sz="3600" b="1" dirty="0">
              <a:solidFill>
                <a:srgbClr val="00B050"/>
              </a:solidFill>
              <a:latin typeface="Cooper Black" panose="0208090404030B020404" pitchFamily="18" charset="0"/>
            </a:endParaRPr>
          </a:p>
        </p:txBody>
      </p:sp>
      <p:sp>
        <p:nvSpPr>
          <p:cNvPr id="4" name="Google Shape;500;p1">
            <a:extLst>
              <a:ext uri="{FF2B5EF4-FFF2-40B4-BE49-F238E27FC236}">
                <a16:creationId xmlns:a16="http://schemas.microsoft.com/office/drawing/2014/main" id="{A035E2B0-75D9-4BCC-1173-8F7FB8C99C8A}"/>
              </a:ext>
            </a:extLst>
          </p:cNvPr>
          <p:cNvSpPr txBox="1"/>
          <p:nvPr/>
        </p:nvSpPr>
        <p:spPr>
          <a:xfrm>
            <a:off x="609600" y="496005"/>
            <a:ext cx="1828800" cy="646290"/>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gradFill flip="none" rotWithShape="1">
                  <a:gsLst>
                    <a:gs pos="0">
                      <a:srgbClr val="0070C0"/>
                    </a:gs>
                    <a:gs pos="100000">
                      <a:srgbClr val="00B0F0"/>
                    </a:gs>
                  </a:gsLst>
                  <a:lin ang="16200000" scaled="1"/>
                  <a:tileRect/>
                </a:gradFill>
                <a:latin typeface="Arial" pitchFamily="34" charset="0"/>
                <a:ea typeface="+mj-ea"/>
                <a:cs typeface="Arial" pitchFamily="34" charset="0"/>
                <a:sym typeface="Corben"/>
              </a:rPr>
              <a:t>DAY-4</a:t>
            </a:r>
          </a:p>
        </p:txBody>
      </p:sp>
      <p:pic>
        <p:nvPicPr>
          <p:cNvPr id="6" name="Google Shape;497;p1">
            <a:extLst>
              <a:ext uri="{FF2B5EF4-FFF2-40B4-BE49-F238E27FC236}">
                <a16:creationId xmlns:a16="http://schemas.microsoft.com/office/drawing/2014/main" id="{503397FB-5BCD-D008-7827-9E43E26D9D15}"/>
              </a:ext>
            </a:extLst>
          </p:cNvPr>
          <p:cNvPicPr preferRelativeResize="0"/>
          <p:nvPr/>
        </p:nvPicPr>
        <p:blipFill rotWithShape="1">
          <a:blip r:embed="rId3">
            <a:alphaModFix/>
          </a:blip>
          <a:srcRect/>
          <a:stretch/>
        </p:blipFill>
        <p:spPr>
          <a:xfrm>
            <a:off x="7010400" y="3181350"/>
            <a:ext cx="1733995" cy="1656184"/>
          </a:xfrm>
          <a:prstGeom prst="rect">
            <a:avLst/>
          </a:prstGeom>
          <a:noFill/>
          <a:ln>
            <a:noFill/>
          </a:ln>
        </p:spPr>
      </p:pic>
    </p:spTree>
    <p:extLst>
      <p:ext uri="{BB962C8B-B14F-4D97-AF65-F5344CB8AC3E}">
        <p14:creationId xmlns:p14="http://schemas.microsoft.com/office/powerpoint/2010/main" val="83808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Connector 4"/>
          <p:cNvSpPr/>
          <p:nvPr/>
        </p:nvSpPr>
        <p:spPr>
          <a:xfrm>
            <a:off x="4355976" y="21622"/>
            <a:ext cx="4168026" cy="4101362"/>
          </a:xfrm>
          <a:prstGeom prst="flowChartConnector">
            <a:avLst/>
          </a:prstGeom>
          <a:gradFill flip="none" rotWithShape="1">
            <a:gsLst>
              <a:gs pos="0">
                <a:srgbClr val="55E96E"/>
              </a:gs>
              <a:gs pos="46000">
                <a:srgbClr val="0AEC25"/>
              </a:gs>
              <a:gs pos="100000">
                <a:srgbClr val="00B050"/>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Placeholder 11">
            <a:extLst>
              <a:ext uri="{FF2B5EF4-FFF2-40B4-BE49-F238E27FC236}">
                <a16:creationId xmlns:a16="http://schemas.microsoft.com/office/drawing/2014/main" id="{420F5850-2D59-4C25-ADFF-E9013C5A6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9" y="10551"/>
            <a:ext cx="5088657" cy="4690760"/>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p:spPr>
      </p:pic>
      <p:sp>
        <p:nvSpPr>
          <p:cNvPr id="7" name="Rectangle: Rounded Corners 3">
            <a:extLst>
              <a:ext uri="{FF2B5EF4-FFF2-40B4-BE49-F238E27FC236}">
                <a16:creationId xmlns:a16="http://schemas.microsoft.com/office/drawing/2014/main" id="{4DCA9A03-C201-42B6-AF8D-AB31333C8852}"/>
              </a:ext>
            </a:extLst>
          </p:cNvPr>
          <p:cNvSpPr/>
          <p:nvPr/>
        </p:nvSpPr>
        <p:spPr>
          <a:xfrm>
            <a:off x="4550245" y="735546"/>
            <a:ext cx="3973757" cy="2082201"/>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8" name="TextBox 7">
            <a:extLst>
              <a:ext uri="{FF2B5EF4-FFF2-40B4-BE49-F238E27FC236}">
                <a16:creationId xmlns:a16="http://schemas.microsoft.com/office/drawing/2014/main" id="{4B09D3EC-7881-4341-8189-469046CA259E}"/>
              </a:ext>
            </a:extLst>
          </p:cNvPr>
          <p:cNvSpPr txBox="1"/>
          <p:nvPr/>
        </p:nvSpPr>
        <p:spPr>
          <a:xfrm>
            <a:off x="4981951" y="1042138"/>
            <a:ext cx="3179963" cy="461665"/>
          </a:xfrm>
          <a:prstGeom prst="rect">
            <a:avLst/>
          </a:prstGeom>
          <a:noFill/>
        </p:spPr>
        <p:txBody>
          <a:bodyPr wrap="square" lIns="0" tIns="0" rIns="0" bIns="0" rtlCol="0">
            <a:spAutoFit/>
          </a:bodyPr>
          <a:lstStyle/>
          <a:p>
            <a:r>
              <a:rPr lang="en-IN" sz="3000" b="1" dirty="0">
                <a:solidFill>
                  <a:srgbClr val="75C042"/>
                </a:solidFill>
              </a:rPr>
              <a:t>What We </a:t>
            </a:r>
            <a:r>
              <a:rPr lang="en-IN" sz="3000" b="1" dirty="0">
                <a:solidFill>
                  <a:srgbClr val="55E96E"/>
                </a:solidFill>
                <a:latin typeface="Segoe UI Light" panose="020B0502040204020203" pitchFamily="34" charset="0"/>
                <a:cs typeface="Segoe UI Light" panose="020B0502040204020203" pitchFamily="34" charset="0"/>
              </a:rPr>
              <a:t>Did</a:t>
            </a:r>
          </a:p>
        </p:txBody>
      </p:sp>
      <p:sp>
        <p:nvSpPr>
          <p:cNvPr id="9" name="TextBox 8">
            <a:extLst>
              <a:ext uri="{FF2B5EF4-FFF2-40B4-BE49-F238E27FC236}">
                <a16:creationId xmlns:a16="http://schemas.microsoft.com/office/drawing/2014/main" id="{A0CBE2D0-9475-4BE8-AC62-B9A03DC275C3}"/>
              </a:ext>
            </a:extLst>
          </p:cNvPr>
          <p:cNvSpPr txBox="1"/>
          <p:nvPr/>
        </p:nvSpPr>
        <p:spPr>
          <a:xfrm>
            <a:off x="4981951" y="1610639"/>
            <a:ext cx="3179963" cy="461665"/>
          </a:xfrm>
          <a:prstGeom prst="rect">
            <a:avLst/>
          </a:prstGeom>
          <a:noFill/>
        </p:spPr>
        <p:txBody>
          <a:bodyPr wrap="square" lIns="0" tIns="0" rIns="0" bIns="0" rtlCol="0" anchor="t">
            <a:spAutoFit/>
          </a:bodyPr>
          <a:lstStyle/>
          <a:p>
            <a:r>
              <a:rPr lang="en-US" sz="3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3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10" name="Group 9">
            <a:extLst>
              <a:ext uri="{FF2B5EF4-FFF2-40B4-BE49-F238E27FC236}">
                <a16:creationId xmlns:a16="http://schemas.microsoft.com/office/drawing/2014/main" id="{CBADDFA3-0336-41F5-81AE-B9456B828C2C}"/>
              </a:ext>
            </a:extLst>
          </p:cNvPr>
          <p:cNvGrpSpPr/>
          <p:nvPr/>
        </p:nvGrpSpPr>
        <p:grpSpPr>
          <a:xfrm>
            <a:off x="4999393" y="2370854"/>
            <a:ext cx="463016" cy="82493"/>
            <a:chOff x="6006451" y="5603130"/>
            <a:chExt cx="617354" cy="109990"/>
          </a:xfrm>
        </p:grpSpPr>
        <p:sp>
          <p:nvSpPr>
            <p:cNvPr id="11"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rgbClr val="00B050"/>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2"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rgbClr val="75C042"/>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3"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rgbClr val="0AEC25"/>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grpSp>
      <p:sp>
        <p:nvSpPr>
          <p:cNvPr id="14" name="Google Shape;845;p16"/>
          <p:cNvSpPr/>
          <p:nvPr/>
        </p:nvSpPr>
        <p:spPr>
          <a:xfrm>
            <a:off x="1190" y="0"/>
            <a:ext cx="1494765" cy="736929"/>
          </a:xfrm>
          <a:custGeom>
            <a:avLst/>
            <a:gdLst/>
            <a:ahLst/>
            <a:cxnLst/>
            <a:rect l="l" t="t" r="r" b="b"/>
            <a:pathLst>
              <a:path w="1993020" h="1803466" extrusionOk="0">
                <a:moveTo>
                  <a:pt x="0" y="0"/>
                </a:moveTo>
                <a:lnTo>
                  <a:pt x="1993020" y="0"/>
                </a:lnTo>
                <a:lnTo>
                  <a:pt x="1229306" y="1803466"/>
                </a:lnTo>
                <a:lnTo>
                  <a:pt x="0" y="1803466"/>
                </a:lnTo>
                <a:lnTo>
                  <a:pt x="0" y="0"/>
                </a:lnTo>
                <a:close/>
              </a:path>
            </a:pathLst>
          </a:custGeom>
          <a:solidFill>
            <a:srgbClr val="75C042"/>
          </a:solidFill>
          <a:ln>
            <a:noFill/>
          </a:ln>
        </p:spPr>
        <p:txBody>
          <a:bodyPr spcFirstLastPara="1" wrap="square" lIns="68569" tIns="34275" rIns="68569" bIns="34275" anchor="ctr" anchorCtr="0">
            <a:noAutofit/>
          </a:bodyPr>
          <a:lstStyle/>
          <a:p>
            <a:pPr algn="ctr" defTabSz="685800">
              <a:buClr>
                <a:srgbClr val="000000"/>
              </a:buClr>
              <a:defRPr/>
            </a:pPr>
            <a:endParaRPr sz="1350" kern="0">
              <a:solidFill>
                <a:srgbClr val="75C042"/>
              </a:solidFill>
              <a:latin typeface="Calibri"/>
              <a:ea typeface="Calibri"/>
              <a:cs typeface="Calibri"/>
              <a:sym typeface="Calibri"/>
            </a:endParaRPr>
          </a:p>
        </p:txBody>
      </p:sp>
      <p:sp>
        <p:nvSpPr>
          <p:cNvPr id="16"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2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13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946764" y="2580648"/>
            <a:ext cx="4187536" cy="692497"/>
          </a:xfrm>
          <a:prstGeom prst="rect">
            <a:avLst/>
          </a:prstGeom>
          <a:noFill/>
        </p:spPr>
        <p:txBody>
          <a:bodyPr wrap="square" lIns="0" tIns="0" rIns="0" bIns="0" rtlCol="0">
            <a:spAutoFit/>
          </a:bodyPr>
          <a:lstStyle/>
          <a:p>
            <a:r>
              <a:rPr lang="en-IN" sz="4500" b="1" dirty="0">
                <a:solidFill>
                  <a:srgbClr val="75C042"/>
                </a:solidFill>
              </a:rPr>
              <a:t>Thank</a:t>
            </a:r>
            <a:r>
              <a:rPr lang="en-IN" sz="4500" b="1" dirty="0">
                <a:solidFill>
                  <a:schemeClr val="accent1"/>
                </a:solidFill>
              </a:rPr>
              <a:t> </a:t>
            </a:r>
            <a:r>
              <a:rPr lang="en-IN" sz="4500" b="1" dirty="0">
                <a:solidFill>
                  <a:srgbClr val="75C042"/>
                </a:solidFill>
              </a:rPr>
              <a:t>You</a:t>
            </a:r>
          </a:p>
        </p:txBody>
      </p:sp>
      <p:sp>
        <p:nvSpPr>
          <p:cNvPr id="3" name="TextBox 2">
            <a:extLst>
              <a:ext uri="{FF2B5EF4-FFF2-40B4-BE49-F238E27FC236}">
                <a16:creationId xmlns:a16="http://schemas.microsoft.com/office/drawing/2014/main" id="{CCD57203-1FF5-432E-8E3E-4DFC442AA54C}"/>
              </a:ext>
            </a:extLst>
          </p:cNvPr>
          <p:cNvSpPr txBox="1"/>
          <p:nvPr/>
        </p:nvSpPr>
        <p:spPr>
          <a:xfrm>
            <a:off x="946764" y="3435846"/>
            <a:ext cx="4187536" cy="692497"/>
          </a:xfrm>
          <a:prstGeom prst="rect">
            <a:avLst/>
          </a:prstGeom>
          <a:noFill/>
        </p:spPr>
        <p:txBody>
          <a:bodyPr wrap="square" lIns="0" tIns="0" rIns="0" bIns="0" rtlCol="0" anchor="t">
            <a:spAutoFit/>
          </a:bodyPr>
          <a:lstStyle/>
          <a:p>
            <a:r>
              <a:rPr lang="en-US" sz="4500" b="1" dirty="0">
                <a:solidFill>
                  <a:srgbClr val="75C042"/>
                </a:solidFill>
              </a:rPr>
              <a:t>End of </a:t>
            </a:r>
            <a:r>
              <a:rPr lang="en-US" sz="4050" b="1" kern="0" dirty="0">
                <a:solidFill>
                  <a:srgbClr val="75C042"/>
                </a:solidFill>
                <a:latin typeface="Segoe UI" panose="020B0502040204020203" pitchFamily="34" charset="0"/>
                <a:ea typeface="Calibri Light" charset="0"/>
                <a:cs typeface="Segoe UI" panose="020B0502040204020203" pitchFamily="34" charset="0"/>
              </a:rPr>
              <a:t>Day 4</a:t>
            </a:r>
            <a:endParaRPr lang="en-US" sz="4050" b="1" dirty="0">
              <a:solidFill>
                <a:srgbClr val="75C042"/>
              </a:solidFill>
              <a:latin typeface="Segoe UI" panose="020B0502040204020203" pitchFamily="34" charset="0"/>
              <a:ea typeface="Calibri Light" charset="0"/>
              <a:cs typeface="Segoe UI" panose="020B0502040204020203" pitchFamily="34" charset="0"/>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946763" y="4247149"/>
            <a:ext cx="983696" cy="278476"/>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grpSp>
      <p:sp>
        <p:nvSpPr>
          <p:cNvPr id="11" name="Rectangle 10">
            <a:extLst>
              <a:ext uri="{FF2B5EF4-FFF2-40B4-BE49-F238E27FC236}">
                <a16:creationId xmlns:a16="http://schemas.microsoft.com/office/drawing/2014/main" id="{DE739AA3-A794-9F54-6A5A-CA2C7ED598BB}"/>
              </a:ext>
            </a:extLst>
          </p:cNvPr>
          <p:cNvSpPr/>
          <p:nvPr/>
        </p:nvSpPr>
        <p:spPr>
          <a:xfrm>
            <a:off x="976712" y="1704281"/>
            <a:ext cx="3973328" cy="73975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www.anubhavtrainings.com</a:t>
            </a:r>
          </a:p>
        </p:txBody>
      </p:sp>
      <p:sp>
        <p:nvSpPr>
          <p:cNvPr id="12" name="Right Triangle 11"/>
          <p:cNvSpPr/>
          <p:nvPr/>
        </p:nvSpPr>
        <p:spPr>
          <a:xfrm rot="19603165">
            <a:off x="296953" y="-1026843"/>
            <a:ext cx="3143465" cy="2053685"/>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3" name="Right Triangle 12"/>
          <p:cNvSpPr/>
          <p:nvPr/>
        </p:nvSpPr>
        <p:spPr>
          <a:xfrm rot="16200000">
            <a:off x="5156848" y="1159118"/>
            <a:ext cx="3538845" cy="4433079"/>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4" name="Minus 13"/>
          <p:cNvSpPr/>
          <p:nvPr/>
        </p:nvSpPr>
        <p:spPr>
          <a:xfrm rot="19276189">
            <a:off x="3207527" y="3117933"/>
            <a:ext cx="7398364" cy="354149"/>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latin typeface="Cambria" panose="02040503050406030204" pitchFamily="18" charset="0"/>
                <a:ea typeface="Cambria" panose="02040503050406030204" pitchFamily="18" charset="0"/>
                <a:cs typeface="Corben"/>
                <a:sym typeface="Corben"/>
              </a:rPr>
              <a:t>www.anubhavtrainings.com</a:t>
            </a:r>
            <a:endParaRPr sz="1200" dirty="0">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99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2273307" y="1754585"/>
            <a:ext cx="6869499" cy="3388245"/>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191" y="670"/>
            <a:ext cx="9141619" cy="3657500"/>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381" y="670"/>
            <a:ext cx="9139239" cy="3657500"/>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572" y="-7047"/>
            <a:ext cx="9138048" cy="3665216"/>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264117" y="4494008"/>
            <a:ext cx="2665023" cy="507575"/>
          </a:xfrm>
          <a:prstGeom prst="rect">
            <a:avLst/>
          </a:prstGeom>
        </p:spPr>
        <p:txBody>
          <a:bodyPr wrap="square">
            <a:spAutoFit/>
          </a:bodyPr>
          <a:lstStyle/>
          <a:p>
            <a:pPr defTabSz="685457">
              <a:defRPr/>
            </a:pPr>
            <a:r>
              <a:rPr lang="en-US" sz="1349" b="1" dirty="0">
                <a:solidFill>
                  <a:srgbClr val="44546A"/>
                </a:solidFill>
                <a:latin typeface="Arial" panose="020B0604020202020204" pitchFamily="34" charset="0"/>
                <a:cs typeface="Arial" panose="020B0604020202020204" pitchFamily="34" charset="0"/>
              </a:rPr>
              <a:t>Contact us today!</a:t>
            </a:r>
          </a:p>
          <a:p>
            <a:pPr defTabSz="685457">
              <a:defRPr/>
            </a:pPr>
            <a:r>
              <a:rPr lang="en-US" sz="134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6134855" y="2194523"/>
            <a:ext cx="2422082" cy="230832"/>
          </a:xfrm>
          <a:prstGeom prst="rect">
            <a:avLst/>
          </a:prstGeom>
        </p:spPr>
        <p:txBody>
          <a:bodyPr wrap="square">
            <a:spAutoFit/>
          </a:bodyPr>
          <a:lstStyle/>
          <a:p>
            <a:pPr algn="ctr" defTabSz="685595">
              <a:defRPr/>
            </a:pPr>
            <a:r>
              <a:rPr lang="en-IN" sz="900" spc="38"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900" spc="38"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9174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 </a:t>
            </a:r>
          </a:p>
          <a:p>
            <a:pPr algn="ctr" defTabSz="685595">
              <a:defRPr/>
            </a:pPr>
            <a:r>
              <a:rPr lang="en-US" sz="9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1200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30,000+</a:t>
            </a:r>
          </a:p>
          <a:p>
            <a:pPr algn="ctr" defTabSz="685595">
              <a:defRPr/>
            </a:pPr>
            <a:r>
              <a:rPr lang="en-US" sz="9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3372763" y="233362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25000+ </a:t>
            </a:r>
          </a:p>
          <a:p>
            <a:pPr algn="ctr" defTabSz="685595">
              <a:defRPr/>
            </a:pPr>
            <a:r>
              <a:rPr lang="en-US" sz="9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338537" y="1709881"/>
            <a:ext cx="480044" cy="480044"/>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2555339" y="1704574"/>
            <a:ext cx="503946" cy="503946"/>
          </a:xfrm>
          <a:prstGeom prst="rect">
            <a:avLst/>
          </a:prstGeom>
        </p:spPr>
      </p:pic>
      <p:sp>
        <p:nvSpPr>
          <p:cNvPr id="48" name="Rectangle 47"/>
          <p:cNvSpPr/>
          <p:nvPr/>
        </p:nvSpPr>
        <p:spPr>
          <a:xfrm>
            <a:off x="475582" y="519175"/>
            <a:ext cx="4928219" cy="876778"/>
          </a:xfrm>
          <a:prstGeom prst="rect">
            <a:avLst/>
          </a:prstGeom>
        </p:spPr>
        <p:txBody>
          <a:bodyPr wrap="square">
            <a:spAutoFit/>
          </a:bodyPr>
          <a:lstStyle/>
          <a:p>
            <a:pPr algn="ctr" defTabSz="685595">
              <a:defRPr/>
            </a:pPr>
            <a:r>
              <a:rPr lang="en-US" sz="1499" b="1" dirty="0">
                <a:solidFill>
                  <a:srgbClr val="FFFFFF"/>
                </a:solidFill>
                <a:latin typeface="Arial" panose="020B0604020202020204" pitchFamily="34" charset="0"/>
                <a:cs typeface="Arial" panose="020B0604020202020204" pitchFamily="34" charset="0"/>
              </a:rPr>
              <a:t>We’re committed to empower you to be</a:t>
            </a:r>
          </a:p>
          <a:p>
            <a:pPr algn="ctr" defTabSz="685595">
              <a:defRPr/>
            </a:pPr>
            <a:r>
              <a:rPr lang="en-US" sz="1499" b="1" dirty="0">
                <a:solidFill>
                  <a:srgbClr val="FFFFFF"/>
                </a:solidFill>
                <a:latin typeface="Arial" panose="020B0604020202020204" pitchFamily="34" charset="0"/>
                <a:cs typeface="Arial" panose="020B0604020202020204" pitchFamily="34" charset="0"/>
              </a:rPr>
              <a:t> </a:t>
            </a:r>
            <a:r>
              <a:rPr lang="en-US" sz="2099" b="1" dirty="0">
                <a:solidFill>
                  <a:srgbClr val="2AC6D1">
                    <a:lumMod val="40000"/>
                    <a:lumOff val="60000"/>
                  </a:srgbClr>
                </a:solidFill>
                <a:latin typeface="Arial" panose="020B0604020202020204" pitchFamily="34" charset="0"/>
                <a:cs typeface="Arial" panose="020B0604020202020204" pitchFamily="34" charset="0"/>
              </a:rPr>
              <a:t>#FutureReady </a:t>
            </a:r>
          </a:p>
          <a:p>
            <a:pPr algn="ctr" defTabSz="685595">
              <a:defRPr/>
            </a:pPr>
            <a:r>
              <a:rPr lang="en-US" sz="14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264118" y="3748874"/>
            <a:ext cx="2925418" cy="692369"/>
          </a:xfrm>
          <a:prstGeom prst="rect">
            <a:avLst/>
          </a:prstGeom>
        </p:spPr>
        <p:txBody>
          <a:bodyPr wrap="square">
            <a:spAutoFit/>
          </a:bodyPr>
          <a:lstStyle/>
          <a:p>
            <a:pPr defTabSz="685595">
              <a:defRPr/>
            </a:pPr>
            <a:r>
              <a:rPr lang="en-US" sz="1499" b="1" spc="75" dirty="0">
                <a:solidFill>
                  <a:srgbClr val="F97700"/>
                </a:solidFill>
                <a:latin typeface="Arial" panose="020B0604020202020204"/>
              </a:rPr>
              <a:t>FREE WEBINARS </a:t>
            </a:r>
          </a:p>
          <a:p>
            <a:pPr defTabSz="685595">
              <a:defRPr/>
            </a:pPr>
            <a:r>
              <a:rPr lang="en-US" sz="12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3714780" y="1646020"/>
            <a:ext cx="638899" cy="638899"/>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4889390" y="2526841"/>
            <a:ext cx="4208388" cy="2535645"/>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3370618" y="4181066"/>
            <a:ext cx="1647176" cy="4105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3300992" y="4117750"/>
            <a:ext cx="1647176" cy="41051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3603418" y="4192723"/>
            <a:ext cx="1146468" cy="299954"/>
          </a:xfrm>
          <a:prstGeom prst="rect">
            <a:avLst/>
          </a:prstGeom>
        </p:spPr>
        <p:txBody>
          <a:bodyPr wrap="none">
            <a:spAutoFit/>
          </a:bodyPr>
          <a:lstStyle/>
          <a:p>
            <a:pPr defTabSz="685595">
              <a:defRPr/>
            </a:pPr>
            <a:r>
              <a:rPr lang="en-US" sz="1349" b="1" dirty="0">
                <a:solidFill>
                  <a:srgbClr val="44546A"/>
                </a:solidFill>
                <a:latin typeface="Arial" panose="020B0604020202020204"/>
              </a:rPr>
              <a:t>Enroll Now!</a:t>
            </a:r>
            <a:endParaRPr lang="en-US" sz="134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62869" y="333098"/>
            <a:ext cx="1742621" cy="1721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2382" y="-10043"/>
            <a:ext cx="9139238" cy="5691851"/>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a:endParaRPr>
          </a:p>
        </p:txBody>
      </p:sp>
      <p:sp>
        <p:nvSpPr>
          <p:cNvPr id="6" name="Rectangle 5"/>
          <p:cNvSpPr/>
          <p:nvPr/>
        </p:nvSpPr>
        <p:spPr>
          <a:xfrm>
            <a:off x="2382" y="2392863"/>
            <a:ext cx="9139238" cy="188222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7" name="Rectangle 6"/>
          <p:cNvSpPr/>
          <p:nvPr/>
        </p:nvSpPr>
        <p:spPr>
          <a:xfrm>
            <a:off x="2382" y="2522237"/>
            <a:ext cx="9139238" cy="159582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2881727" y="2577435"/>
            <a:ext cx="3380548" cy="507703"/>
          </a:xfrm>
          <a:prstGeom prst="rect">
            <a:avLst/>
          </a:prstGeom>
          <a:noFill/>
          <a:ln>
            <a:noFill/>
          </a:ln>
        </p:spPr>
        <p:txBody>
          <a:bodyPr wrap="square" rtlCol="0">
            <a:spAutoFit/>
          </a:bodyPr>
          <a:lstStyle/>
          <a:p>
            <a:pPr algn="ctr" defTabSz="685457">
              <a:defRPr/>
            </a:pPr>
            <a:r>
              <a:rPr lang="en-IN" sz="26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2474" spc="113"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332706" y="3044889"/>
            <a:ext cx="8478590" cy="922945"/>
          </a:xfrm>
          <a:prstGeom prst="rect">
            <a:avLst/>
          </a:prstGeom>
          <a:noFill/>
          <a:ln>
            <a:noFill/>
          </a:ln>
        </p:spPr>
        <p:txBody>
          <a:bodyPr wrap="square" rtlCol="0">
            <a:spAutoFit/>
          </a:bodyPr>
          <a:lstStyle/>
          <a:p>
            <a:pPr algn="ctr" defTabSz="685457">
              <a:defRPr/>
            </a:pPr>
            <a:r>
              <a:rPr lang="en-IN" sz="17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a:off x="609600" y="2190750"/>
            <a:ext cx="79248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1"/>
          </p:nvPr>
        </p:nvSpPr>
        <p:spPr/>
        <p:txBody>
          <a:bodyPr/>
          <a:lstStyle/>
          <a:p>
            <a:r>
              <a:rPr lang="en-US" dirty="0"/>
              <a:t>www.anubhavtrainings.com</a:t>
            </a:r>
          </a:p>
        </p:txBody>
      </p:sp>
      <p:sp>
        <p:nvSpPr>
          <p:cNvPr id="16" name="Slide Number Placeholder 15"/>
          <p:cNvSpPr>
            <a:spLocks noGrp="1"/>
          </p:cNvSpPr>
          <p:nvPr>
            <p:ph type="sldNum" sz="quarter" idx="12"/>
          </p:nvPr>
        </p:nvSpPr>
        <p:spPr/>
        <p:txBody>
          <a:bodyPr/>
          <a:lstStyle/>
          <a:p>
            <a:fld id="{B6F15528-21DE-4FAA-801E-634DDDAF4B2B}" type="slidenum">
              <a:rPr lang="en-US" smtClean="0"/>
              <a:pPr/>
              <a:t>3</a:t>
            </a:fld>
            <a:endParaRPr lang="en-US"/>
          </a:p>
        </p:txBody>
      </p:sp>
      <p:sp>
        <p:nvSpPr>
          <p:cNvPr id="2" name="Title 1"/>
          <p:cNvSpPr>
            <a:spLocks noGrp="1"/>
          </p:cNvSpPr>
          <p:nvPr>
            <p:ph type="title"/>
          </p:nvPr>
        </p:nvSpPr>
        <p:spPr/>
        <p:txBody>
          <a:bodyPr/>
          <a:lstStyle/>
          <a:p>
            <a:r>
              <a:rPr lang="en-US" dirty="0"/>
              <a:t>Agenda</a:t>
            </a:r>
          </a:p>
        </p:txBody>
      </p:sp>
      <p:grpSp>
        <p:nvGrpSpPr>
          <p:cNvPr id="8" name="Group 7"/>
          <p:cNvGrpSpPr/>
          <p:nvPr/>
        </p:nvGrpSpPr>
        <p:grpSpPr>
          <a:xfrm>
            <a:off x="1219200" y="1733550"/>
            <a:ext cx="6705600" cy="933450"/>
            <a:chOff x="914400" y="2190750"/>
            <a:chExt cx="6705600" cy="933450"/>
          </a:xfrm>
          <a:solidFill>
            <a:srgbClr val="0563B8"/>
          </a:solidFill>
        </p:grpSpPr>
        <p:sp>
          <p:nvSpPr>
            <p:cNvPr id="4" name="Oval 3"/>
            <p:cNvSpPr/>
            <p:nvPr/>
          </p:nvSpPr>
          <p:spPr>
            <a:xfrm>
              <a:off x="9144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384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7625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865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6705600" y="2929176"/>
            <a:ext cx="1600200" cy="677108"/>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Deploy and Test</a:t>
            </a:r>
          </a:p>
          <a:p>
            <a:pPr algn="ctr"/>
            <a:r>
              <a:rPr lang="en-US" sz="1200" dirty="0">
                <a:solidFill>
                  <a:schemeClr val="bg1">
                    <a:lumMod val="50000"/>
                  </a:schemeClr>
                </a:solidFill>
                <a:latin typeface="Arial" pitchFamily="34" charset="0"/>
                <a:cs typeface="Arial" pitchFamily="34" charset="0"/>
              </a:rPr>
              <a:t>Deploy and Test end to end process</a:t>
            </a:r>
            <a:endParaRPr lang="en-US" sz="1050" dirty="0">
              <a:solidFill>
                <a:schemeClr val="bg1">
                  <a:lumMod val="50000"/>
                </a:schemeClr>
              </a:solidFill>
              <a:latin typeface="Arial" pitchFamily="34" charset="0"/>
              <a:cs typeface="Arial" pitchFamily="34" charset="0"/>
            </a:endParaRPr>
          </a:p>
        </p:txBody>
      </p:sp>
      <p:grpSp>
        <p:nvGrpSpPr>
          <p:cNvPr id="28" name="Group 27"/>
          <p:cNvGrpSpPr/>
          <p:nvPr/>
        </p:nvGrpSpPr>
        <p:grpSpPr>
          <a:xfrm>
            <a:off x="1457325" y="1952625"/>
            <a:ext cx="443206" cy="484863"/>
            <a:chOff x="1981201" y="1547809"/>
            <a:chExt cx="443206" cy="484863"/>
          </a:xfrm>
          <a:solidFill>
            <a:schemeClr val="bg1"/>
          </a:solidFill>
        </p:grpSpPr>
        <p:sp>
          <p:nvSpPr>
            <p:cNvPr id="1030" name="Freeform 6"/>
            <p:cNvSpPr>
              <a:spLocks noEditPoints="1"/>
            </p:cNvSpPr>
            <p:nvPr/>
          </p:nvSpPr>
          <p:spPr bwMode="auto">
            <a:xfrm>
              <a:off x="2085003" y="1547809"/>
              <a:ext cx="339404" cy="340770"/>
            </a:xfrm>
            <a:custGeom>
              <a:avLst/>
              <a:gdLst/>
              <a:ahLst/>
              <a:cxnLst>
                <a:cxn ang="0">
                  <a:pos x="219" y="91"/>
                </a:cxn>
                <a:cxn ang="0">
                  <a:pos x="166" y="110"/>
                </a:cxn>
                <a:cxn ang="0">
                  <a:pos x="123" y="147"/>
                </a:cxn>
                <a:cxn ang="0">
                  <a:pos x="96" y="197"/>
                </a:cxn>
                <a:cxn ang="0">
                  <a:pos x="87" y="251"/>
                </a:cxn>
                <a:cxn ang="0">
                  <a:pos x="97" y="306"/>
                </a:cxn>
                <a:cxn ang="0">
                  <a:pos x="126" y="354"/>
                </a:cxn>
                <a:cxn ang="0">
                  <a:pos x="170" y="390"/>
                </a:cxn>
                <a:cxn ang="0">
                  <a:pos x="223" y="410"/>
                </a:cxn>
                <a:cxn ang="0">
                  <a:pos x="279" y="408"/>
                </a:cxn>
                <a:cxn ang="0">
                  <a:pos x="330" y="389"/>
                </a:cxn>
                <a:cxn ang="0">
                  <a:pos x="373" y="352"/>
                </a:cxn>
                <a:cxn ang="0">
                  <a:pos x="401" y="301"/>
                </a:cxn>
                <a:cxn ang="0">
                  <a:pos x="409" y="247"/>
                </a:cxn>
                <a:cxn ang="0">
                  <a:pos x="399" y="193"/>
                </a:cxn>
                <a:cxn ang="0">
                  <a:pos x="370" y="145"/>
                </a:cxn>
                <a:cxn ang="0">
                  <a:pos x="326" y="108"/>
                </a:cxn>
                <a:cxn ang="0">
                  <a:pos x="274" y="90"/>
                </a:cxn>
                <a:cxn ang="0">
                  <a:pos x="241" y="0"/>
                </a:cxn>
                <a:cxn ang="0">
                  <a:pos x="310" y="8"/>
                </a:cxn>
                <a:cxn ang="0">
                  <a:pos x="376" y="35"/>
                </a:cxn>
                <a:cxn ang="0">
                  <a:pos x="433" y="82"/>
                </a:cxn>
                <a:cxn ang="0">
                  <a:pos x="472" y="141"/>
                </a:cxn>
                <a:cxn ang="0">
                  <a:pos x="494" y="207"/>
                </a:cxn>
                <a:cxn ang="0">
                  <a:pos x="495" y="278"/>
                </a:cxn>
                <a:cxn ang="0">
                  <a:pos x="478" y="345"/>
                </a:cxn>
                <a:cxn ang="0">
                  <a:pos x="441" y="407"/>
                </a:cxn>
                <a:cxn ang="0">
                  <a:pos x="387" y="456"/>
                </a:cxn>
                <a:cxn ang="0">
                  <a:pos x="324" y="487"/>
                </a:cxn>
                <a:cxn ang="0">
                  <a:pos x="256" y="499"/>
                </a:cxn>
                <a:cxn ang="0">
                  <a:pos x="187" y="491"/>
                </a:cxn>
                <a:cxn ang="0">
                  <a:pos x="121" y="464"/>
                </a:cxn>
                <a:cxn ang="0">
                  <a:pos x="64" y="418"/>
                </a:cxn>
                <a:cxn ang="0">
                  <a:pos x="25" y="358"/>
                </a:cxn>
                <a:cxn ang="0">
                  <a:pos x="3" y="292"/>
                </a:cxn>
                <a:cxn ang="0">
                  <a:pos x="2" y="222"/>
                </a:cxn>
                <a:cxn ang="0">
                  <a:pos x="19" y="155"/>
                </a:cxn>
                <a:cxn ang="0">
                  <a:pos x="56" y="92"/>
                </a:cxn>
                <a:cxn ang="0">
                  <a:pos x="110" y="43"/>
                </a:cxn>
                <a:cxn ang="0">
                  <a:pos x="173" y="13"/>
                </a:cxn>
                <a:cxn ang="0">
                  <a:pos x="241" y="0"/>
                </a:cxn>
              </a:cxnLst>
              <a:rect l="0" t="0" r="r" b="b"/>
              <a:pathLst>
                <a:path w="497" h="499">
                  <a:moveTo>
                    <a:pt x="246" y="88"/>
                  </a:moveTo>
                  <a:lnTo>
                    <a:pt x="219" y="91"/>
                  </a:lnTo>
                  <a:lnTo>
                    <a:pt x="192" y="98"/>
                  </a:lnTo>
                  <a:lnTo>
                    <a:pt x="166" y="110"/>
                  </a:lnTo>
                  <a:lnTo>
                    <a:pt x="144" y="126"/>
                  </a:lnTo>
                  <a:lnTo>
                    <a:pt x="123" y="147"/>
                  </a:lnTo>
                  <a:lnTo>
                    <a:pt x="107" y="171"/>
                  </a:lnTo>
                  <a:lnTo>
                    <a:pt x="96" y="197"/>
                  </a:lnTo>
                  <a:lnTo>
                    <a:pt x="89" y="224"/>
                  </a:lnTo>
                  <a:lnTo>
                    <a:pt x="87" y="251"/>
                  </a:lnTo>
                  <a:lnTo>
                    <a:pt x="90" y="280"/>
                  </a:lnTo>
                  <a:lnTo>
                    <a:pt x="97" y="306"/>
                  </a:lnTo>
                  <a:lnTo>
                    <a:pt x="110" y="331"/>
                  </a:lnTo>
                  <a:lnTo>
                    <a:pt x="126" y="354"/>
                  </a:lnTo>
                  <a:lnTo>
                    <a:pt x="146" y="374"/>
                  </a:lnTo>
                  <a:lnTo>
                    <a:pt x="170" y="390"/>
                  </a:lnTo>
                  <a:lnTo>
                    <a:pt x="196" y="403"/>
                  </a:lnTo>
                  <a:lnTo>
                    <a:pt x="223" y="410"/>
                  </a:lnTo>
                  <a:lnTo>
                    <a:pt x="250" y="411"/>
                  </a:lnTo>
                  <a:lnTo>
                    <a:pt x="279" y="408"/>
                  </a:lnTo>
                  <a:lnTo>
                    <a:pt x="305" y="400"/>
                  </a:lnTo>
                  <a:lnTo>
                    <a:pt x="330" y="389"/>
                  </a:lnTo>
                  <a:lnTo>
                    <a:pt x="352" y="372"/>
                  </a:lnTo>
                  <a:lnTo>
                    <a:pt x="373" y="352"/>
                  </a:lnTo>
                  <a:lnTo>
                    <a:pt x="388" y="328"/>
                  </a:lnTo>
                  <a:lnTo>
                    <a:pt x="401" y="301"/>
                  </a:lnTo>
                  <a:lnTo>
                    <a:pt x="408" y="275"/>
                  </a:lnTo>
                  <a:lnTo>
                    <a:pt x="409" y="247"/>
                  </a:lnTo>
                  <a:lnTo>
                    <a:pt x="407" y="220"/>
                  </a:lnTo>
                  <a:lnTo>
                    <a:pt x="399" y="193"/>
                  </a:lnTo>
                  <a:lnTo>
                    <a:pt x="387" y="167"/>
                  </a:lnTo>
                  <a:lnTo>
                    <a:pt x="370" y="145"/>
                  </a:lnTo>
                  <a:lnTo>
                    <a:pt x="350" y="124"/>
                  </a:lnTo>
                  <a:lnTo>
                    <a:pt x="326" y="108"/>
                  </a:lnTo>
                  <a:lnTo>
                    <a:pt x="300" y="97"/>
                  </a:lnTo>
                  <a:lnTo>
                    <a:pt x="274" y="90"/>
                  </a:lnTo>
                  <a:lnTo>
                    <a:pt x="246" y="88"/>
                  </a:lnTo>
                  <a:close/>
                  <a:moveTo>
                    <a:pt x="241" y="0"/>
                  </a:moveTo>
                  <a:lnTo>
                    <a:pt x="276" y="2"/>
                  </a:lnTo>
                  <a:lnTo>
                    <a:pt x="310" y="8"/>
                  </a:lnTo>
                  <a:lnTo>
                    <a:pt x="343" y="19"/>
                  </a:lnTo>
                  <a:lnTo>
                    <a:pt x="376" y="35"/>
                  </a:lnTo>
                  <a:lnTo>
                    <a:pt x="405" y="57"/>
                  </a:lnTo>
                  <a:lnTo>
                    <a:pt x="433" y="82"/>
                  </a:lnTo>
                  <a:lnTo>
                    <a:pt x="454" y="110"/>
                  </a:lnTo>
                  <a:lnTo>
                    <a:pt x="472" y="141"/>
                  </a:lnTo>
                  <a:lnTo>
                    <a:pt x="485" y="174"/>
                  </a:lnTo>
                  <a:lnTo>
                    <a:pt x="494" y="207"/>
                  </a:lnTo>
                  <a:lnTo>
                    <a:pt x="497" y="242"/>
                  </a:lnTo>
                  <a:lnTo>
                    <a:pt x="495" y="278"/>
                  </a:lnTo>
                  <a:lnTo>
                    <a:pt x="489" y="312"/>
                  </a:lnTo>
                  <a:lnTo>
                    <a:pt x="478" y="345"/>
                  </a:lnTo>
                  <a:lnTo>
                    <a:pt x="462" y="378"/>
                  </a:lnTo>
                  <a:lnTo>
                    <a:pt x="441" y="407"/>
                  </a:lnTo>
                  <a:lnTo>
                    <a:pt x="416" y="435"/>
                  </a:lnTo>
                  <a:lnTo>
                    <a:pt x="387" y="456"/>
                  </a:lnTo>
                  <a:lnTo>
                    <a:pt x="357" y="474"/>
                  </a:lnTo>
                  <a:lnTo>
                    <a:pt x="324" y="487"/>
                  </a:lnTo>
                  <a:lnTo>
                    <a:pt x="291" y="496"/>
                  </a:lnTo>
                  <a:lnTo>
                    <a:pt x="256" y="499"/>
                  </a:lnTo>
                  <a:lnTo>
                    <a:pt x="221" y="497"/>
                  </a:lnTo>
                  <a:lnTo>
                    <a:pt x="187" y="491"/>
                  </a:lnTo>
                  <a:lnTo>
                    <a:pt x="154" y="480"/>
                  </a:lnTo>
                  <a:lnTo>
                    <a:pt x="121" y="464"/>
                  </a:lnTo>
                  <a:lnTo>
                    <a:pt x="92" y="443"/>
                  </a:lnTo>
                  <a:lnTo>
                    <a:pt x="64" y="418"/>
                  </a:lnTo>
                  <a:lnTo>
                    <a:pt x="43" y="389"/>
                  </a:lnTo>
                  <a:lnTo>
                    <a:pt x="25" y="358"/>
                  </a:lnTo>
                  <a:lnTo>
                    <a:pt x="12" y="325"/>
                  </a:lnTo>
                  <a:lnTo>
                    <a:pt x="3" y="292"/>
                  </a:lnTo>
                  <a:lnTo>
                    <a:pt x="0" y="257"/>
                  </a:lnTo>
                  <a:lnTo>
                    <a:pt x="2" y="222"/>
                  </a:lnTo>
                  <a:lnTo>
                    <a:pt x="8" y="188"/>
                  </a:lnTo>
                  <a:lnTo>
                    <a:pt x="19" y="155"/>
                  </a:lnTo>
                  <a:lnTo>
                    <a:pt x="35" y="122"/>
                  </a:lnTo>
                  <a:lnTo>
                    <a:pt x="56" y="92"/>
                  </a:lnTo>
                  <a:lnTo>
                    <a:pt x="81" y="65"/>
                  </a:lnTo>
                  <a:lnTo>
                    <a:pt x="110" y="43"/>
                  </a:lnTo>
                  <a:lnTo>
                    <a:pt x="140" y="25"/>
                  </a:lnTo>
                  <a:lnTo>
                    <a:pt x="173" y="13"/>
                  </a:lnTo>
                  <a:lnTo>
                    <a:pt x="206" y="3"/>
                  </a:lnTo>
                  <a:lnTo>
                    <a:pt x="2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p:cNvSpPr>
            <p:nvPr/>
          </p:nvSpPr>
          <p:spPr bwMode="auto">
            <a:xfrm>
              <a:off x="1981201" y="1803216"/>
              <a:ext cx="204872" cy="229456"/>
            </a:xfrm>
            <a:custGeom>
              <a:avLst/>
              <a:gdLst/>
              <a:ahLst/>
              <a:cxnLst>
                <a:cxn ang="0">
                  <a:pos x="221" y="0"/>
                </a:cxn>
                <a:cxn ang="0">
                  <a:pos x="232" y="4"/>
                </a:cxn>
                <a:cxn ang="0">
                  <a:pos x="242" y="11"/>
                </a:cxn>
                <a:cxn ang="0">
                  <a:pos x="287" y="47"/>
                </a:cxn>
                <a:cxn ang="0">
                  <a:pos x="295" y="56"/>
                </a:cxn>
                <a:cxn ang="0">
                  <a:pos x="299" y="66"/>
                </a:cxn>
                <a:cxn ang="0">
                  <a:pos x="300" y="78"/>
                </a:cxn>
                <a:cxn ang="0">
                  <a:pos x="298" y="89"/>
                </a:cxn>
                <a:cxn ang="0">
                  <a:pos x="292" y="99"/>
                </a:cxn>
                <a:cxn ang="0">
                  <a:pos x="111" y="322"/>
                </a:cxn>
                <a:cxn ang="0">
                  <a:pos x="100" y="331"/>
                </a:cxn>
                <a:cxn ang="0">
                  <a:pos x="85" y="336"/>
                </a:cxn>
                <a:cxn ang="0">
                  <a:pos x="71" y="335"/>
                </a:cxn>
                <a:cxn ang="0">
                  <a:pos x="58" y="328"/>
                </a:cxn>
                <a:cxn ang="0">
                  <a:pos x="14" y="292"/>
                </a:cxn>
                <a:cxn ang="0">
                  <a:pos x="5" y="280"/>
                </a:cxn>
                <a:cxn ang="0">
                  <a:pos x="0" y="265"/>
                </a:cxn>
                <a:cxn ang="0">
                  <a:pos x="1" y="252"/>
                </a:cxn>
                <a:cxn ang="0">
                  <a:pos x="8" y="238"/>
                </a:cxn>
                <a:cxn ang="0">
                  <a:pos x="190" y="15"/>
                </a:cxn>
                <a:cxn ang="0">
                  <a:pos x="199" y="7"/>
                </a:cxn>
                <a:cxn ang="0">
                  <a:pos x="210" y="3"/>
                </a:cxn>
                <a:cxn ang="0">
                  <a:pos x="221" y="0"/>
                </a:cxn>
              </a:cxnLst>
              <a:rect l="0" t="0" r="r" b="b"/>
              <a:pathLst>
                <a:path w="300" h="336">
                  <a:moveTo>
                    <a:pt x="221" y="0"/>
                  </a:moveTo>
                  <a:lnTo>
                    <a:pt x="232" y="4"/>
                  </a:lnTo>
                  <a:lnTo>
                    <a:pt x="242" y="11"/>
                  </a:lnTo>
                  <a:lnTo>
                    <a:pt x="287" y="47"/>
                  </a:lnTo>
                  <a:lnTo>
                    <a:pt x="295" y="56"/>
                  </a:lnTo>
                  <a:lnTo>
                    <a:pt x="299" y="66"/>
                  </a:lnTo>
                  <a:lnTo>
                    <a:pt x="300" y="78"/>
                  </a:lnTo>
                  <a:lnTo>
                    <a:pt x="298" y="89"/>
                  </a:lnTo>
                  <a:lnTo>
                    <a:pt x="292" y="99"/>
                  </a:lnTo>
                  <a:lnTo>
                    <a:pt x="111" y="322"/>
                  </a:lnTo>
                  <a:lnTo>
                    <a:pt x="100" y="331"/>
                  </a:lnTo>
                  <a:lnTo>
                    <a:pt x="85" y="336"/>
                  </a:lnTo>
                  <a:lnTo>
                    <a:pt x="71" y="335"/>
                  </a:lnTo>
                  <a:lnTo>
                    <a:pt x="58" y="328"/>
                  </a:lnTo>
                  <a:lnTo>
                    <a:pt x="14" y="292"/>
                  </a:lnTo>
                  <a:lnTo>
                    <a:pt x="5" y="280"/>
                  </a:lnTo>
                  <a:lnTo>
                    <a:pt x="0" y="265"/>
                  </a:lnTo>
                  <a:lnTo>
                    <a:pt x="1" y="252"/>
                  </a:lnTo>
                  <a:lnTo>
                    <a:pt x="8" y="238"/>
                  </a:lnTo>
                  <a:lnTo>
                    <a:pt x="190" y="15"/>
                  </a:lnTo>
                  <a:lnTo>
                    <a:pt x="199" y="7"/>
                  </a:lnTo>
                  <a:lnTo>
                    <a:pt x="210" y="3"/>
                  </a:lnTo>
                  <a:lnTo>
                    <a:pt x="2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 name="Group 28"/>
          <p:cNvGrpSpPr/>
          <p:nvPr/>
        </p:nvGrpSpPr>
        <p:grpSpPr>
          <a:xfrm>
            <a:off x="3362325" y="1924050"/>
            <a:ext cx="482814" cy="544275"/>
            <a:chOff x="2698251" y="1515030"/>
            <a:chExt cx="482814" cy="544275"/>
          </a:xfrm>
          <a:solidFill>
            <a:schemeClr val="bg1"/>
          </a:solidFill>
        </p:grpSpPr>
        <p:sp>
          <p:nvSpPr>
            <p:cNvPr id="1032" name="Freeform 8"/>
            <p:cNvSpPr>
              <a:spLocks noEditPoints="1"/>
            </p:cNvSpPr>
            <p:nvPr/>
          </p:nvSpPr>
          <p:spPr bwMode="auto">
            <a:xfrm>
              <a:off x="2698251" y="1575125"/>
              <a:ext cx="482814" cy="484180"/>
            </a:xfrm>
            <a:custGeom>
              <a:avLst/>
              <a:gdLst/>
              <a:ahLst/>
              <a:cxnLst>
                <a:cxn ang="0">
                  <a:pos x="79" y="78"/>
                </a:cxn>
                <a:cxn ang="0">
                  <a:pos x="79" y="631"/>
                </a:cxn>
                <a:cxn ang="0">
                  <a:pos x="629" y="631"/>
                </a:cxn>
                <a:cxn ang="0">
                  <a:pos x="629" y="78"/>
                </a:cxn>
                <a:cxn ang="0">
                  <a:pos x="79" y="78"/>
                </a:cxn>
                <a:cxn ang="0">
                  <a:pos x="71" y="0"/>
                </a:cxn>
                <a:cxn ang="0">
                  <a:pos x="637" y="0"/>
                </a:cxn>
                <a:cxn ang="0">
                  <a:pos x="655" y="2"/>
                </a:cxn>
                <a:cxn ang="0">
                  <a:pos x="672" y="10"/>
                </a:cxn>
                <a:cxn ang="0">
                  <a:pos x="687" y="20"/>
                </a:cxn>
                <a:cxn ang="0">
                  <a:pos x="697" y="35"/>
                </a:cxn>
                <a:cxn ang="0">
                  <a:pos x="705" y="52"/>
                </a:cxn>
                <a:cxn ang="0">
                  <a:pos x="707" y="70"/>
                </a:cxn>
                <a:cxn ang="0">
                  <a:pos x="707" y="638"/>
                </a:cxn>
                <a:cxn ang="0">
                  <a:pos x="705" y="657"/>
                </a:cxn>
                <a:cxn ang="0">
                  <a:pos x="697" y="674"/>
                </a:cxn>
                <a:cxn ang="0">
                  <a:pos x="687" y="688"/>
                </a:cxn>
                <a:cxn ang="0">
                  <a:pos x="672" y="699"/>
                </a:cxn>
                <a:cxn ang="0">
                  <a:pos x="655" y="706"/>
                </a:cxn>
                <a:cxn ang="0">
                  <a:pos x="637" y="709"/>
                </a:cxn>
                <a:cxn ang="0">
                  <a:pos x="71" y="709"/>
                </a:cxn>
                <a:cxn ang="0">
                  <a:pos x="53" y="706"/>
                </a:cxn>
                <a:cxn ang="0">
                  <a:pos x="36" y="699"/>
                </a:cxn>
                <a:cxn ang="0">
                  <a:pos x="21" y="688"/>
                </a:cxn>
                <a:cxn ang="0">
                  <a:pos x="11" y="674"/>
                </a:cxn>
                <a:cxn ang="0">
                  <a:pos x="3" y="657"/>
                </a:cxn>
                <a:cxn ang="0">
                  <a:pos x="0" y="638"/>
                </a:cxn>
                <a:cxn ang="0">
                  <a:pos x="0" y="70"/>
                </a:cxn>
                <a:cxn ang="0">
                  <a:pos x="3" y="52"/>
                </a:cxn>
                <a:cxn ang="0">
                  <a:pos x="11" y="35"/>
                </a:cxn>
                <a:cxn ang="0">
                  <a:pos x="21" y="20"/>
                </a:cxn>
                <a:cxn ang="0">
                  <a:pos x="36" y="10"/>
                </a:cxn>
                <a:cxn ang="0">
                  <a:pos x="53" y="2"/>
                </a:cxn>
                <a:cxn ang="0">
                  <a:pos x="71" y="0"/>
                </a:cxn>
              </a:cxnLst>
              <a:rect l="0" t="0" r="r" b="b"/>
              <a:pathLst>
                <a:path w="707" h="709">
                  <a:moveTo>
                    <a:pt x="79" y="78"/>
                  </a:moveTo>
                  <a:lnTo>
                    <a:pt x="79" y="631"/>
                  </a:lnTo>
                  <a:lnTo>
                    <a:pt x="629" y="631"/>
                  </a:lnTo>
                  <a:lnTo>
                    <a:pt x="629" y="78"/>
                  </a:lnTo>
                  <a:lnTo>
                    <a:pt x="79" y="78"/>
                  </a:lnTo>
                  <a:close/>
                  <a:moveTo>
                    <a:pt x="71" y="0"/>
                  </a:moveTo>
                  <a:lnTo>
                    <a:pt x="637" y="0"/>
                  </a:lnTo>
                  <a:lnTo>
                    <a:pt x="655" y="2"/>
                  </a:lnTo>
                  <a:lnTo>
                    <a:pt x="672" y="10"/>
                  </a:lnTo>
                  <a:lnTo>
                    <a:pt x="687" y="20"/>
                  </a:lnTo>
                  <a:lnTo>
                    <a:pt x="697" y="35"/>
                  </a:lnTo>
                  <a:lnTo>
                    <a:pt x="705" y="52"/>
                  </a:lnTo>
                  <a:lnTo>
                    <a:pt x="707" y="70"/>
                  </a:lnTo>
                  <a:lnTo>
                    <a:pt x="707" y="638"/>
                  </a:lnTo>
                  <a:lnTo>
                    <a:pt x="705" y="657"/>
                  </a:lnTo>
                  <a:lnTo>
                    <a:pt x="697" y="674"/>
                  </a:lnTo>
                  <a:lnTo>
                    <a:pt x="687" y="688"/>
                  </a:lnTo>
                  <a:lnTo>
                    <a:pt x="672" y="699"/>
                  </a:lnTo>
                  <a:lnTo>
                    <a:pt x="655" y="706"/>
                  </a:lnTo>
                  <a:lnTo>
                    <a:pt x="637" y="709"/>
                  </a:lnTo>
                  <a:lnTo>
                    <a:pt x="71" y="709"/>
                  </a:lnTo>
                  <a:lnTo>
                    <a:pt x="53" y="706"/>
                  </a:lnTo>
                  <a:lnTo>
                    <a:pt x="36" y="699"/>
                  </a:lnTo>
                  <a:lnTo>
                    <a:pt x="21" y="688"/>
                  </a:lnTo>
                  <a:lnTo>
                    <a:pt x="11" y="674"/>
                  </a:lnTo>
                  <a:lnTo>
                    <a:pt x="3" y="657"/>
                  </a:lnTo>
                  <a:lnTo>
                    <a:pt x="0" y="638"/>
                  </a:lnTo>
                  <a:lnTo>
                    <a:pt x="0" y="70"/>
                  </a:lnTo>
                  <a:lnTo>
                    <a:pt x="3" y="52"/>
                  </a:lnTo>
                  <a:lnTo>
                    <a:pt x="11" y="35"/>
                  </a:lnTo>
                  <a:lnTo>
                    <a:pt x="21" y="20"/>
                  </a:lnTo>
                  <a:lnTo>
                    <a:pt x="36" y="10"/>
                  </a:lnTo>
                  <a:lnTo>
                    <a:pt x="53" y="2"/>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p:nvSpPr>
          <p:spPr bwMode="auto">
            <a:xfrm>
              <a:off x="2817077" y="1515030"/>
              <a:ext cx="55998" cy="172775"/>
            </a:xfrm>
            <a:custGeom>
              <a:avLst/>
              <a:gdLst/>
              <a:ahLst/>
              <a:cxnLst>
                <a:cxn ang="0">
                  <a:pos x="31" y="0"/>
                </a:cxn>
                <a:cxn ang="0">
                  <a:pos x="51" y="0"/>
                </a:cxn>
                <a:cxn ang="0">
                  <a:pos x="63" y="3"/>
                </a:cxn>
                <a:cxn ang="0">
                  <a:pos x="73" y="9"/>
                </a:cxn>
                <a:cxn ang="0">
                  <a:pos x="80" y="20"/>
                </a:cxn>
                <a:cxn ang="0">
                  <a:pos x="82" y="32"/>
                </a:cxn>
                <a:cxn ang="0">
                  <a:pos x="82" y="222"/>
                </a:cxn>
                <a:cxn ang="0">
                  <a:pos x="80" y="235"/>
                </a:cxn>
                <a:cxn ang="0">
                  <a:pos x="73" y="244"/>
                </a:cxn>
                <a:cxn ang="0">
                  <a:pos x="63" y="251"/>
                </a:cxn>
                <a:cxn ang="0">
                  <a:pos x="51" y="253"/>
                </a:cxn>
                <a:cxn ang="0">
                  <a:pos x="31" y="253"/>
                </a:cxn>
                <a:cxn ang="0">
                  <a:pos x="19" y="251"/>
                </a:cxn>
                <a:cxn ang="0">
                  <a:pos x="9" y="244"/>
                </a:cxn>
                <a:cxn ang="0">
                  <a:pos x="2" y="235"/>
                </a:cxn>
                <a:cxn ang="0">
                  <a:pos x="0" y="222"/>
                </a:cxn>
                <a:cxn ang="0">
                  <a:pos x="0" y="32"/>
                </a:cxn>
                <a:cxn ang="0">
                  <a:pos x="2" y="20"/>
                </a:cxn>
                <a:cxn ang="0">
                  <a:pos x="9" y="9"/>
                </a:cxn>
                <a:cxn ang="0">
                  <a:pos x="19" y="3"/>
                </a:cxn>
                <a:cxn ang="0">
                  <a:pos x="31" y="0"/>
                </a:cxn>
              </a:cxnLst>
              <a:rect l="0" t="0" r="r" b="b"/>
              <a:pathLst>
                <a:path w="82" h="253">
                  <a:moveTo>
                    <a:pt x="31" y="0"/>
                  </a:moveTo>
                  <a:lnTo>
                    <a:pt x="51" y="0"/>
                  </a:lnTo>
                  <a:lnTo>
                    <a:pt x="63" y="3"/>
                  </a:lnTo>
                  <a:lnTo>
                    <a:pt x="73" y="9"/>
                  </a:lnTo>
                  <a:lnTo>
                    <a:pt x="80" y="20"/>
                  </a:lnTo>
                  <a:lnTo>
                    <a:pt x="82" y="32"/>
                  </a:lnTo>
                  <a:lnTo>
                    <a:pt x="82" y="222"/>
                  </a:lnTo>
                  <a:lnTo>
                    <a:pt x="80" y="235"/>
                  </a:lnTo>
                  <a:lnTo>
                    <a:pt x="73" y="244"/>
                  </a:lnTo>
                  <a:lnTo>
                    <a:pt x="63" y="251"/>
                  </a:lnTo>
                  <a:lnTo>
                    <a:pt x="51" y="253"/>
                  </a:lnTo>
                  <a:lnTo>
                    <a:pt x="31" y="253"/>
                  </a:lnTo>
                  <a:lnTo>
                    <a:pt x="19" y="251"/>
                  </a:lnTo>
                  <a:lnTo>
                    <a:pt x="9" y="244"/>
                  </a:lnTo>
                  <a:lnTo>
                    <a:pt x="2" y="235"/>
                  </a:lnTo>
                  <a:lnTo>
                    <a:pt x="0" y="222"/>
                  </a:lnTo>
                  <a:lnTo>
                    <a:pt x="0" y="32"/>
                  </a:lnTo>
                  <a:lnTo>
                    <a:pt x="2" y="20"/>
                  </a:lnTo>
                  <a:lnTo>
                    <a:pt x="9" y="9"/>
                  </a:lnTo>
                  <a:lnTo>
                    <a:pt x="19" y="3"/>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p:nvSpPr>
          <p:spPr bwMode="auto">
            <a:xfrm>
              <a:off x="3004876" y="1515030"/>
              <a:ext cx="55998" cy="172775"/>
            </a:xfrm>
            <a:custGeom>
              <a:avLst/>
              <a:gdLst/>
              <a:ahLst/>
              <a:cxnLst>
                <a:cxn ang="0">
                  <a:pos x="32" y="0"/>
                </a:cxn>
                <a:cxn ang="0">
                  <a:pos x="51" y="0"/>
                </a:cxn>
                <a:cxn ang="0">
                  <a:pos x="64" y="3"/>
                </a:cxn>
                <a:cxn ang="0">
                  <a:pos x="73" y="9"/>
                </a:cxn>
                <a:cxn ang="0">
                  <a:pos x="79" y="20"/>
                </a:cxn>
                <a:cxn ang="0">
                  <a:pos x="82" y="32"/>
                </a:cxn>
                <a:cxn ang="0">
                  <a:pos x="82" y="222"/>
                </a:cxn>
                <a:cxn ang="0">
                  <a:pos x="79" y="235"/>
                </a:cxn>
                <a:cxn ang="0">
                  <a:pos x="73" y="244"/>
                </a:cxn>
                <a:cxn ang="0">
                  <a:pos x="64" y="251"/>
                </a:cxn>
                <a:cxn ang="0">
                  <a:pos x="51" y="253"/>
                </a:cxn>
                <a:cxn ang="0">
                  <a:pos x="32" y="253"/>
                </a:cxn>
                <a:cxn ang="0">
                  <a:pos x="19" y="251"/>
                </a:cxn>
                <a:cxn ang="0">
                  <a:pos x="9" y="244"/>
                </a:cxn>
                <a:cxn ang="0">
                  <a:pos x="2" y="235"/>
                </a:cxn>
                <a:cxn ang="0">
                  <a:pos x="0" y="222"/>
                </a:cxn>
                <a:cxn ang="0">
                  <a:pos x="0" y="32"/>
                </a:cxn>
                <a:cxn ang="0">
                  <a:pos x="2" y="20"/>
                </a:cxn>
                <a:cxn ang="0">
                  <a:pos x="9" y="9"/>
                </a:cxn>
                <a:cxn ang="0">
                  <a:pos x="19" y="3"/>
                </a:cxn>
                <a:cxn ang="0">
                  <a:pos x="32" y="0"/>
                </a:cxn>
              </a:cxnLst>
              <a:rect l="0" t="0" r="r" b="b"/>
              <a:pathLst>
                <a:path w="82" h="253">
                  <a:moveTo>
                    <a:pt x="32" y="0"/>
                  </a:moveTo>
                  <a:lnTo>
                    <a:pt x="51" y="0"/>
                  </a:lnTo>
                  <a:lnTo>
                    <a:pt x="64" y="3"/>
                  </a:lnTo>
                  <a:lnTo>
                    <a:pt x="73" y="9"/>
                  </a:lnTo>
                  <a:lnTo>
                    <a:pt x="79" y="20"/>
                  </a:lnTo>
                  <a:lnTo>
                    <a:pt x="82" y="32"/>
                  </a:lnTo>
                  <a:lnTo>
                    <a:pt x="82" y="222"/>
                  </a:lnTo>
                  <a:lnTo>
                    <a:pt x="79" y="235"/>
                  </a:lnTo>
                  <a:lnTo>
                    <a:pt x="73" y="244"/>
                  </a:lnTo>
                  <a:lnTo>
                    <a:pt x="64" y="251"/>
                  </a:lnTo>
                  <a:lnTo>
                    <a:pt x="51" y="253"/>
                  </a:lnTo>
                  <a:lnTo>
                    <a:pt x="32" y="253"/>
                  </a:lnTo>
                  <a:lnTo>
                    <a:pt x="19" y="251"/>
                  </a:lnTo>
                  <a:lnTo>
                    <a:pt x="9" y="244"/>
                  </a:lnTo>
                  <a:lnTo>
                    <a:pt x="2" y="235"/>
                  </a:lnTo>
                  <a:lnTo>
                    <a:pt x="0" y="222"/>
                  </a:lnTo>
                  <a:lnTo>
                    <a:pt x="0" y="32"/>
                  </a:lnTo>
                  <a:lnTo>
                    <a:pt x="2" y="20"/>
                  </a:lnTo>
                  <a:lnTo>
                    <a:pt x="9" y="9"/>
                  </a:lnTo>
                  <a:lnTo>
                    <a:pt x="19" y="3"/>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p:cNvSpPr>
            <p:nvPr/>
          </p:nvSpPr>
          <p:spPr bwMode="auto">
            <a:xfrm>
              <a:off x="2811614" y="1741754"/>
              <a:ext cx="258821" cy="48486"/>
            </a:xfrm>
            <a:custGeom>
              <a:avLst/>
              <a:gdLst/>
              <a:ahLst/>
              <a:cxnLst>
                <a:cxn ang="0">
                  <a:pos x="30" y="0"/>
                </a:cxn>
                <a:cxn ang="0">
                  <a:pos x="348" y="0"/>
                </a:cxn>
                <a:cxn ang="0">
                  <a:pos x="360" y="3"/>
                </a:cxn>
                <a:cxn ang="0">
                  <a:pos x="370" y="10"/>
                </a:cxn>
                <a:cxn ang="0">
                  <a:pos x="377" y="20"/>
                </a:cxn>
                <a:cxn ang="0">
                  <a:pos x="379" y="32"/>
                </a:cxn>
                <a:cxn ang="0">
                  <a:pos x="379" y="39"/>
                </a:cxn>
                <a:cxn ang="0">
                  <a:pos x="377" y="52"/>
                </a:cxn>
                <a:cxn ang="0">
                  <a:pos x="370" y="62"/>
                </a:cxn>
                <a:cxn ang="0">
                  <a:pos x="360" y="69"/>
                </a:cxn>
                <a:cxn ang="0">
                  <a:pos x="348" y="71"/>
                </a:cxn>
                <a:cxn ang="0">
                  <a:pos x="30" y="71"/>
                </a:cxn>
                <a:cxn ang="0">
                  <a:pos x="18" y="69"/>
                </a:cxn>
                <a:cxn ang="0">
                  <a:pos x="9" y="62"/>
                </a:cxn>
                <a:cxn ang="0">
                  <a:pos x="2" y="52"/>
                </a:cxn>
                <a:cxn ang="0">
                  <a:pos x="0" y="39"/>
                </a:cxn>
                <a:cxn ang="0">
                  <a:pos x="0" y="32"/>
                </a:cxn>
                <a:cxn ang="0">
                  <a:pos x="2" y="20"/>
                </a:cxn>
                <a:cxn ang="0">
                  <a:pos x="9" y="10"/>
                </a:cxn>
                <a:cxn ang="0">
                  <a:pos x="18" y="3"/>
                </a:cxn>
                <a:cxn ang="0">
                  <a:pos x="30" y="0"/>
                </a:cxn>
              </a:cxnLst>
              <a:rect l="0" t="0" r="r" b="b"/>
              <a:pathLst>
                <a:path w="379" h="71">
                  <a:moveTo>
                    <a:pt x="30" y="0"/>
                  </a:moveTo>
                  <a:lnTo>
                    <a:pt x="348" y="0"/>
                  </a:lnTo>
                  <a:lnTo>
                    <a:pt x="360" y="3"/>
                  </a:lnTo>
                  <a:lnTo>
                    <a:pt x="370" y="10"/>
                  </a:lnTo>
                  <a:lnTo>
                    <a:pt x="377" y="20"/>
                  </a:lnTo>
                  <a:lnTo>
                    <a:pt x="379" y="32"/>
                  </a:lnTo>
                  <a:lnTo>
                    <a:pt x="379" y="39"/>
                  </a:lnTo>
                  <a:lnTo>
                    <a:pt x="377" y="52"/>
                  </a:lnTo>
                  <a:lnTo>
                    <a:pt x="370" y="62"/>
                  </a:lnTo>
                  <a:lnTo>
                    <a:pt x="360" y="69"/>
                  </a:lnTo>
                  <a:lnTo>
                    <a:pt x="348" y="71"/>
                  </a:lnTo>
                  <a:lnTo>
                    <a:pt x="30" y="71"/>
                  </a:lnTo>
                  <a:lnTo>
                    <a:pt x="18" y="69"/>
                  </a:lnTo>
                  <a:lnTo>
                    <a:pt x="9" y="62"/>
                  </a:lnTo>
                  <a:lnTo>
                    <a:pt x="2" y="52"/>
                  </a:lnTo>
                  <a:lnTo>
                    <a:pt x="0" y="39"/>
                  </a:lnTo>
                  <a:lnTo>
                    <a:pt x="0" y="32"/>
                  </a:lnTo>
                  <a:lnTo>
                    <a:pt x="2" y="20"/>
                  </a:lnTo>
                  <a:lnTo>
                    <a:pt x="9" y="10"/>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p:nvSpPr>
          <p:spPr bwMode="auto">
            <a:xfrm>
              <a:off x="2811614" y="1814142"/>
              <a:ext cx="258821" cy="48486"/>
            </a:xfrm>
            <a:custGeom>
              <a:avLst/>
              <a:gdLst/>
              <a:ahLst/>
              <a:cxnLst>
                <a:cxn ang="0">
                  <a:pos x="30" y="0"/>
                </a:cxn>
                <a:cxn ang="0">
                  <a:pos x="348" y="0"/>
                </a:cxn>
                <a:cxn ang="0">
                  <a:pos x="360" y="3"/>
                </a:cxn>
                <a:cxn ang="0">
                  <a:pos x="370" y="9"/>
                </a:cxn>
                <a:cxn ang="0">
                  <a:pos x="377" y="20"/>
                </a:cxn>
                <a:cxn ang="0">
                  <a:pos x="379" y="32"/>
                </a:cxn>
                <a:cxn ang="0">
                  <a:pos x="379" y="39"/>
                </a:cxn>
                <a:cxn ang="0">
                  <a:pos x="377" y="51"/>
                </a:cxn>
                <a:cxn ang="0">
                  <a:pos x="370" y="62"/>
                </a:cxn>
                <a:cxn ang="0">
                  <a:pos x="360" y="68"/>
                </a:cxn>
                <a:cxn ang="0">
                  <a:pos x="348" y="71"/>
                </a:cxn>
                <a:cxn ang="0">
                  <a:pos x="30" y="71"/>
                </a:cxn>
                <a:cxn ang="0">
                  <a:pos x="18" y="68"/>
                </a:cxn>
                <a:cxn ang="0">
                  <a:pos x="9" y="62"/>
                </a:cxn>
                <a:cxn ang="0">
                  <a:pos x="2" y="51"/>
                </a:cxn>
                <a:cxn ang="0">
                  <a:pos x="0" y="39"/>
                </a:cxn>
                <a:cxn ang="0">
                  <a:pos x="0" y="32"/>
                </a:cxn>
                <a:cxn ang="0">
                  <a:pos x="2" y="20"/>
                </a:cxn>
                <a:cxn ang="0">
                  <a:pos x="9" y="9"/>
                </a:cxn>
                <a:cxn ang="0">
                  <a:pos x="18" y="3"/>
                </a:cxn>
                <a:cxn ang="0">
                  <a:pos x="30" y="0"/>
                </a:cxn>
              </a:cxnLst>
              <a:rect l="0" t="0" r="r" b="b"/>
              <a:pathLst>
                <a:path w="379" h="71">
                  <a:moveTo>
                    <a:pt x="30" y="0"/>
                  </a:moveTo>
                  <a:lnTo>
                    <a:pt x="348" y="0"/>
                  </a:lnTo>
                  <a:lnTo>
                    <a:pt x="360" y="3"/>
                  </a:lnTo>
                  <a:lnTo>
                    <a:pt x="370" y="9"/>
                  </a:lnTo>
                  <a:lnTo>
                    <a:pt x="377" y="20"/>
                  </a:lnTo>
                  <a:lnTo>
                    <a:pt x="379" y="32"/>
                  </a:lnTo>
                  <a:lnTo>
                    <a:pt x="379" y="39"/>
                  </a:lnTo>
                  <a:lnTo>
                    <a:pt x="377" y="51"/>
                  </a:lnTo>
                  <a:lnTo>
                    <a:pt x="370" y="62"/>
                  </a:lnTo>
                  <a:lnTo>
                    <a:pt x="360" y="68"/>
                  </a:lnTo>
                  <a:lnTo>
                    <a:pt x="348" y="71"/>
                  </a:lnTo>
                  <a:lnTo>
                    <a:pt x="30" y="71"/>
                  </a:lnTo>
                  <a:lnTo>
                    <a:pt x="18" y="68"/>
                  </a:lnTo>
                  <a:lnTo>
                    <a:pt x="9" y="62"/>
                  </a:lnTo>
                  <a:lnTo>
                    <a:pt x="2" y="51"/>
                  </a:lnTo>
                  <a:lnTo>
                    <a:pt x="0" y="39"/>
                  </a:lnTo>
                  <a:lnTo>
                    <a:pt x="0" y="32"/>
                  </a:lnTo>
                  <a:lnTo>
                    <a:pt x="2" y="20"/>
                  </a:lnTo>
                  <a:lnTo>
                    <a:pt x="9" y="9"/>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p:cNvSpPr>
            <p:nvPr/>
          </p:nvSpPr>
          <p:spPr bwMode="auto">
            <a:xfrm>
              <a:off x="2811614" y="1890628"/>
              <a:ext cx="258821" cy="47803"/>
            </a:xfrm>
            <a:custGeom>
              <a:avLst/>
              <a:gdLst/>
              <a:ahLst/>
              <a:cxnLst>
                <a:cxn ang="0">
                  <a:pos x="30" y="0"/>
                </a:cxn>
                <a:cxn ang="0">
                  <a:pos x="348" y="0"/>
                </a:cxn>
                <a:cxn ang="0">
                  <a:pos x="360" y="2"/>
                </a:cxn>
                <a:cxn ang="0">
                  <a:pos x="370" y="9"/>
                </a:cxn>
                <a:cxn ang="0">
                  <a:pos x="377" y="19"/>
                </a:cxn>
                <a:cxn ang="0">
                  <a:pos x="379" y="32"/>
                </a:cxn>
                <a:cxn ang="0">
                  <a:pos x="379" y="38"/>
                </a:cxn>
                <a:cxn ang="0">
                  <a:pos x="377" y="51"/>
                </a:cxn>
                <a:cxn ang="0">
                  <a:pos x="370" y="61"/>
                </a:cxn>
                <a:cxn ang="0">
                  <a:pos x="360" y="68"/>
                </a:cxn>
                <a:cxn ang="0">
                  <a:pos x="348" y="70"/>
                </a:cxn>
                <a:cxn ang="0">
                  <a:pos x="30" y="70"/>
                </a:cxn>
                <a:cxn ang="0">
                  <a:pos x="18" y="68"/>
                </a:cxn>
                <a:cxn ang="0">
                  <a:pos x="9" y="61"/>
                </a:cxn>
                <a:cxn ang="0">
                  <a:pos x="2" y="51"/>
                </a:cxn>
                <a:cxn ang="0">
                  <a:pos x="0" y="38"/>
                </a:cxn>
                <a:cxn ang="0">
                  <a:pos x="0" y="32"/>
                </a:cxn>
                <a:cxn ang="0">
                  <a:pos x="2" y="19"/>
                </a:cxn>
                <a:cxn ang="0">
                  <a:pos x="9" y="9"/>
                </a:cxn>
                <a:cxn ang="0">
                  <a:pos x="18" y="2"/>
                </a:cxn>
                <a:cxn ang="0">
                  <a:pos x="30" y="0"/>
                </a:cxn>
              </a:cxnLst>
              <a:rect l="0" t="0" r="r" b="b"/>
              <a:pathLst>
                <a:path w="379" h="70">
                  <a:moveTo>
                    <a:pt x="30" y="0"/>
                  </a:moveTo>
                  <a:lnTo>
                    <a:pt x="348" y="0"/>
                  </a:lnTo>
                  <a:lnTo>
                    <a:pt x="360" y="2"/>
                  </a:lnTo>
                  <a:lnTo>
                    <a:pt x="370" y="9"/>
                  </a:lnTo>
                  <a:lnTo>
                    <a:pt x="377" y="19"/>
                  </a:lnTo>
                  <a:lnTo>
                    <a:pt x="379" y="32"/>
                  </a:lnTo>
                  <a:lnTo>
                    <a:pt x="379" y="38"/>
                  </a:lnTo>
                  <a:lnTo>
                    <a:pt x="377" y="51"/>
                  </a:lnTo>
                  <a:lnTo>
                    <a:pt x="370" y="61"/>
                  </a:lnTo>
                  <a:lnTo>
                    <a:pt x="360" y="68"/>
                  </a:lnTo>
                  <a:lnTo>
                    <a:pt x="348" y="70"/>
                  </a:lnTo>
                  <a:lnTo>
                    <a:pt x="30" y="70"/>
                  </a:lnTo>
                  <a:lnTo>
                    <a:pt x="18" y="68"/>
                  </a:lnTo>
                  <a:lnTo>
                    <a:pt x="9" y="61"/>
                  </a:lnTo>
                  <a:lnTo>
                    <a:pt x="2" y="51"/>
                  </a:lnTo>
                  <a:lnTo>
                    <a:pt x="0" y="38"/>
                  </a:lnTo>
                  <a:lnTo>
                    <a:pt x="0" y="32"/>
                  </a:lnTo>
                  <a:lnTo>
                    <a:pt x="2" y="19"/>
                  </a:lnTo>
                  <a:lnTo>
                    <a:pt x="9" y="9"/>
                  </a:lnTo>
                  <a:lnTo>
                    <a:pt x="18" y="2"/>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5276850" y="1990725"/>
            <a:ext cx="515593" cy="493740"/>
            <a:chOff x="3359303" y="1601759"/>
            <a:chExt cx="515593" cy="493740"/>
          </a:xfrm>
          <a:solidFill>
            <a:schemeClr val="bg1"/>
          </a:solidFill>
        </p:grpSpPr>
        <p:sp>
          <p:nvSpPr>
            <p:cNvPr id="1038" name="Freeform 14"/>
            <p:cNvSpPr>
              <a:spLocks noEditPoints="1"/>
            </p:cNvSpPr>
            <p:nvPr/>
          </p:nvSpPr>
          <p:spPr bwMode="auto">
            <a:xfrm>
              <a:off x="3359303" y="1601759"/>
              <a:ext cx="515593" cy="376964"/>
            </a:xfrm>
            <a:custGeom>
              <a:avLst/>
              <a:gdLst/>
              <a:ahLst/>
              <a:cxnLst>
                <a:cxn ang="0">
                  <a:pos x="69" y="72"/>
                </a:cxn>
                <a:cxn ang="0">
                  <a:pos x="69" y="477"/>
                </a:cxn>
                <a:cxn ang="0">
                  <a:pos x="683" y="477"/>
                </a:cxn>
                <a:cxn ang="0">
                  <a:pos x="683" y="72"/>
                </a:cxn>
                <a:cxn ang="0">
                  <a:pos x="69" y="72"/>
                </a:cxn>
                <a:cxn ang="0">
                  <a:pos x="32" y="0"/>
                </a:cxn>
                <a:cxn ang="0">
                  <a:pos x="723" y="0"/>
                </a:cxn>
                <a:cxn ang="0">
                  <a:pos x="735" y="2"/>
                </a:cxn>
                <a:cxn ang="0">
                  <a:pos x="746" y="9"/>
                </a:cxn>
                <a:cxn ang="0">
                  <a:pos x="752" y="19"/>
                </a:cxn>
                <a:cxn ang="0">
                  <a:pos x="755" y="31"/>
                </a:cxn>
                <a:cxn ang="0">
                  <a:pos x="755" y="521"/>
                </a:cxn>
                <a:cxn ang="0">
                  <a:pos x="752" y="533"/>
                </a:cxn>
                <a:cxn ang="0">
                  <a:pos x="746" y="543"/>
                </a:cxn>
                <a:cxn ang="0">
                  <a:pos x="735" y="550"/>
                </a:cxn>
                <a:cxn ang="0">
                  <a:pos x="723" y="552"/>
                </a:cxn>
                <a:cxn ang="0">
                  <a:pos x="32" y="552"/>
                </a:cxn>
                <a:cxn ang="0">
                  <a:pos x="19" y="550"/>
                </a:cxn>
                <a:cxn ang="0">
                  <a:pos x="9" y="543"/>
                </a:cxn>
                <a:cxn ang="0">
                  <a:pos x="2" y="533"/>
                </a:cxn>
                <a:cxn ang="0">
                  <a:pos x="0" y="521"/>
                </a:cxn>
                <a:cxn ang="0">
                  <a:pos x="0" y="31"/>
                </a:cxn>
                <a:cxn ang="0">
                  <a:pos x="2" y="19"/>
                </a:cxn>
                <a:cxn ang="0">
                  <a:pos x="9" y="9"/>
                </a:cxn>
                <a:cxn ang="0">
                  <a:pos x="19" y="2"/>
                </a:cxn>
                <a:cxn ang="0">
                  <a:pos x="32" y="0"/>
                </a:cxn>
              </a:cxnLst>
              <a:rect l="0" t="0" r="r" b="b"/>
              <a:pathLst>
                <a:path w="755" h="552">
                  <a:moveTo>
                    <a:pt x="69" y="72"/>
                  </a:moveTo>
                  <a:lnTo>
                    <a:pt x="69" y="477"/>
                  </a:lnTo>
                  <a:lnTo>
                    <a:pt x="683" y="477"/>
                  </a:lnTo>
                  <a:lnTo>
                    <a:pt x="683" y="72"/>
                  </a:lnTo>
                  <a:lnTo>
                    <a:pt x="69" y="72"/>
                  </a:lnTo>
                  <a:close/>
                  <a:moveTo>
                    <a:pt x="32" y="0"/>
                  </a:moveTo>
                  <a:lnTo>
                    <a:pt x="723" y="0"/>
                  </a:lnTo>
                  <a:lnTo>
                    <a:pt x="735" y="2"/>
                  </a:lnTo>
                  <a:lnTo>
                    <a:pt x="746" y="9"/>
                  </a:lnTo>
                  <a:lnTo>
                    <a:pt x="752" y="19"/>
                  </a:lnTo>
                  <a:lnTo>
                    <a:pt x="755" y="31"/>
                  </a:lnTo>
                  <a:lnTo>
                    <a:pt x="755" y="521"/>
                  </a:lnTo>
                  <a:lnTo>
                    <a:pt x="752" y="533"/>
                  </a:lnTo>
                  <a:lnTo>
                    <a:pt x="746" y="543"/>
                  </a:lnTo>
                  <a:lnTo>
                    <a:pt x="735" y="550"/>
                  </a:lnTo>
                  <a:lnTo>
                    <a:pt x="723" y="552"/>
                  </a:lnTo>
                  <a:lnTo>
                    <a:pt x="32" y="552"/>
                  </a:lnTo>
                  <a:lnTo>
                    <a:pt x="19" y="550"/>
                  </a:lnTo>
                  <a:lnTo>
                    <a:pt x="9" y="543"/>
                  </a:lnTo>
                  <a:lnTo>
                    <a:pt x="2" y="533"/>
                  </a:lnTo>
                  <a:lnTo>
                    <a:pt x="0" y="521"/>
                  </a:lnTo>
                  <a:lnTo>
                    <a:pt x="0" y="31"/>
                  </a:lnTo>
                  <a:lnTo>
                    <a:pt x="2" y="19"/>
                  </a:lnTo>
                  <a:lnTo>
                    <a:pt x="9" y="9"/>
                  </a:lnTo>
                  <a:lnTo>
                    <a:pt x="19"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p:cNvSpPr>
            <p:nvPr/>
          </p:nvSpPr>
          <p:spPr bwMode="auto">
            <a:xfrm>
              <a:off x="3489055" y="2012185"/>
              <a:ext cx="255406" cy="83314"/>
            </a:xfrm>
            <a:custGeom>
              <a:avLst/>
              <a:gdLst/>
              <a:ahLst/>
              <a:cxnLst>
                <a:cxn ang="0">
                  <a:pos x="0" y="0"/>
                </a:cxn>
                <a:cxn ang="0">
                  <a:pos x="374" y="0"/>
                </a:cxn>
                <a:cxn ang="0">
                  <a:pos x="358" y="30"/>
                </a:cxn>
                <a:cxn ang="0">
                  <a:pos x="338" y="56"/>
                </a:cxn>
                <a:cxn ang="0">
                  <a:pos x="314" y="79"/>
                </a:cxn>
                <a:cxn ang="0">
                  <a:pos x="286" y="97"/>
                </a:cxn>
                <a:cxn ang="0">
                  <a:pos x="255" y="111"/>
                </a:cxn>
                <a:cxn ang="0">
                  <a:pos x="223" y="119"/>
                </a:cxn>
                <a:cxn ang="0">
                  <a:pos x="187" y="122"/>
                </a:cxn>
                <a:cxn ang="0">
                  <a:pos x="152" y="119"/>
                </a:cxn>
                <a:cxn ang="0">
                  <a:pos x="119" y="111"/>
                </a:cxn>
                <a:cxn ang="0">
                  <a:pos x="89" y="97"/>
                </a:cxn>
                <a:cxn ang="0">
                  <a:pos x="60" y="79"/>
                </a:cxn>
                <a:cxn ang="0">
                  <a:pos x="37" y="56"/>
                </a:cxn>
                <a:cxn ang="0">
                  <a:pos x="16" y="30"/>
                </a:cxn>
                <a:cxn ang="0">
                  <a:pos x="0" y="0"/>
                </a:cxn>
              </a:cxnLst>
              <a:rect l="0" t="0" r="r" b="b"/>
              <a:pathLst>
                <a:path w="374" h="122">
                  <a:moveTo>
                    <a:pt x="0" y="0"/>
                  </a:moveTo>
                  <a:lnTo>
                    <a:pt x="374" y="0"/>
                  </a:lnTo>
                  <a:lnTo>
                    <a:pt x="358" y="30"/>
                  </a:lnTo>
                  <a:lnTo>
                    <a:pt x="338" y="56"/>
                  </a:lnTo>
                  <a:lnTo>
                    <a:pt x="314" y="79"/>
                  </a:lnTo>
                  <a:lnTo>
                    <a:pt x="286" y="97"/>
                  </a:lnTo>
                  <a:lnTo>
                    <a:pt x="255" y="111"/>
                  </a:lnTo>
                  <a:lnTo>
                    <a:pt x="223" y="119"/>
                  </a:lnTo>
                  <a:lnTo>
                    <a:pt x="187" y="122"/>
                  </a:lnTo>
                  <a:lnTo>
                    <a:pt x="152" y="119"/>
                  </a:lnTo>
                  <a:lnTo>
                    <a:pt x="119" y="111"/>
                  </a:lnTo>
                  <a:lnTo>
                    <a:pt x="89" y="97"/>
                  </a:lnTo>
                  <a:lnTo>
                    <a:pt x="60" y="79"/>
                  </a:lnTo>
                  <a:lnTo>
                    <a:pt x="37" y="56"/>
                  </a:lnTo>
                  <a:lnTo>
                    <a:pt x="16" y="3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40" name="Freeform 16"/>
          <p:cNvSpPr>
            <a:spLocks/>
          </p:cNvSpPr>
          <p:nvPr/>
        </p:nvSpPr>
        <p:spPr bwMode="auto">
          <a:xfrm>
            <a:off x="7229475" y="2066925"/>
            <a:ext cx="463693" cy="288869"/>
          </a:xfrm>
          <a:custGeom>
            <a:avLst/>
            <a:gdLst/>
            <a:ahLst/>
            <a:cxnLst>
              <a:cxn ang="0">
                <a:pos x="418" y="0"/>
              </a:cxn>
              <a:cxn ang="0">
                <a:pos x="679" y="0"/>
              </a:cxn>
              <a:cxn ang="0">
                <a:pos x="679" y="257"/>
              </a:cxn>
              <a:cxn ang="0">
                <a:pos x="614" y="192"/>
              </a:cxn>
              <a:cxn ang="0">
                <a:pos x="387" y="423"/>
              </a:cxn>
              <a:cxn ang="0">
                <a:pos x="257" y="293"/>
              </a:cxn>
              <a:cxn ang="0">
                <a:pos x="127" y="423"/>
              </a:cxn>
              <a:cxn ang="0">
                <a:pos x="0" y="290"/>
              </a:cxn>
              <a:cxn ang="0">
                <a:pos x="257" y="34"/>
              </a:cxn>
              <a:cxn ang="0">
                <a:pos x="387" y="162"/>
              </a:cxn>
              <a:cxn ang="0">
                <a:pos x="482" y="68"/>
              </a:cxn>
              <a:cxn ang="0">
                <a:pos x="418" y="0"/>
              </a:cxn>
            </a:cxnLst>
            <a:rect l="0" t="0" r="r" b="b"/>
            <a:pathLst>
              <a:path w="679" h="423">
                <a:moveTo>
                  <a:pt x="418" y="0"/>
                </a:moveTo>
                <a:lnTo>
                  <a:pt x="679" y="0"/>
                </a:lnTo>
                <a:lnTo>
                  <a:pt x="679" y="257"/>
                </a:lnTo>
                <a:lnTo>
                  <a:pt x="614" y="192"/>
                </a:lnTo>
                <a:lnTo>
                  <a:pt x="387" y="423"/>
                </a:lnTo>
                <a:lnTo>
                  <a:pt x="257" y="293"/>
                </a:lnTo>
                <a:lnTo>
                  <a:pt x="127" y="423"/>
                </a:lnTo>
                <a:lnTo>
                  <a:pt x="0" y="290"/>
                </a:lnTo>
                <a:lnTo>
                  <a:pt x="257" y="34"/>
                </a:lnTo>
                <a:lnTo>
                  <a:pt x="387" y="162"/>
                </a:lnTo>
                <a:lnTo>
                  <a:pt x="482" y="68"/>
                </a:lnTo>
                <a:lnTo>
                  <a:pt x="41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TextBox 32"/>
          <p:cNvSpPr txBox="1"/>
          <p:nvPr/>
        </p:nvSpPr>
        <p:spPr>
          <a:xfrm>
            <a:off x="4724400" y="2929176"/>
            <a:ext cx="1600200" cy="954107"/>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My Inbox App</a:t>
            </a:r>
          </a:p>
          <a:p>
            <a:pPr algn="ctr"/>
            <a:r>
              <a:rPr lang="en-US" sz="1400" dirty="0">
                <a:solidFill>
                  <a:schemeClr val="bg1">
                    <a:lumMod val="50000"/>
                  </a:schemeClr>
                </a:solidFill>
                <a:latin typeface="Arial" pitchFamily="34" charset="0"/>
                <a:cs typeface="Arial" pitchFamily="34" charset="0"/>
              </a:rPr>
              <a:t>Configure My Inbox in Build work zone</a:t>
            </a:r>
            <a:endParaRPr lang="en-US" sz="1100" dirty="0">
              <a:solidFill>
                <a:schemeClr val="bg1">
                  <a:lumMod val="50000"/>
                </a:schemeClr>
              </a:solidFill>
              <a:latin typeface="Arial" pitchFamily="34" charset="0"/>
              <a:cs typeface="Arial" pitchFamily="34" charset="0"/>
            </a:endParaRPr>
          </a:p>
        </p:txBody>
      </p:sp>
      <p:sp>
        <p:nvSpPr>
          <p:cNvPr id="34" name="TextBox 33"/>
          <p:cNvSpPr txBox="1"/>
          <p:nvPr/>
        </p:nvSpPr>
        <p:spPr>
          <a:xfrm>
            <a:off x="2809875" y="2929176"/>
            <a:ext cx="1600200" cy="861774"/>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Mail Destination</a:t>
            </a:r>
          </a:p>
          <a:p>
            <a:pPr algn="ctr"/>
            <a:r>
              <a:rPr lang="en-US" sz="1200" dirty="0">
                <a:solidFill>
                  <a:schemeClr val="bg1">
                    <a:lumMod val="50000"/>
                  </a:schemeClr>
                </a:solidFill>
                <a:latin typeface="Arial" pitchFamily="34" charset="0"/>
                <a:cs typeface="Arial" pitchFamily="34" charset="0"/>
              </a:rPr>
              <a:t>Create Email Destination for our use case</a:t>
            </a:r>
            <a:endParaRPr lang="en-US" sz="1050" dirty="0">
              <a:solidFill>
                <a:schemeClr val="bg1">
                  <a:lumMod val="50000"/>
                </a:schemeClr>
              </a:solidFill>
              <a:latin typeface="Arial" pitchFamily="34" charset="0"/>
              <a:cs typeface="Arial" pitchFamily="34" charset="0"/>
            </a:endParaRPr>
          </a:p>
        </p:txBody>
      </p:sp>
      <p:sp>
        <p:nvSpPr>
          <p:cNvPr id="35" name="TextBox 34"/>
          <p:cNvSpPr txBox="1"/>
          <p:nvPr/>
        </p:nvSpPr>
        <p:spPr>
          <a:xfrm>
            <a:off x="885825" y="2929176"/>
            <a:ext cx="1600200" cy="892552"/>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Leave Process</a:t>
            </a:r>
          </a:p>
          <a:p>
            <a:pPr algn="ctr"/>
            <a:r>
              <a:rPr lang="en-US" sz="1400" dirty="0">
                <a:solidFill>
                  <a:schemeClr val="bg1">
                    <a:lumMod val="50000"/>
                  </a:schemeClr>
                </a:solidFill>
                <a:latin typeface="Arial" pitchFamily="34" charset="0"/>
                <a:cs typeface="Arial" pitchFamily="34" charset="0"/>
              </a:rPr>
              <a:t> </a:t>
            </a:r>
            <a:r>
              <a:rPr lang="en-US" sz="1200" dirty="0">
                <a:solidFill>
                  <a:schemeClr val="bg1">
                    <a:lumMod val="50000"/>
                  </a:schemeClr>
                </a:solidFill>
                <a:latin typeface="Arial" pitchFamily="34" charset="0"/>
                <a:cs typeface="Arial" pitchFamily="34" charset="0"/>
              </a:rPr>
              <a:t>Complete the leave process with Form and Approval</a:t>
            </a:r>
            <a:endParaRPr lang="en-US" sz="110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41232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F7F86A-5A24-6B63-06C5-6554CA4523B5}"/>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0F88ECD-14F1-AC95-F641-736487734C11}"/>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DE33B254-7BB2-DE8C-DA98-7DE44BEE029A}"/>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4</a:t>
            </a:fld>
            <a:endParaRPr lang="en-US" dirty="0"/>
          </a:p>
        </p:txBody>
      </p:sp>
      <p:sp>
        <p:nvSpPr>
          <p:cNvPr id="5" name="Title 4">
            <a:extLst>
              <a:ext uri="{FF2B5EF4-FFF2-40B4-BE49-F238E27FC236}">
                <a16:creationId xmlns:a16="http://schemas.microsoft.com/office/drawing/2014/main" id="{C964FE0B-2836-4019-1E5B-AEAD844DE081}"/>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Configuring the SMTP mail destination</a:t>
            </a:r>
          </a:p>
        </p:txBody>
      </p:sp>
      <p:sp>
        <p:nvSpPr>
          <p:cNvPr id="2" name="TextBox 1">
            <a:extLst>
              <a:ext uri="{FF2B5EF4-FFF2-40B4-BE49-F238E27FC236}">
                <a16:creationId xmlns:a16="http://schemas.microsoft.com/office/drawing/2014/main" id="{D2D51BA8-9C1F-B405-CCD6-6E4FBA001705}"/>
              </a:ext>
            </a:extLst>
          </p:cNvPr>
          <p:cNvSpPr txBox="1"/>
          <p:nvPr/>
        </p:nvSpPr>
        <p:spPr>
          <a:xfrm>
            <a:off x="228600" y="742950"/>
            <a:ext cx="8686800" cy="923330"/>
          </a:xfrm>
          <a:prstGeom prst="rect">
            <a:avLst/>
          </a:prstGeom>
          <a:noFill/>
        </p:spPr>
        <p:txBody>
          <a:bodyPr wrap="square" rtlCol="0">
            <a:spAutoFit/>
          </a:bodyPr>
          <a:lstStyle/>
          <a:p>
            <a:r>
              <a:rPr lang="en-IN" dirty="0"/>
              <a:t>We will create a process with many process steps including the actions, mail steps. A mail step is executed is executed to send a email. E.g. when a manage approve leave request of an employee, the employee receives an email.</a:t>
            </a:r>
          </a:p>
        </p:txBody>
      </p:sp>
      <p:sp>
        <p:nvSpPr>
          <p:cNvPr id="6" name="Rectangle 5">
            <a:extLst>
              <a:ext uri="{FF2B5EF4-FFF2-40B4-BE49-F238E27FC236}">
                <a16:creationId xmlns:a16="http://schemas.microsoft.com/office/drawing/2014/main" id="{F5EF4C34-4E52-28E4-D85F-4C1A5624EFD4}"/>
              </a:ext>
            </a:extLst>
          </p:cNvPr>
          <p:cNvSpPr/>
          <p:nvPr/>
        </p:nvSpPr>
        <p:spPr>
          <a:xfrm>
            <a:off x="4114800" y="2724150"/>
            <a:ext cx="1752600" cy="838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Mail server</a:t>
            </a:r>
          </a:p>
        </p:txBody>
      </p:sp>
      <p:sp>
        <p:nvSpPr>
          <p:cNvPr id="7" name="Rectangle: Rounded Corners 6">
            <a:extLst>
              <a:ext uri="{FF2B5EF4-FFF2-40B4-BE49-F238E27FC236}">
                <a16:creationId xmlns:a16="http://schemas.microsoft.com/office/drawing/2014/main" id="{8F69E79F-C4FA-C745-875E-08B79163E42A}"/>
              </a:ext>
            </a:extLst>
          </p:cNvPr>
          <p:cNvSpPr/>
          <p:nvPr/>
        </p:nvSpPr>
        <p:spPr>
          <a:xfrm>
            <a:off x="285554" y="2038350"/>
            <a:ext cx="1524000" cy="2209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SAP build process automation</a:t>
            </a:r>
          </a:p>
        </p:txBody>
      </p:sp>
      <p:sp>
        <p:nvSpPr>
          <p:cNvPr id="8" name="Arrow: Chevron 7">
            <a:extLst>
              <a:ext uri="{FF2B5EF4-FFF2-40B4-BE49-F238E27FC236}">
                <a16:creationId xmlns:a16="http://schemas.microsoft.com/office/drawing/2014/main" id="{EDEC805B-0D4A-77F4-06D0-2A7AF4AEA6C3}"/>
              </a:ext>
            </a:extLst>
          </p:cNvPr>
          <p:cNvSpPr/>
          <p:nvPr/>
        </p:nvSpPr>
        <p:spPr>
          <a:xfrm>
            <a:off x="6170629" y="2952750"/>
            <a:ext cx="381000" cy="3810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A9ECE95E-74BA-83B4-C008-3170D643A7D5}"/>
              </a:ext>
            </a:extLst>
          </p:cNvPr>
          <p:cNvSpPr/>
          <p:nvPr/>
        </p:nvSpPr>
        <p:spPr>
          <a:xfrm>
            <a:off x="6400800" y="2952750"/>
            <a:ext cx="381000" cy="3810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Rectangle 9">
            <a:extLst>
              <a:ext uri="{FF2B5EF4-FFF2-40B4-BE49-F238E27FC236}">
                <a16:creationId xmlns:a16="http://schemas.microsoft.com/office/drawing/2014/main" id="{22C5C576-14D1-77AD-A85C-D1961F63BE17}"/>
              </a:ext>
            </a:extLst>
          </p:cNvPr>
          <p:cNvSpPr/>
          <p:nvPr/>
        </p:nvSpPr>
        <p:spPr>
          <a:xfrm>
            <a:off x="7315200" y="2876550"/>
            <a:ext cx="9906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reeform: Shape 10">
            <a:extLst>
              <a:ext uri="{FF2B5EF4-FFF2-40B4-BE49-F238E27FC236}">
                <a16:creationId xmlns:a16="http://schemas.microsoft.com/office/drawing/2014/main" id="{DFFF6567-1F1B-2006-71E1-90B79F749CBF}"/>
              </a:ext>
            </a:extLst>
          </p:cNvPr>
          <p:cNvSpPr/>
          <p:nvPr/>
        </p:nvSpPr>
        <p:spPr>
          <a:xfrm>
            <a:off x="7310487" y="2861035"/>
            <a:ext cx="989814" cy="287547"/>
          </a:xfrm>
          <a:custGeom>
            <a:avLst/>
            <a:gdLst>
              <a:gd name="connsiteX0" fmla="*/ 0 w 989814"/>
              <a:gd name="connsiteY0" fmla="*/ 0 h 287547"/>
              <a:gd name="connsiteX1" fmla="*/ 490193 w 989814"/>
              <a:gd name="connsiteY1" fmla="*/ 287518 h 287547"/>
              <a:gd name="connsiteX2" fmla="*/ 989814 w 989814"/>
              <a:gd name="connsiteY2" fmla="*/ 14140 h 287547"/>
            </a:gdLst>
            <a:ahLst/>
            <a:cxnLst>
              <a:cxn ang="0">
                <a:pos x="connsiteX0" y="connsiteY0"/>
              </a:cxn>
              <a:cxn ang="0">
                <a:pos x="connsiteX1" y="connsiteY1"/>
              </a:cxn>
              <a:cxn ang="0">
                <a:pos x="connsiteX2" y="connsiteY2"/>
              </a:cxn>
            </a:cxnLst>
            <a:rect l="l" t="t" r="r" b="b"/>
            <a:pathLst>
              <a:path w="989814" h="287547">
                <a:moveTo>
                  <a:pt x="0" y="0"/>
                </a:moveTo>
                <a:cubicBezTo>
                  <a:pt x="162612" y="142580"/>
                  <a:pt x="325224" y="285161"/>
                  <a:pt x="490193" y="287518"/>
                </a:cubicBezTo>
                <a:cubicBezTo>
                  <a:pt x="655162" y="289875"/>
                  <a:pt x="822488" y="152007"/>
                  <a:pt x="989814" y="1414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8C1C0A0E-F625-4467-AA57-4EE0D3478737}"/>
              </a:ext>
            </a:extLst>
          </p:cNvPr>
          <p:cNvSpPr/>
          <p:nvPr/>
        </p:nvSpPr>
        <p:spPr>
          <a:xfrm>
            <a:off x="2659144" y="2952750"/>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Connector 13">
            <a:extLst>
              <a:ext uri="{FF2B5EF4-FFF2-40B4-BE49-F238E27FC236}">
                <a16:creationId xmlns:a16="http://schemas.microsoft.com/office/drawing/2014/main" id="{57DAB391-C789-7DE1-00C8-AC5DB43EEB5B}"/>
              </a:ext>
            </a:extLst>
          </p:cNvPr>
          <p:cNvCxnSpPr>
            <a:cxnSpLocks/>
            <a:stCxn id="7" idx="3"/>
            <a:endCxn id="6" idx="1"/>
          </p:cNvCxnSpPr>
          <p:nvPr/>
        </p:nvCxnSpPr>
        <p:spPr>
          <a:xfrm>
            <a:off x="1809554" y="3143250"/>
            <a:ext cx="2305246"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5C0CC3B-B0CD-C0EC-AB69-727F54355460}"/>
              </a:ext>
            </a:extLst>
          </p:cNvPr>
          <p:cNvSpPr txBox="1"/>
          <p:nvPr/>
        </p:nvSpPr>
        <p:spPr>
          <a:xfrm>
            <a:off x="1771257" y="2343996"/>
            <a:ext cx="2438400" cy="523220"/>
          </a:xfrm>
          <a:prstGeom prst="rect">
            <a:avLst/>
          </a:prstGeom>
          <a:noFill/>
        </p:spPr>
        <p:txBody>
          <a:bodyPr wrap="square" rtlCol="0">
            <a:spAutoFit/>
          </a:bodyPr>
          <a:lstStyle/>
          <a:p>
            <a:r>
              <a:rPr lang="en-IN" sz="1400" b="1" dirty="0"/>
              <a:t>Destination</a:t>
            </a:r>
          </a:p>
          <a:p>
            <a:r>
              <a:rPr lang="en-IN" sz="1400" b="1" i="1" dirty="0" err="1"/>
              <a:t>sap_processautomation_mail</a:t>
            </a:r>
            <a:endParaRPr lang="en-IN" sz="1400" b="1" i="1" dirty="0"/>
          </a:p>
        </p:txBody>
      </p:sp>
      <p:sp>
        <p:nvSpPr>
          <p:cNvPr id="19" name="TextBox 18">
            <a:extLst>
              <a:ext uri="{FF2B5EF4-FFF2-40B4-BE49-F238E27FC236}">
                <a16:creationId xmlns:a16="http://schemas.microsoft.com/office/drawing/2014/main" id="{EDF4A0C3-2A6B-F1F0-4B7D-74465AF487D9}"/>
              </a:ext>
            </a:extLst>
          </p:cNvPr>
          <p:cNvSpPr txBox="1"/>
          <p:nvPr/>
        </p:nvSpPr>
        <p:spPr>
          <a:xfrm>
            <a:off x="4468600" y="2467106"/>
            <a:ext cx="1094000" cy="276999"/>
          </a:xfrm>
          <a:prstGeom prst="rect">
            <a:avLst/>
          </a:prstGeom>
          <a:noFill/>
        </p:spPr>
        <p:txBody>
          <a:bodyPr wrap="square" rtlCol="0">
            <a:spAutoFit/>
          </a:bodyPr>
          <a:lstStyle/>
          <a:p>
            <a:r>
              <a:rPr lang="en-IN" sz="1200" dirty="0" err="1"/>
              <a:t>Smtp.sap.corp</a:t>
            </a:r>
            <a:endParaRPr lang="en-IN" sz="1200" dirty="0"/>
          </a:p>
        </p:txBody>
      </p:sp>
    </p:spTree>
    <p:extLst>
      <p:ext uri="{BB962C8B-B14F-4D97-AF65-F5344CB8AC3E}">
        <p14:creationId xmlns:p14="http://schemas.microsoft.com/office/powerpoint/2010/main" val="2875194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976754-D167-C013-560D-B5256777678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76A090E-B143-4A94-9BD8-C93AEF199CF1}"/>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282AC0D1-8909-D479-D045-C611ECFA67DB}"/>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5</a:t>
            </a:fld>
            <a:endParaRPr lang="en-US" dirty="0"/>
          </a:p>
        </p:txBody>
      </p:sp>
      <p:sp>
        <p:nvSpPr>
          <p:cNvPr id="5" name="Title 4">
            <a:extLst>
              <a:ext uri="{FF2B5EF4-FFF2-40B4-BE49-F238E27FC236}">
                <a16:creationId xmlns:a16="http://schemas.microsoft.com/office/drawing/2014/main" id="{9609C8D8-8D29-291D-8924-DA5783DEBB03}"/>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Process to configure </a:t>
            </a:r>
            <a:r>
              <a:rPr lang="en-IN" sz="2500" dirty="0" err="1">
                <a:latin typeface="Cooper Black" panose="0208090404030B020404" pitchFamily="18" charset="0"/>
              </a:rPr>
              <a:t>gmail</a:t>
            </a:r>
            <a:endParaRPr lang="en-IN" sz="2500" dirty="0">
              <a:latin typeface="Cooper Black" panose="0208090404030B020404" pitchFamily="18" charset="0"/>
            </a:endParaRPr>
          </a:p>
        </p:txBody>
      </p:sp>
      <p:sp>
        <p:nvSpPr>
          <p:cNvPr id="2" name="TextBox 1">
            <a:extLst>
              <a:ext uri="{FF2B5EF4-FFF2-40B4-BE49-F238E27FC236}">
                <a16:creationId xmlns:a16="http://schemas.microsoft.com/office/drawing/2014/main" id="{789461A7-50D6-8E10-C841-CFFC69BC5660}"/>
              </a:ext>
            </a:extLst>
          </p:cNvPr>
          <p:cNvSpPr txBox="1"/>
          <p:nvPr/>
        </p:nvSpPr>
        <p:spPr>
          <a:xfrm>
            <a:off x="152400" y="819150"/>
            <a:ext cx="8763000" cy="2677656"/>
          </a:xfrm>
          <a:prstGeom prst="rect">
            <a:avLst/>
          </a:prstGeom>
          <a:noFill/>
        </p:spPr>
        <p:txBody>
          <a:bodyPr wrap="square" rtlCol="0">
            <a:spAutoFit/>
          </a:bodyPr>
          <a:lstStyle/>
          <a:p>
            <a:pPr marL="285750" indent="-285750">
              <a:buFont typeface="Arial" panose="020B0604020202020204" pitchFamily="34" charset="0"/>
              <a:buChar char="•"/>
            </a:pPr>
            <a:r>
              <a:rPr lang="en-IN" sz="1400" dirty="0"/>
              <a:t>Make sure that 2FA is enabled for your google account (</a:t>
            </a:r>
            <a:r>
              <a:rPr lang="en-IN" sz="1400" dirty="0">
                <a:hlinkClick r:id="rId2"/>
              </a:rPr>
              <a:t>documentation link</a:t>
            </a:r>
            <a:r>
              <a:rPr lang="en-IN" sz="1400" dirty="0"/>
              <a:t>)</a:t>
            </a:r>
          </a:p>
          <a:p>
            <a:pPr marL="285750" indent="-285750">
              <a:buFont typeface="Arial" panose="020B0604020202020204" pitchFamily="34" charset="0"/>
              <a:buChar char="•"/>
            </a:pPr>
            <a:r>
              <a:rPr lang="en-IN" sz="1400" dirty="0"/>
              <a:t>Open the link </a:t>
            </a:r>
            <a:r>
              <a:rPr lang="en-IN" sz="1400" dirty="0">
                <a:hlinkClick r:id="rId3"/>
              </a:rPr>
              <a:t>https://myaccount.google.com/apppasswords</a:t>
            </a:r>
            <a:endParaRPr lang="en-IN" sz="1400" dirty="0"/>
          </a:p>
          <a:p>
            <a:pPr marL="285750" indent="-285750">
              <a:buFont typeface="Arial" panose="020B0604020202020204" pitchFamily="34" charset="0"/>
              <a:buChar char="•"/>
            </a:pPr>
            <a:r>
              <a:rPr lang="en-IN" sz="1400" dirty="0"/>
              <a:t>Generate an app password - </a:t>
            </a:r>
            <a:r>
              <a:rPr lang="en-IN" sz="1400" b="1" dirty="0" err="1">
                <a:effectLst/>
                <a:latin typeface="var(--identity-gm3-migration-headline5-font)"/>
              </a:rPr>
              <a:t>zlqd</a:t>
            </a:r>
            <a:r>
              <a:rPr lang="en-IN" sz="1400" b="1" dirty="0">
                <a:effectLst/>
                <a:latin typeface="var(--identity-gm3-migration-headline5-font)"/>
              </a:rPr>
              <a:t> </a:t>
            </a:r>
            <a:r>
              <a:rPr lang="en-IN" sz="1400" b="1" dirty="0" err="1">
                <a:effectLst/>
                <a:latin typeface="var(--identity-gm3-migration-headline5-font)"/>
              </a:rPr>
              <a:t>qyuf</a:t>
            </a:r>
            <a:r>
              <a:rPr lang="en-IN" sz="1400" b="1" dirty="0">
                <a:effectLst/>
                <a:latin typeface="var(--identity-gm3-migration-headline5-font)"/>
              </a:rPr>
              <a:t> </a:t>
            </a:r>
            <a:r>
              <a:rPr lang="en-IN" sz="1400" b="1" dirty="0" err="1">
                <a:effectLst/>
                <a:latin typeface="var(--identity-gm3-migration-headline5-font)"/>
              </a:rPr>
              <a:t>kcpt</a:t>
            </a:r>
            <a:r>
              <a:rPr lang="en-IN" sz="1400" b="1" dirty="0">
                <a:effectLst/>
                <a:latin typeface="var(--identity-gm3-migration-headline5-font)"/>
              </a:rPr>
              <a:t> </a:t>
            </a:r>
            <a:r>
              <a:rPr lang="en-IN" sz="1400" b="1" dirty="0" err="1">
                <a:effectLst/>
                <a:latin typeface="var(--identity-gm3-migration-headline5-font)"/>
              </a:rPr>
              <a:t>jujm</a:t>
            </a:r>
            <a:endParaRPr lang="en-IN" sz="1400" b="1" dirty="0">
              <a:effectLst/>
              <a:latin typeface="var(--identity-gm3-migration-headline5-font)"/>
            </a:endParaRPr>
          </a:p>
          <a:p>
            <a:pPr marL="285750" indent="-285750">
              <a:buFont typeface="Arial" panose="020B0604020202020204" pitchFamily="34" charset="0"/>
              <a:buChar char="•"/>
            </a:pPr>
            <a:r>
              <a:rPr lang="en-IN" sz="1400" dirty="0">
                <a:effectLst/>
                <a:latin typeface="var(--identity-gm3-migration-headline5-font)"/>
              </a:rPr>
              <a:t>Maintain destination using documentation </a:t>
            </a:r>
            <a:r>
              <a:rPr lang="en-IN" sz="1400" dirty="0">
                <a:effectLst/>
                <a:latin typeface="var(--identity-gm3-migration-headline5-font)"/>
                <a:hlinkClick r:id="rId4"/>
              </a:rPr>
              <a:t>here</a:t>
            </a:r>
            <a:endParaRPr lang="en-IN" sz="1400" dirty="0">
              <a:effectLst/>
              <a:latin typeface="var(--identity-gm3-migration-headline5-font)"/>
            </a:endParaRPr>
          </a:p>
          <a:p>
            <a:pPr marL="285750" indent="-285750">
              <a:buFont typeface="Arial" panose="020B0604020202020204" pitchFamily="34" charset="0"/>
              <a:buChar char="•"/>
            </a:pPr>
            <a:r>
              <a:rPr lang="en-IN" sz="1400" dirty="0">
                <a:latin typeface="var(--identity-gm3-migration-headline5-font)"/>
              </a:rPr>
              <a:t>The destination name must be - </a:t>
            </a:r>
            <a:r>
              <a:rPr lang="en-IN" sz="1400" dirty="0" err="1">
                <a:latin typeface="var(--identity-gm3-migration-headline5-font)"/>
              </a:rPr>
              <a:t>sap_process_automation_mail</a:t>
            </a:r>
            <a:endParaRPr lang="en-IN" sz="1400" dirty="0">
              <a:latin typeface="var(--identity-gm3-migration-headline5-font)"/>
            </a:endParaRPr>
          </a:p>
          <a:p>
            <a:pPr marL="285750" indent="-285750">
              <a:buFont typeface="Arial" panose="020B0604020202020204" pitchFamily="34" charset="0"/>
              <a:buChar char="•"/>
            </a:pPr>
            <a:endParaRPr lang="en-IN" sz="1400" dirty="0">
              <a:effectLst/>
              <a:latin typeface="var(--identity-gm3-migration-headline5-font)"/>
            </a:endParaRPr>
          </a:p>
          <a:p>
            <a:pPr marL="285750" indent="-285750" rtl="0">
              <a:spcBef>
                <a:spcPts val="1800"/>
              </a:spcBef>
              <a:spcAft>
                <a:spcPts val="1800"/>
              </a:spcAft>
              <a:buFont typeface="Arial" panose="020B0604020202020204" pitchFamily="34" charset="0"/>
              <a:buChar char="•"/>
            </a:pPr>
            <a:endParaRPr lang="en-IN" b="1" dirty="0">
              <a:effectLst/>
              <a:latin typeface="var(--identity-gm3-migration-headline5-font)"/>
            </a:endParaRPr>
          </a:p>
          <a:p>
            <a:br>
              <a:rPr lang="en-IN" dirty="0"/>
            </a:br>
            <a:endParaRPr lang="en-IN" dirty="0"/>
          </a:p>
        </p:txBody>
      </p:sp>
      <p:pic>
        <p:nvPicPr>
          <p:cNvPr id="11" name="Picture 10">
            <a:extLst>
              <a:ext uri="{FF2B5EF4-FFF2-40B4-BE49-F238E27FC236}">
                <a16:creationId xmlns:a16="http://schemas.microsoft.com/office/drawing/2014/main" id="{C9A6A958-2F65-0841-8C09-C698E3EA4276}"/>
              </a:ext>
            </a:extLst>
          </p:cNvPr>
          <p:cNvPicPr>
            <a:picLocks noChangeAspect="1"/>
          </p:cNvPicPr>
          <p:nvPr/>
        </p:nvPicPr>
        <p:blipFill>
          <a:blip r:embed="rId5"/>
          <a:stretch>
            <a:fillRect/>
          </a:stretch>
        </p:blipFill>
        <p:spPr>
          <a:xfrm>
            <a:off x="369404" y="1919815"/>
            <a:ext cx="6400800" cy="2943683"/>
          </a:xfrm>
          <a:prstGeom prst="rect">
            <a:avLst/>
          </a:prstGeom>
        </p:spPr>
      </p:pic>
    </p:spTree>
    <p:extLst>
      <p:ext uri="{BB962C8B-B14F-4D97-AF65-F5344CB8AC3E}">
        <p14:creationId xmlns:p14="http://schemas.microsoft.com/office/powerpoint/2010/main" val="415994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F478C-7688-4F9A-8B38-7F3E83686BA2}"/>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0E884FA-5450-107C-E2F8-1FC6D745BA51}"/>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CE008A88-730B-200D-E55D-E705349EBFB7}"/>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6</a:t>
            </a:fld>
            <a:endParaRPr lang="en-US" dirty="0"/>
          </a:p>
        </p:txBody>
      </p:sp>
      <p:sp>
        <p:nvSpPr>
          <p:cNvPr id="5" name="Title 4">
            <a:extLst>
              <a:ext uri="{FF2B5EF4-FFF2-40B4-BE49-F238E27FC236}">
                <a16:creationId xmlns:a16="http://schemas.microsoft.com/office/drawing/2014/main" id="{8885B7B1-3DB4-8112-ABC5-38971552B6EF}"/>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My Inbox Fiori App</a:t>
            </a:r>
          </a:p>
        </p:txBody>
      </p:sp>
      <p:pic>
        <p:nvPicPr>
          <p:cNvPr id="2050" name="Picture 2" descr="S4HANA setup FIORI my Inbox app – Saptechnicalguru.com">
            <a:extLst>
              <a:ext uri="{FF2B5EF4-FFF2-40B4-BE49-F238E27FC236}">
                <a16:creationId xmlns:a16="http://schemas.microsoft.com/office/drawing/2014/main" id="{9BDD0A8C-BF7F-4082-DE5B-E7EE1B3E76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9013" y="3409950"/>
            <a:ext cx="1095460" cy="111918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al Life Experiences Extending Fiori My Inbox - SAP Community">
            <a:extLst>
              <a:ext uri="{FF2B5EF4-FFF2-40B4-BE49-F238E27FC236}">
                <a16:creationId xmlns:a16="http://schemas.microsoft.com/office/drawing/2014/main" id="{D9C5746B-6186-EBDB-D180-BBDC8169796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0" y="2952750"/>
            <a:ext cx="3167063" cy="1850333"/>
          </a:xfrm>
          <a:prstGeom prst="rect">
            <a:avLst/>
          </a:prstGeom>
          <a:noFill/>
          <a:extLst>
            <a:ext uri="{909E8E84-426E-40DD-AFC4-6F175D3DCCD1}">
              <a14:hiddenFill xmlns:a14="http://schemas.microsoft.com/office/drawing/2010/main">
                <a:solidFill>
                  <a:srgbClr val="FFFFFF"/>
                </a:solidFill>
              </a14:hiddenFill>
            </a:ext>
          </a:extLst>
        </p:spPr>
      </p:pic>
      <p:sp>
        <p:nvSpPr>
          <p:cNvPr id="2" name="Arrow: Notched Right 1">
            <a:extLst>
              <a:ext uri="{FF2B5EF4-FFF2-40B4-BE49-F238E27FC236}">
                <a16:creationId xmlns:a16="http://schemas.microsoft.com/office/drawing/2014/main" id="{EE2FB89A-D054-D0D0-BA6F-7AF38B191470}"/>
              </a:ext>
            </a:extLst>
          </p:cNvPr>
          <p:cNvSpPr/>
          <p:nvPr/>
        </p:nvSpPr>
        <p:spPr>
          <a:xfrm>
            <a:off x="3124200" y="3714750"/>
            <a:ext cx="1524000" cy="38100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D14AB93A-BC73-A1B8-16C9-98506D172342}"/>
              </a:ext>
            </a:extLst>
          </p:cNvPr>
          <p:cNvSpPr txBox="1"/>
          <p:nvPr/>
        </p:nvSpPr>
        <p:spPr>
          <a:xfrm>
            <a:off x="152400" y="675196"/>
            <a:ext cx="8915400" cy="2292935"/>
          </a:xfrm>
          <a:prstGeom prst="rect">
            <a:avLst/>
          </a:prstGeom>
          <a:noFill/>
        </p:spPr>
        <p:txBody>
          <a:bodyPr wrap="square" rtlCol="0">
            <a:spAutoFit/>
          </a:bodyPr>
          <a:lstStyle/>
          <a:p>
            <a:r>
              <a:rPr lang="en-US" sz="1100" dirty="0"/>
              <a:t>In SAP Business Technology Platform (BTP), the Inbox Fiori app typically refers to an application that provides a centralized view for managing tasks and notifications within the system. This app allows users to handle workflow tasks and process approvals directly from within the Fiori interface.</a:t>
            </a:r>
          </a:p>
          <a:p>
            <a:r>
              <a:rPr lang="en-US" sz="1100" b="1" dirty="0"/>
              <a:t>Here are some key points about the Inbox Fiori app:</a:t>
            </a:r>
          </a:p>
          <a:p>
            <a:r>
              <a:rPr lang="en-US" sz="1100" dirty="0"/>
              <a:t>1. Task Management: It provides an interface where users can view, manage, and act upon their tasks. These tasks can be related to business workflows, approvals, or notifications that need attention.</a:t>
            </a:r>
          </a:p>
          <a:p>
            <a:r>
              <a:rPr lang="en-US" sz="1100" dirty="0"/>
              <a:t>2. Integration with SAP Workflow: The Inbox app is often integrated with SAP Business Workflow, allowing users to interact with tasks that are part of larger business processes.</a:t>
            </a:r>
          </a:p>
          <a:p>
            <a:r>
              <a:rPr lang="en-US" sz="1100" dirty="0"/>
              <a:t>3. User-Friendly Interface: As part of the Fiori design principles, the app offers a simple, intuitive, and responsive user interface that can be accessed on desktop and mobile devices.</a:t>
            </a:r>
          </a:p>
          <a:p>
            <a:r>
              <a:rPr lang="en-US" sz="1100" dirty="0"/>
              <a:t>4. Real-Time Updates: Users are notified of new tasks, and updates to tasks are reflected in real-time, ensuring that users can stay on top of their workload.</a:t>
            </a:r>
          </a:p>
          <a:p>
            <a:r>
              <a:rPr lang="en-US" sz="1100" dirty="0"/>
              <a:t>6. Access Control: Only users with appropriate roles and permissions can access specific tasks, ensuring that the right people are notified and able to act on the tasks.</a:t>
            </a:r>
            <a:endParaRPr lang="en-IN" sz="1100" dirty="0"/>
          </a:p>
        </p:txBody>
      </p:sp>
    </p:spTree>
    <p:extLst>
      <p:ext uri="{BB962C8B-B14F-4D97-AF65-F5344CB8AC3E}">
        <p14:creationId xmlns:p14="http://schemas.microsoft.com/office/powerpoint/2010/main" val="3146831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 calcmode="lin" valueType="num">
                                      <p:cBhvr additive="base">
                                        <p:cTn id="1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1000"/>
                                        <p:tgtEl>
                                          <p:spTgt spid="6">
                                            <p:txEl>
                                              <p:pRg st="2" end="2"/>
                                            </p:txEl>
                                          </p:spTgt>
                                        </p:tgtEl>
                                      </p:cBhvr>
                                    </p:animEffect>
                                    <p:anim calcmode="lin" valueType="num">
                                      <p:cBhvr>
                                        <p:cTn id="21"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1000"/>
                                        <p:tgtEl>
                                          <p:spTgt spid="6">
                                            <p:txEl>
                                              <p:pRg st="3" end="3"/>
                                            </p:txEl>
                                          </p:spTgt>
                                        </p:tgtEl>
                                      </p:cBhvr>
                                    </p:animEffect>
                                    <p:anim calcmode="lin" valueType="num">
                                      <p:cBhvr>
                                        <p:cTn id="2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Effect transition="in" filter="fade">
                                      <p:cBhvr>
                                        <p:cTn id="34" dur="1000"/>
                                        <p:tgtEl>
                                          <p:spTgt spid="6">
                                            <p:txEl>
                                              <p:pRg st="4" end="4"/>
                                            </p:txEl>
                                          </p:spTgt>
                                        </p:tgtEl>
                                      </p:cBhvr>
                                    </p:animEffect>
                                    <p:anim calcmode="lin" valueType="num">
                                      <p:cBhvr>
                                        <p:cTn id="3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animEffect transition="in" filter="fade">
                                      <p:cBhvr>
                                        <p:cTn id="41" dur="1000"/>
                                        <p:tgtEl>
                                          <p:spTgt spid="6">
                                            <p:txEl>
                                              <p:pRg st="5" end="5"/>
                                            </p:txEl>
                                          </p:spTgt>
                                        </p:tgtEl>
                                      </p:cBhvr>
                                    </p:animEffect>
                                    <p:anim calcmode="lin" valueType="num">
                                      <p:cBhvr>
                                        <p:cTn id="42"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6">
                                            <p:txEl>
                                              <p:pRg st="6" end="6"/>
                                            </p:txEl>
                                          </p:spTgt>
                                        </p:tgtEl>
                                        <p:attrNameLst>
                                          <p:attrName>style.visibility</p:attrName>
                                        </p:attrNameLst>
                                      </p:cBhvr>
                                      <p:to>
                                        <p:strVal val="visible"/>
                                      </p:to>
                                    </p:set>
                                    <p:animEffect transition="in" filter="fade">
                                      <p:cBhvr>
                                        <p:cTn id="48" dur="1000"/>
                                        <p:tgtEl>
                                          <p:spTgt spid="6">
                                            <p:txEl>
                                              <p:pRg st="6" end="6"/>
                                            </p:txEl>
                                          </p:spTgt>
                                        </p:tgtEl>
                                      </p:cBhvr>
                                    </p:animEffect>
                                    <p:anim calcmode="lin" valueType="num">
                                      <p:cBhvr>
                                        <p:cTn id="49"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8E66F-08B2-0C01-F003-9D6BA064168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AAB625F-26BD-A032-8BF2-67EA48B4AA24}"/>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3A82740B-D2FB-B6A2-C234-AA5D28C7FE4F}"/>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7</a:t>
            </a:fld>
            <a:endParaRPr lang="en-US" dirty="0"/>
          </a:p>
        </p:txBody>
      </p:sp>
      <p:sp>
        <p:nvSpPr>
          <p:cNvPr id="5" name="Title 4">
            <a:extLst>
              <a:ext uri="{FF2B5EF4-FFF2-40B4-BE49-F238E27FC236}">
                <a16:creationId xmlns:a16="http://schemas.microsoft.com/office/drawing/2014/main" id="{35D77215-746B-14D3-1C16-DD54C6DAD1EB}"/>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The destination  </a:t>
            </a:r>
            <a:r>
              <a:rPr lang="en-IN" sz="2500" dirty="0" err="1">
                <a:latin typeface="Cooper Black" panose="0208090404030B020404" pitchFamily="18" charset="0"/>
              </a:rPr>
              <a:t>sap_process_automation_service</a:t>
            </a:r>
            <a:br>
              <a:rPr lang="en-IN" sz="2500" dirty="0">
                <a:latin typeface="Cooper Black" panose="0208090404030B020404" pitchFamily="18" charset="0"/>
              </a:rPr>
            </a:br>
            <a:br>
              <a:rPr lang="en-IN" sz="2500" dirty="0">
                <a:latin typeface="Cooper Black" panose="0208090404030B020404" pitchFamily="18" charset="0"/>
              </a:rPr>
            </a:br>
            <a:endParaRPr lang="en-IN" sz="2500" dirty="0">
              <a:latin typeface="Cooper Black" panose="0208090404030B020404" pitchFamily="18" charset="0"/>
            </a:endParaRPr>
          </a:p>
        </p:txBody>
      </p:sp>
      <p:sp>
        <p:nvSpPr>
          <p:cNvPr id="257" name="TextBox 256">
            <a:extLst>
              <a:ext uri="{FF2B5EF4-FFF2-40B4-BE49-F238E27FC236}">
                <a16:creationId xmlns:a16="http://schemas.microsoft.com/office/drawing/2014/main" id="{F306E2AB-0FF6-AC87-2763-6CA8691B8843}"/>
              </a:ext>
            </a:extLst>
          </p:cNvPr>
          <p:cNvSpPr txBox="1"/>
          <p:nvPr/>
        </p:nvSpPr>
        <p:spPr>
          <a:xfrm>
            <a:off x="152400" y="742950"/>
            <a:ext cx="8534400" cy="430887"/>
          </a:xfrm>
          <a:prstGeom prst="rect">
            <a:avLst/>
          </a:prstGeom>
          <a:noFill/>
        </p:spPr>
        <p:txBody>
          <a:bodyPr wrap="square" rtlCol="0">
            <a:spAutoFit/>
          </a:bodyPr>
          <a:lstStyle/>
          <a:p>
            <a:r>
              <a:rPr lang="en-IN" sz="1100" dirty="0">
                <a:hlinkClick r:id="rId2"/>
              </a:rPr>
              <a:t>https://help.sap.com/docs/build-process-automation/sap-build-process-automation/configure-sap-build-process-automation-destinations</a:t>
            </a:r>
            <a:endParaRPr lang="en-IN" sz="1100" dirty="0"/>
          </a:p>
          <a:p>
            <a:endParaRPr lang="en-IN" sz="1100" dirty="0"/>
          </a:p>
        </p:txBody>
      </p:sp>
    </p:spTree>
    <p:extLst>
      <p:ext uri="{BB962C8B-B14F-4D97-AF65-F5344CB8AC3E}">
        <p14:creationId xmlns:p14="http://schemas.microsoft.com/office/powerpoint/2010/main" val="3638766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F9316-692D-A791-2544-C156E6FF62B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BF9CD8EE-722A-0000-D1D2-694EDFFF8B61}"/>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69A61EE8-C3F5-02C0-EF3C-AE4CA21BB956}"/>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8</a:t>
            </a:fld>
            <a:endParaRPr lang="en-US" dirty="0"/>
          </a:p>
        </p:txBody>
      </p:sp>
      <p:sp>
        <p:nvSpPr>
          <p:cNvPr id="5" name="Title 4">
            <a:extLst>
              <a:ext uri="{FF2B5EF4-FFF2-40B4-BE49-F238E27FC236}">
                <a16:creationId xmlns:a16="http://schemas.microsoft.com/office/drawing/2014/main" id="{264A81A2-C67A-415E-5557-E4C837561C20}"/>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Deploy the BPA process</a:t>
            </a:r>
          </a:p>
        </p:txBody>
      </p:sp>
      <p:sp>
        <p:nvSpPr>
          <p:cNvPr id="2" name="Rectangle 1">
            <a:extLst>
              <a:ext uri="{FF2B5EF4-FFF2-40B4-BE49-F238E27FC236}">
                <a16:creationId xmlns:a16="http://schemas.microsoft.com/office/drawing/2014/main" id="{EAEFD4D4-CCE1-186C-C9EF-BCBF8D5142C5}"/>
              </a:ext>
            </a:extLst>
          </p:cNvPr>
          <p:cNvSpPr/>
          <p:nvPr/>
        </p:nvSpPr>
        <p:spPr>
          <a:xfrm>
            <a:off x="685800" y="1200150"/>
            <a:ext cx="2438400" cy="762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Design time object</a:t>
            </a:r>
          </a:p>
          <a:p>
            <a:pPr algn="ctr"/>
            <a:r>
              <a:rPr lang="en-IN" dirty="0"/>
              <a:t>process</a:t>
            </a:r>
          </a:p>
        </p:txBody>
      </p:sp>
      <p:sp>
        <p:nvSpPr>
          <p:cNvPr id="6" name="Smiley Face 5">
            <a:extLst>
              <a:ext uri="{FF2B5EF4-FFF2-40B4-BE49-F238E27FC236}">
                <a16:creationId xmlns:a16="http://schemas.microsoft.com/office/drawing/2014/main" id="{C78B3EDE-DFE1-982E-8B45-5A331109E203}"/>
              </a:ext>
            </a:extLst>
          </p:cNvPr>
          <p:cNvSpPr/>
          <p:nvPr/>
        </p:nvSpPr>
        <p:spPr>
          <a:xfrm>
            <a:off x="1676400" y="2831775"/>
            <a:ext cx="457200" cy="381000"/>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Arrow Connector 7">
            <a:extLst>
              <a:ext uri="{FF2B5EF4-FFF2-40B4-BE49-F238E27FC236}">
                <a16:creationId xmlns:a16="http://schemas.microsoft.com/office/drawing/2014/main" id="{86BB4DAA-A4A0-E765-621B-DC175103326D}"/>
              </a:ext>
            </a:extLst>
          </p:cNvPr>
          <p:cNvCxnSpPr>
            <a:stCxn id="6" idx="0"/>
            <a:endCxn id="2" idx="2"/>
          </p:cNvCxnSpPr>
          <p:nvPr/>
        </p:nvCxnSpPr>
        <p:spPr>
          <a:xfrm flipV="1">
            <a:off x="1905000" y="1962150"/>
            <a:ext cx="0" cy="869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Arrow: Right 9">
            <a:extLst>
              <a:ext uri="{FF2B5EF4-FFF2-40B4-BE49-F238E27FC236}">
                <a16:creationId xmlns:a16="http://schemas.microsoft.com/office/drawing/2014/main" id="{A779EA41-A632-C88F-AFBC-3D0CDDF1C37E}"/>
              </a:ext>
            </a:extLst>
          </p:cNvPr>
          <p:cNvSpPr/>
          <p:nvPr/>
        </p:nvSpPr>
        <p:spPr>
          <a:xfrm>
            <a:off x="3429000" y="1276350"/>
            <a:ext cx="1447800" cy="5334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deploy</a:t>
            </a:r>
          </a:p>
        </p:txBody>
      </p:sp>
      <p:sp>
        <p:nvSpPr>
          <p:cNvPr id="11" name="Rectangle 10">
            <a:extLst>
              <a:ext uri="{FF2B5EF4-FFF2-40B4-BE49-F238E27FC236}">
                <a16:creationId xmlns:a16="http://schemas.microsoft.com/office/drawing/2014/main" id="{3FF5DAAC-AD02-5D1E-F09F-E13E12892A62}"/>
              </a:ext>
            </a:extLst>
          </p:cNvPr>
          <p:cNvSpPr/>
          <p:nvPr/>
        </p:nvSpPr>
        <p:spPr>
          <a:xfrm>
            <a:off x="5334000" y="1162050"/>
            <a:ext cx="2438400" cy="762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Runtime object</a:t>
            </a:r>
          </a:p>
          <a:p>
            <a:pPr algn="ctr"/>
            <a:r>
              <a:rPr lang="en-IN" dirty="0"/>
              <a:t>process</a:t>
            </a:r>
          </a:p>
        </p:txBody>
      </p:sp>
      <p:sp>
        <p:nvSpPr>
          <p:cNvPr id="12" name="Smiley Face 11">
            <a:extLst>
              <a:ext uri="{FF2B5EF4-FFF2-40B4-BE49-F238E27FC236}">
                <a16:creationId xmlns:a16="http://schemas.microsoft.com/office/drawing/2014/main" id="{3B820A8C-101F-3B90-7E10-13934B4BE11E}"/>
              </a:ext>
            </a:extLst>
          </p:cNvPr>
          <p:cNvSpPr/>
          <p:nvPr/>
        </p:nvSpPr>
        <p:spPr>
          <a:xfrm>
            <a:off x="5372100" y="4097518"/>
            <a:ext cx="381000" cy="342900"/>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Smiley Face 12">
            <a:extLst>
              <a:ext uri="{FF2B5EF4-FFF2-40B4-BE49-F238E27FC236}">
                <a16:creationId xmlns:a16="http://schemas.microsoft.com/office/drawing/2014/main" id="{18D9A497-FBE5-BE0D-C1C9-CC1714567B0E}"/>
              </a:ext>
            </a:extLst>
          </p:cNvPr>
          <p:cNvSpPr/>
          <p:nvPr/>
        </p:nvSpPr>
        <p:spPr>
          <a:xfrm>
            <a:off x="6098749" y="4097518"/>
            <a:ext cx="381000" cy="342900"/>
          </a:xfrm>
          <a:prstGeom prst="smileyFac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4" name="Smiley Face 13">
            <a:extLst>
              <a:ext uri="{FF2B5EF4-FFF2-40B4-BE49-F238E27FC236}">
                <a16:creationId xmlns:a16="http://schemas.microsoft.com/office/drawing/2014/main" id="{7047C184-5F83-F716-ECD2-94909C5BB129}"/>
              </a:ext>
            </a:extLst>
          </p:cNvPr>
          <p:cNvSpPr/>
          <p:nvPr/>
        </p:nvSpPr>
        <p:spPr>
          <a:xfrm>
            <a:off x="6825398" y="4095750"/>
            <a:ext cx="381000" cy="342900"/>
          </a:xfrm>
          <a:prstGeom prst="smileyFac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5" name="Smiley Face 14">
            <a:extLst>
              <a:ext uri="{FF2B5EF4-FFF2-40B4-BE49-F238E27FC236}">
                <a16:creationId xmlns:a16="http://schemas.microsoft.com/office/drawing/2014/main" id="{EF75FBBC-8BD5-EFAF-53CF-EE0B5726898B}"/>
              </a:ext>
            </a:extLst>
          </p:cNvPr>
          <p:cNvSpPr/>
          <p:nvPr/>
        </p:nvSpPr>
        <p:spPr>
          <a:xfrm>
            <a:off x="7543800" y="4095750"/>
            <a:ext cx="381000" cy="342900"/>
          </a:xfrm>
          <a:prstGeom prst="smileyFac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BF66FAEF-E306-9A40-3DC1-ED9B9D841859}"/>
              </a:ext>
            </a:extLst>
          </p:cNvPr>
          <p:cNvSpPr txBox="1"/>
          <p:nvPr/>
        </p:nvSpPr>
        <p:spPr>
          <a:xfrm>
            <a:off x="533400" y="3300297"/>
            <a:ext cx="3502451" cy="553998"/>
          </a:xfrm>
          <a:prstGeom prst="rect">
            <a:avLst/>
          </a:prstGeom>
          <a:noFill/>
        </p:spPr>
        <p:txBody>
          <a:bodyPr wrap="square" rtlCol="0">
            <a:spAutoFit/>
          </a:bodyPr>
          <a:lstStyle/>
          <a:p>
            <a:r>
              <a:rPr lang="en-IN" sz="1000" dirty="0"/>
              <a:t>We can check the control tower &gt; environment,&gt; process &gt; triggers when open the same we can find the API and the context.</a:t>
            </a:r>
          </a:p>
        </p:txBody>
      </p:sp>
    </p:spTree>
    <p:extLst>
      <p:ext uri="{BB962C8B-B14F-4D97-AF65-F5344CB8AC3E}">
        <p14:creationId xmlns:p14="http://schemas.microsoft.com/office/powerpoint/2010/main" val="160942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C003A-3303-8841-1B5B-02944F38B694}"/>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2BD583B-681C-7B18-0B70-24C911E9F2FA}"/>
              </a:ext>
            </a:extLst>
          </p:cNvPr>
          <p:cNvSpPr>
            <a:spLocks noGrp="1"/>
          </p:cNvSpPr>
          <p:nvPr>
            <p:ph type="ftr" sz="quarter" idx="11"/>
          </p:nvPr>
        </p:nvSpPr>
        <p:spPr/>
        <p:txBody>
          <a:bodyPr/>
          <a:lstStyle/>
          <a:p>
            <a:r>
              <a:rPr lang="en-US"/>
              <a:t>www.anubhavtrainings.com</a:t>
            </a:r>
            <a:endParaRPr lang="en-US" dirty="0"/>
          </a:p>
        </p:txBody>
      </p:sp>
      <p:sp>
        <p:nvSpPr>
          <p:cNvPr id="4" name="Slide Number Placeholder 3">
            <a:extLst>
              <a:ext uri="{FF2B5EF4-FFF2-40B4-BE49-F238E27FC236}">
                <a16:creationId xmlns:a16="http://schemas.microsoft.com/office/drawing/2014/main" id="{1642E6CD-E3D5-6F5D-4BA5-F3EFDFA48BA1}"/>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9</a:t>
            </a:fld>
            <a:endParaRPr lang="en-US" dirty="0"/>
          </a:p>
        </p:txBody>
      </p:sp>
      <p:sp>
        <p:nvSpPr>
          <p:cNvPr id="5" name="Title 4">
            <a:extLst>
              <a:ext uri="{FF2B5EF4-FFF2-40B4-BE49-F238E27FC236}">
                <a16:creationId xmlns:a16="http://schemas.microsoft.com/office/drawing/2014/main" id="{6AF580BD-58F5-00A7-04A2-F67F5233D93D}"/>
              </a:ext>
            </a:extLst>
          </p:cNvPr>
          <p:cNvSpPr>
            <a:spLocks noGrp="1"/>
          </p:cNvSpPr>
          <p:nvPr>
            <p:ph type="title"/>
          </p:nvPr>
        </p:nvSpPr>
        <p:spPr>
          <a:xfrm>
            <a:off x="76200" y="133350"/>
            <a:ext cx="8229600" cy="533401"/>
          </a:xfrm>
        </p:spPr>
        <p:txBody>
          <a:bodyPr/>
          <a:lstStyle/>
          <a:p>
            <a:r>
              <a:rPr lang="en-IN" sz="2500">
                <a:latin typeface="Cooper Black" panose="0208090404030B020404" pitchFamily="18" charset="0"/>
              </a:rPr>
              <a:t>The Postman tool</a:t>
            </a:r>
            <a:endParaRPr lang="en-IN" sz="2500" dirty="0">
              <a:latin typeface="Cooper Black" panose="0208090404030B020404" pitchFamily="18" charset="0"/>
            </a:endParaRPr>
          </a:p>
        </p:txBody>
      </p:sp>
      <p:sp>
        <p:nvSpPr>
          <p:cNvPr id="6" name="Rectangle 1">
            <a:extLst>
              <a:ext uri="{FF2B5EF4-FFF2-40B4-BE49-F238E27FC236}">
                <a16:creationId xmlns:a16="http://schemas.microsoft.com/office/drawing/2014/main" id="{D9EB8F85-07E9-A8CB-6AF4-1F0F7EE3BE84}"/>
              </a:ext>
            </a:extLst>
          </p:cNvPr>
          <p:cNvSpPr>
            <a:spLocks noChangeArrowheads="1"/>
          </p:cNvSpPr>
          <p:nvPr/>
        </p:nvSpPr>
        <p:spPr bwMode="auto">
          <a:xfrm>
            <a:off x="87830" y="581368"/>
            <a:ext cx="8968339" cy="266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Postman is a popular API (Application Programming Interface) testing and development tool. It provides an easy-to-use interface for interacting with APIs, enabling developers, testers, and other users to test, debug, and document APIs efficiently. It is widely used in the software development lifecycle to ensure that APIs function as intended.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4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1"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Send requests (GET, POST, PUT, DELETE, etc.) to APIs and receive responses. </a:t>
            </a:r>
          </a:p>
          <a:p>
            <a:pPr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Validate the API’s behavior, response codes, and data. </a:t>
            </a:r>
          </a:p>
          <a:p>
            <a:pPr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Simplifies sending HTTP requests without needing to write complex scripts. </a:t>
            </a:r>
          </a:p>
          <a:p>
            <a:pPr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Supports various authentication methods like OAuth, Basic Auth, Bearer Token, etc.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Reduces manual effort by automating repetitive tasks.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Helps in documenting APIs for better team understanding.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Integrates well into agile and DevOps workflows.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It is available as a desktop application, web application, and browser extension, making it accessible across different platforms.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hlinkClick r:id="rId2"/>
              </a:rPr>
              <a:t>https://www.postman.com/downloads/</a:t>
            </a:r>
            <a:endParaRPr lang="en-US" altLang="en-US" sz="105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latin typeface="Arial" panose="020B0604020202020204" pitchFamily="34" charset="0"/>
            </a:endParaRPr>
          </a:p>
        </p:txBody>
      </p:sp>
      <p:pic>
        <p:nvPicPr>
          <p:cNvPr id="4099" name="Picture 3" descr="Postman icon SVG Vector &amp; PNG Free Download | UXWing">
            <a:extLst>
              <a:ext uri="{FF2B5EF4-FFF2-40B4-BE49-F238E27FC236}">
                <a16:creationId xmlns:a16="http://schemas.microsoft.com/office/drawing/2014/main" id="{03EB7D30-1385-8978-1A2D-A437AE1C9B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810000" y="3355642"/>
            <a:ext cx="1214438"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3587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864</TotalTime>
  <Words>817</Words>
  <Application>Microsoft Office PowerPoint</Application>
  <PresentationFormat>On-screen Show (16:9)</PresentationFormat>
  <Paragraphs>102</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Cambria</vt:lpstr>
      <vt:lpstr>Cooper Black</vt:lpstr>
      <vt:lpstr>Segoe UI</vt:lpstr>
      <vt:lpstr>Segoe UI Light</vt:lpstr>
      <vt:lpstr>var(--identity-gm3-migration-headline5-font)</vt:lpstr>
      <vt:lpstr>Office Theme</vt:lpstr>
      <vt:lpstr>SAP Build Training for Corporate Professionals</vt:lpstr>
      <vt:lpstr>PowerPoint Presentation</vt:lpstr>
      <vt:lpstr>Agenda</vt:lpstr>
      <vt:lpstr>Configuring the SMTP mail destination</vt:lpstr>
      <vt:lpstr>Process to configure gmail</vt:lpstr>
      <vt:lpstr>My Inbox Fiori App</vt:lpstr>
      <vt:lpstr>The destination  sap_process_automation_service  </vt:lpstr>
      <vt:lpstr>Deploy the BPA process</vt:lpstr>
      <vt:lpstr>The Postman tool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Anubhav Oberoy</cp:lastModifiedBy>
  <cp:revision>55</cp:revision>
  <dcterms:created xsi:type="dcterms:W3CDTF">2013-12-05T19:37:13Z</dcterms:created>
  <dcterms:modified xsi:type="dcterms:W3CDTF">2025-07-10T16:07:23Z</dcterms:modified>
</cp:coreProperties>
</file>