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94" r:id="rId3"/>
    <p:sldId id="265" r:id="rId4"/>
    <p:sldId id="357" r:id="rId5"/>
    <p:sldId id="358" r:id="rId6"/>
    <p:sldId id="379" r:id="rId7"/>
    <p:sldId id="380" r:id="rId8"/>
    <p:sldId id="381" r:id="rId9"/>
    <p:sldId id="495" r:id="rId10"/>
    <p:sldId id="496" r:id="rId11"/>
    <p:sldId id="49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2-04T13:48:17.697"/>
    </inkml:context>
    <inkml:brush xml:id="br0">
      <inkml:brushProperty name="width" value="0.05292" units="cm"/>
      <inkml:brushProperty name="height" value="0.05292" units="cm"/>
      <inkml:brushProperty name="color" value="#FF0000"/>
    </inkml:brush>
  </inkml:definitions>
  <inkml:trace contextRef="#ctx0" brushRef="#br0">16976 6499 0</inkml:trace>
  <inkml:trace contextRef="#ctx0" brushRef="#br0" timeOffset="1087.56">16976 6489 0</inkml:trace>
  <inkml:trace contextRef="#ctx0" brushRef="#br0" timeOffset="1613.75">19080 6668 0</inkml:trace>
  <inkml:trace contextRef="#ctx0" brushRef="#br0" timeOffset="8430.07">19090 11827 0</inkml:trace>
  <inkml:trace contextRef="#ctx0" brushRef="#br0" timeOffset="8899.6">19100 11787 0</inkml:trace>
  <inkml:trace contextRef="#ctx0" brushRef="#br0" timeOffset="9117.84">19149 11787 0</inkml:trace>
  <inkml:trace contextRef="#ctx0" brushRef="#br0" timeOffset="20662.75">17115 8801 0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24,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48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DAY-12</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12</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Template</a:t>
            </a:r>
          </a:p>
          <a:p>
            <a:pPr algn="ctr"/>
            <a:r>
              <a:rPr lang="en-US" sz="1200" dirty="0">
                <a:solidFill>
                  <a:schemeClr val="bg1">
                    <a:lumMod val="50000"/>
                  </a:schemeClr>
                </a:solidFill>
                <a:latin typeface="Arial" pitchFamily="34" charset="0"/>
                <a:cs typeface="Arial" pitchFamily="34" charset="0"/>
              </a:rPr>
              <a:t>IRPA Document template</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PDF Extraction</a:t>
            </a:r>
          </a:p>
          <a:p>
            <a:pPr algn="ctr"/>
            <a:r>
              <a:rPr lang="en-US" sz="1400" dirty="0">
                <a:solidFill>
                  <a:schemeClr val="bg1">
                    <a:lumMod val="50000"/>
                  </a:schemeClr>
                </a:solidFill>
                <a:latin typeface="Arial" pitchFamily="34" charset="0"/>
                <a:cs typeface="Arial" pitchFamily="34" charset="0"/>
              </a:rPr>
              <a:t>PDF Extractions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Invoice approval</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Invoice Process</a:t>
            </a:r>
          </a:p>
          <a:p>
            <a:pPr algn="ctr"/>
            <a:r>
              <a:rPr lang="en-US" sz="1400" dirty="0">
                <a:solidFill>
                  <a:schemeClr val="bg1">
                    <a:lumMod val="50000"/>
                  </a:schemeClr>
                </a:solidFill>
                <a:latin typeface="Arial" pitchFamily="34" charset="0"/>
                <a:cs typeface="Arial" pitchFamily="34" charset="0"/>
              </a:rPr>
              <a:t>Completing &amp; Testing Scenario</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BAE-A9D8-B332-1B21-19ECB581CF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D3419-C0FB-81B6-FA0D-33DE5D76244D}"/>
              </a:ext>
            </a:extLst>
          </p:cNvPr>
          <p:cNvSpPr>
            <a:spLocks noGrp="1"/>
          </p:cNvSpPr>
          <p:nvPr>
            <p:ph type="title"/>
          </p:nvPr>
        </p:nvSpPr>
        <p:spPr>
          <a:xfrm>
            <a:off x="304800" y="209549"/>
            <a:ext cx="8229600" cy="609601"/>
          </a:xfrm>
        </p:spPr>
        <p:txBody>
          <a:bodyPr>
            <a:normAutofit/>
          </a:bodyPr>
          <a:lstStyle/>
          <a:p>
            <a:r>
              <a:rPr lang="en-US" b="1" kern="1200" dirty="0">
                <a:latin typeface="Cooper Black" panose="0208090404030B020404" pitchFamily="18" charset="0"/>
              </a:rPr>
              <a:t>The Scenario – Invoice Approval</a:t>
            </a:r>
          </a:p>
        </p:txBody>
      </p:sp>
      <p:sp>
        <p:nvSpPr>
          <p:cNvPr id="3" name="Footer Placeholder 2">
            <a:extLst>
              <a:ext uri="{FF2B5EF4-FFF2-40B4-BE49-F238E27FC236}">
                <a16:creationId xmlns:a16="http://schemas.microsoft.com/office/drawing/2014/main" id="{0A0C93ED-E7E7-7578-0856-1389EF9E5D0D}"/>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4222CCB-DFC9-49A7-893A-E7AE9DE8BD7A}"/>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4</a:t>
            </a:fld>
            <a:endParaRPr lang="en-US"/>
          </a:p>
        </p:txBody>
      </p:sp>
      <p:sp>
        <p:nvSpPr>
          <p:cNvPr id="6" name="TextBox 5">
            <a:extLst>
              <a:ext uri="{FF2B5EF4-FFF2-40B4-BE49-F238E27FC236}">
                <a16:creationId xmlns:a16="http://schemas.microsoft.com/office/drawing/2014/main" id="{402FC8E1-56D7-14C9-FC9C-4FCA5A92FBAC}"/>
              </a:ext>
            </a:extLst>
          </p:cNvPr>
          <p:cNvSpPr txBox="1"/>
          <p:nvPr/>
        </p:nvSpPr>
        <p:spPr>
          <a:xfrm>
            <a:off x="152400" y="971549"/>
            <a:ext cx="44196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Sonia is working at Anubhav Trainings finance department; every we create and send invoices to the customer. Her job is to check the invoices, especially the amount and module name for each invoice and validate if the payment has been received in the bank account.</a:t>
            </a:r>
          </a:p>
          <a:p>
            <a:pPr>
              <a:spcBef>
                <a:spcPct val="20000"/>
              </a:spcBef>
              <a:buFont typeface="Arial" pitchFamily="34" charset="0"/>
            </a:pPr>
            <a:r>
              <a:rPr lang="en-US" sz="1400" dirty="0"/>
              <a:t>Currently she has to open every invoice manually and read the invoice amount, date and course name and validate the date &amp; amount submitted by internal sales team.</a:t>
            </a:r>
          </a:p>
          <a:p>
            <a:pPr>
              <a:spcBef>
                <a:spcPct val="20000"/>
              </a:spcBef>
              <a:buFont typeface="Arial" pitchFamily="34" charset="0"/>
            </a:pPr>
            <a:r>
              <a:rPr lang="en-US" sz="1400" dirty="0"/>
              <a:t>She want us to automate this process where the sales team share the invoice details along with date and we need to send approval form only when date match with pdf invoice to Sonia. She reviews the details and provide invoice approval.</a:t>
            </a:r>
          </a:p>
          <a:p>
            <a:pPr>
              <a:spcBef>
                <a:spcPct val="20000"/>
              </a:spcBef>
              <a:buFont typeface="Arial" pitchFamily="34" charset="0"/>
            </a:pPr>
            <a:r>
              <a:rPr lang="en-US" sz="1400" dirty="0"/>
              <a:t>On approved an email will trigger to student that their payment has been received for the course. </a:t>
            </a:r>
          </a:p>
        </p:txBody>
      </p:sp>
      <p:pic>
        <p:nvPicPr>
          <p:cNvPr id="7" name="Picture 6" descr="A person giving a thumbs up&#10;&#10;Description automatically generated">
            <a:extLst>
              <a:ext uri="{FF2B5EF4-FFF2-40B4-BE49-F238E27FC236}">
                <a16:creationId xmlns:a16="http://schemas.microsoft.com/office/drawing/2014/main" id="{409C1615-1684-74D7-B8E7-AB30810F84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297" r="1" b="1"/>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41727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DCA7-BCD9-638B-2E9A-95BE952795D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0B8E7B-6ABC-C7C3-CE67-FA4C5E2DB9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DE1984C-2D28-39D7-A59C-B27B778B8B3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F3581282-0E0D-CE2A-A7D5-079456F7B84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Flow</a:t>
            </a:r>
          </a:p>
        </p:txBody>
      </p:sp>
    </p:spTree>
    <p:extLst>
      <p:ext uri="{BB962C8B-B14F-4D97-AF65-F5344CB8AC3E}">
        <p14:creationId xmlns:p14="http://schemas.microsoft.com/office/powerpoint/2010/main" val="4242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502FF-6ED7-615E-834E-5FC543CD516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12022B-5708-F83E-1B9A-777D35E928B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7731550-73D5-1F9C-520D-279ADE0EDE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4FD21993-4107-2841-5CBE-2854E592D8BD}"/>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Understanding Excel SDK</a:t>
            </a:r>
          </a:p>
        </p:txBody>
      </p:sp>
      <p:sp>
        <p:nvSpPr>
          <p:cNvPr id="2" name="TextBox 1">
            <a:extLst>
              <a:ext uri="{FF2B5EF4-FFF2-40B4-BE49-F238E27FC236}">
                <a16:creationId xmlns:a16="http://schemas.microsoft.com/office/drawing/2014/main" id="{47EBF37A-14EE-81A4-6D49-A41A229B24BB}"/>
              </a:ext>
            </a:extLst>
          </p:cNvPr>
          <p:cNvSpPr txBox="1"/>
          <p:nvPr/>
        </p:nvSpPr>
        <p:spPr>
          <a:xfrm>
            <a:off x="152400" y="971549"/>
            <a:ext cx="8839200" cy="4069557"/>
          </a:xfrm>
          <a:prstGeom prst="rect">
            <a:avLst/>
          </a:prstGeom>
        </p:spPr>
        <p:txBody>
          <a:bodyPr vert="horz" lIns="91440" tIns="45720" rIns="91440" bIns="45720" rtlCol="0">
            <a:normAutofit/>
          </a:bodyPr>
          <a:lstStyle/>
          <a:p>
            <a:pPr algn="l">
              <a:lnSpc>
                <a:spcPts val="1800"/>
              </a:lnSpc>
            </a:pPr>
            <a:r>
              <a:rPr lang="en-US" sz="1400" b="0" i="0" dirty="0">
                <a:solidFill>
                  <a:srgbClr val="1F1F1F"/>
                </a:solidFill>
                <a:effectLst/>
                <a:latin typeface="72 Brand Variable"/>
              </a:rPr>
              <a:t>The Excel SDK is a collection of activities allowing you to create automations using Microsoft Excel. It comes with a rich set of functionalities such as:</a:t>
            </a:r>
          </a:p>
          <a:p>
            <a:pPr algn="l">
              <a:lnSpc>
                <a:spcPts val="1800"/>
              </a:lnSpc>
            </a:pPr>
            <a:endParaRPr lang="en-US" sz="1400" b="0" i="0" dirty="0">
              <a:solidFill>
                <a:srgbClr val="1F1F1F"/>
              </a:solidFill>
              <a:effectLst/>
              <a:latin typeface="72 Brand Variable"/>
            </a:endParaRPr>
          </a:p>
          <a:p>
            <a:pPr algn="l">
              <a:buFont typeface="Arial" panose="020B0604020202020204" pitchFamily="34" charset="0"/>
              <a:buChar char="•"/>
            </a:pPr>
            <a:r>
              <a:rPr lang="en-US" sz="1400" b="0" i="0" dirty="0">
                <a:solidFill>
                  <a:srgbClr val="1F1F1F"/>
                </a:solidFill>
                <a:effectLst/>
                <a:latin typeface="72 Brand Variable"/>
              </a:rPr>
              <a:t>Create new Excel Workbook</a:t>
            </a:r>
          </a:p>
          <a:p>
            <a:pPr algn="l">
              <a:buFont typeface="Arial" panose="020B0604020202020204" pitchFamily="34" charset="0"/>
              <a:buChar char="•"/>
            </a:pPr>
            <a:r>
              <a:rPr lang="en-US" sz="1400" b="0" i="0" dirty="0">
                <a:solidFill>
                  <a:srgbClr val="1F1F1F"/>
                </a:solidFill>
                <a:effectLst/>
                <a:latin typeface="72 Brand Variable"/>
              </a:rPr>
              <a:t>Create new Excel Worksheet</a:t>
            </a:r>
          </a:p>
          <a:p>
            <a:pPr algn="l">
              <a:buFont typeface="Arial" panose="020B0604020202020204" pitchFamily="34" charset="0"/>
              <a:buChar char="•"/>
            </a:pPr>
            <a:r>
              <a:rPr lang="en-US" sz="1400" b="0" i="0" dirty="0">
                <a:solidFill>
                  <a:srgbClr val="1F1F1F"/>
                </a:solidFill>
                <a:effectLst/>
                <a:latin typeface="72 Brand Variable"/>
              </a:rPr>
              <a:t>Read and write data from an Excel sheet, for a given data range</a:t>
            </a:r>
          </a:p>
          <a:p>
            <a:pPr algn="l">
              <a:buFont typeface="Arial" panose="020B0604020202020204" pitchFamily="34" charset="0"/>
              <a:buChar char="•"/>
            </a:pPr>
            <a:r>
              <a:rPr lang="en-US" sz="1400" b="0" i="0" dirty="0">
                <a:solidFill>
                  <a:srgbClr val="1F1F1F"/>
                </a:solidFill>
                <a:effectLst/>
                <a:latin typeface="72 Brand Variable"/>
              </a:rPr>
              <a:t>Apply Filter on a column </a:t>
            </a:r>
            <a:r>
              <a:rPr lang="en-US" sz="1400" b="0" i="0" dirty="0" err="1">
                <a:solidFill>
                  <a:srgbClr val="1F1F1F"/>
                </a:solidFill>
                <a:effectLst/>
                <a:latin typeface="72 Brand Variable"/>
              </a:rPr>
              <a:t>etc</a:t>
            </a:r>
            <a:endParaRPr lang="en-US" sz="1400" b="0" i="0" dirty="0">
              <a:solidFill>
                <a:srgbClr val="1F1F1F"/>
              </a:solidFill>
              <a:effectLst/>
              <a:latin typeface="72 Brand Variable"/>
            </a:endParaRPr>
          </a:p>
          <a:p>
            <a:pPr algn="l">
              <a:buFont typeface="Arial" panose="020B0604020202020204" pitchFamily="34" charset="0"/>
              <a:buChar char="•"/>
            </a:pPr>
            <a:endParaRPr lang="en-US" sz="1400" b="0" i="0" dirty="0">
              <a:solidFill>
                <a:srgbClr val="1F1F1F"/>
              </a:solidFill>
              <a:effectLst/>
              <a:latin typeface="72 Brand Variable"/>
            </a:endParaRPr>
          </a:p>
          <a:p>
            <a:pPr algn="l">
              <a:lnSpc>
                <a:spcPts val="1800"/>
              </a:lnSpc>
            </a:pPr>
            <a:r>
              <a:rPr lang="en-US" sz="1400" b="0" i="0" dirty="0">
                <a:solidFill>
                  <a:srgbClr val="1F1F1F"/>
                </a:solidFill>
                <a:effectLst/>
                <a:latin typeface="72 Brand Variable"/>
              </a:rPr>
              <a:t>To design your automation, you will need an Excel file filled with the sales orders data. </a:t>
            </a:r>
          </a:p>
          <a:p>
            <a:pPr algn="l">
              <a:lnSpc>
                <a:spcPts val="1800"/>
              </a:lnSpc>
            </a:pPr>
            <a:endParaRPr lang="en-US" sz="1400" dirty="0">
              <a:solidFill>
                <a:srgbClr val="1F1F1F"/>
              </a:solidFill>
              <a:latin typeface="72 Brand Variable"/>
            </a:endParaRPr>
          </a:p>
          <a:p>
            <a:pPr algn="l">
              <a:lnSpc>
                <a:spcPts val="1800"/>
              </a:lnSpc>
              <a:spcAft>
                <a:spcPts val="1500"/>
              </a:spcAft>
            </a:pPr>
            <a:r>
              <a:rPr lang="en-US" sz="1400" b="1" i="0" dirty="0">
                <a:solidFill>
                  <a:srgbClr val="1F1F1F"/>
                </a:solidFill>
                <a:effectLst/>
                <a:latin typeface="72 Brand Variable"/>
              </a:rPr>
              <a:t>What is Excel Data Mapping?</a:t>
            </a:r>
            <a:endParaRPr lang="en-US" sz="1400" b="0" i="0" dirty="0">
              <a:solidFill>
                <a:srgbClr val="1F1F1F"/>
              </a:solidFill>
              <a:effectLst/>
              <a:latin typeface="72 Brand Variable"/>
            </a:endParaRPr>
          </a:p>
          <a:p>
            <a:pPr algn="l">
              <a:lnSpc>
                <a:spcPts val="1800"/>
              </a:lnSpc>
              <a:spcAft>
                <a:spcPts val="1500"/>
              </a:spcAft>
            </a:pPr>
            <a:r>
              <a:rPr lang="en-US" sz="1400" b="0" i="0" dirty="0">
                <a:solidFill>
                  <a:srgbClr val="1F1F1F"/>
                </a:solidFill>
                <a:effectLst/>
                <a:latin typeface="72 Brand Variable"/>
              </a:rPr>
              <a:t>Excel Data Mapping allows you to transform columns-based data from an Excel sheet into datatype that can be used in your automation. The data from the Excel sheet stays the same but the structure becomes a data type structure, making it possible to use throughout your project.</a:t>
            </a:r>
          </a:p>
          <a:p>
            <a:pPr algn="l">
              <a:lnSpc>
                <a:spcPts val="1800"/>
              </a:lnSpc>
            </a:pPr>
            <a:endParaRPr lang="en-US" sz="1400" b="0" i="0" dirty="0">
              <a:solidFill>
                <a:srgbClr val="1F1F1F"/>
              </a:solidFill>
              <a:effectLst/>
              <a:latin typeface="72 Brand Variable"/>
            </a:endParaRPr>
          </a:p>
        </p:txBody>
      </p:sp>
    </p:spTree>
    <p:extLst>
      <p:ext uri="{BB962C8B-B14F-4D97-AF65-F5344CB8AC3E}">
        <p14:creationId xmlns:p14="http://schemas.microsoft.com/office/powerpoint/2010/main" val="300958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6B222-C97C-DA22-1CB5-08AF73903BB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D063F9-2F42-AC4D-6A40-80851CCFCE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117621-8A1F-E034-2C98-989E8DFE2B8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04203377-27D0-01BC-56AC-ADCC39BC709D}"/>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sp>
        <p:nvSpPr>
          <p:cNvPr id="2" name="TextBox 1">
            <a:extLst>
              <a:ext uri="{FF2B5EF4-FFF2-40B4-BE49-F238E27FC236}">
                <a16:creationId xmlns:a16="http://schemas.microsoft.com/office/drawing/2014/main" id="{B334E027-3169-1076-15C2-47B800D59436}"/>
              </a:ext>
            </a:extLst>
          </p:cNvPr>
          <p:cNvSpPr txBox="1"/>
          <p:nvPr/>
        </p:nvSpPr>
        <p:spPr>
          <a:xfrm>
            <a:off x="152400" y="697706"/>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Ran is working in the service department of the company; his routine job is to </a:t>
            </a:r>
          </a:p>
          <a:p>
            <a:pPr marL="285750" indent="-285750">
              <a:spcBef>
                <a:spcPct val="20000"/>
              </a:spcBef>
              <a:buFont typeface="Arial" panose="020B0604020202020204" pitchFamily="34" charset="0"/>
              <a:buChar char="•"/>
            </a:pPr>
            <a:r>
              <a:rPr lang="en-US" sz="1400" b="0" i="0" dirty="0">
                <a:effectLst/>
              </a:rPr>
              <a:t>read all the sales orders from an excel file he receives, </a:t>
            </a:r>
          </a:p>
          <a:p>
            <a:pPr marL="285750" indent="-285750">
              <a:spcBef>
                <a:spcPct val="20000"/>
              </a:spcBef>
              <a:buFont typeface="Arial" panose="020B0604020202020204" pitchFamily="34" charset="0"/>
              <a:buChar char="•"/>
            </a:pPr>
            <a:r>
              <a:rPr lang="en-US" sz="1400" b="0" i="0" dirty="0">
                <a:effectLst/>
              </a:rPr>
              <a:t>filter all the orders which are at urgent status </a:t>
            </a:r>
            <a:endParaRPr lang="en-US" sz="1400" dirty="0"/>
          </a:p>
          <a:p>
            <a:pPr marL="285750" indent="-285750">
              <a:spcBef>
                <a:spcPct val="20000"/>
              </a:spcBef>
              <a:buFont typeface="Arial" panose="020B0604020202020204" pitchFamily="34" charset="0"/>
              <a:buChar char="•"/>
            </a:pPr>
            <a:r>
              <a:rPr lang="en-US" sz="1400" b="0" i="0" dirty="0">
                <a:effectLst/>
              </a:rPr>
              <a:t>send an email to corresponding customer on order delivery date</a:t>
            </a:r>
          </a:p>
          <a:p>
            <a:pPr marL="285750" indent="-285750">
              <a:spcBef>
                <a:spcPct val="20000"/>
              </a:spcBef>
              <a:buFont typeface="Arial" panose="020B0604020202020204" pitchFamily="34" charset="0"/>
              <a:buChar char="•"/>
            </a:pPr>
            <a:r>
              <a:rPr lang="en-US" sz="1400" dirty="0"/>
              <a:t>In addition, filter orders with amount &gt; 1000000 and create a new sheet in excel as Results</a:t>
            </a:r>
          </a:p>
          <a:p>
            <a:pPr marL="285750" indent="-285750">
              <a:spcBef>
                <a:spcPct val="20000"/>
              </a:spcBef>
              <a:buFont typeface="Arial" panose="020B0604020202020204" pitchFamily="34" charset="0"/>
              <a:buChar char="•"/>
            </a:pPr>
            <a:r>
              <a:rPr lang="en-US" sz="1400" dirty="0"/>
              <a:t>Keep the excel in his system</a:t>
            </a:r>
          </a:p>
        </p:txBody>
      </p:sp>
      <p:pic>
        <p:nvPicPr>
          <p:cNvPr id="6" name="Picture 4" descr="A person smiling at a computer&#10;&#10;Description automatically generated">
            <a:extLst>
              <a:ext uri="{FF2B5EF4-FFF2-40B4-BE49-F238E27FC236}">
                <a16:creationId xmlns:a16="http://schemas.microsoft.com/office/drawing/2014/main" id="{18D0ABEE-F6B4-D90A-D73A-358F6BB57E1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31" t="6371" r="22481" b="4759"/>
          <a:stretch/>
        </p:blipFill>
        <p:spPr bwMode="auto">
          <a:xfrm>
            <a:off x="6400800" y="2571750"/>
            <a:ext cx="2478063"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26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61E7E-78B8-DEEA-19CD-A6C24052FAB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3EA3D0-88DA-29C8-AF5E-2C60DB79363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2D999FF-D688-D4BE-0D41-6DF253CCB41E}"/>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5B5FDED6-960C-CC14-A9DB-D4442C80D253}"/>
              </a:ext>
            </a:extLst>
          </p:cNvPr>
          <p:cNvSpPr>
            <a:spLocks noGrp="1"/>
          </p:cNvSpPr>
          <p:nvPr>
            <p:ph type="title"/>
          </p:nvPr>
        </p:nvSpPr>
        <p:spPr>
          <a:xfrm>
            <a:off x="76200" y="133350"/>
            <a:ext cx="8229600" cy="533401"/>
          </a:xfrm>
        </p:spPr>
        <p:txBody>
          <a:bodyPr/>
          <a:lstStyle/>
          <a:p>
            <a:r>
              <a:rPr lang="en-IN" sz="2500" dirty="0"/>
              <a:t>Automation Flow design by Anubhav</a:t>
            </a:r>
            <a:endParaRPr lang="en-IN" sz="2500" dirty="0">
              <a:latin typeface="Cooper Black" panose="0208090404030B020404" pitchFamily="18" charset="0"/>
            </a:endParaRPr>
          </a:p>
        </p:txBody>
      </p:sp>
      <p:pic>
        <p:nvPicPr>
          <p:cNvPr id="7" name="Picture 6">
            <a:extLst>
              <a:ext uri="{FF2B5EF4-FFF2-40B4-BE49-F238E27FC236}">
                <a16:creationId xmlns:a16="http://schemas.microsoft.com/office/drawing/2014/main" id="{36A83D08-A321-5B5F-7E81-718E8056953E}"/>
              </a:ext>
            </a:extLst>
          </p:cNvPr>
          <p:cNvPicPr>
            <a:picLocks noChangeAspect="1"/>
          </p:cNvPicPr>
          <p:nvPr/>
        </p:nvPicPr>
        <p:blipFill>
          <a:blip r:embed="rId2"/>
          <a:stretch>
            <a:fillRect/>
          </a:stretch>
        </p:blipFill>
        <p:spPr>
          <a:xfrm>
            <a:off x="3276600" y="675858"/>
            <a:ext cx="2447330" cy="440055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A17112A-B879-1075-568B-B6389385BC82}"/>
                  </a:ext>
                </a:extLst>
              </p14:cNvPr>
              <p14:cNvContentPartPr/>
              <p14:nvPr/>
            </p14:nvContentPartPr>
            <p14:xfrm>
              <a:off x="6111360" y="2336040"/>
              <a:ext cx="782640" cy="1922040"/>
            </p14:xfrm>
          </p:contentPart>
        </mc:Choice>
        <mc:Fallback xmlns="">
          <p:pic>
            <p:nvPicPr>
              <p:cNvPr id="8" name="Ink 7">
                <a:extLst>
                  <a:ext uri="{FF2B5EF4-FFF2-40B4-BE49-F238E27FC236}">
                    <a16:creationId xmlns:a16="http://schemas.microsoft.com/office/drawing/2014/main" id="{2A17112A-B879-1075-568B-B6389385BC82}"/>
                  </a:ext>
                </a:extLst>
              </p:cNvPr>
              <p:cNvPicPr/>
              <p:nvPr/>
            </p:nvPicPr>
            <p:blipFill>
              <a:blip r:embed="rId4"/>
              <a:stretch>
                <a:fillRect/>
              </a:stretch>
            </p:blipFill>
            <p:spPr>
              <a:xfrm>
                <a:off x="6102000" y="2326680"/>
                <a:ext cx="801360" cy="1940760"/>
              </a:xfrm>
              <a:prstGeom prst="rect">
                <a:avLst/>
              </a:prstGeom>
            </p:spPr>
          </p:pic>
        </mc:Fallback>
      </mc:AlternateContent>
    </p:spTree>
    <p:extLst>
      <p:ext uri="{BB962C8B-B14F-4D97-AF65-F5344CB8AC3E}">
        <p14:creationId xmlns:p14="http://schemas.microsoft.com/office/powerpoint/2010/main" val="122283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1683</TotalTime>
  <Words>544</Words>
  <Application>Microsoft Office PowerPoint</Application>
  <PresentationFormat>On-screen Show (16:9)</PresentationFormat>
  <Paragraphs>76</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72 Brand Variable</vt: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The Scenario – Invoice Approval</vt:lpstr>
      <vt:lpstr>Flow</vt:lpstr>
      <vt:lpstr>Understanding Excel SDK</vt:lpstr>
      <vt:lpstr>Scenario</vt:lpstr>
      <vt:lpstr>Automation Flow design by Anubhav</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109</cp:revision>
  <dcterms:created xsi:type="dcterms:W3CDTF">2013-12-05T19:37:13Z</dcterms:created>
  <dcterms:modified xsi:type="dcterms:W3CDTF">2025-07-24T07:34:54Z</dcterms:modified>
</cp:coreProperties>
</file>