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494" r:id="rId3"/>
    <p:sldId id="405" r:id="rId4"/>
    <p:sldId id="265" r:id="rId5"/>
    <p:sldId id="259" r:id="rId6"/>
    <p:sldId id="444" r:id="rId7"/>
    <p:sldId id="277" r:id="rId8"/>
    <p:sldId id="278" r:id="rId9"/>
    <p:sldId id="279" r:id="rId10"/>
    <p:sldId id="318" r:id="rId11"/>
    <p:sldId id="282" r:id="rId12"/>
    <p:sldId id="283" r:id="rId13"/>
    <p:sldId id="287" r:id="rId14"/>
    <p:sldId id="280" r:id="rId15"/>
    <p:sldId id="281" r:id="rId16"/>
    <p:sldId id="284" r:id="rId17"/>
    <p:sldId id="320" r:id="rId18"/>
    <p:sldId id="285" r:id="rId19"/>
    <p:sldId id="495" r:id="rId20"/>
    <p:sldId id="496" r:id="rId21"/>
    <p:sldId id="497" r:id="rId22"/>
    <p:sldId id="491" r:id="rId23"/>
    <p:sldId id="275"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6" autoAdjust="0"/>
    <p:restoredTop sz="96236" autoAdjust="0"/>
  </p:normalViewPr>
  <p:slideViewPr>
    <p:cSldViewPr>
      <p:cViewPr varScale="1">
        <p:scale>
          <a:sx n="130" d="100"/>
          <a:sy n="130" d="100"/>
        </p:scale>
        <p:origin x="928"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10</a:t>
            </a:fld>
            <a:endParaRPr lang="en-US"/>
          </a:p>
        </p:txBody>
      </p:sp>
    </p:spTree>
    <p:extLst>
      <p:ext uri="{BB962C8B-B14F-4D97-AF65-F5344CB8AC3E}">
        <p14:creationId xmlns:p14="http://schemas.microsoft.com/office/powerpoint/2010/main" val="16796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hyperlink" Target="https://account.hanatrial.ondemand.com/trial/#/home/trial" TargetMode="External"/><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help.sap.com/docs/btp/sap-business-technology-platform/what-is-consumption-based-commercial-model?locale=en-U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jpeg"/><Relationship Id="rId7" Type="http://schemas.openxmlformats.org/officeDocument/2006/relationships/image" Target="../media/image52.tif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51.tiff"/><Relationship Id="rId5" Type="http://schemas.openxmlformats.org/officeDocument/2006/relationships/image" Target="../media/image50.tiff"/><Relationship Id="rId4" Type="http://schemas.openxmlformats.org/officeDocument/2006/relationships/image" Target="../media/image49.tiff"/><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B561D0-B557-4715-BD22-4408794668B4}"/>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7E91208F-922C-54C7-4CF5-F7CF10939276}"/>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A6FB7F0B-CA31-D977-545D-815AE0DDF8BB}"/>
              </a:ext>
            </a:extLst>
          </p:cNvPr>
          <p:cNvSpPr>
            <a:spLocks noGrp="1"/>
          </p:cNvSpPr>
          <p:nvPr>
            <p:ph type="title"/>
          </p:nvPr>
        </p:nvSpPr>
        <p:spPr/>
        <p:txBody>
          <a:bodyPr/>
          <a:lstStyle/>
          <a:p>
            <a:r>
              <a:rPr lang="en-IN" dirty="0"/>
              <a:t>SAP BTP portfolio offerings</a:t>
            </a:r>
          </a:p>
        </p:txBody>
      </p:sp>
      <p:pic>
        <p:nvPicPr>
          <p:cNvPr id="4098" name="Picture 2" descr="SAP BTP (Business Technology Platform) and it's 5 ... - SAP Community">
            <a:extLst>
              <a:ext uri="{FF2B5EF4-FFF2-40B4-BE49-F238E27FC236}">
                <a16:creationId xmlns:a16="http://schemas.microsoft.com/office/drawing/2014/main" id="{2AC0D646-C9ED-5F56-0363-E6B6A5AAC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07"/>
          <a:stretch/>
        </p:blipFill>
        <p:spPr bwMode="auto">
          <a:xfrm>
            <a:off x="28575" y="895350"/>
            <a:ext cx="9088438" cy="4248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4EA73F-5C30-5089-8602-3983DE07D813}"/>
              </a:ext>
            </a:extLst>
          </p:cNvPr>
          <p:cNvPicPr>
            <a:picLocks noChangeAspect="1"/>
          </p:cNvPicPr>
          <p:nvPr/>
        </p:nvPicPr>
        <p:blipFill>
          <a:blip r:embed="rId4"/>
          <a:stretch>
            <a:fillRect/>
          </a:stretch>
        </p:blipFill>
        <p:spPr>
          <a:xfrm>
            <a:off x="166576" y="3333750"/>
            <a:ext cx="1433623" cy="1524001"/>
          </a:xfrm>
          <a:prstGeom prst="rect">
            <a:avLst/>
          </a:prstGeom>
        </p:spPr>
      </p:pic>
      <p:sp>
        <p:nvSpPr>
          <p:cNvPr id="7" name="TextBox 6">
            <a:extLst>
              <a:ext uri="{FF2B5EF4-FFF2-40B4-BE49-F238E27FC236}">
                <a16:creationId xmlns:a16="http://schemas.microsoft.com/office/drawing/2014/main" id="{2BE3DC42-C961-CE79-D90F-F88FD529DFBC}"/>
              </a:ext>
            </a:extLst>
          </p:cNvPr>
          <p:cNvSpPr txBox="1"/>
          <p:nvPr/>
        </p:nvSpPr>
        <p:spPr>
          <a:xfrm>
            <a:off x="76200" y="3306233"/>
            <a:ext cx="1662225" cy="1569660"/>
          </a:xfrm>
          <a:prstGeom prst="rect">
            <a:avLst/>
          </a:prstGeom>
          <a:noFill/>
        </p:spPr>
        <p:txBody>
          <a:bodyPr wrap="square" rtlCol="0">
            <a:spAutoFit/>
          </a:bodyPr>
          <a:lstStyle/>
          <a:p>
            <a:pPr marL="171450" indent="-171450">
              <a:buFont typeface="Arial" panose="020B0604020202020204" pitchFamily="34" charset="0"/>
              <a:buChar char="•"/>
            </a:pPr>
            <a:r>
              <a:rPr lang="en-IN" sz="800" dirty="0">
                <a:solidFill>
                  <a:schemeClr val="bg1"/>
                </a:solidFill>
              </a:rPr>
              <a:t>Development using visual low-code, no-code experience</a:t>
            </a:r>
          </a:p>
          <a:p>
            <a:pPr marL="171450" indent="-171450">
              <a:buFont typeface="Arial" panose="020B0604020202020204" pitchFamily="34" charset="0"/>
              <a:buChar char="•"/>
            </a:pPr>
            <a:r>
              <a:rPr lang="en-IN" sz="800" dirty="0">
                <a:solidFill>
                  <a:schemeClr val="bg1"/>
                </a:solidFill>
              </a:rPr>
              <a:t>Pro-code end to end application development using CAPM and RAP</a:t>
            </a:r>
          </a:p>
          <a:p>
            <a:pPr marL="171450" indent="-171450">
              <a:buFont typeface="Arial" panose="020B0604020202020204" pitchFamily="34" charset="0"/>
              <a:buChar char="•"/>
            </a:pPr>
            <a:r>
              <a:rPr lang="en-IN" sz="800" dirty="0">
                <a:solidFill>
                  <a:schemeClr val="bg1"/>
                </a:solidFill>
              </a:rPr>
              <a:t>Digital Experience using work zone</a:t>
            </a:r>
          </a:p>
          <a:p>
            <a:pPr marL="171450" indent="-171450">
              <a:buFont typeface="Arial" panose="020B0604020202020204" pitchFamily="34" charset="0"/>
              <a:buChar char="•"/>
            </a:pPr>
            <a:r>
              <a:rPr lang="en-IN" sz="800" dirty="0">
                <a:solidFill>
                  <a:schemeClr val="bg1"/>
                </a:solidFill>
              </a:rPr>
              <a:t>Dev Ops using CTMS and CICD Services</a:t>
            </a:r>
          </a:p>
          <a:p>
            <a:pPr marL="171450" indent="-171450">
              <a:buFont typeface="Arial" panose="020B0604020202020204" pitchFamily="34" charset="0"/>
              <a:buChar char="•"/>
            </a:pPr>
            <a:r>
              <a:rPr lang="en-IN" sz="800" dirty="0">
                <a:solidFill>
                  <a:schemeClr val="bg1"/>
                </a:solidFill>
              </a:rPr>
              <a:t>Process authoring and Automation using SAP Signavio and SAP Build BPA</a:t>
            </a:r>
          </a:p>
        </p:txBody>
      </p:sp>
      <p:pic>
        <p:nvPicPr>
          <p:cNvPr id="9" name="Picture 8">
            <a:extLst>
              <a:ext uri="{FF2B5EF4-FFF2-40B4-BE49-F238E27FC236}">
                <a16:creationId xmlns:a16="http://schemas.microsoft.com/office/drawing/2014/main" id="{0874B28D-23AF-A8D0-31CA-C9615EE0FC2A}"/>
              </a:ext>
            </a:extLst>
          </p:cNvPr>
          <p:cNvPicPr>
            <a:picLocks noChangeAspect="1"/>
          </p:cNvPicPr>
          <p:nvPr/>
        </p:nvPicPr>
        <p:blipFill>
          <a:blip r:embed="rId4"/>
          <a:stretch>
            <a:fillRect/>
          </a:stretch>
        </p:blipFill>
        <p:spPr>
          <a:xfrm>
            <a:off x="4542367" y="3562350"/>
            <a:ext cx="869975" cy="152400"/>
          </a:xfrm>
          <a:prstGeom prst="rect">
            <a:avLst/>
          </a:prstGeom>
        </p:spPr>
      </p:pic>
      <p:sp>
        <p:nvSpPr>
          <p:cNvPr id="11" name="TextBox 10">
            <a:extLst>
              <a:ext uri="{FF2B5EF4-FFF2-40B4-BE49-F238E27FC236}">
                <a16:creationId xmlns:a16="http://schemas.microsoft.com/office/drawing/2014/main" id="{EF1B25DC-AE22-6167-9D31-2E640DF458B6}"/>
              </a:ext>
            </a:extLst>
          </p:cNvPr>
          <p:cNvSpPr txBox="1"/>
          <p:nvPr/>
        </p:nvSpPr>
        <p:spPr>
          <a:xfrm>
            <a:off x="4405424" y="3526367"/>
            <a:ext cx="4572000" cy="230832"/>
          </a:xfrm>
          <a:prstGeom prst="rect">
            <a:avLst/>
          </a:prstGeom>
          <a:noFill/>
        </p:spPr>
        <p:txBody>
          <a:bodyPr wrap="square">
            <a:spAutoFit/>
          </a:bodyPr>
          <a:lstStyle/>
          <a:p>
            <a:r>
              <a:rPr lang="en-IN" sz="900" dirty="0">
                <a:solidFill>
                  <a:schemeClr val="bg1"/>
                </a:solidFill>
              </a:rPr>
              <a:t>  sphere</a:t>
            </a:r>
            <a:endParaRPr lang="en-IN" sz="900" dirty="0"/>
          </a:p>
        </p:txBody>
      </p:sp>
    </p:spTree>
    <p:extLst>
      <p:ext uri="{BB962C8B-B14F-4D97-AF65-F5344CB8AC3E}">
        <p14:creationId xmlns:p14="http://schemas.microsoft.com/office/powerpoint/2010/main" val="220809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1E1AF-F150-D615-40EF-92A2BE046C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BCED43-E37B-B317-7435-9886EE545786}"/>
              </a:ext>
            </a:extLst>
          </p:cNvPr>
          <p:cNvSpPr>
            <a:spLocks noGrp="1"/>
          </p:cNvSpPr>
          <p:nvPr>
            <p:ph type="title"/>
          </p:nvPr>
        </p:nvSpPr>
        <p:spPr>
          <a:xfrm>
            <a:off x="304800" y="195690"/>
            <a:ext cx="8229600" cy="609601"/>
          </a:xfrm>
        </p:spPr>
        <p:txBody>
          <a:bodyPr>
            <a:normAutofit/>
          </a:bodyPr>
          <a:lstStyle/>
          <a:p>
            <a:r>
              <a:rPr lang="en-US" b="1" kern="1200" dirty="0">
                <a:latin typeface="Cooper Black" panose="0208090404030B020404" pitchFamily="18" charset="0"/>
              </a:rPr>
              <a:t>Let’s Create a BTP Account</a:t>
            </a:r>
          </a:p>
        </p:txBody>
      </p:sp>
      <p:sp>
        <p:nvSpPr>
          <p:cNvPr id="3" name="Footer Placeholder 2">
            <a:extLst>
              <a:ext uri="{FF2B5EF4-FFF2-40B4-BE49-F238E27FC236}">
                <a16:creationId xmlns:a16="http://schemas.microsoft.com/office/drawing/2014/main" id="{320CDEB4-BAC2-5A3B-4C9A-0443C94A9AB1}"/>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B8BA5EDA-159D-270E-728C-6DE578F96DF8}"/>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11</a:t>
            </a:fld>
            <a:endParaRPr lang="en-US"/>
          </a:p>
        </p:txBody>
      </p:sp>
      <p:pic>
        <p:nvPicPr>
          <p:cNvPr id="6" name="Picture 5">
            <a:extLst>
              <a:ext uri="{FF2B5EF4-FFF2-40B4-BE49-F238E27FC236}">
                <a16:creationId xmlns:a16="http://schemas.microsoft.com/office/drawing/2014/main" id="{904441BC-15CF-2163-C144-1909D378CA1F}"/>
              </a:ext>
            </a:extLst>
          </p:cNvPr>
          <p:cNvPicPr>
            <a:picLocks noChangeAspect="1"/>
          </p:cNvPicPr>
          <p:nvPr/>
        </p:nvPicPr>
        <p:blipFill>
          <a:blip r:embed="rId2"/>
          <a:stretch>
            <a:fillRect/>
          </a:stretch>
        </p:blipFill>
        <p:spPr>
          <a:xfrm>
            <a:off x="457200" y="1775555"/>
            <a:ext cx="4038600" cy="2049589"/>
          </a:xfrm>
          <a:prstGeom prst="rect">
            <a:avLst/>
          </a:prstGeom>
          <a:noFill/>
        </p:spPr>
      </p:pic>
      <p:sp>
        <p:nvSpPr>
          <p:cNvPr id="2" name="TextBox 1">
            <a:extLst>
              <a:ext uri="{FF2B5EF4-FFF2-40B4-BE49-F238E27FC236}">
                <a16:creationId xmlns:a16="http://schemas.microsoft.com/office/drawing/2014/main" id="{CCA4E2D5-A00F-9FCB-320A-77B3856AB89F}"/>
              </a:ext>
            </a:extLst>
          </p:cNvPr>
          <p:cNvSpPr txBox="1"/>
          <p:nvPr/>
        </p:nvSpPr>
        <p:spPr>
          <a:xfrm>
            <a:off x="4648200" y="971550"/>
            <a:ext cx="4038600" cy="3657600"/>
          </a:xfrm>
          <a:prstGeom prst="rect">
            <a:avLst/>
          </a:prstGeom>
        </p:spPr>
        <p:txBody>
          <a:bodyPr vert="horz" lIns="91440" tIns="45720" rIns="91440" bIns="45720" rtlCol="0">
            <a:normAutofit/>
          </a:bodyPr>
          <a:lstStyle/>
          <a:p>
            <a:pPr>
              <a:spcBef>
                <a:spcPct val="20000"/>
              </a:spcBef>
              <a:buFont typeface="Arial" pitchFamily="34" charset="0"/>
            </a:pPr>
            <a:r>
              <a:rPr lang="en-US" sz="1400" dirty="0"/>
              <a:t>Create your free BTP Account</a:t>
            </a:r>
          </a:p>
          <a:p>
            <a:pPr>
              <a:spcBef>
                <a:spcPct val="20000"/>
              </a:spcBef>
              <a:buFont typeface="Arial" pitchFamily="34" charset="0"/>
            </a:pPr>
            <a:r>
              <a:rPr lang="en-US" sz="1400" dirty="0">
                <a:hlinkClick r:id="rId3">
                  <a:extLst>
                    <a:ext uri="{A12FA001-AC4F-418D-AE19-62706E023703}">
                      <ahyp:hlinkClr xmlns:ahyp="http://schemas.microsoft.com/office/drawing/2018/hyperlinkcolor" val="tx"/>
                    </a:ext>
                  </a:extLst>
                </a:hlinkClick>
              </a:rPr>
              <a:t>https://account.hanatrial.ondemand.com/trial/#/home/trial</a:t>
            </a:r>
            <a:endParaRPr lang="en-US" sz="1400" dirty="0"/>
          </a:p>
          <a:p>
            <a:pPr>
              <a:spcBef>
                <a:spcPct val="20000"/>
              </a:spcBef>
              <a:buFont typeface="Arial" pitchFamily="34" charset="0"/>
            </a:pPr>
            <a:endParaRPr lang="en-US" sz="1400" dirty="0"/>
          </a:p>
        </p:txBody>
      </p:sp>
      <p:sp>
        <p:nvSpPr>
          <p:cNvPr id="7" name="TextBox 6">
            <a:extLst>
              <a:ext uri="{FF2B5EF4-FFF2-40B4-BE49-F238E27FC236}">
                <a16:creationId xmlns:a16="http://schemas.microsoft.com/office/drawing/2014/main" id="{213C935C-E083-F17D-49A7-E37194810943}"/>
              </a:ext>
            </a:extLst>
          </p:cNvPr>
          <p:cNvSpPr txBox="1"/>
          <p:nvPr/>
        </p:nvSpPr>
        <p:spPr>
          <a:xfrm>
            <a:off x="4724400" y="2038350"/>
            <a:ext cx="4114800" cy="1569660"/>
          </a:xfrm>
          <a:prstGeom prst="rect">
            <a:avLst/>
          </a:prstGeom>
          <a:noFill/>
        </p:spPr>
        <p:txBody>
          <a:bodyPr wrap="square" rtlCol="0">
            <a:spAutoFit/>
          </a:bodyPr>
          <a:lstStyle/>
          <a:p>
            <a:r>
              <a:rPr lang="en-IN" sz="1600" b="1" dirty="0">
                <a:effectLst>
                  <a:outerShdw blurRad="38100" dist="38100" dir="2700000" algn="tl">
                    <a:srgbClr val="000000">
                      <a:alpha val="43137"/>
                    </a:srgbClr>
                  </a:outerShdw>
                </a:effectLst>
              </a:rPr>
              <a:t>What is BTP?</a:t>
            </a:r>
          </a:p>
          <a:p>
            <a:r>
              <a:rPr lang="en-IN" sz="1600" dirty="0">
                <a:effectLst>
                  <a:outerShdw blurRad="38100" dist="38100" dir="2700000" algn="tl">
                    <a:srgbClr val="000000">
                      <a:alpha val="43137"/>
                    </a:srgbClr>
                  </a:outerShdw>
                </a:effectLst>
              </a:rPr>
              <a:t>BTP stands Business technology platform, it is a PaaS in the cloud provided by SAP to design, develop, package, build, deliver and manage applications, integrations and business process automation.</a:t>
            </a:r>
          </a:p>
        </p:txBody>
      </p:sp>
    </p:spTree>
    <p:extLst>
      <p:ext uri="{BB962C8B-B14F-4D97-AF65-F5344CB8AC3E}">
        <p14:creationId xmlns:p14="http://schemas.microsoft.com/office/powerpoint/2010/main" val="304274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98442-7581-243D-54DE-9ABA5F6E73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CA837C3-B674-2DDD-D31A-DEAC44B46DC8}"/>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6D20E5D-2809-845A-6C3F-00B4CB3A167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C665BCE6-AF45-AD97-F74A-58843669F69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BTP Account Structure</a:t>
            </a:r>
          </a:p>
        </p:txBody>
      </p:sp>
      <p:grpSp>
        <p:nvGrpSpPr>
          <p:cNvPr id="2" name="Group 1">
            <a:extLst>
              <a:ext uri="{FF2B5EF4-FFF2-40B4-BE49-F238E27FC236}">
                <a16:creationId xmlns:a16="http://schemas.microsoft.com/office/drawing/2014/main" id="{F49A7E51-F904-72B6-A3AF-AD10242EFF49}"/>
              </a:ext>
            </a:extLst>
          </p:cNvPr>
          <p:cNvGrpSpPr/>
          <p:nvPr/>
        </p:nvGrpSpPr>
        <p:grpSpPr>
          <a:xfrm>
            <a:off x="539339" y="1407887"/>
            <a:ext cx="8299862" cy="2764063"/>
            <a:chOff x="461819" y="1891887"/>
            <a:chExt cx="11420761" cy="3243529"/>
          </a:xfrm>
        </p:grpSpPr>
        <p:sp>
          <p:nvSpPr>
            <p:cNvPr id="6" name="Rectangle 5">
              <a:extLst>
                <a:ext uri="{FF2B5EF4-FFF2-40B4-BE49-F238E27FC236}">
                  <a16:creationId xmlns:a16="http://schemas.microsoft.com/office/drawing/2014/main" id="{CB9CD2B2-7010-01D9-F25B-933BC3663F56}"/>
                </a:ext>
              </a:extLst>
            </p:cNvPr>
            <p:cNvSpPr/>
            <p:nvPr/>
          </p:nvSpPr>
          <p:spPr>
            <a:xfrm>
              <a:off x="461819" y="2625437"/>
              <a:ext cx="2484582" cy="160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Global Account</a:t>
              </a:r>
            </a:p>
            <a:p>
              <a:pPr algn="ctr"/>
              <a:r>
                <a:rPr lang="en-US" sz="1600" b="1" dirty="0"/>
                <a:t>(Representation of customer for billing purpose)</a:t>
              </a:r>
            </a:p>
          </p:txBody>
        </p:sp>
        <p:sp>
          <p:nvSpPr>
            <p:cNvPr id="7" name="Rectangle 6">
              <a:extLst>
                <a:ext uri="{FF2B5EF4-FFF2-40B4-BE49-F238E27FC236}">
                  <a16:creationId xmlns:a16="http://schemas.microsoft.com/office/drawing/2014/main" id="{CA3EABA5-7B7B-B742-1530-C368A602E198}"/>
                </a:ext>
              </a:extLst>
            </p:cNvPr>
            <p:cNvSpPr/>
            <p:nvPr/>
          </p:nvSpPr>
          <p:spPr>
            <a:xfrm>
              <a:off x="4216401" y="2625436"/>
              <a:ext cx="2484582" cy="160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Sub Account</a:t>
              </a:r>
            </a:p>
            <a:p>
              <a:pPr algn="ctr"/>
              <a:r>
                <a:rPr lang="en-US" sz="1600" b="1" dirty="0"/>
                <a:t>(per region)</a:t>
              </a:r>
            </a:p>
            <a:p>
              <a:pPr algn="ctr"/>
              <a:r>
                <a:rPr lang="en-US" sz="1600" b="1" dirty="0"/>
                <a:t>Specialized service offerings</a:t>
              </a:r>
            </a:p>
            <a:p>
              <a:pPr algn="ctr"/>
              <a:r>
                <a:rPr lang="en-US" sz="1600" b="1" dirty="0"/>
                <a:t>Represents LoB</a:t>
              </a:r>
            </a:p>
          </p:txBody>
        </p:sp>
        <p:cxnSp>
          <p:nvCxnSpPr>
            <p:cNvPr id="8" name="Connector: Elbow 7">
              <a:extLst>
                <a:ext uri="{FF2B5EF4-FFF2-40B4-BE49-F238E27FC236}">
                  <a16:creationId xmlns:a16="http://schemas.microsoft.com/office/drawing/2014/main" id="{B6B9CAA3-81E6-490C-A53D-A899B17328C0}"/>
                </a:ext>
              </a:extLst>
            </p:cNvPr>
            <p:cNvCxnSpPr>
              <a:stCxn id="6" idx="3"/>
              <a:endCxn id="7" idx="1"/>
            </p:cNvCxnSpPr>
            <p:nvPr/>
          </p:nvCxnSpPr>
          <p:spPr>
            <a:xfrm flipV="1">
              <a:off x="2946401" y="3429000"/>
              <a:ext cx="1270000"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BDF8DB4-EDF7-4F34-FBF1-127BC9A23EA3}"/>
                </a:ext>
              </a:extLst>
            </p:cNvPr>
            <p:cNvSpPr/>
            <p:nvPr/>
          </p:nvSpPr>
          <p:spPr>
            <a:xfrm>
              <a:off x="7970983" y="3156526"/>
              <a:ext cx="2382981"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Space</a:t>
              </a:r>
            </a:p>
          </p:txBody>
        </p:sp>
        <p:cxnSp>
          <p:nvCxnSpPr>
            <p:cNvPr id="10" name="Connector: Elbow 9">
              <a:extLst>
                <a:ext uri="{FF2B5EF4-FFF2-40B4-BE49-F238E27FC236}">
                  <a16:creationId xmlns:a16="http://schemas.microsoft.com/office/drawing/2014/main" id="{2B5C9344-854C-7D07-EADA-48C98D49109D}"/>
                </a:ext>
              </a:extLst>
            </p:cNvPr>
            <p:cNvCxnSpPr>
              <a:stCxn id="7" idx="3"/>
              <a:endCxn id="9" idx="1"/>
            </p:cNvCxnSpPr>
            <p:nvPr/>
          </p:nvCxnSpPr>
          <p:spPr>
            <a:xfrm flipV="1">
              <a:off x="6700983" y="3428999"/>
              <a:ext cx="1270000"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3959FE0-6989-3CD8-FA5E-337D804915F9}"/>
                </a:ext>
              </a:extLst>
            </p:cNvPr>
            <p:cNvSpPr txBox="1"/>
            <p:nvPr/>
          </p:nvSpPr>
          <p:spPr>
            <a:xfrm>
              <a:off x="2946401" y="3072742"/>
              <a:ext cx="1547046" cy="397281"/>
            </a:xfrm>
            <a:prstGeom prst="rect">
              <a:avLst/>
            </a:prstGeom>
            <a:noFill/>
          </p:spPr>
          <p:txBody>
            <a:bodyPr wrap="square" rtlCol="0" anchor="ctr">
              <a:spAutoFit/>
            </a:bodyPr>
            <a:lstStyle/>
            <a:p>
              <a:r>
                <a:rPr lang="en-US" sz="1600" b="1" dirty="0"/>
                <a:t>1            *</a:t>
              </a:r>
            </a:p>
          </p:txBody>
        </p:sp>
        <p:sp>
          <p:nvSpPr>
            <p:cNvPr id="12" name="TextBox 11">
              <a:extLst>
                <a:ext uri="{FF2B5EF4-FFF2-40B4-BE49-F238E27FC236}">
                  <a16:creationId xmlns:a16="http://schemas.microsoft.com/office/drawing/2014/main" id="{5B148301-1276-948F-1F83-5512F6D9D958}"/>
                </a:ext>
              </a:extLst>
            </p:cNvPr>
            <p:cNvSpPr txBox="1"/>
            <p:nvPr/>
          </p:nvSpPr>
          <p:spPr>
            <a:xfrm>
              <a:off x="6733869" y="3109994"/>
              <a:ext cx="1354173" cy="397281"/>
            </a:xfrm>
            <a:prstGeom prst="rect">
              <a:avLst/>
            </a:prstGeom>
            <a:noFill/>
          </p:spPr>
          <p:txBody>
            <a:bodyPr wrap="square" rtlCol="0">
              <a:spAutoFit/>
            </a:bodyPr>
            <a:lstStyle/>
            <a:p>
              <a:r>
                <a:rPr lang="en-US" sz="1600" b="1" dirty="0"/>
                <a:t>1            *</a:t>
              </a:r>
            </a:p>
          </p:txBody>
        </p:sp>
        <p:sp>
          <p:nvSpPr>
            <p:cNvPr id="13" name="Rectangle 12">
              <a:extLst>
                <a:ext uri="{FF2B5EF4-FFF2-40B4-BE49-F238E27FC236}">
                  <a16:creationId xmlns:a16="http://schemas.microsoft.com/office/drawing/2014/main" id="{08FAE554-ED92-FAD2-571C-B9596CDB236C}"/>
                </a:ext>
              </a:extLst>
            </p:cNvPr>
            <p:cNvSpPr/>
            <p:nvPr/>
          </p:nvSpPr>
          <p:spPr>
            <a:xfrm>
              <a:off x="9499599" y="4590471"/>
              <a:ext cx="2382981"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Apps</a:t>
              </a:r>
            </a:p>
          </p:txBody>
        </p:sp>
        <p:cxnSp>
          <p:nvCxnSpPr>
            <p:cNvPr id="14" name="Connector: Elbow 13">
              <a:extLst>
                <a:ext uri="{FF2B5EF4-FFF2-40B4-BE49-F238E27FC236}">
                  <a16:creationId xmlns:a16="http://schemas.microsoft.com/office/drawing/2014/main" id="{FA1B6079-1BA2-4A33-19F2-B62B9D07E78C}"/>
                </a:ext>
              </a:extLst>
            </p:cNvPr>
            <p:cNvCxnSpPr>
              <a:stCxn id="9" idx="2"/>
              <a:endCxn id="13" idx="0"/>
            </p:cNvCxnSpPr>
            <p:nvPr/>
          </p:nvCxnSpPr>
          <p:spPr>
            <a:xfrm rot="16200000" flipH="1">
              <a:off x="9482282" y="3381663"/>
              <a:ext cx="889000" cy="152861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D82973-C725-13C0-DFF9-7271A8854CB1}"/>
                </a:ext>
              </a:extLst>
            </p:cNvPr>
            <p:cNvSpPr txBox="1"/>
            <p:nvPr/>
          </p:nvSpPr>
          <p:spPr>
            <a:xfrm>
              <a:off x="9162473" y="3708756"/>
              <a:ext cx="2262909" cy="975145"/>
            </a:xfrm>
            <a:prstGeom prst="rect">
              <a:avLst/>
            </a:prstGeom>
            <a:noFill/>
          </p:spPr>
          <p:txBody>
            <a:bodyPr wrap="square" rtlCol="0">
              <a:spAutoFit/>
            </a:bodyPr>
            <a:lstStyle/>
            <a:p>
              <a:r>
                <a:rPr lang="en-US" sz="1600" b="1" dirty="0"/>
                <a:t>1            </a:t>
              </a:r>
            </a:p>
            <a:p>
              <a:endParaRPr lang="en-US" sz="1600" b="1" dirty="0"/>
            </a:p>
            <a:p>
              <a:r>
                <a:rPr lang="en-US" sz="1600" b="1" dirty="0"/>
                <a:t>	     *</a:t>
              </a:r>
            </a:p>
          </p:txBody>
        </p:sp>
        <p:sp>
          <p:nvSpPr>
            <p:cNvPr id="16" name="Oval 15">
              <a:extLst>
                <a:ext uri="{FF2B5EF4-FFF2-40B4-BE49-F238E27FC236}">
                  <a16:creationId xmlns:a16="http://schemas.microsoft.com/office/drawing/2014/main" id="{C6D88D56-CA29-C645-F8BC-413493B13B1E}"/>
                </a:ext>
              </a:extLst>
            </p:cNvPr>
            <p:cNvSpPr/>
            <p:nvPr/>
          </p:nvSpPr>
          <p:spPr>
            <a:xfrm>
              <a:off x="4110642" y="1891887"/>
              <a:ext cx="2696099" cy="54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Backing Services</a:t>
              </a:r>
            </a:p>
          </p:txBody>
        </p:sp>
        <p:sp>
          <p:nvSpPr>
            <p:cNvPr id="17" name="Oval 16">
              <a:extLst>
                <a:ext uri="{FF2B5EF4-FFF2-40B4-BE49-F238E27FC236}">
                  <a16:creationId xmlns:a16="http://schemas.microsoft.com/office/drawing/2014/main" id="{2C61B406-0B1B-E7C4-38E3-E9CD4F86AD58}"/>
                </a:ext>
              </a:extLst>
            </p:cNvPr>
            <p:cNvSpPr/>
            <p:nvPr/>
          </p:nvSpPr>
          <p:spPr>
            <a:xfrm>
              <a:off x="7876310" y="2526338"/>
              <a:ext cx="2696099" cy="54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Space quotas</a:t>
              </a:r>
            </a:p>
          </p:txBody>
        </p:sp>
      </p:grpSp>
    </p:spTree>
    <p:extLst>
      <p:ext uri="{BB962C8B-B14F-4D97-AF65-F5344CB8AC3E}">
        <p14:creationId xmlns:p14="http://schemas.microsoft.com/office/powerpoint/2010/main" val="93509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1629-9B01-EA70-3F01-B70B68526CBF}"/>
            </a:ext>
          </a:extLst>
        </p:cNvPr>
        <p:cNvGrpSpPr/>
        <p:nvPr/>
      </p:nvGrpSpPr>
      <p:grpSpPr>
        <a:xfrm>
          <a:off x="0" y="0"/>
          <a:ext cx="0" cy="0"/>
          <a:chOff x="0" y="0"/>
          <a:chExt cx="0" cy="0"/>
        </a:xfrm>
      </p:grpSpPr>
      <p:pic>
        <p:nvPicPr>
          <p:cNvPr id="2" name="Picture 2" descr="SAP Business Technology Platform : Account Models | SAP Blogs">
            <a:extLst>
              <a:ext uri="{FF2B5EF4-FFF2-40B4-BE49-F238E27FC236}">
                <a16:creationId xmlns:a16="http://schemas.microsoft.com/office/drawing/2014/main" id="{0A082CD3-5611-03FE-1BBE-7BC6C3E18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00" b="5794"/>
          <a:stretch/>
        </p:blipFill>
        <p:spPr bwMode="auto">
          <a:xfrm>
            <a:off x="457200" y="1265766"/>
            <a:ext cx="8229600" cy="3429001"/>
          </a:xfrm>
          <a:prstGeom prst="rect">
            <a:avLst/>
          </a:prstGeom>
          <a:solidFill>
            <a:srgbClr val="FFFFFF"/>
          </a:solidFill>
        </p:spPr>
      </p:pic>
      <p:sp>
        <p:nvSpPr>
          <p:cNvPr id="3" name="Footer Placeholder 2">
            <a:extLst>
              <a:ext uri="{FF2B5EF4-FFF2-40B4-BE49-F238E27FC236}">
                <a16:creationId xmlns:a16="http://schemas.microsoft.com/office/drawing/2014/main" id="{55219D6D-FE22-91DD-A3AF-0EC7F11BCB29}"/>
              </a:ext>
            </a:extLst>
          </p:cNvPr>
          <p:cNvSpPr>
            <a:spLocks noGrp="1"/>
          </p:cNvSpPr>
          <p:nvPr>
            <p:ph type="ftr" sz="quarter" idx="11"/>
          </p:nvPr>
        </p:nvSpPr>
        <p:spPr>
          <a:xfrm>
            <a:off x="3124200" y="4767263"/>
            <a:ext cx="2895600" cy="273844"/>
          </a:xfrm>
        </p:spPr>
        <p:txBody>
          <a:bodyPr anchor="ctr">
            <a:normAutofit/>
          </a:bodyPr>
          <a:lstStyle/>
          <a:p>
            <a:pPr>
              <a:lnSpc>
                <a:spcPct val="90000"/>
              </a:lnSpc>
              <a:spcAft>
                <a:spcPts val="600"/>
              </a:spcAft>
            </a:pPr>
            <a:r>
              <a:rPr lang="en-US" dirty="0"/>
              <a:t>www.anubhavtrainings.com</a:t>
            </a:r>
            <a:endParaRPr lang="en-US"/>
          </a:p>
        </p:txBody>
      </p:sp>
      <p:sp>
        <p:nvSpPr>
          <p:cNvPr id="4" name="Slide Number Placeholder 3">
            <a:extLst>
              <a:ext uri="{FF2B5EF4-FFF2-40B4-BE49-F238E27FC236}">
                <a16:creationId xmlns:a16="http://schemas.microsoft.com/office/drawing/2014/main" id="{1A2795B2-2410-1535-35A8-7637E336536B}"/>
              </a:ext>
            </a:extLst>
          </p:cNvPr>
          <p:cNvSpPr>
            <a:spLocks noGrp="1"/>
          </p:cNvSpPr>
          <p:nvPr>
            <p:ph type="sldNum" sz="quarter" idx="12"/>
          </p:nvPr>
        </p:nvSpPr>
        <p:spPr>
          <a:xfrm>
            <a:off x="457200" y="4767263"/>
            <a:ext cx="2133600" cy="273844"/>
          </a:xfrm>
        </p:spPr>
        <p:txBody>
          <a:bodyPr anchor="ctr">
            <a:normAutofit/>
          </a:bodyPr>
          <a:lstStyle/>
          <a:p>
            <a:pPr>
              <a:lnSpc>
                <a:spcPct val="90000"/>
              </a:lnSpc>
              <a:spcAft>
                <a:spcPts val="600"/>
              </a:spcAft>
            </a:pPr>
            <a:fld id="{B6F15528-21DE-4FAA-801E-634DDDAF4B2B}" type="slidenum">
              <a:rPr lang="en-US" smtClean="0"/>
              <a:pPr>
                <a:lnSpc>
                  <a:spcPct val="90000"/>
                </a:lnSpc>
                <a:spcAft>
                  <a:spcPts val="600"/>
                </a:spcAft>
              </a:pPr>
              <a:t>13</a:t>
            </a:fld>
            <a:endParaRPr lang="en-US"/>
          </a:p>
        </p:txBody>
      </p:sp>
      <p:sp>
        <p:nvSpPr>
          <p:cNvPr id="5" name="Title 4">
            <a:extLst>
              <a:ext uri="{FF2B5EF4-FFF2-40B4-BE49-F238E27FC236}">
                <a16:creationId xmlns:a16="http://schemas.microsoft.com/office/drawing/2014/main" id="{70E6ABC7-E466-7366-E122-5157943A0962}"/>
              </a:ext>
            </a:extLst>
          </p:cNvPr>
          <p:cNvSpPr>
            <a:spLocks noGrp="1"/>
          </p:cNvSpPr>
          <p:nvPr>
            <p:ph type="title"/>
          </p:nvPr>
        </p:nvSpPr>
        <p:spPr>
          <a:xfrm>
            <a:off x="152400" y="285750"/>
            <a:ext cx="8229600" cy="533401"/>
          </a:xfrm>
        </p:spPr>
        <p:txBody>
          <a:bodyPr>
            <a:normAutofit/>
          </a:bodyPr>
          <a:lstStyle/>
          <a:p>
            <a:r>
              <a:rPr lang="en-IN" dirty="0">
                <a:latin typeface="Cooper Black" panose="0208090404030B020404" pitchFamily="18" charset="0"/>
              </a:rPr>
              <a:t>BTP Account – Administrator’s view</a:t>
            </a:r>
          </a:p>
        </p:txBody>
      </p:sp>
    </p:spTree>
    <p:extLst>
      <p:ext uri="{BB962C8B-B14F-4D97-AF65-F5344CB8AC3E}">
        <p14:creationId xmlns:p14="http://schemas.microsoft.com/office/powerpoint/2010/main" val="171154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15E51-B977-D171-F713-78C903E50A6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3C1BC4-3A90-C6DB-92A9-CECA6F52827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0F08FF7-214A-115A-840C-D3230C63A9A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D7A47F85-65FF-F19C-315D-B50B3A0F5F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BTP Environments, Subscriptions, Instances</a:t>
            </a:r>
          </a:p>
        </p:txBody>
      </p:sp>
      <p:sp>
        <p:nvSpPr>
          <p:cNvPr id="2" name="TextBox 1">
            <a:extLst>
              <a:ext uri="{FF2B5EF4-FFF2-40B4-BE49-F238E27FC236}">
                <a16:creationId xmlns:a16="http://schemas.microsoft.com/office/drawing/2014/main" id="{16BEEBCE-8300-ADC4-82C2-4194B32FE9B9}"/>
              </a:ext>
            </a:extLst>
          </p:cNvPr>
          <p:cNvSpPr txBox="1"/>
          <p:nvPr/>
        </p:nvSpPr>
        <p:spPr>
          <a:xfrm>
            <a:off x="152400" y="811232"/>
            <a:ext cx="8797652" cy="3970318"/>
          </a:xfrm>
          <a:prstGeom prst="rect">
            <a:avLst/>
          </a:prstGeom>
          <a:noFill/>
        </p:spPr>
        <p:txBody>
          <a:bodyPr wrap="square" rtlCol="0">
            <a:spAutoFit/>
          </a:bodyPr>
          <a:lstStyle/>
          <a:p>
            <a:r>
              <a:rPr lang="en-US" sz="1200" b="1" dirty="0"/>
              <a:t>Environments</a:t>
            </a:r>
          </a:p>
          <a:p>
            <a:endParaRPr lang="en-US" sz="1200" dirty="0"/>
          </a:p>
          <a:p>
            <a:r>
              <a:rPr lang="en-US" sz="1200" dirty="0"/>
              <a:t>Environments constitute the actual platform-as-a-service offering of SAP BTP that allows for the development and administration of business applications. Environments are anchored in SAP BTP on subaccount level.</a:t>
            </a:r>
          </a:p>
          <a:p>
            <a:r>
              <a:rPr lang="en-US" sz="1200" dirty="0"/>
              <a:t>SAP BTP offers three environments: ABAP, Cloud Foundry and </a:t>
            </a:r>
            <a:r>
              <a:rPr lang="en-US" sz="1200" dirty="0" err="1"/>
              <a:t>Kyma</a:t>
            </a:r>
            <a:r>
              <a:rPr lang="en-US" sz="1200" dirty="0"/>
              <a:t>. Some existing customers still have Neo, but this is no longer offered.</a:t>
            </a:r>
          </a:p>
          <a:p>
            <a:endParaRPr lang="en-US" sz="1200" dirty="0"/>
          </a:p>
          <a:p>
            <a:r>
              <a:rPr lang="en-US" sz="1200" b="1" dirty="0"/>
              <a:t>Subscription based services</a:t>
            </a:r>
          </a:p>
          <a:p>
            <a:r>
              <a:rPr lang="en-US" sz="1200" dirty="0"/>
              <a:t>You will also see these ones called software as a service (SaaS), or multitenant applications. The experience here is that you subscribe to the service, and in return you receive a URL, from which you can access that service. Opening the URL brings you to a web application from which you can leverage the service. This is how other SaaS like SuccessFactors or S/4HANA Cloud work as well. They are also enabled at a subaccount level, and are independent of the environments. You don’t need to have Cloud Foundry enabled to subscribe to SAP Launchpad Service, for example.</a:t>
            </a:r>
          </a:p>
          <a:p>
            <a:r>
              <a:rPr lang="en-US" sz="1200" dirty="0"/>
              <a:t>Examples include Launchpad, SAP Business Application Studio, Cloud Integration, Process Automation…</a:t>
            </a:r>
          </a:p>
          <a:p>
            <a:endParaRPr lang="en-US" sz="1200" dirty="0"/>
          </a:p>
          <a:p>
            <a:r>
              <a:rPr lang="en-US" sz="1200" b="1" dirty="0"/>
              <a:t>Instance based services</a:t>
            </a:r>
          </a:p>
          <a:p>
            <a:endParaRPr lang="en-US" sz="1200" dirty="0"/>
          </a:p>
          <a:p>
            <a:r>
              <a:rPr lang="en-US" sz="1200" dirty="0"/>
              <a:t>These are the purest services. They provide a specific functionality, like databases, connectivity, authentication…. You connect your application to them to leverage that functionality. These services don’t provide a UI to manage them. Instead, they rely on API to connect to applications and other services and provide their services. They are provisioned inside an environment, so they are environment specific. Each environment has its own organization (for users and applications): In Cloud Foundry, instances are created inside a space. For </a:t>
            </a:r>
            <a:r>
              <a:rPr lang="en-US" sz="1200" dirty="0" err="1"/>
              <a:t>Kyma</a:t>
            </a:r>
            <a:r>
              <a:rPr lang="en-US" sz="1200" dirty="0"/>
              <a:t>, instances are created inside a namespace.</a:t>
            </a:r>
            <a:endParaRPr lang="en-IN" sz="1200" dirty="0"/>
          </a:p>
        </p:txBody>
      </p:sp>
    </p:spTree>
    <p:extLst>
      <p:ext uri="{BB962C8B-B14F-4D97-AF65-F5344CB8AC3E}">
        <p14:creationId xmlns:p14="http://schemas.microsoft.com/office/powerpoint/2010/main" val="282947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1000"/>
                                        <p:tgtEl>
                                          <p:spTgt spid="2">
                                            <p:txEl>
                                              <p:pRg st="7" end="7"/>
                                            </p:txEl>
                                          </p:spTgt>
                                        </p:tgtEl>
                                      </p:cBhvr>
                                    </p:animEffect>
                                    <p:anim calcmode="lin" valueType="num">
                                      <p:cBhvr>
                                        <p:cTn id="3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1000"/>
                                        <p:tgtEl>
                                          <p:spTgt spid="2">
                                            <p:txEl>
                                              <p:pRg st="11" end="11"/>
                                            </p:txEl>
                                          </p:spTgt>
                                        </p:tgtEl>
                                      </p:cBhvr>
                                    </p:animEffect>
                                    <p:anim calcmode="lin" valueType="num">
                                      <p:cBhvr>
                                        <p:cTn id="4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C07B-0275-2BE1-9CA4-D0423034FA3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6D8945-592D-CF97-5656-9C07DB17E7C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38FEFCC-D746-3338-BC1D-98EBC4A0D50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F3432F77-773B-3443-0E83-A4DB39D443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Backing service/ service instance</a:t>
            </a:r>
          </a:p>
        </p:txBody>
      </p:sp>
      <p:pic>
        <p:nvPicPr>
          <p:cNvPr id="16" name="Picture 15">
            <a:extLst>
              <a:ext uri="{FF2B5EF4-FFF2-40B4-BE49-F238E27FC236}">
                <a16:creationId xmlns:a16="http://schemas.microsoft.com/office/drawing/2014/main" id="{700F5894-CE36-F966-2230-67C44D931AC3}"/>
              </a:ext>
            </a:extLst>
          </p:cNvPr>
          <p:cNvPicPr>
            <a:picLocks noChangeAspect="1"/>
          </p:cNvPicPr>
          <p:nvPr/>
        </p:nvPicPr>
        <p:blipFill>
          <a:blip r:embed="rId2"/>
          <a:stretch>
            <a:fillRect/>
          </a:stretch>
        </p:blipFill>
        <p:spPr>
          <a:xfrm>
            <a:off x="152400" y="2038350"/>
            <a:ext cx="3237178" cy="2510724"/>
          </a:xfrm>
          <a:prstGeom prst="rect">
            <a:avLst/>
          </a:prstGeom>
        </p:spPr>
      </p:pic>
      <p:sp>
        <p:nvSpPr>
          <p:cNvPr id="17" name="TextBox 16">
            <a:extLst>
              <a:ext uri="{FF2B5EF4-FFF2-40B4-BE49-F238E27FC236}">
                <a16:creationId xmlns:a16="http://schemas.microsoft.com/office/drawing/2014/main" id="{05F23FD8-6E4A-F749-D6F7-4365C62BB59C}"/>
              </a:ext>
            </a:extLst>
          </p:cNvPr>
          <p:cNvSpPr txBox="1"/>
          <p:nvPr/>
        </p:nvSpPr>
        <p:spPr>
          <a:xfrm>
            <a:off x="205333" y="1251797"/>
            <a:ext cx="3757067" cy="646331"/>
          </a:xfrm>
          <a:prstGeom prst="rect">
            <a:avLst/>
          </a:prstGeom>
          <a:noFill/>
        </p:spPr>
        <p:txBody>
          <a:bodyPr wrap="square" rtlCol="0">
            <a:spAutoFit/>
          </a:bodyPr>
          <a:lstStyle/>
          <a:p>
            <a:r>
              <a:rPr lang="en-US" b="1" dirty="0">
                <a:latin typeface="Cooper Black" panose="0208090404030B020404" pitchFamily="18" charset="0"/>
              </a:rPr>
              <a:t>Choose Your service</a:t>
            </a:r>
          </a:p>
          <a:p>
            <a:r>
              <a:rPr lang="en-US" b="1" dirty="0">
                <a:solidFill>
                  <a:srgbClr val="FF0000"/>
                </a:solidFill>
                <a:latin typeface="Cooper Black" panose="0208090404030B020404" pitchFamily="18" charset="0"/>
              </a:rPr>
              <a:t>Backing Service</a:t>
            </a:r>
          </a:p>
        </p:txBody>
      </p:sp>
      <p:sp>
        <p:nvSpPr>
          <p:cNvPr id="18" name="Arrow: Notched Right 17">
            <a:extLst>
              <a:ext uri="{FF2B5EF4-FFF2-40B4-BE49-F238E27FC236}">
                <a16:creationId xmlns:a16="http://schemas.microsoft.com/office/drawing/2014/main" id="{6F248643-90E7-C09B-B048-FE66AB7B6924}"/>
              </a:ext>
            </a:extLst>
          </p:cNvPr>
          <p:cNvSpPr/>
          <p:nvPr/>
        </p:nvSpPr>
        <p:spPr>
          <a:xfrm>
            <a:off x="3733800" y="2695073"/>
            <a:ext cx="610907" cy="8640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CE313A-75E9-CF5A-659C-6D2B11592AA9}"/>
              </a:ext>
            </a:extLst>
          </p:cNvPr>
          <p:cNvPicPr>
            <a:picLocks noChangeAspect="1"/>
          </p:cNvPicPr>
          <p:nvPr/>
        </p:nvPicPr>
        <p:blipFill>
          <a:blip r:embed="rId3"/>
          <a:stretch>
            <a:fillRect/>
          </a:stretch>
        </p:blipFill>
        <p:spPr>
          <a:xfrm>
            <a:off x="4572000" y="2038350"/>
            <a:ext cx="4401462" cy="2510724"/>
          </a:xfrm>
          <a:prstGeom prst="rect">
            <a:avLst/>
          </a:prstGeom>
        </p:spPr>
      </p:pic>
      <p:sp>
        <p:nvSpPr>
          <p:cNvPr id="20" name="TextBox 19">
            <a:extLst>
              <a:ext uri="{FF2B5EF4-FFF2-40B4-BE49-F238E27FC236}">
                <a16:creationId xmlns:a16="http://schemas.microsoft.com/office/drawing/2014/main" id="{0EBFA153-5BEC-7F13-06AE-884DA54F8825}"/>
              </a:ext>
            </a:extLst>
          </p:cNvPr>
          <p:cNvSpPr txBox="1"/>
          <p:nvPr/>
        </p:nvSpPr>
        <p:spPr>
          <a:xfrm>
            <a:off x="4563533" y="1311502"/>
            <a:ext cx="4320480" cy="830997"/>
          </a:xfrm>
          <a:prstGeom prst="rect">
            <a:avLst/>
          </a:prstGeom>
          <a:noFill/>
        </p:spPr>
        <p:txBody>
          <a:bodyPr wrap="square" rtlCol="0">
            <a:spAutoFit/>
          </a:bodyPr>
          <a:lstStyle/>
          <a:p>
            <a:r>
              <a:rPr lang="en-US" b="1" dirty="0">
                <a:latin typeface="Cooper Black" panose="0208090404030B020404" pitchFamily="18" charset="0"/>
              </a:rPr>
              <a:t>Select Plan</a:t>
            </a:r>
          </a:p>
          <a:p>
            <a:r>
              <a:rPr lang="en-US" b="1" dirty="0">
                <a:solidFill>
                  <a:srgbClr val="FF0000"/>
                </a:solidFill>
                <a:latin typeface="Cooper Black" panose="0208090404030B020404" pitchFamily="18" charset="0"/>
              </a:rPr>
              <a:t>Service Plan</a:t>
            </a:r>
          </a:p>
        </p:txBody>
      </p:sp>
      <p:sp>
        <p:nvSpPr>
          <p:cNvPr id="21" name="TextBox 20">
            <a:extLst>
              <a:ext uri="{FF2B5EF4-FFF2-40B4-BE49-F238E27FC236}">
                <a16:creationId xmlns:a16="http://schemas.microsoft.com/office/drawing/2014/main" id="{05E0A2AE-D1BA-12EE-58E2-CEBF14EA8ED3}"/>
              </a:ext>
            </a:extLst>
          </p:cNvPr>
          <p:cNvSpPr txBox="1"/>
          <p:nvPr/>
        </p:nvSpPr>
        <p:spPr>
          <a:xfrm>
            <a:off x="6755126" y="1058027"/>
            <a:ext cx="2128887" cy="846386"/>
          </a:xfrm>
          <a:prstGeom prst="rect">
            <a:avLst/>
          </a:prstGeom>
          <a:noFill/>
        </p:spPr>
        <p:txBody>
          <a:bodyPr wrap="square">
            <a:spAutoFit/>
          </a:bodyPr>
          <a:lstStyle/>
          <a:p>
            <a:pPr algn="just"/>
            <a:r>
              <a:rPr lang="en-US" sz="700" b="0" i="0" dirty="0">
                <a:solidFill>
                  <a:srgbClr val="333333"/>
                </a:solidFill>
                <a:effectLst/>
                <a:latin typeface="72" panose="020B0503030000000003" pitchFamily="34" charset="0"/>
              </a:rPr>
              <a:t>Each service has one or more </a:t>
            </a:r>
            <a:r>
              <a:rPr lang="en-US" sz="700" b="1" i="0" dirty="0">
                <a:solidFill>
                  <a:srgbClr val="333333"/>
                </a:solidFill>
                <a:effectLst/>
                <a:latin typeface="72" panose="020B0503030000000003" pitchFamily="34" charset="0"/>
              </a:rPr>
              <a:t>service plans</a:t>
            </a:r>
            <a:r>
              <a:rPr lang="en-US" sz="700" b="0" i="0" dirty="0">
                <a:solidFill>
                  <a:srgbClr val="333333"/>
                </a:solidFill>
                <a:effectLst/>
                <a:latin typeface="72" panose="020B0503030000000003" pitchFamily="34" charset="0"/>
              </a:rPr>
              <a:t> available. A service plan is the representation of the costs and benefits for a given variant of a particular service. For instance, a database may be configured with various "T-shirt sizes", each of which is a different service plan.</a:t>
            </a:r>
            <a:endParaRPr lang="en-US" sz="700" dirty="0"/>
          </a:p>
        </p:txBody>
      </p:sp>
    </p:spTree>
    <p:extLst>
      <p:ext uri="{BB962C8B-B14F-4D97-AF65-F5344CB8AC3E}">
        <p14:creationId xmlns:p14="http://schemas.microsoft.com/office/powerpoint/2010/main" val="1128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38AC-0997-1729-45B8-C245EA026E2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F32DAC-13E2-111E-7427-45243CA3E76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085BB79-69A7-1EE3-1E0F-00828BDB4C2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16</a:t>
            </a:fld>
            <a:endParaRPr lang="en-US" dirty="0"/>
          </a:p>
        </p:txBody>
      </p:sp>
      <p:sp>
        <p:nvSpPr>
          <p:cNvPr id="5" name="Title 4">
            <a:extLst>
              <a:ext uri="{FF2B5EF4-FFF2-40B4-BE49-F238E27FC236}">
                <a16:creationId xmlns:a16="http://schemas.microsoft.com/office/drawing/2014/main" id="{66A91266-E192-C436-013C-4CF3BA0F3AD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How the Instance work?</a:t>
            </a:r>
          </a:p>
        </p:txBody>
      </p:sp>
      <p:pic>
        <p:nvPicPr>
          <p:cNvPr id="2" name="Picture 1">
            <a:extLst>
              <a:ext uri="{FF2B5EF4-FFF2-40B4-BE49-F238E27FC236}">
                <a16:creationId xmlns:a16="http://schemas.microsoft.com/office/drawing/2014/main" id="{E657125A-D6F6-0DAE-D6EF-8748D0B26FD1}"/>
              </a:ext>
            </a:extLst>
          </p:cNvPr>
          <p:cNvPicPr>
            <a:picLocks noChangeAspect="1"/>
          </p:cNvPicPr>
          <p:nvPr/>
        </p:nvPicPr>
        <p:blipFill>
          <a:blip r:embed="rId2"/>
          <a:stretch>
            <a:fillRect/>
          </a:stretch>
        </p:blipFill>
        <p:spPr>
          <a:xfrm>
            <a:off x="549796" y="2345748"/>
            <a:ext cx="2895600" cy="2093355"/>
          </a:xfrm>
          <a:prstGeom prst="rect">
            <a:avLst/>
          </a:prstGeom>
        </p:spPr>
      </p:pic>
      <p:sp>
        <p:nvSpPr>
          <p:cNvPr id="6" name="TextBox 5">
            <a:extLst>
              <a:ext uri="{FF2B5EF4-FFF2-40B4-BE49-F238E27FC236}">
                <a16:creationId xmlns:a16="http://schemas.microsoft.com/office/drawing/2014/main" id="{9597DD13-63FA-9992-ABAE-6AA88DA00C27}"/>
              </a:ext>
            </a:extLst>
          </p:cNvPr>
          <p:cNvSpPr txBox="1"/>
          <p:nvPr/>
        </p:nvSpPr>
        <p:spPr>
          <a:xfrm>
            <a:off x="381000" y="1468246"/>
            <a:ext cx="4320480" cy="830997"/>
          </a:xfrm>
          <a:prstGeom prst="rect">
            <a:avLst/>
          </a:prstGeom>
          <a:noFill/>
        </p:spPr>
        <p:txBody>
          <a:bodyPr wrap="square" rtlCol="0">
            <a:spAutoFit/>
          </a:bodyPr>
          <a:lstStyle/>
          <a:p>
            <a:r>
              <a:rPr lang="en-US" b="1" dirty="0">
                <a:latin typeface="Cooper Black" panose="0208090404030B020404" pitchFamily="18" charset="0"/>
              </a:rPr>
              <a:t>Actual Car</a:t>
            </a:r>
          </a:p>
          <a:p>
            <a:r>
              <a:rPr lang="en-US" b="1" dirty="0">
                <a:solidFill>
                  <a:srgbClr val="FF0000"/>
                </a:solidFill>
                <a:latin typeface="Cooper Black" panose="0208090404030B020404" pitchFamily="18" charset="0"/>
              </a:rPr>
              <a:t>Service Instance</a:t>
            </a:r>
          </a:p>
        </p:txBody>
      </p:sp>
      <p:pic>
        <p:nvPicPr>
          <p:cNvPr id="7" name="Picture 2" descr="Car Key PNG Image | Lost car keys, Car keys, Car key replacement">
            <a:extLst>
              <a:ext uri="{FF2B5EF4-FFF2-40B4-BE49-F238E27FC236}">
                <a16:creationId xmlns:a16="http://schemas.microsoft.com/office/drawing/2014/main" id="{719D819B-8AD7-9941-5C72-06C0A9E8AB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885" y="2345748"/>
            <a:ext cx="2822581" cy="182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5F2F64-EB01-CFAD-069F-D9DCADADE178}"/>
              </a:ext>
            </a:extLst>
          </p:cNvPr>
          <p:cNvSpPr txBox="1"/>
          <p:nvPr/>
        </p:nvSpPr>
        <p:spPr>
          <a:xfrm>
            <a:off x="4865935" y="1293814"/>
            <a:ext cx="4320480" cy="1200329"/>
          </a:xfrm>
          <a:prstGeom prst="rect">
            <a:avLst/>
          </a:prstGeom>
          <a:noFill/>
        </p:spPr>
        <p:txBody>
          <a:bodyPr wrap="square" rtlCol="0">
            <a:spAutoFit/>
          </a:bodyPr>
          <a:lstStyle/>
          <a:p>
            <a:r>
              <a:rPr lang="en-US" b="1" dirty="0">
                <a:latin typeface="Cooper Black" panose="0208090404030B020404" pitchFamily="18" charset="0"/>
              </a:rPr>
              <a:t>Car key to use Car</a:t>
            </a:r>
          </a:p>
          <a:p>
            <a:r>
              <a:rPr lang="en-US" b="1" dirty="0">
                <a:solidFill>
                  <a:srgbClr val="FF0000"/>
                </a:solidFill>
                <a:latin typeface="Cooper Black" panose="0208090404030B020404" pitchFamily="18" charset="0"/>
              </a:rPr>
              <a:t>Service Key to Consume Service instance</a:t>
            </a:r>
          </a:p>
        </p:txBody>
      </p:sp>
    </p:spTree>
    <p:extLst>
      <p:ext uri="{BB962C8B-B14F-4D97-AF65-F5344CB8AC3E}">
        <p14:creationId xmlns:p14="http://schemas.microsoft.com/office/powerpoint/2010/main" val="7908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EE041-867D-F1FA-5CA6-7C564728BA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816C6E8-AE88-B4E5-55CC-0E7971C781FB}"/>
              </a:ext>
            </a:extLst>
          </p:cNvPr>
          <p:cNvSpPr>
            <a:spLocks noGrp="1"/>
          </p:cNvSpPr>
          <p:nvPr>
            <p:ph type="title"/>
          </p:nvPr>
        </p:nvSpPr>
        <p:spPr>
          <a:xfrm>
            <a:off x="304800" y="195690"/>
            <a:ext cx="8229600" cy="609601"/>
          </a:xfrm>
        </p:spPr>
        <p:txBody>
          <a:bodyPr>
            <a:normAutofit/>
          </a:bodyPr>
          <a:lstStyle/>
          <a:p>
            <a:r>
              <a:rPr lang="en-US" b="1" kern="1200">
                <a:latin typeface="Cooper Black" panose="0208090404030B020404" pitchFamily="18" charset="0"/>
              </a:rPr>
              <a:t>BTP Subscription Models</a:t>
            </a:r>
            <a:endParaRPr lang="en-US" b="1" kern="1200" dirty="0">
              <a:latin typeface="Cooper Black" panose="0208090404030B020404" pitchFamily="18" charset="0"/>
            </a:endParaRPr>
          </a:p>
        </p:txBody>
      </p:sp>
      <p:sp>
        <p:nvSpPr>
          <p:cNvPr id="3" name="Footer Placeholder 2">
            <a:extLst>
              <a:ext uri="{FF2B5EF4-FFF2-40B4-BE49-F238E27FC236}">
                <a16:creationId xmlns:a16="http://schemas.microsoft.com/office/drawing/2014/main" id="{40A6FC32-36B9-CE10-589D-EB45F4A3BDDC}"/>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3711606E-8A46-BBF5-96D7-332EB126DB97}"/>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17</a:t>
            </a:fld>
            <a:endParaRPr lang="en-US"/>
          </a:p>
        </p:txBody>
      </p:sp>
      <p:pic>
        <p:nvPicPr>
          <p:cNvPr id="7172" name="Picture 4" descr="Commercial Models Available for Enterprise Accounts">
            <a:hlinkClick r:id="rId2"/>
            <a:extLst>
              <a:ext uri="{FF2B5EF4-FFF2-40B4-BE49-F238E27FC236}">
                <a16:creationId xmlns:a16="http://schemas.microsoft.com/office/drawing/2014/main" id="{05ADD24B-5A2B-B88C-09AC-78EFFB712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47750"/>
            <a:ext cx="7110963"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41E6-009F-CCE1-C233-4EE4A64E387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63E53F-F861-5477-F4E4-8FD2D44EA69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9723E6F-6295-72A3-B49F-BA0E4C6655F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5CC25635-F79B-5570-5BBD-1AEC85392764}"/>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How many Services BTP offers?</a:t>
            </a:r>
          </a:p>
        </p:txBody>
      </p:sp>
      <p:sp>
        <p:nvSpPr>
          <p:cNvPr id="2" name="TextBox 1">
            <a:extLst>
              <a:ext uri="{FF2B5EF4-FFF2-40B4-BE49-F238E27FC236}">
                <a16:creationId xmlns:a16="http://schemas.microsoft.com/office/drawing/2014/main" id="{7DE86394-DD55-A061-90FD-BB2364A4D33F}"/>
              </a:ext>
            </a:extLst>
          </p:cNvPr>
          <p:cNvSpPr txBox="1"/>
          <p:nvPr/>
        </p:nvSpPr>
        <p:spPr>
          <a:xfrm>
            <a:off x="189756" y="1173224"/>
            <a:ext cx="8649444" cy="2000548"/>
          </a:xfrm>
          <a:prstGeom prst="rect">
            <a:avLst/>
          </a:prstGeom>
          <a:noFill/>
        </p:spPr>
        <p:txBody>
          <a:bodyPr wrap="square" rtlCol="0">
            <a:spAutoFit/>
          </a:bodyPr>
          <a:lstStyle/>
          <a:p>
            <a:r>
              <a:rPr lang="en-US" sz="1400" b="0" i="0" dirty="0">
                <a:solidFill>
                  <a:srgbClr val="000000"/>
                </a:solidFill>
                <a:effectLst/>
                <a:latin typeface="Montserrat" panose="00000500000000000000" pitchFamily="2" charset="0"/>
              </a:rPr>
              <a:t>The SAP Discovery Center is a relatively new site hosted by SAP for developers and architects to find the services hosted by sap in SAP BTP and their respective service plans available.</a:t>
            </a:r>
          </a:p>
          <a:p>
            <a:endParaRPr lang="en-US" sz="1400" b="0" i="0" dirty="0">
              <a:solidFill>
                <a:srgbClr val="000000"/>
              </a:solidFill>
              <a:effectLst/>
              <a:latin typeface="Montserrat" panose="00000500000000000000" pitchFamily="2" charset="0"/>
            </a:endParaRPr>
          </a:p>
          <a:p>
            <a:r>
              <a:rPr lang="en-US" sz="1400" dirty="0">
                <a:solidFill>
                  <a:srgbClr val="000000"/>
                </a:solidFill>
                <a:latin typeface="Montserrat" panose="00000500000000000000" pitchFamily="2" charset="0"/>
              </a:rPr>
              <a:t>It will also help technical team to identify the data center availability and cost associated with each service.</a:t>
            </a:r>
            <a:endParaRPr lang="en-US" sz="1400" b="0" i="0" dirty="0">
              <a:solidFill>
                <a:srgbClr val="000000"/>
              </a:solidFill>
              <a:effectLst/>
              <a:latin typeface="Montserrat" panose="00000500000000000000" pitchFamily="2" charset="0"/>
            </a:endParaRPr>
          </a:p>
          <a:p>
            <a:endParaRPr lang="en-IN" sz="1800" dirty="0">
              <a:hlinkClick r:id="" action="ppaction://noaction"/>
            </a:endParaRPr>
          </a:p>
          <a:p>
            <a:r>
              <a:rPr lang="en-IN" sz="1800" dirty="0">
                <a:hlinkClick r:id="" action="ppaction://noaction"/>
              </a:rPr>
              <a:t>https://discovery-center.cloud.sap/#/serviceCatalog</a:t>
            </a:r>
            <a:endParaRPr lang="en-IN" sz="1800" dirty="0"/>
          </a:p>
          <a:p>
            <a:endParaRPr lang="en-IN" sz="1800" dirty="0"/>
          </a:p>
        </p:txBody>
      </p:sp>
    </p:spTree>
    <p:extLst>
      <p:ext uri="{BB962C8B-B14F-4D97-AF65-F5344CB8AC3E}">
        <p14:creationId xmlns:p14="http://schemas.microsoft.com/office/powerpoint/2010/main" val="103095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9530-0387-8944-1695-D84D8C7A78D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61474D-0CC2-987D-8599-2215B1469BC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4A73104-E9C2-AB84-969C-7E12D3AE6E1D}"/>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22</a:t>
            </a:fld>
            <a:endParaRPr lang="en-US" dirty="0"/>
          </a:p>
        </p:txBody>
      </p:sp>
      <p:sp>
        <p:nvSpPr>
          <p:cNvPr id="5" name="Title 4">
            <a:extLst>
              <a:ext uri="{FF2B5EF4-FFF2-40B4-BE49-F238E27FC236}">
                <a16:creationId xmlns:a16="http://schemas.microsoft.com/office/drawing/2014/main" id="{89C06D12-D8C1-0A71-FE9B-DF4277D389AF}"/>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AC1DEC44-A89C-9F50-0AF8-03D1C8F6F6F7}"/>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&lt;content&gt;</a:t>
            </a:r>
            <a:endParaRPr lang="en-US" sz="1400" dirty="0"/>
          </a:p>
        </p:txBody>
      </p:sp>
    </p:spTree>
    <p:extLst>
      <p:ext uri="{BB962C8B-B14F-4D97-AF65-F5344CB8AC3E}">
        <p14:creationId xmlns:p14="http://schemas.microsoft.com/office/powerpoint/2010/main" val="29046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a:t>Thank You</a:t>
            </a:r>
          </a:p>
        </p:txBody>
      </p:sp>
      <p:sp>
        <p:nvSpPr>
          <p:cNvPr id="12" name="Subtitle 11"/>
          <p:cNvSpPr>
            <a:spLocks noGrp="1"/>
          </p:cNvSpPr>
          <p:nvPr>
            <p:ph type="subTitle" idx="1"/>
          </p:nvPr>
        </p:nvSpPr>
        <p:spPr/>
        <p:txBody>
          <a:bodyPr/>
          <a:lstStyle/>
          <a:p>
            <a:r>
              <a:rPr lang="en-US" b="1" dirty="0"/>
              <a:t>www.anubhavtrainings.com</a:t>
            </a:r>
          </a:p>
        </p:txBody>
      </p:sp>
    </p:spTree>
    <p:extLst>
      <p:ext uri="{BB962C8B-B14F-4D97-AF65-F5344CB8AC3E}">
        <p14:creationId xmlns:p14="http://schemas.microsoft.com/office/powerpoint/2010/main" val="295324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5">
            <a:extLst>
              <a:ext uri="{FF2B5EF4-FFF2-40B4-BE49-F238E27FC236}">
                <a16:creationId xmlns:a16="http://schemas.microsoft.com/office/drawing/2014/main" id="{984BD025-E8D6-4986-ACB4-348E6D14F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826" y="455425"/>
            <a:ext cx="5459608" cy="3289673"/>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p:spPr>
      </p:pic>
      <p:sp>
        <p:nvSpPr>
          <p:cNvPr id="4" name="Rectangle: Rounded Corners 968">
            <a:extLst>
              <a:ext uri="{FF2B5EF4-FFF2-40B4-BE49-F238E27FC236}">
                <a16:creationId xmlns:a16="http://schemas.microsoft.com/office/drawing/2014/main" id="{9A03188F-313C-4343-89F8-26EF3ADF19BC}"/>
              </a:ext>
            </a:extLst>
          </p:cNvPr>
          <p:cNvSpPr/>
          <p:nvPr/>
        </p:nvSpPr>
        <p:spPr>
          <a:xfrm>
            <a:off x="4101324" y="2605873"/>
            <a:ext cx="3415451" cy="2082201"/>
          </a:xfrm>
          <a:prstGeom prst="roundRect">
            <a:avLst>
              <a:gd name="adj" fmla="val 8835"/>
            </a:avLst>
          </a:prstGeom>
          <a:solidFill>
            <a:srgbClr val="00B050"/>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IN">
              <a:solidFill>
                <a:prstClr val="white"/>
              </a:solidFill>
              <a:latin typeface="Segoe UI"/>
            </a:endParaRPr>
          </a:p>
        </p:txBody>
      </p:sp>
      <p:sp>
        <p:nvSpPr>
          <p:cNvPr id="5" name="TextBox 4">
            <a:extLst>
              <a:ext uri="{FF2B5EF4-FFF2-40B4-BE49-F238E27FC236}">
                <a16:creationId xmlns:a16="http://schemas.microsoft.com/office/drawing/2014/main" id="{AF63EEB3-F05E-4EFB-A873-46F319EDA936}"/>
              </a:ext>
            </a:extLst>
          </p:cNvPr>
          <p:cNvSpPr txBox="1"/>
          <p:nvPr/>
        </p:nvSpPr>
        <p:spPr>
          <a:xfrm>
            <a:off x="4488588" y="2912465"/>
            <a:ext cx="2646828" cy="461665"/>
          </a:xfrm>
          <a:prstGeom prst="rect">
            <a:avLst/>
          </a:prstGeom>
          <a:noFill/>
        </p:spPr>
        <p:txBody>
          <a:bodyPr wrap="square" lIns="0" tIns="0" rIns="0" bIns="0" rtlCol="0">
            <a:spAutoFit/>
          </a:bodyPr>
          <a:lstStyle/>
          <a:p>
            <a:pPr defTabSz="914240">
              <a:defRPr/>
            </a:pPr>
            <a:r>
              <a:rPr lang="en-IN" sz="3000" b="1" dirty="0">
                <a:solidFill>
                  <a:prstClr val="white"/>
                </a:solidFill>
                <a:latin typeface="Segoe UI"/>
              </a:rPr>
              <a:t>Introduction</a:t>
            </a:r>
            <a:endParaRPr lang="en-IN" sz="3000" b="1" dirty="0">
              <a:solidFill>
                <a:prstClr val="white"/>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A0F3EB3-F5B2-4451-8944-2519F6807F15}"/>
              </a:ext>
            </a:extLst>
          </p:cNvPr>
          <p:cNvSpPr txBox="1"/>
          <p:nvPr/>
        </p:nvSpPr>
        <p:spPr>
          <a:xfrm>
            <a:off x="4456923" y="3374130"/>
            <a:ext cx="2646828" cy="923330"/>
          </a:xfrm>
          <a:prstGeom prst="rect">
            <a:avLst/>
          </a:prstGeom>
          <a:noFill/>
        </p:spPr>
        <p:txBody>
          <a:bodyPr wrap="square" lIns="0" tIns="0" rIns="0" bIns="0" rtlCol="0" anchor="t">
            <a:spAutoFit/>
          </a:bodyPr>
          <a:lstStyle/>
          <a:p>
            <a:pPr defTabSz="914240">
              <a:defRPr/>
            </a:pPr>
            <a:r>
              <a:rPr lang="en-US" sz="1200" kern="0" dirty="0">
                <a:solidFill>
                  <a:prstClr val="black">
                    <a:lumMod val="75000"/>
                    <a:lumOff val="25000"/>
                  </a:prstClr>
                </a:solidFill>
                <a:latin typeface="Segoe UI" panose="020B0502040204020203" pitchFamily="34" charset="0"/>
                <a:ea typeface="Calibri Light" charset="0"/>
                <a:cs typeface="Segoe UI" panose="020B0502040204020203" pitchFamily="34" charset="0"/>
              </a:rPr>
              <a:t>Welcome to the BTP Build Training Course, specially designed for SAP functional and technical Consultants helping to design and develop processes and apps</a:t>
            </a:r>
            <a:endParaRPr lang="en-US" sz="1200" dirty="0">
              <a:solidFill>
                <a:prstClr val="black">
                  <a:lumMod val="75000"/>
                  <a:lumOff val="25000"/>
                </a:prst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1C86F990-08A5-4110-8C03-B0D18CCCACC8}"/>
              </a:ext>
            </a:extLst>
          </p:cNvPr>
          <p:cNvGrpSpPr/>
          <p:nvPr/>
        </p:nvGrpSpPr>
        <p:grpSpPr>
          <a:xfrm>
            <a:off x="4488588" y="4392254"/>
            <a:ext cx="463016" cy="82493"/>
            <a:chOff x="6006451" y="5603130"/>
            <a:chExt cx="617354" cy="109990"/>
          </a:xfrm>
        </p:grpSpPr>
        <p:sp>
          <p:nvSpPr>
            <p:cNvPr id="8" name="Rectangle 5">
              <a:extLst>
                <a:ext uri="{FF2B5EF4-FFF2-40B4-BE49-F238E27FC236}">
                  <a16:creationId xmlns:a16="http://schemas.microsoft.com/office/drawing/2014/main" id="{CCB87286-5103-4700-AC2B-DF04BD9D7EFC}"/>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sp>
          <p:nvSpPr>
            <p:cNvPr id="9" name="Rectangle 5">
              <a:extLst>
                <a:ext uri="{FF2B5EF4-FFF2-40B4-BE49-F238E27FC236}">
                  <a16:creationId xmlns:a16="http://schemas.microsoft.com/office/drawing/2014/main" id="{2D0F020C-961B-4DC7-A96C-D3933097D995}"/>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sp>
          <p:nvSpPr>
            <p:cNvPr id="10" name="Rectangle 5">
              <a:extLst>
                <a:ext uri="{FF2B5EF4-FFF2-40B4-BE49-F238E27FC236}">
                  <a16:creationId xmlns:a16="http://schemas.microsoft.com/office/drawing/2014/main" id="{11A82165-5A27-4E8B-9852-5AB8EDC0DFE0}"/>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grpSp>
      <p:sp>
        <p:nvSpPr>
          <p:cNvPr id="11" name="Minus 10"/>
          <p:cNvSpPr/>
          <p:nvPr/>
        </p:nvSpPr>
        <p:spPr>
          <a:xfrm>
            <a:off x="4425257" y="4735519"/>
            <a:ext cx="2678494" cy="54006"/>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US">
              <a:solidFill>
                <a:prstClr val="white"/>
              </a:solidFill>
              <a:latin typeface="Segoe UI"/>
            </a:endParaRPr>
          </a:p>
        </p:txBody>
      </p:sp>
      <p:sp>
        <p:nvSpPr>
          <p:cNvPr id="12" name="Google Shape;845;p16"/>
          <p:cNvSpPr/>
          <p:nvPr/>
        </p:nvSpPr>
        <p:spPr>
          <a:xfrm>
            <a:off x="1190" y="0"/>
            <a:ext cx="2842618"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3" name="Minus 12"/>
          <p:cNvSpPr/>
          <p:nvPr/>
        </p:nvSpPr>
        <p:spPr>
          <a:xfrm>
            <a:off x="-288540" y="786188"/>
            <a:ext cx="2322258" cy="54006"/>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US">
              <a:solidFill>
                <a:prstClr val="white"/>
              </a:solidFill>
              <a:latin typeface="Segoe UI"/>
            </a:endParaRPr>
          </a:p>
        </p:txBody>
      </p:sp>
      <p:sp>
        <p:nvSpPr>
          <p:cNvPr id="14" name="Google Shape;552;p2"/>
          <p:cNvSpPr txBox="1"/>
          <p:nvPr/>
        </p:nvSpPr>
        <p:spPr>
          <a:xfrm>
            <a:off x="7021990" y="4853481"/>
            <a:ext cx="2203619" cy="253885"/>
          </a:xfrm>
          <a:prstGeom prst="rect">
            <a:avLst/>
          </a:prstGeom>
          <a:noFill/>
          <a:ln>
            <a:noFill/>
          </a:ln>
        </p:spPr>
        <p:txBody>
          <a:bodyPr spcFirstLastPara="1" wrap="square" lIns="68569" tIns="34275" rIns="68569" bIns="34275" anchor="t" anchorCtr="0">
            <a:spAutoFit/>
          </a:bodyPr>
          <a:lstStyle/>
          <a:p>
            <a:pPr defTabSz="685800">
              <a:buClr>
                <a:srgbClr val="000000"/>
              </a:buClr>
              <a:defRPr/>
            </a:pPr>
            <a:r>
              <a:rPr lang="en-US" sz="1200" kern="0" dirty="0">
                <a:solidFill>
                  <a:srgbClr val="00B050"/>
                </a:solidFill>
                <a:latin typeface="Cambria" panose="02040503050406030204" pitchFamily="18" charset="0"/>
                <a:ea typeface="Cambria" panose="02040503050406030204" pitchFamily="18" charset="0"/>
                <a:cs typeface="Corben"/>
                <a:sym typeface="Corben"/>
              </a:rPr>
              <a:t>www.anubhavtrainings.com</a:t>
            </a:r>
            <a:endParaRPr sz="1350" kern="0" dirty="0">
              <a:solidFill>
                <a:srgbClr val="00B050"/>
              </a:solidFill>
              <a:latin typeface="Cambria" panose="02040503050406030204" pitchFamily="18" charset="0"/>
              <a:ea typeface="Cambria" panose="02040503050406030204" pitchFamily="18" charset="0"/>
              <a:cs typeface="Corben"/>
              <a:sym typeface="Corben"/>
            </a:endParaRPr>
          </a:p>
        </p:txBody>
      </p:sp>
      <p:sp>
        <p:nvSpPr>
          <p:cNvPr id="16" name="TextBox 15">
            <a:extLst>
              <a:ext uri="{FF2B5EF4-FFF2-40B4-BE49-F238E27FC236}">
                <a16:creationId xmlns:a16="http://schemas.microsoft.com/office/drawing/2014/main" id="{F654CA03-8569-49F8-9893-34C384845174}"/>
              </a:ext>
            </a:extLst>
          </p:cNvPr>
          <p:cNvSpPr txBox="1"/>
          <p:nvPr/>
        </p:nvSpPr>
        <p:spPr>
          <a:xfrm>
            <a:off x="496485" y="3850297"/>
            <a:ext cx="3304151" cy="738664"/>
          </a:xfrm>
          <a:prstGeom prst="rect">
            <a:avLst/>
          </a:prstGeom>
          <a:noFill/>
        </p:spPr>
        <p:txBody>
          <a:bodyPr wrap="square" lIns="0" tIns="0" rIns="0" bIns="0" rtlCol="0" anchor="t">
            <a:spAutoFit/>
          </a:bodyPr>
          <a:lstStyle/>
          <a:p>
            <a:r>
              <a:rPr lang="en-US" sz="1200" kern="0" dirty="0">
                <a:solidFill>
                  <a:srgbClr val="283E69"/>
                </a:solidFill>
                <a:latin typeface="Segoe UI" panose="020B0502040204020203" pitchFamily="34" charset="0"/>
                <a:ea typeface="Calibri Light" charset="0"/>
                <a:cs typeface="Segoe UI" panose="020B0502040204020203" pitchFamily="34" charset="0"/>
              </a:rPr>
              <a:t>The Course is designed to provide end to end development on SAP Business Technology platform with SAP Build offerings that include Both build apps and build process automation.</a:t>
            </a:r>
            <a:endParaRPr lang="en-US" sz="1200" dirty="0">
              <a:solidFill>
                <a:srgbClr val="283E69"/>
              </a:solidFill>
              <a:latin typeface="Segoe UI" panose="020B0502040204020203" pitchFamily="34" charset="0"/>
              <a:ea typeface="Calibri Light" charset="0"/>
              <a:cs typeface="Segoe UI" panose="020B0502040204020203" pitchFamily="34" charset="0"/>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104644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Services</a:t>
            </a:r>
          </a:p>
          <a:p>
            <a:pPr algn="ctr"/>
            <a:r>
              <a:rPr lang="en-US" sz="1200" dirty="0">
                <a:solidFill>
                  <a:schemeClr val="bg1">
                    <a:lumMod val="50000"/>
                  </a:schemeClr>
                </a:solidFill>
                <a:latin typeface="Arial" pitchFamily="34" charset="0"/>
                <a:cs typeface="Arial" pitchFamily="34" charset="0"/>
              </a:rPr>
              <a:t>Exploring various SAP BTP Services and understanding BTP environments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107721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Hands-on</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Setting up SAP BTP Trial account and understanding services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SAP BTP</a:t>
            </a:r>
          </a:p>
          <a:p>
            <a:pPr algn="ctr"/>
            <a:r>
              <a:rPr lang="en-US" sz="1200" dirty="0">
                <a:solidFill>
                  <a:schemeClr val="bg1">
                    <a:lumMod val="50000"/>
                  </a:schemeClr>
                </a:solidFill>
                <a:latin typeface="Arial" pitchFamily="34" charset="0"/>
                <a:cs typeface="Arial" pitchFamily="34" charset="0"/>
              </a:rPr>
              <a:t>Introduction to SAP BTP platform and its offerings</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1107996"/>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Who is this course for</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Mapping the developer persona with the training</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26" name="Slide Number Placeholder 25"/>
          <p:cNvSpPr>
            <a:spLocks noGrp="1"/>
          </p:cNvSpPr>
          <p:nvPr>
            <p:ph type="sldNum" sz="quarter" idx="12"/>
          </p:nvPr>
        </p:nvSpPr>
        <p:spPr>
          <a:xfrm>
            <a:off x="123384" y="4767263"/>
            <a:ext cx="2133600" cy="273844"/>
          </a:xfrm>
        </p:spPr>
        <p:txBody>
          <a:bodyPr/>
          <a:lstStyle/>
          <a:p>
            <a:fld id="{B6F15528-21DE-4FAA-801E-634DDDAF4B2B}" type="slidenum">
              <a:rPr lang="en-US" smtClean="0"/>
              <a:pPr/>
              <a:t>5</a:t>
            </a:fld>
            <a:endParaRPr lang="en-US" dirty="0"/>
          </a:p>
        </p:txBody>
      </p:sp>
      <p:sp>
        <p:nvSpPr>
          <p:cNvPr id="2" name="Title 1"/>
          <p:cNvSpPr>
            <a:spLocks noGrp="1"/>
          </p:cNvSpPr>
          <p:nvPr>
            <p:ph type="title"/>
          </p:nvPr>
        </p:nvSpPr>
        <p:spPr/>
        <p:txBody>
          <a:bodyPr/>
          <a:lstStyle/>
          <a:p>
            <a:r>
              <a:rPr lang="en-US" sz="2600" dirty="0">
                <a:latin typeface="Cooper Black" panose="0208090404030B020404" pitchFamily="18" charset="0"/>
              </a:rPr>
              <a:t>Who is this course for</a:t>
            </a:r>
          </a:p>
        </p:txBody>
      </p:sp>
      <p:grpSp>
        <p:nvGrpSpPr>
          <p:cNvPr id="4" name="Group 3"/>
          <p:cNvGrpSpPr/>
          <p:nvPr/>
        </p:nvGrpSpPr>
        <p:grpSpPr>
          <a:xfrm>
            <a:off x="709613" y="1428750"/>
            <a:ext cx="1619250" cy="1619250"/>
            <a:chOff x="733425" y="1428750"/>
            <a:chExt cx="1619250" cy="1619250"/>
          </a:xfrm>
        </p:grpSpPr>
        <p:sp>
          <p:nvSpPr>
            <p:cNvPr id="5" name="Oval 4"/>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744788" y="1428750"/>
            <a:ext cx="1619250" cy="1619250"/>
            <a:chOff x="733425" y="1428750"/>
            <a:chExt cx="1619250" cy="1619250"/>
          </a:xfrm>
        </p:grpSpPr>
        <p:sp>
          <p:nvSpPr>
            <p:cNvPr id="9" name="Oval 8"/>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779963" y="1428750"/>
            <a:ext cx="1619250" cy="1619250"/>
            <a:chOff x="733425" y="1428750"/>
            <a:chExt cx="1619250" cy="1619250"/>
          </a:xfrm>
        </p:grpSpPr>
        <p:sp>
          <p:nvSpPr>
            <p:cNvPr id="13" name="Oval 12"/>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815138" y="1428750"/>
            <a:ext cx="1619250" cy="1619250"/>
            <a:chOff x="733425" y="1428750"/>
            <a:chExt cx="1619250" cy="1619250"/>
          </a:xfrm>
        </p:grpSpPr>
        <p:sp>
          <p:nvSpPr>
            <p:cNvPr id="17" name="Oval 16"/>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609600" y="3141010"/>
            <a:ext cx="1905000" cy="1384995"/>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Abramo</a:t>
            </a:r>
          </a:p>
          <a:p>
            <a:pPr algn="ctr"/>
            <a:r>
              <a:rPr lang="en-US" sz="1200" dirty="0">
                <a:solidFill>
                  <a:schemeClr val="accent5"/>
                </a:solidFill>
                <a:latin typeface="Arial" pitchFamily="34" charset="0"/>
                <a:cs typeface="Arial" pitchFamily="34" charset="0"/>
              </a:rPr>
              <a:t>SAP Solution Architect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How SAP Build process automation on BTP can help to best fit to organizational needs</a:t>
            </a:r>
          </a:p>
        </p:txBody>
      </p:sp>
      <p:sp>
        <p:nvSpPr>
          <p:cNvPr id="21" name="TextBox 20"/>
          <p:cNvSpPr txBox="1"/>
          <p:nvPr/>
        </p:nvSpPr>
        <p:spPr>
          <a:xfrm>
            <a:off x="2638425" y="3141010"/>
            <a:ext cx="1905000" cy="1215717"/>
          </a:xfrm>
          <a:prstGeom prst="rect">
            <a:avLst/>
          </a:prstGeom>
          <a:noFill/>
        </p:spPr>
        <p:txBody>
          <a:bodyPr wrap="square" rtlCol="0">
            <a:spAutoFit/>
          </a:bodyPr>
          <a:lstStyle/>
          <a:p>
            <a:pPr algn="ctr"/>
            <a:r>
              <a:rPr lang="en" sz="1600" dirty="0">
                <a:solidFill>
                  <a:srgbClr val="0563B8"/>
                </a:solidFill>
                <a:latin typeface="Arial" pitchFamily="34" charset="0"/>
                <a:cs typeface="Arial" pitchFamily="34" charset="0"/>
                <a:sym typeface="Inter"/>
              </a:rPr>
              <a:t>Vladía</a:t>
            </a:r>
            <a:endParaRPr lang="en-US" sz="1600" dirty="0">
              <a:solidFill>
                <a:srgbClr val="0563B8"/>
              </a:solidFill>
              <a:latin typeface="Arial" pitchFamily="34" charset="0"/>
              <a:cs typeface="Arial" pitchFamily="34" charset="0"/>
            </a:endParaRPr>
          </a:p>
          <a:p>
            <a:pPr algn="ctr"/>
            <a:r>
              <a:rPr lang="en-US" sz="1200" dirty="0">
                <a:solidFill>
                  <a:schemeClr val="accent5"/>
                </a:solidFill>
                <a:latin typeface="Arial" pitchFamily="34" charset="0"/>
                <a:cs typeface="Arial" pitchFamily="34" charset="0"/>
              </a:rPr>
              <a:t>SAP Process Expert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Understanding key capabilities around SAP Build process automation</a:t>
            </a:r>
          </a:p>
        </p:txBody>
      </p:sp>
      <p:sp>
        <p:nvSpPr>
          <p:cNvPr id="22" name="TextBox 21"/>
          <p:cNvSpPr txBox="1"/>
          <p:nvPr/>
        </p:nvSpPr>
        <p:spPr>
          <a:xfrm>
            <a:off x="4648200" y="3141010"/>
            <a:ext cx="1905000" cy="1215717"/>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Zakir</a:t>
            </a:r>
          </a:p>
          <a:p>
            <a:pPr algn="ctr"/>
            <a:r>
              <a:rPr lang="en-US" sz="1200" dirty="0">
                <a:solidFill>
                  <a:schemeClr val="accent5"/>
                </a:solidFill>
                <a:latin typeface="Arial" pitchFamily="34" charset="0"/>
                <a:cs typeface="Arial" pitchFamily="34" charset="0"/>
              </a:rPr>
              <a:t>SAP developer</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Build and deploy end to end applications with low code and no code tooling</a:t>
            </a:r>
          </a:p>
        </p:txBody>
      </p:sp>
      <p:sp>
        <p:nvSpPr>
          <p:cNvPr id="23" name="TextBox 22"/>
          <p:cNvSpPr txBox="1"/>
          <p:nvPr/>
        </p:nvSpPr>
        <p:spPr>
          <a:xfrm>
            <a:off x="6657975" y="3141010"/>
            <a:ext cx="1905000" cy="1723549"/>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Kelly</a:t>
            </a:r>
          </a:p>
          <a:p>
            <a:pPr algn="ctr"/>
            <a:r>
              <a:rPr lang="en-US" sz="1200" dirty="0">
                <a:solidFill>
                  <a:schemeClr val="accent5"/>
                </a:solidFill>
                <a:latin typeface="Arial" pitchFamily="34" charset="0"/>
                <a:cs typeface="Arial" pitchFamily="34" charset="0"/>
              </a:rPr>
              <a:t>Functional Consultant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How to transform key requirements into integrated flow of applications and processes in cloud connected </a:t>
            </a:r>
            <a:r>
              <a:rPr lang="en-US" sz="1100">
                <a:solidFill>
                  <a:schemeClr val="accent5"/>
                </a:solidFill>
                <a:latin typeface="Arial" pitchFamily="34" charset="0"/>
                <a:cs typeface="Arial" pitchFamily="34" charset="0"/>
              </a:rPr>
              <a:t>to on-premise systems</a:t>
            </a:r>
            <a:endParaRPr lang="en-US" sz="1100" dirty="0">
              <a:solidFill>
                <a:schemeClr val="accent5"/>
              </a:solidFill>
              <a:latin typeface="Arial" pitchFamily="34" charset="0"/>
              <a:cs typeface="Arial" pitchFamily="34" charset="0"/>
            </a:endParaRPr>
          </a:p>
        </p:txBody>
      </p:sp>
      <p:pic>
        <p:nvPicPr>
          <p:cNvPr id="24" name="Picture Placeholder 61" descr="A person with curly hair and glasses&#10;&#10;Description automatically generated with medium confidence">
            <a:extLst>
              <a:ext uri="{FF2B5EF4-FFF2-40B4-BE49-F238E27FC236}">
                <a16:creationId xmlns:a16="http://schemas.microsoft.com/office/drawing/2014/main" id="{A836FB17-3CFA-8CFA-5A52-ACC90A5BD8C7}"/>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696235"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5" name="Picture Placeholder 63" descr="A picture containing person, wall, posing&#10;&#10;Description automatically generated">
            <a:extLst>
              <a:ext uri="{FF2B5EF4-FFF2-40B4-BE49-F238E27FC236}">
                <a16:creationId xmlns:a16="http://schemas.microsoft.com/office/drawing/2014/main" id="{895A4A6F-6E83-CA73-ED9D-8C8E50BB7CFE}"/>
              </a:ext>
            </a:extLst>
          </p:cNvPr>
          <p:cNvPicPr>
            <a:picLocks noChangeAspect="1"/>
          </p:cNvPicPr>
          <p:nvPr/>
        </p:nvPicPr>
        <p:blipFill rotWithShape="1">
          <a:blip r:embed="rId5" cstate="screen">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613"/>
          <a:stretch/>
        </p:blipFill>
        <p:spPr>
          <a:xfrm>
            <a:off x="2727674"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7" name="Picture Placeholder 75" descr="A picture containing person, person, standing, posing&#10;&#10;Description automatically generated">
            <a:extLst>
              <a:ext uri="{FF2B5EF4-FFF2-40B4-BE49-F238E27FC236}">
                <a16:creationId xmlns:a16="http://schemas.microsoft.com/office/drawing/2014/main" id="{A2DAC5E6-7B4A-7B47-2D9F-8F92B5C0573F}"/>
              </a:ext>
            </a:extLst>
          </p:cNvPr>
          <p:cNvPicPr>
            <a:picLocks noChangeAspect="1"/>
          </p:cNvPicPr>
          <p:nvPr/>
        </p:nvPicPr>
        <p:blipFill rotWithShape="1">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rcRect/>
          <a:stretch/>
        </p:blipFill>
        <p:spPr>
          <a:xfrm>
            <a:off x="4759113"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8" name="Picture Placeholder 77" descr="A picture containing person, wall, person, posing&#10;&#10;Description automatically generated">
            <a:extLst>
              <a:ext uri="{FF2B5EF4-FFF2-40B4-BE49-F238E27FC236}">
                <a16:creationId xmlns:a16="http://schemas.microsoft.com/office/drawing/2014/main" id="{C8B4F0E1-EF91-2E4A-37F5-A5AE57BF93B5}"/>
              </a:ext>
            </a:extLst>
          </p:cNvPr>
          <p:cNvPicPr>
            <a:picLocks noChangeAspect="1"/>
          </p:cNvPicPr>
          <p:nvPr/>
        </p:nvPicPr>
        <p:blipFill rotWithShape="1">
          <a:blip r:embed="rId9" cstate="screen">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rcRect/>
          <a:stretch/>
        </p:blipFill>
        <p:spPr>
          <a:xfrm>
            <a:off x="6794161" y="1422061"/>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spTree>
    <p:extLst>
      <p:ext uri="{BB962C8B-B14F-4D97-AF65-F5344CB8AC3E}">
        <p14:creationId xmlns:p14="http://schemas.microsoft.com/office/powerpoint/2010/main" val="14893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122BB3-C649-4AAD-BC84-6D1EE0CC900D}"/>
              </a:ext>
            </a:extLst>
          </p:cNvPr>
          <p:cNvSpPr/>
          <p:nvPr/>
        </p:nvSpPr>
        <p:spPr>
          <a:xfrm>
            <a:off x="360783" y="1989052"/>
            <a:ext cx="1615349" cy="3154352"/>
          </a:xfrm>
          <a:prstGeom prst="rect">
            <a:avLst/>
          </a:prstGeom>
          <a:solidFill>
            <a:schemeClr val="accent1"/>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US" sz="1350" dirty="0">
                <a:solidFill>
                  <a:schemeClr val="tx1"/>
                </a:solidFill>
                <a:latin typeface="Franklin Gothic Heavy" panose="020B0903020102020204" pitchFamily="34" charset="0"/>
              </a:rPr>
              <a:t>SAP BTP</a:t>
            </a:r>
          </a:p>
          <a:p>
            <a:pPr algn="ctr"/>
            <a:endParaRPr lang="en-US" sz="1350" dirty="0">
              <a:solidFill>
                <a:schemeClr val="tx1"/>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Understanding SAP BTP and Setting up Account</a:t>
            </a:r>
            <a:endParaRPr lang="en-IN" sz="1350" b="1" u="sng" dirty="0">
              <a:solidFill>
                <a:schemeClr val="bg1">
                  <a:lumMod val="95000"/>
                </a:schemeClr>
              </a:solidFill>
              <a:latin typeface="Franklin Gothic Heavy" panose="020B0903020102020204" pitchFamily="34" charset="0"/>
            </a:endParaRPr>
          </a:p>
        </p:txBody>
      </p:sp>
      <p:sp>
        <p:nvSpPr>
          <p:cNvPr id="12" name="Isosceles Triangle 11">
            <a:extLst>
              <a:ext uri="{FF2B5EF4-FFF2-40B4-BE49-F238E27FC236}">
                <a16:creationId xmlns:a16="http://schemas.microsoft.com/office/drawing/2014/main" id="{CF0ADE63-B9A6-403C-B750-A79218A881F3}"/>
              </a:ext>
            </a:extLst>
          </p:cNvPr>
          <p:cNvSpPr/>
          <p:nvPr/>
        </p:nvSpPr>
        <p:spPr>
          <a:xfrm rot="5400000">
            <a:off x="237847" y="978814"/>
            <a:ext cx="2397860"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Top Corners Rounded 12">
            <a:extLst>
              <a:ext uri="{FF2B5EF4-FFF2-40B4-BE49-F238E27FC236}">
                <a16:creationId xmlns:a16="http://schemas.microsoft.com/office/drawing/2014/main" id="{A0137255-C2E3-4145-A2A3-9AA25F883C64}"/>
              </a:ext>
            </a:extLst>
          </p:cNvPr>
          <p:cNvSpPr/>
          <p:nvPr/>
        </p:nvSpPr>
        <p:spPr>
          <a:xfrm rot="16200000" flipV="1">
            <a:off x="449280" y="1613624"/>
            <a:ext cx="705373" cy="945452"/>
          </a:xfrm>
          <a:prstGeom prst="round2SameRect">
            <a:avLst>
              <a:gd name="adj1" fmla="val 19741"/>
              <a:gd name="adj2" fmla="val 0"/>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TextBox 18">
            <a:extLst>
              <a:ext uri="{FF2B5EF4-FFF2-40B4-BE49-F238E27FC236}">
                <a16:creationId xmlns:a16="http://schemas.microsoft.com/office/drawing/2014/main" id="{4F3578BC-C828-4F58-AF4B-A9FA99FD1445}"/>
              </a:ext>
            </a:extLst>
          </p:cNvPr>
          <p:cNvSpPr txBox="1"/>
          <p:nvPr/>
        </p:nvSpPr>
        <p:spPr>
          <a:xfrm>
            <a:off x="627239"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01</a:t>
            </a:r>
          </a:p>
        </p:txBody>
      </p:sp>
      <p:sp>
        <p:nvSpPr>
          <p:cNvPr id="4" name="Rectangle 3">
            <a:extLst>
              <a:ext uri="{FF2B5EF4-FFF2-40B4-BE49-F238E27FC236}">
                <a16:creationId xmlns:a16="http://schemas.microsoft.com/office/drawing/2014/main" id="{8C39B6E0-076E-4F5C-A3FA-F26FD30EF767}"/>
              </a:ext>
            </a:extLst>
          </p:cNvPr>
          <p:cNvSpPr/>
          <p:nvPr/>
        </p:nvSpPr>
        <p:spPr>
          <a:xfrm>
            <a:off x="1961212" y="1981742"/>
            <a:ext cx="1615349" cy="3154352"/>
          </a:xfrm>
          <a:prstGeom prst="rect">
            <a:avLst/>
          </a:prstGeom>
          <a:solidFill>
            <a:srgbClr val="8C8C8C"/>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SAP Build</a:t>
            </a:r>
          </a:p>
          <a:p>
            <a:pPr algn="ctr"/>
            <a:endParaRPr lang="en-IN" sz="1350" dirty="0">
              <a:solidFill>
                <a:schemeClr val="tx1"/>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SAP Build portfolio and Services for BPA and Work Zone</a:t>
            </a:r>
          </a:p>
        </p:txBody>
      </p:sp>
      <p:sp>
        <p:nvSpPr>
          <p:cNvPr id="11" name="Isosceles Triangle 10">
            <a:extLst>
              <a:ext uri="{FF2B5EF4-FFF2-40B4-BE49-F238E27FC236}">
                <a16:creationId xmlns:a16="http://schemas.microsoft.com/office/drawing/2014/main" id="{240EE017-FF4E-4CC7-AF95-7FF3E747FC79}"/>
              </a:ext>
            </a:extLst>
          </p:cNvPr>
          <p:cNvSpPr/>
          <p:nvPr/>
        </p:nvSpPr>
        <p:spPr>
          <a:xfrm rot="5400000">
            <a:off x="1805460"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Top Corners Rounded 13">
            <a:extLst>
              <a:ext uri="{FF2B5EF4-FFF2-40B4-BE49-F238E27FC236}">
                <a16:creationId xmlns:a16="http://schemas.microsoft.com/office/drawing/2014/main" id="{E33D43E2-2928-42E5-BF18-54C638571CA3}"/>
              </a:ext>
            </a:extLst>
          </p:cNvPr>
          <p:cNvSpPr/>
          <p:nvPr/>
        </p:nvSpPr>
        <p:spPr>
          <a:xfrm rot="16200000" flipV="1">
            <a:off x="2016892" y="1613624"/>
            <a:ext cx="705373" cy="945452"/>
          </a:xfrm>
          <a:prstGeom prst="round2SameRect">
            <a:avLst>
              <a:gd name="adj1" fmla="val 19741"/>
              <a:gd name="adj2" fmla="val 0"/>
            </a:avLst>
          </a:prstGeom>
          <a:solidFill>
            <a:srgbClr val="8C8C8C"/>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015CFBF8-F6D9-4B23-B331-F4F01742763C}"/>
              </a:ext>
            </a:extLst>
          </p:cNvPr>
          <p:cNvSpPr txBox="1"/>
          <p:nvPr/>
        </p:nvSpPr>
        <p:spPr>
          <a:xfrm>
            <a:off x="2194852"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02</a:t>
            </a:r>
          </a:p>
        </p:txBody>
      </p:sp>
      <p:sp>
        <p:nvSpPr>
          <p:cNvPr id="5" name="Rectangle 4">
            <a:extLst>
              <a:ext uri="{FF2B5EF4-FFF2-40B4-BE49-F238E27FC236}">
                <a16:creationId xmlns:a16="http://schemas.microsoft.com/office/drawing/2014/main" id="{F44806E9-E938-4DDF-A20F-475F0A25FBC9}"/>
              </a:ext>
            </a:extLst>
          </p:cNvPr>
          <p:cNvSpPr/>
          <p:nvPr/>
        </p:nvSpPr>
        <p:spPr>
          <a:xfrm>
            <a:off x="3585010" y="1981742"/>
            <a:ext cx="1615349" cy="3154352"/>
          </a:xfrm>
          <a:prstGeom prst="rect">
            <a:avLst/>
          </a:prstGeom>
          <a:solidFill>
            <a:schemeClr val="accent3"/>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Process Authoring</a:t>
            </a:r>
          </a:p>
          <a:p>
            <a:pPr algn="ctr"/>
            <a:endParaRPr lang="en-IN" sz="1350" b="1" dirty="0">
              <a:solidFill>
                <a:schemeClr val="tx1"/>
              </a:solidFill>
              <a:latin typeface="Franklin Gothic Heavy" panose="020B0903020102020204" pitchFamily="34" charset="0"/>
            </a:endParaRPr>
          </a:p>
          <a:p>
            <a:pPr algn="ctr"/>
            <a:r>
              <a:rPr lang="en-IN" sz="1350" dirty="0">
                <a:solidFill>
                  <a:schemeClr val="bg1">
                    <a:lumMod val="95000"/>
                  </a:schemeClr>
                </a:solidFill>
                <a:latin typeface="Franklin Gothic Heavy" panose="020B0903020102020204" pitchFamily="34" charset="0"/>
              </a:rPr>
              <a:t>Create end to end build business processes with decisions and forms</a:t>
            </a:r>
          </a:p>
        </p:txBody>
      </p:sp>
      <p:sp>
        <p:nvSpPr>
          <p:cNvPr id="10" name="Isosceles Triangle 9">
            <a:extLst>
              <a:ext uri="{FF2B5EF4-FFF2-40B4-BE49-F238E27FC236}">
                <a16:creationId xmlns:a16="http://schemas.microsoft.com/office/drawing/2014/main" id="{1BF506EF-7E61-4B9C-BCD8-6321E85ADC4B}"/>
              </a:ext>
            </a:extLst>
          </p:cNvPr>
          <p:cNvSpPr/>
          <p:nvPr/>
        </p:nvSpPr>
        <p:spPr>
          <a:xfrm rot="5400000">
            <a:off x="3373072" y="978814"/>
            <a:ext cx="2397860"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Top Corners Rounded 14">
            <a:extLst>
              <a:ext uri="{FF2B5EF4-FFF2-40B4-BE49-F238E27FC236}">
                <a16:creationId xmlns:a16="http://schemas.microsoft.com/office/drawing/2014/main" id="{91D63B53-9FE7-4B83-A3FE-9AC2990C75CF}"/>
              </a:ext>
            </a:extLst>
          </p:cNvPr>
          <p:cNvSpPr/>
          <p:nvPr/>
        </p:nvSpPr>
        <p:spPr>
          <a:xfrm rot="16200000" flipV="1">
            <a:off x="3584504" y="1613624"/>
            <a:ext cx="705373" cy="945452"/>
          </a:xfrm>
          <a:prstGeom prst="round2SameRect">
            <a:avLst>
              <a:gd name="adj1" fmla="val 19741"/>
              <a:gd name="adj2" fmla="val 0"/>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94494CEF-5195-493D-A9B9-64F5FAAF5457}"/>
              </a:ext>
            </a:extLst>
          </p:cNvPr>
          <p:cNvSpPr txBox="1"/>
          <p:nvPr/>
        </p:nvSpPr>
        <p:spPr>
          <a:xfrm>
            <a:off x="3762464"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03</a:t>
            </a:r>
          </a:p>
        </p:txBody>
      </p:sp>
      <p:sp>
        <p:nvSpPr>
          <p:cNvPr id="6" name="Rectangle 5">
            <a:extLst>
              <a:ext uri="{FF2B5EF4-FFF2-40B4-BE49-F238E27FC236}">
                <a16:creationId xmlns:a16="http://schemas.microsoft.com/office/drawing/2014/main" id="{A7158EBA-2220-4C9C-B5B0-770C0A49110F}"/>
              </a:ext>
            </a:extLst>
          </p:cNvPr>
          <p:cNvSpPr/>
          <p:nvPr/>
        </p:nvSpPr>
        <p:spPr>
          <a:xfrm>
            <a:off x="5206830" y="1989052"/>
            <a:ext cx="1615349" cy="3154352"/>
          </a:xfrm>
          <a:prstGeom prst="rect">
            <a:avLst/>
          </a:prstGeom>
          <a:solidFill>
            <a:schemeClr val="accent4"/>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Build Apps</a:t>
            </a:r>
          </a:p>
          <a:p>
            <a:pPr algn="ctr"/>
            <a:endParaRPr lang="en-IN" sz="1350" b="1" dirty="0">
              <a:solidFill>
                <a:schemeClr val="bg1">
                  <a:lumMod val="95000"/>
                </a:schemeClr>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Create Apps using LCNC drag-drop based tooling capabilities</a:t>
            </a:r>
          </a:p>
        </p:txBody>
      </p:sp>
      <p:sp>
        <p:nvSpPr>
          <p:cNvPr id="9" name="Isosceles Triangle 8">
            <a:extLst>
              <a:ext uri="{FF2B5EF4-FFF2-40B4-BE49-F238E27FC236}">
                <a16:creationId xmlns:a16="http://schemas.microsoft.com/office/drawing/2014/main" id="{36B52C6E-9255-482E-98AF-4FB020F7D221}"/>
              </a:ext>
            </a:extLst>
          </p:cNvPr>
          <p:cNvSpPr/>
          <p:nvPr/>
        </p:nvSpPr>
        <p:spPr>
          <a:xfrm rot="5400000">
            <a:off x="4940684"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Top Corners Rounded 15">
            <a:extLst>
              <a:ext uri="{FF2B5EF4-FFF2-40B4-BE49-F238E27FC236}">
                <a16:creationId xmlns:a16="http://schemas.microsoft.com/office/drawing/2014/main" id="{CC28ECFF-4D92-4057-995F-66CE4831CE6B}"/>
              </a:ext>
            </a:extLst>
          </p:cNvPr>
          <p:cNvSpPr/>
          <p:nvPr/>
        </p:nvSpPr>
        <p:spPr>
          <a:xfrm rot="16200000" flipV="1">
            <a:off x="5152116" y="1613624"/>
            <a:ext cx="705373" cy="945452"/>
          </a:xfrm>
          <a:prstGeom prst="round2SameRect">
            <a:avLst>
              <a:gd name="adj1" fmla="val 19741"/>
              <a:gd name="adj2" fmla="val 0"/>
            </a:avLst>
          </a:prstGeom>
          <a:solidFill>
            <a:schemeClr val="accent4"/>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endParaRPr lang="en-US" sz="1500" b="1">
              <a:solidFill>
                <a:schemeClr val="bg1"/>
              </a:solidFill>
            </a:endParaRPr>
          </a:p>
        </p:txBody>
      </p:sp>
      <p:sp>
        <p:nvSpPr>
          <p:cNvPr id="22" name="TextBox 21">
            <a:extLst>
              <a:ext uri="{FF2B5EF4-FFF2-40B4-BE49-F238E27FC236}">
                <a16:creationId xmlns:a16="http://schemas.microsoft.com/office/drawing/2014/main" id="{4556EC67-D9DF-4A57-B7D6-6203AB51AA1D}"/>
              </a:ext>
            </a:extLst>
          </p:cNvPr>
          <p:cNvSpPr txBox="1"/>
          <p:nvPr/>
        </p:nvSpPr>
        <p:spPr>
          <a:xfrm>
            <a:off x="5330075"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04</a:t>
            </a:r>
          </a:p>
        </p:txBody>
      </p:sp>
      <p:sp>
        <p:nvSpPr>
          <p:cNvPr id="7" name="Rectangle 6">
            <a:extLst>
              <a:ext uri="{FF2B5EF4-FFF2-40B4-BE49-F238E27FC236}">
                <a16:creationId xmlns:a16="http://schemas.microsoft.com/office/drawing/2014/main" id="{8CFBEF0F-179E-4A35-B6F1-E887F0054732}"/>
              </a:ext>
            </a:extLst>
          </p:cNvPr>
          <p:cNvSpPr/>
          <p:nvPr/>
        </p:nvSpPr>
        <p:spPr>
          <a:xfrm>
            <a:off x="6817261" y="1989052"/>
            <a:ext cx="1615349" cy="3154352"/>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Deploy and manage</a:t>
            </a:r>
          </a:p>
          <a:p>
            <a:pPr algn="ctr"/>
            <a:r>
              <a:rPr lang="en-IN" sz="1350" b="1" dirty="0">
                <a:solidFill>
                  <a:schemeClr val="tx1"/>
                </a:solidFill>
                <a:latin typeface="Franklin Gothic Heavy" panose="020B0903020102020204" pitchFamily="34" charset="0"/>
              </a:rPr>
              <a:t> </a:t>
            </a:r>
            <a:r>
              <a:rPr lang="en-US" sz="1350" dirty="0">
                <a:solidFill>
                  <a:schemeClr val="bg1">
                    <a:lumMod val="95000"/>
                  </a:schemeClr>
                </a:solidFill>
                <a:latin typeface="Franklin Gothic Heavy" panose="020B0903020102020204" pitchFamily="34" charset="0"/>
              </a:rPr>
              <a:t>Understanding deployment and delivery of process and apps using CICD</a:t>
            </a:r>
            <a:endParaRPr lang="en-IN" sz="1350" b="1" u="sng" dirty="0">
              <a:solidFill>
                <a:schemeClr val="bg1">
                  <a:lumMod val="95000"/>
                </a:schemeClr>
              </a:solidFill>
              <a:latin typeface="Franklin Gothic Heavy" panose="020B0903020102020204" pitchFamily="34" charset="0"/>
            </a:endParaRPr>
          </a:p>
        </p:txBody>
      </p:sp>
      <p:sp>
        <p:nvSpPr>
          <p:cNvPr id="8" name="Isosceles Triangle 7">
            <a:extLst>
              <a:ext uri="{FF2B5EF4-FFF2-40B4-BE49-F238E27FC236}">
                <a16:creationId xmlns:a16="http://schemas.microsoft.com/office/drawing/2014/main" id="{B3529A5C-5295-48CD-B847-576C33A20E8A}"/>
              </a:ext>
            </a:extLst>
          </p:cNvPr>
          <p:cNvSpPr/>
          <p:nvPr/>
        </p:nvSpPr>
        <p:spPr>
          <a:xfrm rot="5400000">
            <a:off x="6508295"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Top Corners Rounded 16">
            <a:extLst>
              <a:ext uri="{FF2B5EF4-FFF2-40B4-BE49-F238E27FC236}">
                <a16:creationId xmlns:a16="http://schemas.microsoft.com/office/drawing/2014/main" id="{33B1D864-AD9C-48F2-86D5-4EA9D0F2C413}"/>
              </a:ext>
            </a:extLst>
          </p:cNvPr>
          <p:cNvSpPr/>
          <p:nvPr/>
        </p:nvSpPr>
        <p:spPr>
          <a:xfrm rot="16200000" flipV="1">
            <a:off x="6719727" y="1613624"/>
            <a:ext cx="705373" cy="945452"/>
          </a:xfrm>
          <a:prstGeom prst="round2SameRect">
            <a:avLst>
              <a:gd name="adj1" fmla="val 19741"/>
              <a:gd name="adj2" fmla="val 0"/>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CA3461DB-D1D3-4F90-BAC8-3488A57F0B77}"/>
              </a:ext>
            </a:extLst>
          </p:cNvPr>
          <p:cNvSpPr txBox="1"/>
          <p:nvPr/>
        </p:nvSpPr>
        <p:spPr>
          <a:xfrm>
            <a:off x="6897686"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05</a:t>
            </a:r>
          </a:p>
        </p:txBody>
      </p:sp>
      <p:pic>
        <p:nvPicPr>
          <p:cNvPr id="24" name="Graphic 23">
            <a:extLst>
              <a:ext uri="{FF2B5EF4-FFF2-40B4-BE49-F238E27FC236}">
                <a16:creationId xmlns:a16="http://schemas.microsoft.com/office/drawing/2014/main" id="{BFAD9E1B-4FC0-4812-B0FD-C4923AC161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934" y="2995624"/>
            <a:ext cx="351737" cy="351737"/>
          </a:xfrm>
          <a:prstGeom prst="rect">
            <a:avLst/>
          </a:prstGeom>
        </p:spPr>
      </p:pic>
      <p:pic>
        <p:nvPicPr>
          <p:cNvPr id="25" name="Graphic 24">
            <a:extLst>
              <a:ext uri="{FF2B5EF4-FFF2-40B4-BE49-F238E27FC236}">
                <a16:creationId xmlns:a16="http://schemas.microsoft.com/office/drawing/2014/main" id="{40D04E85-41CB-4DF8-86D5-15135761AFF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2214" y="3025248"/>
            <a:ext cx="333344" cy="333343"/>
          </a:xfrm>
          <a:prstGeom prst="rect">
            <a:avLst/>
          </a:prstGeom>
        </p:spPr>
      </p:pic>
      <p:pic>
        <p:nvPicPr>
          <p:cNvPr id="26" name="Graphic 25">
            <a:extLst>
              <a:ext uri="{FF2B5EF4-FFF2-40B4-BE49-F238E27FC236}">
                <a16:creationId xmlns:a16="http://schemas.microsoft.com/office/drawing/2014/main" id="{30DCF9D8-D15D-4E78-AEC5-D621F8DFCB0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2643" y="2960294"/>
            <a:ext cx="393444" cy="393444"/>
          </a:xfrm>
          <a:prstGeom prst="rect">
            <a:avLst/>
          </a:prstGeom>
        </p:spPr>
      </p:pic>
      <p:pic>
        <p:nvPicPr>
          <p:cNvPr id="28" name="Graphic 27">
            <a:extLst>
              <a:ext uri="{FF2B5EF4-FFF2-40B4-BE49-F238E27FC236}">
                <a16:creationId xmlns:a16="http://schemas.microsoft.com/office/drawing/2014/main" id="{29D5EF1F-5AB4-4159-8547-22739FBA184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7856" y="2995624"/>
            <a:ext cx="393296" cy="393294"/>
          </a:xfrm>
          <a:prstGeom prst="rect">
            <a:avLst/>
          </a:prstGeom>
        </p:spPr>
      </p:pic>
      <p:pic>
        <p:nvPicPr>
          <p:cNvPr id="27" name="Graphic 26">
            <a:extLst>
              <a:ext uri="{FF2B5EF4-FFF2-40B4-BE49-F238E27FC236}">
                <a16:creationId xmlns:a16="http://schemas.microsoft.com/office/drawing/2014/main" id="{6DBD028B-C331-43B7-A6E2-D0D788F716A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6909" y="3016579"/>
            <a:ext cx="350681" cy="350680"/>
          </a:xfrm>
          <a:prstGeom prst="rect">
            <a:avLst/>
          </a:prstGeom>
        </p:spPr>
      </p:pic>
      <p:sp>
        <p:nvSpPr>
          <p:cNvPr id="18" name="Rectangle 17">
            <a:extLst>
              <a:ext uri="{FF2B5EF4-FFF2-40B4-BE49-F238E27FC236}">
                <a16:creationId xmlns:a16="http://schemas.microsoft.com/office/drawing/2014/main" id="{0AC0520E-3831-4FBF-BA8F-2ED490D33B77}"/>
              </a:ext>
            </a:extLst>
          </p:cNvPr>
          <p:cNvSpPr/>
          <p:nvPr/>
        </p:nvSpPr>
        <p:spPr>
          <a:xfrm>
            <a:off x="1191" y="4933448"/>
            <a:ext cx="9141619" cy="212796"/>
          </a:xfrm>
          <a:prstGeom prst="rect">
            <a:avLst/>
          </a:prstGeom>
          <a:gradFill>
            <a:gsLst>
              <a:gs pos="50000">
                <a:schemeClr val="bg1">
                  <a:alpha val="0"/>
                  <a:lumMod val="77000"/>
                </a:schemeClr>
              </a:gs>
              <a:gs pos="100000">
                <a:schemeClr val="bg1">
                  <a:lumMod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Google Shape;395;p39">
            <a:extLst>
              <a:ext uri="{FF2B5EF4-FFF2-40B4-BE49-F238E27FC236}">
                <a16:creationId xmlns:a16="http://schemas.microsoft.com/office/drawing/2014/main" id="{51ADCC57-D4AB-B1A9-D706-B8E870720474}"/>
              </a:ext>
            </a:extLst>
          </p:cNvPr>
          <p:cNvSpPr txBox="1">
            <a:spLocks noGrp="1"/>
          </p:cNvSpPr>
          <p:nvPr>
            <p:ph type="title"/>
          </p:nvPr>
        </p:nvSpPr>
        <p:spPr>
          <a:xfrm>
            <a:off x="496611" y="150851"/>
            <a:ext cx="7935999" cy="400388"/>
          </a:xfrm>
          <a:prstGeom prst="rect">
            <a:avLst/>
          </a:prstGeom>
        </p:spPr>
        <p:txBody>
          <a:bodyPr spcFirstLastPara="1" wrap="square" lIns="0" tIns="0" rIns="0" bIns="0" anchor="b" anchorCtr="0">
            <a:noAutofit/>
          </a:bodyPr>
          <a:lstStyle/>
          <a:p>
            <a:r>
              <a:rPr lang="en" dirty="0"/>
              <a:t>Expectations </a:t>
            </a:r>
            <a:endParaRPr lang="en-US" dirty="0"/>
          </a:p>
        </p:txBody>
      </p:sp>
      <p:pic>
        <p:nvPicPr>
          <p:cNvPr id="33" name="Picture 32">
            <a:extLst>
              <a:ext uri="{FF2B5EF4-FFF2-40B4-BE49-F238E27FC236}">
                <a16:creationId xmlns:a16="http://schemas.microsoft.com/office/drawing/2014/main" id="{3A5E572F-002B-E636-0788-064A21156F10}"/>
              </a:ext>
            </a:extLst>
          </p:cNvPr>
          <p:cNvPicPr>
            <a:picLocks noChangeAspect="1"/>
          </p:cNvPicPr>
          <p:nvPr/>
        </p:nvPicPr>
        <p:blipFill>
          <a:blip r:embed="rId12"/>
          <a:stretch>
            <a:fillRect/>
          </a:stretch>
        </p:blipFill>
        <p:spPr>
          <a:xfrm>
            <a:off x="8692779" y="31206"/>
            <a:ext cx="439717" cy="434311"/>
          </a:xfrm>
          <a:prstGeom prst="rect">
            <a:avLst/>
          </a:prstGeom>
        </p:spPr>
      </p:pic>
      <p:pic>
        <p:nvPicPr>
          <p:cNvPr id="34" name="Picture 33">
            <a:extLst>
              <a:ext uri="{FF2B5EF4-FFF2-40B4-BE49-F238E27FC236}">
                <a16:creationId xmlns:a16="http://schemas.microsoft.com/office/drawing/2014/main" id="{1F834E6C-12C5-7D73-8FAD-6982674DADA8}"/>
              </a:ext>
            </a:extLst>
          </p:cNvPr>
          <p:cNvPicPr>
            <a:picLocks noChangeAspect="1"/>
          </p:cNvPicPr>
          <p:nvPr/>
        </p:nvPicPr>
        <p:blipFill>
          <a:blip r:embed="rId12"/>
          <a:stretch>
            <a:fillRect/>
          </a:stretch>
        </p:blipFill>
        <p:spPr>
          <a:xfrm>
            <a:off x="1191" y="4908498"/>
            <a:ext cx="234222" cy="231342"/>
          </a:xfrm>
          <a:prstGeom prst="rect">
            <a:avLst/>
          </a:prstGeom>
        </p:spPr>
      </p:pic>
      <p:sp>
        <p:nvSpPr>
          <p:cNvPr id="35" name="Slide Number Placeholder 16">
            <a:extLst>
              <a:ext uri="{FF2B5EF4-FFF2-40B4-BE49-F238E27FC236}">
                <a16:creationId xmlns:a16="http://schemas.microsoft.com/office/drawing/2014/main" id="{EF9820BA-25A9-B709-0377-E5A3238FCD1C}"/>
              </a:ext>
            </a:extLst>
          </p:cNvPr>
          <p:cNvSpPr txBox="1">
            <a:spLocks/>
          </p:cNvSpPr>
          <p:nvPr/>
        </p:nvSpPr>
        <p:spPr>
          <a:xfrm>
            <a:off x="8662841" y="4817994"/>
            <a:ext cx="280190" cy="274463"/>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96E69268-9C8B-4EBF-A9EE-DC5DC2D48DC3}" type="slidenum">
              <a:rPr lang="en-US" sz="825"/>
              <a:pPr/>
              <a:t>6</a:t>
            </a:fld>
            <a:endParaRPr lang="en-US" sz="825" dirty="0"/>
          </a:p>
        </p:txBody>
      </p:sp>
    </p:spTree>
    <p:extLst>
      <p:ext uri="{BB962C8B-B14F-4D97-AF65-F5344CB8AC3E}">
        <p14:creationId xmlns:p14="http://schemas.microsoft.com/office/powerpoint/2010/main" val="357171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FDB5C-45DD-2D8D-D41F-DED354D775F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378AE8-94B2-56CA-EB60-F0081536510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62FEF7C-4AC3-BFA6-2340-B9A58A466A1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D23B514-524D-AAC2-7EBB-814EC095F5F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Difference between On-premise and Cloud system</a:t>
            </a:r>
          </a:p>
        </p:txBody>
      </p:sp>
      <p:pic>
        <p:nvPicPr>
          <p:cNvPr id="9" name="Picture 8">
            <a:extLst>
              <a:ext uri="{FF2B5EF4-FFF2-40B4-BE49-F238E27FC236}">
                <a16:creationId xmlns:a16="http://schemas.microsoft.com/office/drawing/2014/main" id="{3431CF3B-77E0-79B5-DFFD-33A96E84B97D}"/>
              </a:ext>
            </a:extLst>
          </p:cNvPr>
          <p:cNvPicPr>
            <a:picLocks noChangeAspect="1"/>
          </p:cNvPicPr>
          <p:nvPr/>
        </p:nvPicPr>
        <p:blipFill>
          <a:blip r:embed="rId2"/>
          <a:stretch>
            <a:fillRect/>
          </a:stretch>
        </p:blipFill>
        <p:spPr>
          <a:xfrm>
            <a:off x="304800" y="1123950"/>
            <a:ext cx="1789276" cy="3384857"/>
          </a:xfrm>
          <a:prstGeom prst="rect">
            <a:avLst/>
          </a:prstGeom>
        </p:spPr>
      </p:pic>
      <p:pic>
        <p:nvPicPr>
          <p:cNvPr id="10" name="Picture 9" descr="C:\Users\I062040\AppData\Local\Temp\SNAGHTML2c7ed6b0.PNG">
            <a:extLst>
              <a:ext uri="{FF2B5EF4-FFF2-40B4-BE49-F238E27FC236}">
                <a16:creationId xmlns:a16="http://schemas.microsoft.com/office/drawing/2014/main" id="{4F298CC4-D875-1E64-5332-41F53F6D7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0" y="1123950"/>
            <a:ext cx="1981807" cy="33848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6CD9492-239D-A782-2FA2-532344D7835D}"/>
              </a:ext>
            </a:extLst>
          </p:cNvPr>
          <p:cNvPicPr>
            <a:picLocks noChangeAspect="1"/>
          </p:cNvPicPr>
          <p:nvPr/>
        </p:nvPicPr>
        <p:blipFill>
          <a:blip r:embed="rId4"/>
          <a:stretch>
            <a:fillRect/>
          </a:stretch>
        </p:blipFill>
        <p:spPr>
          <a:xfrm>
            <a:off x="4520051" y="1149016"/>
            <a:ext cx="2028961" cy="3384857"/>
          </a:xfrm>
          <a:prstGeom prst="rect">
            <a:avLst/>
          </a:prstGeom>
        </p:spPr>
      </p:pic>
      <p:pic>
        <p:nvPicPr>
          <p:cNvPr id="12" name="Picture 11">
            <a:extLst>
              <a:ext uri="{FF2B5EF4-FFF2-40B4-BE49-F238E27FC236}">
                <a16:creationId xmlns:a16="http://schemas.microsoft.com/office/drawing/2014/main" id="{81EA17F4-0D38-2F17-1194-C6A9990490B4}"/>
              </a:ext>
            </a:extLst>
          </p:cNvPr>
          <p:cNvPicPr>
            <a:picLocks noChangeAspect="1"/>
          </p:cNvPicPr>
          <p:nvPr/>
        </p:nvPicPr>
        <p:blipFill>
          <a:blip r:embed="rId5"/>
          <a:stretch>
            <a:fillRect/>
          </a:stretch>
        </p:blipFill>
        <p:spPr>
          <a:xfrm>
            <a:off x="6858000" y="1149016"/>
            <a:ext cx="1733535" cy="3384857"/>
          </a:xfrm>
          <a:prstGeom prst="rect">
            <a:avLst/>
          </a:prstGeom>
        </p:spPr>
      </p:pic>
    </p:spTree>
    <p:extLst>
      <p:ext uri="{BB962C8B-B14F-4D97-AF65-F5344CB8AC3E}">
        <p14:creationId xmlns:p14="http://schemas.microsoft.com/office/powerpoint/2010/main" val="303340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3B79-C9CB-3B4A-D6B0-857D9C64462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D4280B-DB70-9101-6DD2-7086ECCDDBD3}"/>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FF4B3449-82A8-D0E7-39D3-C924A0FDD610}"/>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CF502330-28C8-DC30-F17F-DF94B7A9128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are the cloud offerings?</a:t>
            </a:r>
          </a:p>
        </p:txBody>
      </p:sp>
      <p:pic>
        <p:nvPicPr>
          <p:cNvPr id="85" name="Picture 84">
            <a:extLst>
              <a:ext uri="{FF2B5EF4-FFF2-40B4-BE49-F238E27FC236}">
                <a16:creationId xmlns:a16="http://schemas.microsoft.com/office/drawing/2014/main" id="{0AC7DDBE-69C4-5DE4-D47B-55A41872F16A}"/>
              </a:ext>
            </a:extLst>
          </p:cNvPr>
          <p:cNvPicPr>
            <a:picLocks noChangeAspect="1"/>
          </p:cNvPicPr>
          <p:nvPr/>
        </p:nvPicPr>
        <p:blipFill>
          <a:blip r:embed="rId2"/>
          <a:stretch>
            <a:fillRect/>
          </a:stretch>
        </p:blipFill>
        <p:spPr>
          <a:xfrm>
            <a:off x="381000" y="3324981"/>
            <a:ext cx="2700703" cy="1442282"/>
          </a:xfrm>
          <a:prstGeom prst="rect">
            <a:avLst/>
          </a:prstGeom>
        </p:spPr>
      </p:pic>
      <p:pic>
        <p:nvPicPr>
          <p:cNvPr id="86" name="Picture 85">
            <a:extLst>
              <a:ext uri="{FF2B5EF4-FFF2-40B4-BE49-F238E27FC236}">
                <a16:creationId xmlns:a16="http://schemas.microsoft.com/office/drawing/2014/main" id="{25B33AA1-21ED-542F-6FD2-428F2B33C3FF}"/>
              </a:ext>
            </a:extLst>
          </p:cNvPr>
          <p:cNvPicPr>
            <a:picLocks noChangeAspect="1"/>
          </p:cNvPicPr>
          <p:nvPr/>
        </p:nvPicPr>
        <p:blipFill>
          <a:blip r:embed="rId3"/>
          <a:stretch>
            <a:fillRect/>
          </a:stretch>
        </p:blipFill>
        <p:spPr>
          <a:xfrm>
            <a:off x="381000" y="1860967"/>
            <a:ext cx="2768033" cy="1449727"/>
          </a:xfrm>
          <a:prstGeom prst="rect">
            <a:avLst/>
          </a:prstGeom>
        </p:spPr>
      </p:pic>
      <p:pic>
        <p:nvPicPr>
          <p:cNvPr id="87" name="Picture 86">
            <a:extLst>
              <a:ext uri="{FF2B5EF4-FFF2-40B4-BE49-F238E27FC236}">
                <a16:creationId xmlns:a16="http://schemas.microsoft.com/office/drawing/2014/main" id="{C3007B31-31E4-7946-0076-B603A03F78CC}"/>
              </a:ext>
            </a:extLst>
          </p:cNvPr>
          <p:cNvPicPr>
            <a:picLocks noChangeAspect="1"/>
          </p:cNvPicPr>
          <p:nvPr/>
        </p:nvPicPr>
        <p:blipFill>
          <a:blip r:embed="rId4"/>
          <a:stretch>
            <a:fillRect/>
          </a:stretch>
        </p:blipFill>
        <p:spPr>
          <a:xfrm>
            <a:off x="381000" y="1047750"/>
            <a:ext cx="3041650" cy="886558"/>
          </a:xfrm>
          <a:prstGeom prst="rect">
            <a:avLst/>
          </a:prstGeom>
        </p:spPr>
      </p:pic>
      <p:pic>
        <p:nvPicPr>
          <p:cNvPr id="88" name="Picture 87">
            <a:extLst>
              <a:ext uri="{FF2B5EF4-FFF2-40B4-BE49-F238E27FC236}">
                <a16:creationId xmlns:a16="http://schemas.microsoft.com/office/drawing/2014/main" id="{5057C8E3-6BAB-6523-B888-33C46781DEA7}"/>
              </a:ext>
            </a:extLst>
          </p:cNvPr>
          <p:cNvPicPr>
            <a:picLocks noChangeAspect="1"/>
          </p:cNvPicPr>
          <p:nvPr/>
        </p:nvPicPr>
        <p:blipFill>
          <a:blip r:embed="rId5"/>
          <a:stretch>
            <a:fillRect/>
          </a:stretch>
        </p:blipFill>
        <p:spPr>
          <a:xfrm>
            <a:off x="3575413" y="1062882"/>
            <a:ext cx="1231173" cy="3566268"/>
          </a:xfrm>
          <a:prstGeom prst="rect">
            <a:avLst/>
          </a:prstGeom>
        </p:spPr>
      </p:pic>
      <p:pic>
        <p:nvPicPr>
          <p:cNvPr id="92" name="Picture 91">
            <a:extLst>
              <a:ext uri="{FF2B5EF4-FFF2-40B4-BE49-F238E27FC236}">
                <a16:creationId xmlns:a16="http://schemas.microsoft.com/office/drawing/2014/main" id="{CB5EDE9C-E466-A8CA-2973-BDBC216ED927}"/>
              </a:ext>
            </a:extLst>
          </p:cNvPr>
          <p:cNvPicPr>
            <a:picLocks noChangeAspect="1"/>
          </p:cNvPicPr>
          <p:nvPr/>
        </p:nvPicPr>
        <p:blipFill>
          <a:blip r:embed="rId6"/>
          <a:stretch>
            <a:fillRect/>
          </a:stretch>
        </p:blipFill>
        <p:spPr>
          <a:xfrm>
            <a:off x="4819286" y="1047750"/>
            <a:ext cx="1317491" cy="3581400"/>
          </a:xfrm>
          <a:prstGeom prst="rect">
            <a:avLst/>
          </a:prstGeom>
        </p:spPr>
      </p:pic>
      <p:pic>
        <p:nvPicPr>
          <p:cNvPr id="96" name="Picture 95">
            <a:extLst>
              <a:ext uri="{FF2B5EF4-FFF2-40B4-BE49-F238E27FC236}">
                <a16:creationId xmlns:a16="http://schemas.microsoft.com/office/drawing/2014/main" id="{CB5C73F5-1B31-70CF-0D0F-A43649693588}"/>
              </a:ext>
            </a:extLst>
          </p:cNvPr>
          <p:cNvPicPr>
            <a:picLocks noChangeAspect="1"/>
          </p:cNvPicPr>
          <p:nvPr/>
        </p:nvPicPr>
        <p:blipFill>
          <a:blip r:embed="rId7"/>
          <a:stretch>
            <a:fillRect/>
          </a:stretch>
        </p:blipFill>
        <p:spPr>
          <a:xfrm>
            <a:off x="6162743" y="1047750"/>
            <a:ext cx="1352118" cy="3566268"/>
          </a:xfrm>
          <a:prstGeom prst="rect">
            <a:avLst/>
          </a:prstGeom>
        </p:spPr>
      </p:pic>
      <p:pic>
        <p:nvPicPr>
          <p:cNvPr id="98" name="Picture 97">
            <a:extLst>
              <a:ext uri="{FF2B5EF4-FFF2-40B4-BE49-F238E27FC236}">
                <a16:creationId xmlns:a16="http://schemas.microsoft.com/office/drawing/2014/main" id="{FDC64F67-6F84-3E71-44D5-207EB1AE827D}"/>
              </a:ext>
            </a:extLst>
          </p:cNvPr>
          <p:cNvPicPr>
            <a:picLocks noChangeAspect="1"/>
          </p:cNvPicPr>
          <p:nvPr/>
        </p:nvPicPr>
        <p:blipFill>
          <a:blip r:embed="rId8"/>
          <a:stretch>
            <a:fillRect/>
          </a:stretch>
        </p:blipFill>
        <p:spPr>
          <a:xfrm>
            <a:off x="7540827" y="1054100"/>
            <a:ext cx="1229679" cy="3566268"/>
          </a:xfrm>
          <a:prstGeom prst="rect">
            <a:avLst/>
          </a:prstGeom>
        </p:spPr>
      </p:pic>
    </p:spTree>
    <p:extLst>
      <p:ext uri="{BB962C8B-B14F-4D97-AF65-F5344CB8AC3E}">
        <p14:creationId xmlns:p14="http://schemas.microsoft.com/office/powerpoint/2010/main" val="292267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 calcmode="lin" valueType="num">
                                      <p:cBhvr additive="base">
                                        <p:cTn id="31" dur="500" fill="hold"/>
                                        <p:tgtEl>
                                          <p:spTgt spid="96"/>
                                        </p:tgtEl>
                                        <p:attrNameLst>
                                          <p:attrName>ppt_x</p:attrName>
                                        </p:attrNameLst>
                                      </p:cBhvr>
                                      <p:tavLst>
                                        <p:tav tm="0">
                                          <p:val>
                                            <p:strVal val="#ppt_x"/>
                                          </p:val>
                                        </p:tav>
                                        <p:tav tm="100000">
                                          <p:val>
                                            <p:strVal val="#ppt_x"/>
                                          </p:val>
                                        </p:tav>
                                      </p:tavLst>
                                    </p:anim>
                                    <p:anim calcmode="lin" valueType="num">
                                      <p:cBhvr additive="base">
                                        <p:cTn id="3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additive="base">
                                        <p:cTn id="37" dur="500" fill="hold"/>
                                        <p:tgtEl>
                                          <p:spTgt spid="98"/>
                                        </p:tgtEl>
                                        <p:attrNameLst>
                                          <p:attrName>ppt_x</p:attrName>
                                        </p:attrNameLst>
                                      </p:cBhvr>
                                      <p:tavLst>
                                        <p:tav tm="0">
                                          <p:val>
                                            <p:strVal val="#ppt_x"/>
                                          </p:val>
                                        </p:tav>
                                        <p:tav tm="100000">
                                          <p:val>
                                            <p:strVal val="#ppt_x"/>
                                          </p:val>
                                        </p:tav>
                                      </p:tavLst>
                                    </p:anim>
                                    <p:anim calcmode="lin" valueType="num">
                                      <p:cBhvr additive="base">
                                        <p:cTn id="3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26FA3-E0FA-EB68-C2DF-CD2F5F48BA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CC3A43-EEB6-A6E3-5834-8BAD4CCEFF0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EA18341-AFEE-3DDC-26BA-F8A9C90182D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F6C51516-C829-F5E0-5EBB-70589D1FA279}"/>
              </a:ext>
            </a:extLst>
          </p:cNvPr>
          <p:cNvSpPr>
            <a:spLocks noGrp="1"/>
          </p:cNvSpPr>
          <p:nvPr>
            <p:ph type="title"/>
          </p:nvPr>
        </p:nvSpPr>
        <p:spPr>
          <a:xfrm>
            <a:off x="76200" y="133350"/>
            <a:ext cx="8229600" cy="533401"/>
          </a:xfrm>
        </p:spPr>
        <p:txBody>
          <a:bodyPr/>
          <a:lstStyle/>
          <a:p>
            <a:r>
              <a:rPr lang="en-IN" sz="2500" dirty="0"/>
              <a:t>What is BTP and advantage?</a:t>
            </a:r>
            <a:endParaRPr lang="en-IN" sz="2500" dirty="0">
              <a:latin typeface="Cooper Black" panose="0208090404030B020404" pitchFamily="18" charset="0"/>
            </a:endParaRPr>
          </a:p>
        </p:txBody>
      </p:sp>
      <p:pic>
        <p:nvPicPr>
          <p:cNvPr id="2" name="Picture 1">
            <a:extLst>
              <a:ext uri="{FF2B5EF4-FFF2-40B4-BE49-F238E27FC236}">
                <a16:creationId xmlns:a16="http://schemas.microsoft.com/office/drawing/2014/main" id="{0762C51D-BCEC-C62F-8D69-D4FC22460207}"/>
              </a:ext>
            </a:extLst>
          </p:cNvPr>
          <p:cNvPicPr>
            <a:picLocks noChangeAspect="1"/>
          </p:cNvPicPr>
          <p:nvPr/>
        </p:nvPicPr>
        <p:blipFill>
          <a:blip r:embed="rId2"/>
          <a:stretch>
            <a:fillRect/>
          </a:stretch>
        </p:blipFill>
        <p:spPr>
          <a:xfrm>
            <a:off x="228600" y="971550"/>
            <a:ext cx="4665342" cy="3714750"/>
          </a:xfrm>
          <a:prstGeom prst="rect">
            <a:avLst/>
          </a:prstGeom>
        </p:spPr>
      </p:pic>
      <p:pic>
        <p:nvPicPr>
          <p:cNvPr id="6" name="Picture 5">
            <a:extLst>
              <a:ext uri="{FF2B5EF4-FFF2-40B4-BE49-F238E27FC236}">
                <a16:creationId xmlns:a16="http://schemas.microsoft.com/office/drawing/2014/main" id="{E57AC7B5-DEA7-E9E8-B1CB-773D94389930}"/>
              </a:ext>
            </a:extLst>
          </p:cNvPr>
          <p:cNvPicPr>
            <a:picLocks noChangeAspect="1"/>
          </p:cNvPicPr>
          <p:nvPr/>
        </p:nvPicPr>
        <p:blipFill>
          <a:blip r:embed="rId3"/>
          <a:stretch>
            <a:fillRect/>
          </a:stretch>
        </p:blipFill>
        <p:spPr>
          <a:xfrm>
            <a:off x="5486400" y="904860"/>
            <a:ext cx="3127520" cy="3624294"/>
          </a:xfrm>
          <a:prstGeom prst="rect">
            <a:avLst/>
          </a:prstGeom>
        </p:spPr>
      </p:pic>
      <p:sp>
        <p:nvSpPr>
          <p:cNvPr id="7" name="TextBox 6">
            <a:extLst>
              <a:ext uri="{FF2B5EF4-FFF2-40B4-BE49-F238E27FC236}">
                <a16:creationId xmlns:a16="http://schemas.microsoft.com/office/drawing/2014/main" id="{38B18A2E-89D4-1C8D-AE52-4FA7B6123664}"/>
              </a:ext>
            </a:extLst>
          </p:cNvPr>
          <p:cNvSpPr txBox="1"/>
          <p:nvPr/>
        </p:nvSpPr>
        <p:spPr>
          <a:xfrm>
            <a:off x="4800600" y="2657892"/>
            <a:ext cx="1950212" cy="1969770"/>
          </a:xfrm>
          <a:prstGeom prst="rect">
            <a:avLst/>
          </a:prstGeom>
          <a:noFill/>
        </p:spPr>
        <p:txBody>
          <a:bodyPr wrap="square" rtlCol="0">
            <a:spAutoFit/>
          </a:bodyPr>
          <a:lstStyle/>
          <a:p>
            <a:r>
              <a:rPr lang="en-US" sz="1600" b="1" dirty="0"/>
              <a:t>Fully ready landscape with reusable services</a:t>
            </a:r>
          </a:p>
          <a:p>
            <a:endParaRPr lang="en-US" sz="1600" dirty="0"/>
          </a:p>
          <a:p>
            <a:pPr marL="285664" indent="-285664">
              <a:buFont typeface="Arial" panose="020B0604020202020204" pitchFamily="34" charset="0"/>
              <a:buChar char="•"/>
            </a:pPr>
            <a:r>
              <a:rPr lang="en-US" sz="1400" dirty="0">
                <a:latin typeface="Abadi" panose="020B0604020104020204" pitchFamily="34" charset="0"/>
              </a:rPr>
              <a:t>Scalability</a:t>
            </a:r>
          </a:p>
          <a:p>
            <a:pPr marL="285664" indent="-285664">
              <a:buFont typeface="Arial" panose="020B0604020202020204" pitchFamily="34" charset="0"/>
              <a:buChar char="•"/>
            </a:pPr>
            <a:r>
              <a:rPr lang="en-US" sz="1400" dirty="0">
                <a:latin typeface="Abadi" panose="020B0604020104020204" pitchFamily="34" charset="0"/>
              </a:rPr>
              <a:t>Elasticity</a:t>
            </a:r>
          </a:p>
          <a:p>
            <a:pPr marL="285664" indent="-285664">
              <a:buFont typeface="Arial" panose="020B0604020202020204" pitchFamily="34" charset="0"/>
              <a:buChar char="•"/>
            </a:pPr>
            <a:r>
              <a:rPr lang="en-US" sz="1400" dirty="0">
                <a:latin typeface="Abadi" panose="020B0604020104020204" pitchFamily="34" charset="0"/>
              </a:rPr>
              <a:t>Low TCO</a:t>
            </a:r>
          </a:p>
          <a:p>
            <a:pPr marL="285664" indent="-285664">
              <a:buFont typeface="Arial" panose="020B0604020202020204" pitchFamily="34" charset="0"/>
              <a:buChar char="•"/>
            </a:pPr>
            <a:endParaRPr lang="en-US" sz="1600" dirty="0"/>
          </a:p>
        </p:txBody>
      </p:sp>
    </p:spTree>
    <p:extLst>
      <p:ext uri="{BB962C8B-B14F-4D97-AF65-F5344CB8AC3E}">
        <p14:creationId xmlns:p14="http://schemas.microsoft.com/office/powerpoint/2010/main" val="2134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527</TotalTime>
  <Words>1119</Words>
  <Application>Microsoft Office PowerPoint</Application>
  <PresentationFormat>On-screen Show (16:9)</PresentationFormat>
  <Paragraphs>182</Paragraphs>
  <Slides>23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72</vt:lpstr>
      <vt:lpstr>Abadi</vt:lpstr>
      <vt:lpstr>Arial</vt:lpstr>
      <vt:lpstr>Calibri</vt:lpstr>
      <vt:lpstr>Cambria</vt:lpstr>
      <vt:lpstr>Cooper Black</vt:lpstr>
      <vt:lpstr>Franklin Gothic Heavy</vt:lpstr>
      <vt:lpstr>Montserrat</vt:lpstr>
      <vt:lpstr>Segoe UI</vt:lpstr>
      <vt:lpstr>Segoe UI Light</vt:lpstr>
      <vt:lpstr>Office Theme</vt:lpstr>
      <vt:lpstr>SAP Build Training for Corporate Professionals</vt:lpstr>
      <vt:lpstr>PowerPoint Presentation</vt:lpstr>
      <vt:lpstr>PowerPoint Presentation</vt:lpstr>
      <vt:lpstr>Agenda</vt:lpstr>
      <vt:lpstr>Who is this course for</vt:lpstr>
      <vt:lpstr>Expectations </vt:lpstr>
      <vt:lpstr>Difference between On-premise and Cloud system</vt:lpstr>
      <vt:lpstr>What are the cloud offerings?</vt:lpstr>
      <vt:lpstr>What is BTP and advantage?</vt:lpstr>
      <vt:lpstr>SAP BTP portfolio offerings</vt:lpstr>
      <vt:lpstr>Let’s Create a BTP Account</vt:lpstr>
      <vt:lpstr>BTP Account Structure</vt:lpstr>
      <vt:lpstr>BTP Account – Administrator’s view</vt:lpstr>
      <vt:lpstr>BTP Environments, Subscriptions, Instances</vt:lpstr>
      <vt:lpstr>What is Backing service/ service instance</vt:lpstr>
      <vt:lpstr>How the Instance work?</vt:lpstr>
      <vt:lpstr>BTP Subscription Models</vt:lpstr>
      <vt:lpstr>How many Services BTP offers?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36</cp:revision>
  <dcterms:created xsi:type="dcterms:W3CDTF">2013-12-05T19:37:13Z</dcterms:created>
  <dcterms:modified xsi:type="dcterms:W3CDTF">2025-07-06T10:20:00Z</dcterms:modified>
</cp:coreProperties>
</file>