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494" r:id="rId3"/>
    <p:sldId id="265" r:id="rId4"/>
    <p:sldId id="388" r:id="rId5"/>
    <p:sldId id="387" r:id="rId6"/>
    <p:sldId id="389" r:id="rId7"/>
    <p:sldId id="406" r:id="rId8"/>
    <p:sldId id="495" r:id="rId9"/>
    <p:sldId id="496" r:id="rId10"/>
    <p:sldId id="49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best-practices-for-wait-activitie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build-process-automation/sap-build-process-automation/guidelines-to-manage-recording-of-workflow" TargetMode="External"/><Relationship Id="rId2" Type="http://schemas.openxmlformats.org/officeDocument/2006/relationships/hyperlink" Target="https://help.sap.com/viewer/b47d018c3b9b45e897faf66a6c0885a8/770.04/en-US/45a62269a13d4522997bedf3e6ff56f8.ht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DAY-16</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Development and Testing</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SAPGUI Automation</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84775"/>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Recorder in BPA</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Guideline for UI automation</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8DC62-5BB8-0B7A-EBFB-531DE585A9E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EE1793-F7AC-AD2C-20EA-E983888A1EC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8CC85DE-475A-9DEA-4735-21BCD006354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439F5CFC-0369-77B7-C69B-74107817C83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Guideline for UI Automation</a:t>
            </a:r>
          </a:p>
        </p:txBody>
      </p:sp>
      <p:sp>
        <p:nvSpPr>
          <p:cNvPr id="2" name="TextBox 1">
            <a:extLst>
              <a:ext uri="{FF2B5EF4-FFF2-40B4-BE49-F238E27FC236}">
                <a16:creationId xmlns:a16="http://schemas.microsoft.com/office/drawing/2014/main" id="{D81BDD00-03B5-ED4D-9F6D-22A55F7CCA2F}"/>
              </a:ext>
            </a:extLst>
          </p:cNvPr>
          <p:cNvSpPr txBox="1"/>
          <p:nvPr/>
        </p:nvSpPr>
        <p:spPr>
          <a:xfrm>
            <a:off x="152400" y="768358"/>
            <a:ext cx="8839200" cy="4221956"/>
          </a:xfrm>
          <a:prstGeom prst="rect">
            <a:avLst/>
          </a:prstGeom>
        </p:spPr>
        <p:txBody>
          <a:bodyPr vert="horz" lIns="91440" tIns="45720" rIns="91440" bIns="45720" rtlCol="0">
            <a:normAutofit fontScale="92500" lnSpcReduction="10000"/>
          </a:bodyPr>
          <a:lstStyle/>
          <a:p>
            <a:pPr algn="l">
              <a:buFont typeface="Arial" panose="020B0604020202020204" pitchFamily="34" charset="0"/>
              <a:buChar char="•"/>
            </a:pPr>
            <a:r>
              <a:rPr lang="en-US" sz="1400" b="0" i="0" dirty="0">
                <a:solidFill>
                  <a:srgbClr val="333333"/>
                </a:solidFill>
                <a:effectLst/>
                <a:latin typeface="72" panose="020B0503030000000003" pitchFamily="34" charset="0"/>
              </a:rPr>
              <a:t>Whenever the DOM is changed in the provider application, you must capture it by clicking the </a:t>
            </a:r>
            <a:r>
              <a:rPr lang="en-US" sz="1400" b="1" i="0" dirty="0">
                <a:solidFill>
                  <a:srgbClr val="333333"/>
                </a:solidFill>
                <a:effectLst/>
                <a:latin typeface="72" panose="020B0503030000000003" pitchFamily="34" charset="0"/>
              </a:rPr>
              <a:t>Capture</a:t>
            </a:r>
            <a:r>
              <a:rPr lang="en-US" sz="1400" b="0" i="0" dirty="0">
                <a:solidFill>
                  <a:srgbClr val="333333"/>
                </a:solidFill>
                <a:effectLst/>
                <a:latin typeface="72" panose="020B0503030000000003" pitchFamily="34" charset="0"/>
              </a:rPr>
              <a:t> button in the recording widget.</a:t>
            </a:r>
          </a:p>
          <a:p>
            <a:pPr algn="l"/>
            <a:endParaRPr lang="en-US" sz="1400" b="0" i="0" dirty="0">
              <a:solidFill>
                <a:srgbClr val="333333"/>
              </a:solidFill>
              <a:effectLst/>
              <a:latin typeface="72" panose="020B0503030000000003" pitchFamily="34" charset="0"/>
            </a:endParaRPr>
          </a:p>
          <a:p>
            <a:pPr algn="l"/>
            <a:r>
              <a:rPr lang="en-US" sz="1400" b="0" i="0" dirty="0">
                <a:solidFill>
                  <a:srgbClr val="333333"/>
                </a:solidFill>
                <a:effectLst/>
                <a:latin typeface="72" panose="020B0503030000000003" pitchFamily="34" charset="0"/>
              </a:rPr>
              <a:t>For Example,</a:t>
            </a:r>
          </a:p>
          <a:p>
            <a:pPr algn="l">
              <a:buFont typeface="Arial" panose="020B0604020202020204" pitchFamily="34" charset="0"/>
              <a:buChar char="•"/>
            </a:pPr>
            <a:r>
              <a:rPr lang="en-US" sz="1400" b="0" i="0" dirty="0">
                <a:solidFill>
                  <a:srgbClr val="333333"/>
                </a:solidFill>
                <a:effectLst/>
                <a:latin typeface="72" panose="020B0503030000000003" pitchFamily="34" charset="0"/>
              </a:rPr>
              <a:t>Opening of a pop-up, expansion of a tree, selection of a tab, and opening a new window.</a:t>
            </a:r>
          </a:p>
          <a:p>
            <a:pPr algn="l">
              <a:buFont typeface="Arial" panose="020B0604020202020204" pitchFamily="34" charset="0"/>
              <a:buChar char="•"/>
            </a:pPr>
            <a:r>
              <a:rPr lang="en-US" sz="1400" b="0" i="0" dirty="0">
                <a:solidFill>
                  <a:srgbClr val="333333"/>
                </a:solidFill>
                <a:effectLst/>
                <a:latin typeface="72" panose="020B0503030000000003" pitchFamily="34" charset="0"/>
              </a:rPr>
              <a:t>If you missed a capture during the recording, you must fix it after the export:</a:t>
            </a:r>
          </a:p>
          <a:p>
            <a:pPr lvl="1">
              <a:buFont typeface="Arial" panose="020B0604020202020204" pitchFamily="34" charset="0"/>
              <a:buChar char="•"/>
            </a:pPr>
            <a:r>
              <a:rPr lang="en-US" sz="1400" b="0" i="0" dirty="0">
                <a:solidFill>
                  <a:srgbClr val="333333"/>
                </a:solidFill>
                <a:effectLst/>
                <a:latin typeface="72" panose="020B0503030000000003" pitchFamily="34" charset="0"/>
              </a:rPr>
              <a:t>Add the missing captures.</a:t>
            </a:r>
          </a:p>
          <a:p>
            <a:pPr lvl="1">
              <a:buFont typeface="Arial" panose="020B0604020202020204" pitchFamily="34" charset="0"/>
              <a:buChar char="•"/>
            </a:pPr>
            <a:r>
              <a:rPr lang="en-US" sz="1400" b="0" i="0" dirty="0">
                <a:solidFill>
                  <a:srgbClr val="333333"/>
                </a:solidFill>
                <a:effectLst/>
                <a:latin typeface="72" panose="020B0503030000000003" pitchFamily="34" charset="0"/>
              </a:rPr>
              <a:t>Fix element declarations. Indeed when an element is not part of the captured DOM, the declaration points by default to the last element of the DOM. You must correct this by redeclaring the element.</a:t>
            </a:r>
          </a:p>
          <a:p>
            <a:pPr lvl="1">
              <a:buFont typeface="Arial" panose="020B0604020202020204" pitchFamily="34" charset="0"/>
              <a:buChar char="•"/>
            </a:pPr>
            <a:r>
              <a:rPr lang="en-US" sz="1400" b="0" i="0" dirty="0">
                <a:solidFill>
                  <a:srgbClr val="333333"/>
                </a:solidFill>
                <a:effectLst/>
                <a:latin typeface="72" panose="020B0503030000000003" pitchFamily="34" charset="0"/>
              </a:rPr>
              <a:t>Fix the generated automation: add the </a:t>
            </a:r>
            <a:r>
              <a:rPr lang="en-US" sz="1400" b="1" i="0" dirty="0">
                <a:solidFill>
                  <a:srgbClr val="333333"/>
                </a:solidFill>
                <a:effectLst/>
                <a:latin typeface="72" panose="020B0503030000000003" pitchFamily="34" charset="0"/>
              </a:rPr>
              <a:t>Refresh Screen</a:t>
            </a:r>
            <a:r>
              <a:rPr lang="en-US" sz="1400" b="0" i="0" dirty="0">
                <a:solidFill>
                  <a:srgbClr val="333333"/>
                </a:solidFill>
                <a:effectLst/>
                <a:latin typeface="72" panose="020B0503030000000003" pitchFamily="34" charset="0"/>
              </a:rPr>
              <a:t> and </a:t>
            </a:r>
            <a:r>
              <a:rPr lang="en-US" sz="1400" b="1" i="0" dirty="0">
                <a:solidFill>
                  <a:srgbClr val="333333"/>
                </a:solidFill>
                <a:effectLst/>
                <a:latin typeface="72" panose="020B0503030000000003" pitchFamily="34" charset="0"/>
              </a:rPr>
              <a:t>Wait Element</a:t>
            </a:r>
            <a:r>
              <a:rPr lang="en-US" sz="1400" b="0" i="0" dirty="0">
                <a:solidFill>
                  <a:srgbClr val="333333"/>
                </a:solidFill>
                <a:effectLst/>
                <a:latin typeface="72" panose="020B0503030000000003" pitchFamily="34" charset="0"/>
              </a:rPr>
              <a:t> activities before every captured screen in the automation workflow.</a:t>
            </a:r>
          </a:p>
          <a:p>
            <a:pPr algn="l">
              <a:buFont typeface="Arial" panose="020B0604020202020204" pitchFamily="34" charset="0"/>
              <a:buChar char="•"/>
            </a:pPr>
            <a:endParaRPr lang="en-US" sz="1400" b="0" i="0" dirty="0">
              <a:solidFill>
                <a:srgbClr val="333333"/>
              </a:solidFill>
              <a:effectLst/>
              <a:latin typeface="72" panose="020B0503030000000003" pitchFamily="34" charset="0"/>
            </a:endParaRPr>
          </a:p>
          <a:p>
            <a:pPr algn="l">
              <a:buFont typeface="Arial" panose="020B0604020202020204" pitchFamily="34" charset="0"/>
              <a:buChar char="•"/>
            </a:pPr>
            <a:r>
              <a:rPr lang="en-US" sz="1400" b="0" i="0" dirty="0">
                <a:solidFill>
                  <a:srgbClr val="333333"/>
                </a:solidFill>
                <a:effectLst/>
                <a:latin typeface="72" panose="020B0503030000000003" pitchFamily="34" charset="0"/>
              </a:rPr>
              <a:t>The </a:t>
            </a:r>
            <a:r>
              <a:rPr lang="en-US" sz="1400" b="1" i="0" dirty="0">
                <a:solidFill>
                  <a:srgbClr val="333333"/>
                </a:solidFill>
                <a:effectLst/>
                <a:latin typeface="72" panose="020B0503030000000003" pitchFamily="34" charset="0"/>
              </a:rPr>
              <a:t>Wait</a:t>
            </a:r>
            <a:r>
              <a:rPr lang="en-US" sz="1400" b="0" i="0" dirty="0">
                <a:solidFill>
                  <a:srgbClr val="333333"/>
                </a:solidFill>
                <a:effectLst/>
                <a:latin typeface="72" panose="020B0503030000000003" pitchFamily="34" charset="0"/>
              </a:rPr>
              <a:t> activity is required between consecutive </a:t>
            </a:r>
            <a:r>
              <a:rPr lang="en-US" sz="1400" b="0" i="0" dirty="0" err="1">
                <a:solidFill>
                  <a:srgbClr val="333333"/>
                </a:solidFill>
                <a:effectLst/>
                <a:latin typeface="72" panose="020B0503030000000003" pitchFamily="34" charset="0"/>
              </a:rPr>
              <a:t>clicksThe</a:t>
            </a:r>
            <a:r>
              <a:rPr lang="en-US" sz="1400" b="0" i="0" dirty="0">
                <a:solidFill>
                  <a:srgbClr val="333333"/>
                </a:solidFill>
                <a:effectLst/>
                <a:latin typeface="72" panose="020B0503030000000003" pitchFamily="34" charset="0"/>
              </a:rPr>
              <a:t> click activity performs click asynchronously. If multiple consecutive asynchronous click activities are used, the sequence of the clicks performed on the target application cannot be guaranteed. So, the </a:t>
            </a:r>
            <a:r>
              <a:rPr lang="en-US" sz="1400" b="1" i="0" dirty="0">
                <a:solidFill>
                  <a:srgbClr val="333333"/>
                </a:solidFill>
                <a:effectLst/>
                <a:latin typeface="72" panose="020B0503030000000003" pitchFamily="34" charset="0"/>
              </a:rPr>
              <a:t>Wait</a:t>
            </a:r>
            <a:r>
              <a:rPr lang="en-US" sz="1400" b="0" i="0" dirty="0">
                <a:solidFill>
                  <a:srgbClr val="333333"/>
                </a:solidFill>
                <a:effectLst/>
                <a:latin typeface="72" panose="020B0503030000000003" pitchFamily="34" charset="0"/>
              </a:rPr>
              <a:t> activity must be used between consecutive click activities.</a:t>
            </a:r>
          </a:p>
          <a:p>
            <a:pPr algn="l">
              <a:buFont typeface="Arial" panose="020B0604020202020204" pitchFamily="34" charset="0"/>
              <a:buChar char="•"/>
            </a:pPr>
            <a:endParaRPr lang="en-US" sz="1400" b="0" i="0" dirty="0">
              <a:solidFill>
                <a:srgbClr val="333333"/>
              </a:solidFill>
              <a:effectLst/>
              <a:latin typeface="72" panose="020B0503030000000003" pitchFamily="34" charset="0"/>
            </a:endParaRPr>
          </a:p>
          <a:p>
            <a:pPr algn="l"/>
            <a:r>
              <a:rPr lang="en-US" sz="1400" b="0" i="0" dirty="0">
                <a:solidFill>
                  <a:srgbClr val="333333"/>
                </a:solidFill>
                <a:effectLst/>
                <a:latin typeface="72" panose="020B0503030000000003" pitchFamily="34" charset="0"/>
              </a:rPr>
              <a:t>For more information, see the </a:t>
            </a:r>
            <a:r>
              <a:rPr lang="en-US" sz="1400" b="0" i="0" u="none" strike="noStrike" dirty="0">
                <a:solidFill>
                  <a:srgbClr val="007DB8"/>
                </a:solidFill>
                <a:effectLst/>
                <a:latin typeface="72" panose="020B0503030000000003" pitchFamily="34" charset="0"/>
                <a:hlinkClick r:id="rId2" tooltip="The Wait activity puts on hold the current activity for a specified amount of time before moving on to the next activity. It is useful for ensuring screen elements are fully loaded and for detecting UI changes."/>
              </a:rPr>
              <a:t>Wait Activities</a:t>
            </a:r>
            <a:r>
              <a:rPr lang="en-US" sz="1400" b="0" i="0" dirty="0">
                <a:solidFill>
                  <a:srgbClr val="333333"/>
                </a:solidFill>
                <a:effectLst/>
                <a:latin typeface="72" panose="020B0503030000000003" pitchFamily="34" charset="0"/>
              </a:rPr>
              <a:t> section.</a:t>
            </a:r>
          </a:p>
          <a:p>
            <a:pPr algn="l">
              <a:buFont typeface="Arial" panose="020B0604020202020204" pitchFamily="34" charset="0"/>
              <a:buChar char="•"/>
            </a:pPr>
            <a:endParaRPr lang="en-US" sz="1400" b="0" i="0" dirty="0">
              <a:solidFill>
                <a:srgbClr val="333333"/>
              </a:solidFill>
              <a:effectLst/>
              <a:latin typeface="72" panose="020B0503030000000003" pitchFamily="34" charset="0"/>
            </a:endParaRPr>
          </a:p>
          <a:p>
            <a:pPr algn="l">
              <a:buFont typeface="Arial" panose="020B0604020202020204" pitchFamily="34" charset="0"/>
              <a:buChar char="•"/>
            </a:pPr>
            <a:r>
              <a:rPr lang="en-US" sz="1400" b="0" i="0" dirty="0">
                <a:solidFill>
                  <a:srgbClr val="333333"/>
                </a:solidFill>
                <a:effectLst/>
                <a:latin typeface="72" panose="020B0503030000000003" pitchFamily="34" charset="0"/>
              </a:rPr>
              <a:t> Effect of screen resolutions on the UI Automation </a:t>
            </a:r>
            <a:r>
              <a:rPr lang="en-US" sz="1400" b="0" i="0" dirty="0" err="1">
                <a:solidFill>
                  <a:srgbClr val="333333"/>
                </a:solidFill>
                <a:effectLst/>
                <a:latin typeface="72" panose="020B0503030000000003" pitchFamily="34" charset="0"/>
              </a:rPr>
              <a:t>RecorderThe</a:t>
            </a:r>
            <a:r>
              <a:rPr lang="en-US" sz="1400" b="0" i="0" dirty="0">
                <a:solidFill>
                  <a:srgbClr val="333333"/>
                </a:solidFill>
                <a:effectLst/>
                <a:latin typeface="72" panose="020B0503030000000003" pitchFamily="34" charset="0"/>
              </a:rPr>
              <a:t> UI Automation Recorder works best with 100% DPI (dots per inch) resolution. It also works fine with other resolution scales (for example, 150% DPI) for most Windows applications. However, in a few applications, the UI Automation framework gives the wrong element based on the mouse pointer, and this might interrupt the bot execution. Therefore, it’s recommended to use the recorder for UI Automation with a 100% DPI resolution.</a:t>
            </a:r>
          </a:p>
        </p:txBody>
      </p:sp>
    </p:spTree>
    <p:extLst>
      <p:ext uri="{BB962C8B-B14F-4D97-AF65-F5344CB8AC3E}">
        <p14:creationId xmlns:p14="http://schemas.microsoft.com/office/powerpoint/2010/main" val="71556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64DD7-484A-1C60-AD91-8EE781E080D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42F58-6996-155B-0F3D-5495709BA1C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AA2716E2-C07C-BD3B-0747-B28B27A4F35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BEFBF89A-804B-5226-8451-4B6D5B2A051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Recorder?</a:t>
            </a:r>
          </a:p>
        </p:txBody>
      </p:sp>
      <p:sp>
        <p:nvSpPr>
          <p:cNvPr id="2" name="TextBox 1">
            <a:extLst>
              <a:ext uri="{FF2B5EF4-FFF2-40B4-BE49-F238E27FC236}">
                <a16:creationId xmlns:a16="http://schemas.microsoft.com/office/drawing/2014/main" id="{04931F6F-0146-2450-BDB9-97333133465D}"/>
              </a:ext>
            </a:extLst>
          </p:cNvPr>
          <p:cNvSpPr txBox="1"/>
          <p:nvPr/>
        </p:nvSpPr>
        <p:spPr>
          <a:xfrm>
            <a:off x="152400" y="971549"/>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solidFill>
                  <a:srgbClr val="1F1F1F"/>
                </a:solidFill>
                <a:effectLst/>
                <a:latin typeface="72 Brand Variable"/>
              </a:rPr>
              <a:t>You can automate complex workflows easily using the </a:t>
            </a:r>
            <a:r>
              <a:rPr lang="en-US" sz="1400" b="1" i="0" dirty="0">
                <a:solidFill>
                  <a:srgbClr val="1F1F1F"/>
                </a:solidFill>
                <a:effectLst/>
                <a:latin typeface="72 Brand Variable"/>
              </a:rPr>
              <a:t>Recorder</a:t>
            </a:r>
            <a:r>
              <a:rPr lang="en-US" sz="1400" b="0" i="0" dirty="0">
                <a:solidFill>
                  <a:srgbClr val="1F1F1F"/>
                </a:solidFill>
                <a:effectLst/>
                <a:latin typeface="72 Brand Variable"/>
              </a:rPr>
              <a:t> in </a:t>
            </a:r>
            <a:r>
              <a:rPr lang="en-US" sz="1400" b="1" i="0" dirty="0">
                <a:solidFill>
                  <a:srgbClr val="1F1F1F"/>
                </a:solidFill>
                <a:effectLst/>
                <a:latin typeface="72 Brand Variable"/>
              </a:rPr>
              <a:t>SAP Build Process Automation</a:t>
            </a:r>
            <a:r>
              <a:rPr lang="en-US" sz="1400" b="0" i="0" dirty="0">
                <a:solidFill>
                  <a:srgbClr val="1F1F1F"/>
                </a:solidFill>
                <a:effectLst/>
                <a:latin typeface="72 Brand Variable"/>
              </a:rPr>
              <a:t> application. It automatically captures applications and designs automations accurately at the same time. The </a:t>
            </a:r>
            <a:r>
              <a:rPr lang="en-US" sz="1400" b="1" i="0" dirty="0">
                <a:solidFill>
                  <a:srgbClr val="1F1F1F"/>
                </a:solidFill>
                <a:effectLst/>
                <a:latin typeface="72 Brand Variable"/>
              </a:rPr>
              <a:t>Recorder</a:t>
            </a:r>
            <a:r>
              <a:rPr lang="en-US" sz="1400" b="0" i="0" dirty="0">
                <a:solidFill>
                  <a:srgbClr val="1F1F1F"/>
                </a:solidFill>
                <a:effectLst/>
                <a:latin typeface="72 Brand Variable"/>
              </a:rPr>
              <a:t> records the steps you perform across the screens of an application. Then you can export the recording in the automation designer of the </a:t>
            </a:r>
            <a:r>
              <a:rPr lang="en-US" sz="1400" b="1" i="0" dirty="0">
                <a:solidFill>
                  <a:srgbClr val="1F1F1F"/>
                </a:solidFill>
                <a:effectLst/>
                <a:latin typeface="72 Brand Variable"/>
              </a:rPr>
              <a:t>SAP Build Process Automation</a:t>
            </a:r>
            <a:r>
              <a:rPr lang="en-US" sz="1400" b="0" i="0" dirty="0">
                <a:solidFill>
                  <a:srgbClr val="1F1F1F"/>
                </a:solidFill>
                <a:effectLst/>
                <a:latin typeface="72 Brand Variable"/>
              </a:rPr>
              <a:t> application where a workflow is built.</a:t>
            </a:r>
          </a:p>
          <a:p>
            <a:pPr>
              <a:spcBef>
                <a:spcPct val="20000"/>
              </a:spcBef>
              <a:buFont typeface="Arial" pitchFamily="34" charset="0"/>
            </a:pPr>
            <a:endParaRPr lang="en-US" sz="1400" dirty="0">
              <a:solidFill>
                <a:srgbClr val="1F1F1F"/>
              </a:solidFill>
              <a:latin typeface="72 Brand Variable"/>
            </a:endParaRPr>
          </a:p>
          <a:p>
            <a:pPr>
              <a:spcBef>
                <a:spcPct val="20000"/>
              </a:spcBef>
              <a:buFont typeface="Arial" pitchFamily="34" charset="0"/>
            </a:pPr>
            <a:r>
              <a:rPr lang="en-US" sz="1400" b="1" dirty="0">
                <a:solidFill>
                  <a:srgbClr val="1F1F1F"/>
                </a:solidFill>
                <a:latin typeface="72 Brand Variable"/>
              </a:rPr>
              <a:t>SAP GUI Automation</a:t>
            </a:r>
          </a:p>
          <a:p>
            <a:pPr algn="l"/>
            <a:r>
              <a:rPr lang="en-US" sz="1400" dirty="0">
                <a:solidFill>
                  <a:srgbClr val="1F1F1F"/>
                </a:solidFill>
                <a:latin typeface="72 Brand Variable"/>
              </a:rPr>
              <a:t>SAP GUI for Windows applications can be automated in SAP Intelligent RPA using the SAP GUI connector (for manual capture ) and the recorder. Both rely on SAP scripting which depends on the version of SAP GUI for Windows client.</a:t>
            </a:r>
          </a:p>
          <a:p>
            <a:pPr algn="l"/>
            <a:r>
              <a:rPr lang="en-US" sz="1400" dirty="0">
                <a:solidFill>
                  <a:srgbClr val="1F1F1F"/>
                </a:solidFill>
                <a:latin typeface="72 Brand Variable"/>
              </a:rPr>
              <a:t>SAP recommend using SAP GUI for Windows 7.40 and above.  </a:t>
            </a:r>
          </a:p>
          <a:p>
            <a:pPr algn="l">
              <a:buFont typeface="Arial" panose="020B0604020202020204" pitchFamily="34" charset="0"/>
              <a:buChar char="•"/>
            </a:pPr>
            <a:endParaRPr lang="en-US" sz="1400" dirty="0">
              <a:solidFill>
                <a:srgbClr val="1F1F1F"/>
              </a:solidFill>
              <a:latin typeface="72 Brand Variable"/>
            </a:endParaRPr>
          </a:p>
          <a:p>
            <a:pPr algn="l"/>
            <a:r>
              <a:rPr lang="en-US" sz="1400" dirty="0">
                <a:solidFill>
                  <a:srgbClr val="1F1F1F"/>
                </a:solidFill>
                <a:latin typeface="72 Brand Variable"/>
              </a:rPr>
              <a:t>Check the </a:t>
            </a:r>
            <a:r>
              <a:rPr lang="en-US" sz="1400" dirty="0">
                <a:solidFill>
                  <a:srgbClr val="1F1F1F"/>
                </a:solidFill>
                <a:latin typeface="72 Brand Variable"/>
                <a:hlinkClick r:id="rId2" tooltip="https://help.sap.com/viewer/b47d018c3b9b45e897faf66a6c0885a8/770.04/en-US/45a62269a13d4522997bedf3e6ff56f8.html">
                  <a:extLst>
                    <a:ext uri="{A12FA001-AC4F-418D-AE19-62706E023703}">
                      <ahyp:hlinkClr xmlns:ahyp="http://schemas.microsoft.com/office/drawing/2018/hyperlinkcolor" val="tx"/>
                    </a:ext>
                  </a:extLst>
                </a:hlinkClick>
              </a:rPr>
              <a:t>SAP GUI Scripting API documentation</a:t>
            </a:r>
            <a:r>
              <a:rPr lang="en-US" sz="1400" dirty="0">
                <a:solidFill>
                  <a:srgbClr val="1F1F1F"/>
                </a:solidFill>
                <a:latin typeface="72 Brand Variable"/>
              </a:rPr>
              <a:t> to find the SAP Scripting requirements. </a:t>
            </a:r>
          </a:p>
          <a:p>
            <a:pPr algn="l"/>
            <a:endParaRPr lang="en-US" sz="1400" dirty="0">
              <a:solidFill>
                <a:srgbClr val="1F1F1F"/>
              </a:solidFill>
              <a:latin typeface="72 Brand Variable"/>
            </a:endParaRPr>
          </a:p>
          <a:p>
            <a:pPr algn="l"/>
            <a:r>
              <a:rPr lang="en-US" sz="1400" dirty="0">
                <a:solidFill>
                  <a:srgbClr val="1F1F1F"/>
                </a:solidFill>
                <a:latin typeface="72 Brand Variable"/>
              </a:rPr>
              <a:t>You also need to take into account that:</a:t>
            </a:r>
          </a:p>
          <a:p>
            <a:pPr marL="285750" indent="-285750" algn="l">
              <a:buFont typeface="Arial" panose="020B0604020202020204" pitchFamily="34" charset="0"/>
              <a:buChar char="•"/>
            </a:pPr>
            <a:r>
              <a:rPr lang="en-US" sz="1400" dirty="0">
                <a:solidFill>
                  <a:srgbClr val="1F1F1F"/>
                </a:solidFill>
                <a:latin typeface="72 Brand Variable"/>
              </a:rPr>
              <a:t>Applications may change from one release to the next. This means scripts for a transaction may work in one release, but not in the other if the application changed. </a:t>
            </a:r>
          </a:p>
          <a:p>
            <a:pPr marL="285750" indent="-285750" algn="l">
              <a:buFont typeface="Arial" panose="020B0604020202020204" pitchFamily="34" charset="0"/>
              <a:buChar char="•"/>
            </a:pPr>
            <a:r>
              <a:rPr lang="en-US" sz="1400" dirty="0">
                <a:solidFill>
                  <a:srgbClr val="1F1F1F"/>
                </a:solidFill>
                <a:latin typeface="72 Brand Variable"/>
              </a:rPr>
              <a:t>Some applications are using controls or logic which are not compatible with scripting</a:t>
            </a:r>
          </a:p>
          <a:p>
            <a:pPr algn="l"/>
            <a:r>
              <a:rPr lang="en-US" sz="1400" b="0" i="0" dirty="0">
                <a:solidFill>
                  <a:srgbClr val="333333"/>
                </a:solidFill>
                <a:effectLst/>
                <a:latin typeface="72" panose="020B0503030000000003" pitchFamily="34" charset="0"/>
                <a:hlinkClick r:id="rId3"/>
              </a:rPr>
              <a:t>Refer Guidelines here</a:t>
            </a:r>
            <a:endParaRPr lang="en-US" sz="1400" b="0" i="0" dirty="0">
              <a:solidFill>
                <a:srgbClr val="333333"/>
              </a:solidFill>
              <a:effectLst/>
              <a:latin typeface="72" panose="020B0503030000000003" pitchFamily="34" charset="0"/>
            </a:endParaRPr>
          </a:p>
          <a:p>
            <a:pPr>
              <a:spcBef>
                <a:spcPct val="20000"/>
              </a:spcBef>
              <a:buFont typeface="Arial" pitchFamily="34" charset="0"/>
            </a:pPr>
            <a:endParaRPr lang="en-US" sz="1400" b="1" dirty="0"/>
          </a:p>
        </p:txBody>
      </p:sp>
    </p:spTree>
    <p:extLst>
      <p:ext uri="{BB962C8B-B14F-4D97-AF65-F5344CB8AC3E}">
        <p14:creationId xmlns:p14="http://schemas.microsoft.com/office/powerpoint/2010/main" val="124144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79DB4-8FDA-5A1F-152D-3245BE6318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1BF083-0E47-AA35-B39B-083D05527836}"/>
              </a:ext>
            </a:extLst>
          </p:cNvPr>
          <p:cNvSpPr>
            <a:spLocks noGrp="1"/>
          </p:cNvSpPr>
          <p:nvPr>
            <p:ph type="title"/>
          </p:nvPr>
        </p:nvSpPr>
        <p:spPr>
          <a:xfrm>
            <a:off x="457200" y="188289"/>
            <a:ext cx="8229600" cy="609601"/>
          </a:xfrm>
        </p:spPr>
        <p:txBody>
          <a:bodyPr>
            <a:normAutofit/>
          </a:bodyPr>
          <a:lstStyle/>
          <a:p>
            <a:r>
              <a:rPr lang="en-US" b="1" kern="1200" dirty="0">
                <a:latin typeface="Cooper Black" panose="0208090404030B020404" pitchFamily="18" charset="0"/>
              </a:rPr>
              <a:t>Scenario – Sales order application</a:t>
            </a:r>
          </a:p>
        </p:txBody>
      </p:sp>
      <p:sp>
        <p:nvSpPr>
          <p:cNvPr id="3" name="Footer Placeholder 2">
            <a:extLst>
              <a:ext uri="{FF2B5EF4-FFF2-40B4-BE49-F238E27FC236}">
                <a16:creationId xmlns:a16="http://schemas.microsoft.com/office/drawing/2014/main" id="{A05518A7-816C-44F8-2DB4-C5387143D279}"/>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B7D672B0-8894-F029-0A53-D049F0AA7ADE}"/>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6</a:t>
            </a:fld>
            <a:endParaRPr lang="en-US"/>
          </a:p>
        </p:txBody>
      </p:sp>
      <p:sp>
        <p:nvSpPr>
          <p:cNvPr id="2" name="TextBox 1">
            <a:extLst>
              <a:ext uri="{FF2B5EF4-FFF2-40B4-BE49-F238E27FC236}">
                <a16:creationId xmlns:a16="http://schemas.microsoft.com/office/drawing/2014/main" id="{A1A4594B-B54E-3BF1-89F6-89C9AC1C159E}"/>
              </a:ext>
            </a:extLst>
          </p:cNvPr>
          <p:cNvSpPr txBox="1"/>
          <p:nvPr/>
        </p:nvSpPr>
        <p:spPr>
          <a:xfrm>
            <a:off x="457200" y="971550"/>
            <a:ext cx="4038600" cy="3657600"/>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Nina is working as SAP consultant; her job is to create multiple sales order in a day with fixed set of data. However, she needs to use different set of materials while creating the sales order in SAP using VA01 </a:t>
            </a:r>
            <a:r>
              <a:rPr lang="en-US" sz="1400" dirty="0" err="1"/>
              <a:t>Tc</a:t>
            </a:r>
            <a:r>
              <a:rPr lang="en-US" sz="1400" b="0" i="0" dirty="0" err="1">
                <a:effectLst/>
              </a:rPr>
              <a:t>ode</a:t>
            </a:r>
            <a:r>
              <a:rPr lang="en-US" sz="1400" b="0" i="0" dirty="0">
                <a:effectLst/>
              </a:rPr>
              <a:t>. These materials comes from Excel file.</a:t>
            </a:r>
          </a:p>
          <a:p>
            <a:pPr>
              <a:spcBef>
                <a:spcPct val="20000"/>
              </a:spcBef>
              <a:buFont typeface="Arial" pitchFamily="34" charset="0"/>
            </a:pPr>
            <a:endParaRPr lang="en-US" sz="1400" dirty="0"/>
          </a:p>
          <a:p>
            <a:pPr>
              <a:spcBef>
                <a:spcPct val="20000"/>
              </a:spcBef>
              <a:buFont typeface="Arial" pitchFamily="34" charset="0"/>
            </a:pPr>
            <a:r>
              <a:rPr lang="en-US" sz="1400" dirty="0"/>
              <a:t>We would like to help Nina by creating automation of sales order application to reduce the manual effort.</a:t>
            </a:r>
          </a:p>
        </p:txBody>
      </p:sp>
      <p:pic>
        <p:nvPicPr>
          <p:cNvPr id="6" name="Picture 2" descr="A person smiling at the camera&#10;&#10;Description automatically generated">
            <a:extLst>
              <a:ext uri="{FF2B5EF4-FFF2-40B4-BE49-F238E27FC236}">
                <a16:creationId xmlns:a16="http://schemas.microsoft.com/office/drawing/2014/main" id="{C95BAF0C-0CD4-56EA-F53D-DBA24728F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021" r="18771"/>
          <a:stretch/>
        </p:blipFill>
        <p:spPr bwMode="auto">
          <a:xfrm>
            <a:off x="4816474" y="1123950"/>
            <a:ext cx="3870325" cy="3505200"/>
          </a:xfrm>
          <a:prstGeom prst="rect">
            <a:avLst/>
          </a:prstGeom>
          <a:solidFill>
            <a:srgbClr val="FFFFFF"/>
          </a:solidFill>
        </p:spPr>
      </p:pic>
      <p:sp>
        <p:nvSpPr>
          <p:cNvPr id="7" name="TextBox 6">
            <a:extLst>
              <a:ext uri="{FF2B5EF4-FFF2-40B4-BE49-F238E27FC236}">
                <a16:creationId xmlns:a16="http://schemas.microsoft.com/office/drawing/2014/main" id="{89CA7526-CF8A-FCE2-33F8-1E4C3D86230E}"/>
              </a:ext>
            </a:extLst>
          </p:cNvPr>
          <p:cNvSpPr txBox="1"/>
          <p:nvPr/>
        </p:nvSpPr>
        <p:spPr>
          <a:xfrm>
            <a:off x="533400" y="3028950"/>
            <a:ext cx="3962400" cy="369332"/>
          </a:xfrm>
          <a:prstGeom prst="rect">
            <a:avLst/>
          </a:prstGeom>
          <a:noFill/>
        </p:spPr>
        <p:txBody>
          <a:bodyPr wrap="square" rtlCol="0">
            <a:spAutoFit/>
          </a:bodyPr>
          <a:lstStyle/>
          <a:p>
            <a:r>
              <a:rPr lang="en-IN" dirty="0"/>
              <a:t>server@anubhavtrainings.com</a:t>
            </a:r>
          </a:p>
        </p:txBody>
      </p:sp>
    </p:spTree>
    <p:extLst>
      <p:ext uri="{BB962C8B-B14F-4D97-AF65-F5344CB8AC3E}">
        <p14:creationId xmlns:p14="http://schemas.microsoft.com/office/powerpoint/2010/main" val="367829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2A59A-307B-37B8-9914-2C0A78439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7DF8E-170F-3DC1-F473-404DCDC65CF7}"/>
              </a:ext>
            </a:extLst>
          </p:cNvPr>
          <p:cNvSpPr>
            <a:spLocks noGrp="1"/>
          </p:cNvSpPr>
          <p:nvPr>
            <p:ph type="title"/>
          </p:nvPr>
        </p:nvSpPr>
        <p:spPr>
          <a:xfrm>
            <a:off x="990600" y="971550"/>
            <a:ext cx="8001000" cy="425054"/>
          </a:xfrm>
        </p:spPr>
        <p:txBody>
          <a:bodyPr/>
          <a:lstStyle/>
          <a:p>
            <a:r>
              <a:rPr lang="en-IN" sz="2400" dirty="0">
                <a:latin typeface="Cooper Black" panose="0208090404030B020404" pitchFamily="18" charset="0"/>
              </a:rPr>
              <a:t>Chapter 19: Working with cloud Connector</a:t>
            </a:r>
          </a:p>
        </p:txBody>
      </p:sp>
      <p:sp>
        <p:nvSpPr>
          <p:cNvPr id="4" name="Text Placeholder 3">
            <a:extLst>
              <a:ext uri="{FF2B5EF4-FFF2-40B4-BE49-F238E27FC236}">
                <a16:creationId xmlns:a16="http://schemas.microsoft.com/office/drawing/2014/main" id="{F55EA630-FFE2-C40B-9B60-5A412634FBAF}"/>
              </a:ext>
            </a:extLst>
          </p:cNvPr>
          <p:cNvSpPr>
            <a:spLocks noGrp="1"/>
          </p:cNvSpPr>
          <p:nvPr>
            <p:ph type="body" sz="half" idx="2"/>
          </p:nvPr>
        </p:nvSpPr>
        <p:spPr>
          <a:xfrm>
            <a:off x="1066800" y="1500783"/>
            <a:ext cx="7848600" cy="3204567"/>
          </a:xfrm>
        </p:spPr>
        <p:txBody>
          <a:bodyPr>
            <a:normAutofit/>
          </a:bodyPr>
          <a:lstStyle/>
          <a:p>
            <a:pPr marL="285750" indent="-285750">
              <a:buFont typeface="Arial" panose="020B0604020202020204" pitchFamily="34" charset="0"/>
              <a:buChar char="•"/>
            </a:pPr>
            <a:r>
              <a:rPr lang="en-IN" dirty="0"/>
              <a:t>What is cloud connector</a:t>
            </a:r>
          </a:p>
          <a:p>
            <a:pPr marL="285750" indent="-285750">
              <a:buFont typeface="Arial" panose="020B0604020202020204" pitchFamily="34" charset="0"/>
              <a:buChar char="•"/>
            </a:pPr>
            <a:r>
              <a:rPr lang="en-IN" dirty="0"/>
              <a:t>Why we need the cloud connector</a:t>
            </a:r>
          </a:p>
          <a:p>
            <a:pPr marL="285750" indent="-285750">
              <a:buFont typeface="Arial" panose="020B0604020202020204" pitchFamily="34" charset="0"/>
              <a:buChar char="•"/>
            </a:pPr>
            <a:r>
              <a:rPr lang="en-IN" dirty="0"/>
              <a:t>How to identify the details of your SAP S/4HANA backend system</a:t>
            </a:r>
          </a:p>
          <a:p>
            <a:pPr marL="285750" indent="-285750">
              <a:buFont typeface="Arial" panose="020B0604020202020204" pitchFamily="34" charset="0"/>
              <a:buChar char="•"/>
            </a:pPr>
            <a:r>
              <a:rPr lang="en-IN" dirty="0"/>
              <a:t>Installing cloud connector</a:t>
            </a:r>
          </a:p>
          <a:p>
            <a:pPr marL="285750" indent="-285750">
              <a:buFont typeface="Arial" panose="020B0604020202020204" pitchFamily="34" charset="0"/>
              <a:buChar char="•"/>
            </a:pPr>
            <a:r>
              <a:rPr lang="en-IN" dirty="0"/>
              <a:t>Connect to your backend system</a:t>
            </a:r>
          </a:p>
          <a:p>
            <a:pPr marL="285750" indent="-285750">
              <a:buFont typeface="Arial" panose="020B0604020202020204" pitchFamily="34" charset="0"/>
              <a:buChar char="•"/>
            </a:pPr>
            <a:r>
              <a:rPr lang="en-IN" dirty="0"/>
              <a:t>Register CC to SAP BTP Account and check</a:t>
            </a:r>
          </a:p>
          <a:p>
            <a:pPr marL="285750" indent="-285750">
              <a:buFont typeface="Arial" panose="020B0604020202020204" pitchFamily="34" charset="0"/>
              <a:buChar char="•"/>
            </a:pPr>
            <a:r>
              <a:rPr lang="en-IN" dirty="0"/>
              <a:t>Adding backend system for handshake</a:t>
            </a:r>
          </a:p>
          <a:p>
            <a:pPr marL="285750" indent="-285750">
              <a:buFont typeface="Arial" panose="020B0604020202020204" pitchFamily="34" charset="0"/>
              <a:buChar char="•"/>
            </a:pPr>
            <a:r>
              <a:rPr lang="en-IN" dirty="0"/>
              <a:t>Testing the CC connection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5" name="Footer Placeholder 4">
            <a:extLst>
              <a:ext uri="{FF2B5EF4-FFF2-40B4-BE49-F238E27FC236}">
                <a16:creationId xmlns:a16="http://schemas.microsoft.com/office/drawing/2014/main" id="{C9B4BB92-534F-9631-E606-34C798F8334A}"/>
              </a:ext>
            </a:extLst>
          </p:cNvPr>
          <p:cNvSpPr>
            <a:spLocks noGrp="1"/>
          </p:cNvSpPr>
          <p:nvPr>
            <p:ph type="ftr" sz="quarter" idx="11"/>
          </p:nvPr>
        </p:nvSpPr>
        <p:spPr/>
        <p:txBody>
          <a:bodyPr/>
          <a:lstStyle/>
          <a:p>
            <a:r>
              <a:rPr lang="en-US"/>
              <a:t>www.anubhavtrainings.com</a:t>
            </a:r>
            <a:endParaRPr lang="en-US" dirty="0"/>
          </a:p>
        </p:txBody>
      </p:sp>
      <p:sp>
        <p:nvSpPr>
          <p:cNvPr id="6" name="Slide Number Placeholder 5">
            <a:extLst>
              <a:ext uri="{FF2B5EF4-FFF2-40B4-BE49-F238E27FC236}">
                <a16:creationId xmlns:a16="http://schemas.microsoft.com/office/drawing/2014/main" id="{03D5155E-EEBF-615F-CBEE-945FA53288FE}"/>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59740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16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2054</TotalTime>
  <Words>799</Words>
  <Application>Microsoft Office PowerPoint</Application>
  <PresentationFormat>On-screen Show (16:9)</PresentationFormat>
  <Paragraphs>86</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72</vt:lpstr>
      <vt:lpstr>72 Brand Variable</vt: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Guideline for UI Automation</vt:lpstr>
      <vt:lpstr>What is Recorder?</vt:lpstr>
      <vt:lpstr>Scenario – Sales order application</vt:lpstr>
      <vt:lpstr>Chapter 19: Working with cloud Connector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113</cp:revision>
  <dcterms:created xsi:type="dcterms:W3CDTF">2013-12-05T19:37:13Z</dcterms:created>
  <dcterms:modified xsi:type="dcterms:W3CDTF">2025-07-26T15:52:48Z</dcterms:modified>
</cp:coreProperties>
</file>