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494" r:id="rId3"/>
    <p:sldId id="265" r:id="rId4"/>
    <p:sldId id="305" r:id="rId5"/>
    <p:sldId id="306" r:id="rId6"/>
    <p:sldId id="314" r:id="rId7"/>
    <p:sldId id="315" r:id="rId8"/>
    <p:sldId id="313" r:id="rId9"/>
    <p:sldId id="317" r:id="rId10"/>
    <p:sldId id="495" r:id="rId11"/>
    <p:sldId id="496" r:id="rId12"/>
    <p:sldId id="497"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10,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yaccount.google.com/apppasswords" TargetMode="External"/><Relationship Id="rId2" Type="http://schemas.openxmlformats.org/officeDocument/2006/relationships/hyperlink" Target="https://www.gmass.co/blog/gmail-smtp/" TargetMode="Externa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mailto:anubhavsmtpbpa@gmail.com" TargetMode="External"/><Relationship Id="rId4" Type="http://schemas.openxmlformats.org/officeDocument/2006/relationships/hyperlink" Target="https://help.sap.com/docs/build-process-automation/sap-build-process-automation/configuring-smtp-mail-destina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DAY-4</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4</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Deploy and Test</a:t>
            </a:r>
          </a:p>
          <a:p>
            <a:pPr algn="ctr"/>
            <a:r>
              <a:rPr lang="en-US" sz="1200" dirty="0">
                <a:solidFill>
                  <a:schemeClr val="bg1">
                    <a:lumMod val="50000"/>
                  </a:schemeClr>
                </a:solidFill>
                <a:latin typeface="Arial" pitchFamily="34" charset="0"/>
                <a:cs typeface="Arial" pitchFamily="34" charset="0"/>
              </a:rPr>
              <a:t>Deploy and Test end to end process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My Inbox App</a:t>
            </a:r>
          </a:p>
          <a:p>
            <a:pPr algn="ctr"/>
            <a:r>
              <a:rPr lang="en-US" sz="1400" dirty="0">
                <a:solidFill>
                  <a:schemeClr val="bg1">
                    <a:lumMod val="50000"/>
                  </a:schemeClr>
                </a:solidFill>
                <a:latin typeface="Arial" pitchFamily="34" charset="0"/>
                <a:cs typeface="Arial" pitchFamily="34" charset="0"/>
              </a:rPr>
              <a:t>Configure My Inbox in Build work zone</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86177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Mail Destination</a:t>
            </a:r>
          </a:p>
          <a:p>
            <a:pPr algn="ctr"/>
            <a:r>
              <a:rPr lang="en-US" sz="1200" dirty="0">
                <a:solidFill>
                  <a:schemeClr val="bg1">
                    <a:lumMod val="50000"/>
                  </a:schemeClr>
                </a:solidFill>
                <a:latin typeface="Arial" pitchFamily="34" charset="0"/>
                <a:cs typeface="Arial" pitchFamily="34" charset="0"/>
              </a:rPr>
              <a:t>Create Email Destination for our use case</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892552"/>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Leave Process</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Complete the leave process with Form and Approval</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F86A-5A24-6B63-06C5-6554CA4523B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F88ECD-14F1-AC95-F641-736487734C1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E33B254-7BB2-DE8C-DA98-7DE44BEE029A}"/>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C964FE0B-2836-4019-1E5B-AEAD844DE08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Configuring the SMTP mail destination</a:t>
            </a:r>
          </a:p>
        </p:txBody>
      </p:sp>
      <p:sp>
        <p:nvSpPr>
          <p:cNvPr id="2" name="TextBox 1">
            <a:extLst>
              <a:ext uri="{FF2B5EF4-FFF2-40B4-BE49-F238E27FC236}">
                <a16:creationId xmlns:a16="http://schemas.microsoft.com/office/drawing/2014/main" id="{D2D51BA8-9C1F-B405-CCD6-6E4FBA001705}"/>
              </a:ext>
            </a:extLst>
          </p:cNvPr>
          <p:cNvSpPr txBox="1"/>
          <p:nvPr/>
        </p:nvSpPr>
        <p:spPr>
          <a:xfrm>
            <a:off x="228600" y="742950"/>
            <a:ext cx="8686800" cy="923330"/>
          </a:xfrm>
          <a:prstGeom prst="rect">
            <a:avLst/>
          </a:prstGeom>
          <a:noFill/>
        </p:spPr>
        <p:txBody>
          <a:bodyPr wrap="square" rtlCol="0">
            <a:spAutoFit/>
          </a:bodyPr>
          <a:lstStyle/>
          <a:p>
            <a:r>
              <a:rPr lang="en-IN" dirty="0"/>
              <a:t>We will create a process with many process steps including the actions, mail steps. A mail step is executed is executed to send a email. E.g. when a manage approve leave request of an employee, the employee receives an email.</a:t>
            </a:r>
          </a:p>
        </p:txBody>
      </p:sp>
      <p:sp>
        <p:nvSpPr>
          <p:cNvPr id="6" name="Rectangle 5">
            <a:extLst>
              <a:ext uri="{FF2B5EF4-FFF2-40B4-BE49-F238E27FC236}">
                <a16:creationId xmlns:a16="http://schemas.microsoft.com/office/drawing/2014/main" id="{F5EF4C34-4E52-28E4-D85F-4C1A5624EFD4}"/>
              </a:ext>
            </a:extLst>
          </p:cNvPr>
          <p:cNvSpPr/>
          <p:nvPr/>
        </p:nvSpPr>
        <p:spPr>
          <a:xfrm>
            <a:off x="4114800" y="2724150"/>
            <a:ext cx="17526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 server</a:t>
            </a:r>
          </a:p>
        </p:txBody>
      </p:sp>
      <p:sp>
        <p:nvSpPr>
          <p:cNvPr id="7" name="Rectangle: Rounded Corners 6">
            <a:extLst>
              <a:ext uri="{FF2B5EF4-FFF2-40B4-BE49-F238E27FC236}">
                <a16:creationId xmlns:a16="http://schemas.microsoft.com/office/drawing/2014/main" id="{8F69E79F-C4FA-C745-875E-08B79163E42A}"/>
              </a:ext>
            </a:extLst>
          </p:cNvPr>
          <p:cNvSpPr/>
          <p:nvPr/>
        </p:nvSpPr>
        <p:spPr>
          <a:xfrm>
            <a:off x="285554" y="2038350"/>
            <a:ext cx="1524000" cy="2209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SAP build process automation</a:t>
            </a:r>
          </a:p>
        </p:txBody>
      </p:sp>
      <p:sp>
        <p:nvSpPr>
          <p:cNvPr id="8" name="Arrow: Chevron 7">
            <a:extLst>
              <a:ext uri="{FF2B5EF4-FFF2-40B4-BE49-F238E27FC236}">
                <a16:creationId xmlns:a16="http://schemas.microsoft.com/office/drawing/2014/main" id="{EDEC805B-0D4A-77F4-06D0-2A7AF4AEA6C3}"/>
              </a:ext>
            </a:extLst>
          </p:cNvPr>
          <p:cNvSpPr/>
          <p:nvPr/>
        </p:nvSpPr>
        <p:spPr>
          <a:xfrm>
            <a:off x="6170629"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A9ECE95E-74BA-83B4-C008-3170D643A7D5}"/>
              </a:ext>
            </a:extLst>
          </p:cNvPr>
          <p:cNvSpPr/>
          <p:nvPr/>
        </p:nvSpPr>
        <p:spPr>
          <a:xfrm>
            <a:off x="6400800"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22C5C576-14D1-77AD-A85C-D1961F63BE17}"/>
              </a:ext>
            </a:extLst>
          </p:cNvPr>
          <p:cNvSpPr/>
          <p:nvPr/>
        </p:nvSpPr>
        <p:spPr>
          <a:xfrm>
            <a:off x="7315200" y="2876550"/>
            <a:ext cx="9906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DFFF6567-1F1B-2006-71E1-90B79F749CBF}"/>
              </a:ext>
            </a:extLst>
          </p:cNvPr>
          <p:cNvSpPr/>
          <p:nvPr/>
        </p:nvSpPr>
        <p:spPr>
          <a:xfrm>
            <a:off x="7310487" y="2861035"/>
            <a:ext cx="989814" cy="287547"/>
          </a:xfrm>
          <a:custGeom>
            <a:avLst/>
            <a:gdLst>
              <a:gd name="connsiteX0" fmla="*/ 0 w 989814"/>
              <a:gd name="connsiteY0" fmla="*/ 0 h 287547"/>
              <a:gd name="connsiteX1" fmla="*/ 490193 w 989814"/>
              <a:gd name="connsiteY1" fmla="*/ 287518 h 287547"/>
              <a:gd name="connsiteX2" fmla="*/ 989814 w 989814"/>
              <a:gd name="connsiteY2" fmla="*/ 14140 h 287547"/>
            </a:gdLst>
            <a:ahLst/>
            <a:cxnLst>
              <a:cxn ang="0">
                <a:pos x="connsiteX0" y="connsiteY0"/>
              </a:cxn>
              <a:cxn ang="0">
                <a:pos x="connsiteX1" y="connsiteY1"/>
              </a:cxn>
              <a:cxn ang="0">
                <a:pos x="connsiteX2" y="connsiteY2"/>
              </a:cxn>
            </a:cxnLst>
            <a:rect l="l" t="t" r="r" b="b"/>
            <a:pathLst>
              <a:path w="989814" h="287547">
                <a:moveTo>
                  <a:pt x="0" y="0"/>
                </a:moveTo>
                <a:cubicBezTo>
                  <a:pt x="162612" y="142580"/>
                  <a:pt x="325224" y="285161"/>
                  <a:pt x="490193" y="287518"/>
                </a:cubicBezTo>
                <a:cubicBezTo>
                  <a:pt x="655162" y="289875"/>
                  <a:pt x="822488" y="152007"/>
                  <a:pt x="989814" y="1414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C1C0A0E-F625-4467-AA57-4EE0D3478737}"/>
              </a:ext>
            </a:extLst>
          </p:cNvPr>
          <p:cNvSpPr/>
          <p:nvPr/>
        </p:nvSpPr>
        <p:spPr>
          <a:xfrm>
            <a:off x="2659144" y="295275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57DAB391-C789-7DE1-00C8-AC5DB43EEB5B}"/>
              </a:ext>
            </a:extLst>
          </p:cNvPr>
          <p:cNvCxnSpPr>
            <a:cxnSpLocks/>
            <a:stCxn id="7" idx="3"/>
            <a:endCxn id="6" idx="1"/>
          </p:cNvCxnSpPr>
          <p:nvPr/>
        </p:nvCxnSpPr>
        <p:spPr>
          <a:xfrm>
            <a:off x="1809554" y="3143250"/>
            <a:ext cx="230524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5C0CC3B-B0CD-C0EC-AB69-727F54355460}"/>
              </a:ext>
            </a:extLst>
          </p:cNvPr>
          <p:cNvSpPr txBox="1"/>
          <p:nvPr/>
        </p:nvSpPr>
        <p:spPr>
          <a:xfrm>
            <a:off x="1771257" y="2343996"/>
            <a:ext cx="2438400" cy="523220"/>
          </a:xfrm>
          <a:prstGeom prst="rect">
            <a:avLst/>
          </a:prstGeom>
          <a:noFill/>
        </p:spPr>
        <p:txBody>
          <a:bodyPr wrap="square" rtlCol="0">
            <a:spAutoFit/>
          </a:bodyPr>
          <a:lstStyle/>
          <a:p>
            <a:r>
              <a:rPr lang="en-IN" sz="1400" b="1" dirty="0"/>
              <a:t>Destination</a:t>
            </a:r>
          </a:p>
          <a:p>
            <a:r>
              <a:rPr lang="en-IN" sz="1400" b="1" i="1" dirty="0" err="1"/>
              <a:t>sap_processautomation_mail</a:t>
            </a:r>
            <a:endParaRPr lang="en-IN" sz="1400" b="1" i="1" dirty="0"/>
          </a:p>
        </p:txBody>
      </p:sp>
      <p:sp>
        <p:nvSpPr>
          <p:cNvPr id="19" name="TextBox 18">
            <a:extLst>
              <a:ext uri="{FF2B5EF4-FFF2-40B4-BE49-F238E27FC236}">
                <a16:creationId xmlns:a16="http://schemas.microsoft.com/office/drawing/2014/main" id="{EDF4A0C3-2A6B-F1F0-4B7D-74465AF487D9}"/>
              </a:ext>
            </a:extLst>
          </p:cNvPr>
          <p:cNvSpPr txBox="1"/>
          <p:nvPr/>
        </p:nvSpPr>
        <p:spPr>
          <a:xfrm>
            <a:off x="4468600" y="2467106"/>
            <a:ext cx="1094000" cy="276999"/>
          </a:xfrm>
          <a:prstGeom prst="rect">
            <a:avLst/>
          </a:prstGeom>
          <a:noFill/>
        </p:spPr>
        <p:txBody>
          <a:bodyPr wrap="square" rtlCol="0">
            <a:spAutoFit/>
          </a:bodyPr>
          <a:lstStyle/>
          <a:p>
            <a:r>
              <a:rPr lang="en-IN" sz="1200" dirty="0" err="1"/>
              <a:t>Smtp.sap.corp</a:t>
            </a:r>
            <a:endParaRPr lang="en-IN" sz="1200" dirty="0"/>
          </a:p>
        </p:txBody>
      </p:sp>
    </p:spTree>
    <p:extLst>
      <p:ext uri="{BB962C8B-B14F-4D97-AF65-F5344CB8AC3E}">
        <p14:creationId xmlns:p14="http://schemas.microsoft.com/office/powerpoint/2010/main" val="28751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76754-D167-C013-560D-B5256777678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76A090E-B143-4A94-9BD8-C93AEF199C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82AC0D1-8909-D479-D045-C611ECFA67D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609C8D8-8D29-291D-8924-DA5783DEBB0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Process to configure </a:t>
            </a:r>
            <a:r>
              <a:rPr lang="en-IN" sz="2500" dirty="0" err="1">
                <a:latin typeface="Cooper Black" panose="0208090404030B020404" pitchFamily="18" charset="0"/>
              </a:rPr>
              <a:t>gmail</a:t>
            </a:r>
            <a:endParaRPr lang="en-IN" sz="2500" dirty="0">
              <a:latin typeface="Cooper Black" panose="0208090404030B020404" pitchFamily="18" charset="0"/>
            </a:endParaRPr>
          </a:p>
        </p:txBody>
      </p:sp>
      <p:sp>
        <p:nvSpPr>
          <p:cNvPr id="2" name="TextBox 1">
            <a:extLst>
              <a:ext uri="{FF2B5EF4-FFF2-40B4-BE49-F238E27FC236}">
                <a16:creationId xmlns:a16="http://schemas.microsoft.com/office/drawing/2014/main" id="{789461A7-50D6-8E10-C841-CFFC69BC5660}"/>
              </a:ext>
            </a:extLst>
          </p:cNvPr>
          <p:cNvSpPr txBox="1"/>
          <p:nvPr/>
        </p:nvSpPr>
        <p:spPr>
          <a:xfrm>
            <a:off x="76200" y="596376"/>
            <a:ext cx="8763000" cy="2646878"/>
          </a:xfrm>
          <a:prstGeom prst="rect">
            <a:avLst/>
          </a:prstGeom>
          <a:noFill/>
        </p:spPr>
        <p:txBody>
          <a:bodyPr wrap="square" rtlCol="0">
            <a:spAutoFit/>
          </a:bodyPr>
          <a:lstStyle/>
          <a:p>
            <a:pPr marL="285750" indent="-285750">
              <a:buFont typeface="Arial" panose="020B0604020202020204" pitchFamily="34" charset="0"/>
              <a:buChar char="•"/>
            </a:pPr>
            <a:r>
              <a:rPr lang="en-IN" sz="1200" dirty="0"/>
              <a:t>Make sure that 2FA is enabled for your google account (</a:t>
            </a:r>
            <a:r>
              <a:rPr lang="en-IN" sz="1200" dirty="0">
                <a:hlinkClick r:id="rId2"/>
              </a:rPr>
              <a:t>documentation link</a:t>
            </a:r>
            <a:r>
              <a:rPr lang="en-IN" sz="1200" dirty="0"/>
              <a:t>)</a:t>
            </a:r>
          </a:p>
          <a:p>
            <a:pPr marL="285750" indent="-285750">
              <a:buFont typeface="Arial" panose="020B0604020202020204" pitchFamily="34" charset="0"/>
              <a:buChar char="•"/>
            </a:pPr>
            <a:r>
              <a:rPr lang="en-IN" sz="1200" dirty="0"/>
              <a:t>Open the link </a:t>
            </a:r>
            <a:r>
              <a:rPr lang="en-IN" sz="1200" dirty="0">
                <a:hlinkClick r:id="rId3"/>
              </a:rPr>
              <a:t>https://myaccount.google.com/apppasswords</a:t>
            </a:r>
            <a:endParaRPr lang="en-IN" sz="1200" dirty="0"/>
          </a:p>
          <a:p>
            <a:pPr marL="285750" indent="-285750">
              <a:buFont typeface="Arial" panose="020B0604020202020204" pitchFamily="34" charset="0"/>
              <a:buChar char="•"/>
            </a:pPr>
            <a:r>
              <a:rPr lang="en-IN" sz="1200" dirty="0"/>
              <a:t>Generate an app password - </a:t>
            </a:r>
            <a:r>
              <a:rPr lang="en-IN" sz="1600" b="1" dirty="0" err="1"/>
              <a:t>zhxw</a:t>
            </a:r>
            <a:r>
              <a:rPr lang="en-IN" sz="1600" b="1" dirty="0"/>
              <a:t> </a:t>
            </a:r>
            <a:r>
              <a:rPr lang="en-IN" sz="1600" b="1" dirty="0" err="1"/>
              <a:t>tsls</a:t>
            </a:r>
            <a:r>
              <a:rPr lang="en-IN" sz="1600" b="1" dirty="0"/>
              <a:t> </a:t>
            </a:r>
            <a:r>
              <a:rPr lang="en-IN" sz="1600" b="1" dirty="0" err="1"/>
              <a:t>emby</a:t>
            </a:r>
            <a:r>
              <a:rPr lang="en-IN" sz="1600" b="1" dirty="0"/>
              <a:t> </a:t>
            </a:r>
            <a:r>
              <a:rPr lang="en-IN" sz="1600" b="1" dirty="0" err="1"/>
              <a:t>bhbx</a:t>
            </a:r>
            <a:endParaRPr lang="en-IN" sz="1200" b="1" dirty="0">
              <a:effectLst/>
              <a:latin typeface="var(--identity-gm3-migration-headline5-font)"/>
            </a:endParaRPr>
          </a:p>
          <a:p>
            <a:pPr marL="285750" indent="-285750">
              <a:buFont typeface="Arial" panose="020B0604020202020204" pitchFamily="34" charset="0"/>
              <a:buChar char="•"/>
            </a:pPr>
            <a:r>
              <a:rPr lang="en-IN" sz="1200" dirty="0">
                <a:effectLst/>
                <a:latin typeface="var(--identity-gm3-migration-headline5-font)"/>
              </a:rPr>
              <a:t>Maintain destination using documentation </a:t>
            </a:r>
            <a:r>
              <a:rPr lang="en-IN" sz="1200" dirty="0">
                <a:effectLst/>
                <a:latin typeface="var(--identity-gm3-migration-headline5-font)"/>
                <a:hlinkClick r:id="rId4"/>
              </a:rPr>
              <a:t>here</a:t>
            </a:r>
            <a:endParaRPr lang="en-IN" sz="1200" dirty="0">
              <a:effectLst/>
              <a:latin typeface="var(--identity-gm3-migration-headline5-font)"/>
            </a:endParaRPr>
          </a:p>
          <a:p>
            <a:pPr marL="285750" indent="-285750">
              <a:buFont typeface="Arial" panose="020B0604020202020204" pitchFamily="34" charset="0"/>
              <a:buChar char="•"/>
            </a:pPr>
            <a:r>
              <a:rPr lang="en-IN" sz="1200" dirty="0">
                <a:latin typeface="var(--identity-gm3-migration-headline5-font)"/>
              </a:rPr>
              <a:t>The destination name must be - </a:t>
            </a:r>
            <a:r>
              <a:rPr lang="en-IN" sz="1200" dirty="0" err="1">
                <a:latin typeface="var(--identity-gm3-migration-headline5-font)"/>
              </a:rPr>
              <a:t>sap_process_automation_mail</a:t>
            </a:r>
            <a:endParaRPr lang="en-IN" sz="1200" dirty="0">
              <a:latin typeface="var(--identity-gm3-migration-headline5-font)"/>
            </a:endParaRPr>
          </a:p>
          <a:p>
            <a:pPr marL="285750" indent="-285750">
              <a:buFont typeface="Arial" panose="020B0604020202020204" pitchFamily="34" charset="0"/>
              <a:buChar char="•"/>
            </a:pPr>
            <a:r>
              <a:rPr lang="en-IN" sz="1200" dirty="0">
                <a:latin typeface="var(--identity-gm3-migration-headline5-font)"/>
                <a:hlinkClick r:id="rId5"/>
              </a:rPr>
              <a:t>anubhavsmtpbpa@gmail</a:t>
            </a:r>
            <a:r>
              <a:rPr lang="en-IN" sz="1200">
                <a:latin typeface="var(--identity-gm3-migration-headline5-font)"/>
                <a:hlinkClick r:id="rId5"/>
              </a:rPr>
              <a:t>.com</a:t>
            </a:r>
            <a:endParaRPr lang="en-IN" sz="1200" dirty="0">
              <a:latin typeface="var(--identity-gm3-migration-headline5-font)"/>
            </a:endParaRPr>
          </a:p>
          <a:p>
            <a:pPr marL="285750" indent="-285750">
              <a:buFont typeface="Arial" panose="020B0604020202020204" pitchFamily="34" charset="0"/>
              <a:buChar char="•"/>
            </a:pPr>
            <a:endParaRPr lang="en-IN" sz="1200" dirty="0">
              <a:effectLst/>
              <a:latin typeface="var(--identity-gm3-migration-headline5-font)"/>
            </a:endParaRPr>
          </a:p>
          <a:p>
            <a:pPr marL="285750" indent="-285750" rtl="0">
              <a:spcBef>
                <a:spcPts val="1800"/>
              </a:spcBef>
              <a:spcAft>
                <a:spcPts val="1800"/>
              </a:spcAft>
              <a:buFont typeface="Arial" panose="020B0604020202020204" pitchFamily="34" charset="0"/>
              <a:buChar char="•"/>
            </a:pPr>
            <a:endParaRPr lang="en-IN" sz="1600" b="1" dirty="0">
              <a:effectLst/>
              <a:latin typeface="var(--identity-gm3-migration-headline5-font)"/>
            </a:endParaRPr>
          </a:p>
          <a:p>
            <a:br>
              <a:rPr lang="en-IN" sz="1600" dirty="0"/>
            </a:br>
            <a:endParaRPr lang="en-IN" sz="1600" dirty="0"/>
          </a:p>
        </p:txBody>
      </p:sp>
      <p:pic>
        <p:nvPicPr>
          <p:cNvPr id="11" name="Picture 10">
            <a:extLst>
              <a:ext uri="{FF2B5EF4-FFF2-40B4-BE49-F238E27FC236}">
                <a16:creationId xmlns:a16="http://schemas.microsoft.com/office/drawing/2014/main" id="{C9A6A958-2F65-0841-8C09-C698E3EA4276}"/>
              </a:ext>
            </a:extLst>
          </p:cNvPr>
          <p:cNvPicPr>
            <a:picLocks noChangeAspect="1"/>
          </p:cNvPicPr>
          <p:nvPr/>
        </p:nvPicPr>
        <p:blipFill>
          <a:blip r:embed="rId6"/>
          <a:stretch>
            <a:fillRect/>
          </a:stretch>
        </p:blipFill>
        <p:spPr>
          <a:xfrm>
            <a:off x="369404" y="1919815"/>
            <a:ext cx="6400800" cy="2943683"/>
          </a:xfrm>
          <a:prstGeom prst="rect">
            <a:avLst/>
          </a:prstGeom>
        </p:spPr>
      </p:pic>
    </p:spTree>
    <p:extLst>
      <p:ext uri="{BB962C8B-B14F-4D97-AF65-F5344CB8AC3E}">
        <p14:creationId xmlns:p14="http://schemas.microsoft.com/office/powerpoint/2010/main" val="41599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013" y="3409950"/>
            <a:ext cx="1095460" cy="1119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2952750"/>
            <a:ext cx="3167063" cy="185033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3124200" y="3714750"/>
            <a:ext cx="1524000" cy="3810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14AB93A-BC73-A1B8-16C9-98506D172342}"/>
              </a:ext>
            </a:extLst>
          </p:cNvPr>
          <p:cNvSpPr txBox="1"/>
          <p:nvPr/>
        </p:nvSpPr>
        <p:spPr>
          <a:xfrm>
            <a:off x="152400" y="675196"/>
            <a:ext cx="8915400" cy="2292935"/>
          </a:xfrm>
          <a:prstGeom prst="rect">
            <a:avLst/>
          </a:prstGeom>
          <a:noFill/>
        </p:spPr>
        <p:txBody>
          <a:bodyPr wrap="square" rtlCol="0">
            <a:spAutoFit/>
          </a:bodyPr>
          <a:lstStyle/>
          <a:p>
            <a:r>
              <a:rPr lang="en-US" sz="1100" dirty="0"/>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r>
              <a:rPr lang="en-US" sz="1100" b="1" dirty="0"/>
              <a:t>Here are some key points about the Inbox Fiori app:</a:t>
            </a:r>
          </a:p>
          <a:p>
            <a:r>
              <a:rPr lang="en-US" sz="1100" dirty="0"/>
              <a:t>1. Task Management: It provides an interface where users can view, manage, and act upon their tasks. These tasks can be related to business workflows, approvals, or notifications that need attention.</a:t>
            </a:r>
          </a:p>
          <a:p>
            <a:r>
              <a:rPr lang="en-US" sz="1100" dirty="0"/>
              <a:t>2. Integration with SAP Workflow: The Inbox app is often integrated with SAP Business Workflow, allowing users to interact with tasks that are part of larger business processes.</a:t>
            </a:r>
          </a:p>
          <a:p>
            <a:r>
              <a:rPr lang="en-US" sz="1100" dirty="0"/>
              <a:t>3. User-Friendly Interface: As part of the Fiori design principles, the app offers a simple, intuitive, and responsive user interface that can be accessed on desktop and mobile devices.</a:t>
            </a:r>
          </a:p>
          <a:p>
            <a:r>
              <a:rPr lang="en-US" sz="1100" dirty="0"/>
              <a:t>4. Real-Time Updates: Users are notified of new tasks, and updates to tasks are reflected in real-time, ensuring that users can stay on top of their workload.</a:t>
            </a:r>
          </a:p>
          <a:p>
            <a:r>
              <a:rPr lang="en-US" sz="1100" dirty="0"/>
              <a:t>6. Access Control: Only users with appropriate roles and permissions can access specific tasks, ensuring that the right people are notified and able to act on the tasks.</a:t>
            </a:r>
            <a:endParaRPr lang="en-IN" sz="1100" dirty="0"/>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destination  </a:t>
            </a:r>
            <a:r>
              <a:rPr lang="en-IN" sz="2500" dirty="0" err="1">
                <a:latin typeface="Cooper Black" panose="0208090404030B020404" pitchFamily="18" charset="0"/>
              </a:rPr>
              <a:t>sap_process_automation_service</a:t>
            </a:r>
            <a:br>
              <a:rPr lang="en-IN" sz="2500" dirty="0">
                <a:latin typeface="Cooper Black" panose="0208090404030B020404" pitchFamily="18" charset="0"/>
              </a:rPr>
            </a:br>
            <a:br>
              <a:rPr lang="en-IN" sz="2500" dirty="0">
                <a:latin typeface="Cooper Black" panose="0208090404030B020404" pitchFamily="18" charset="0"/>
              </a:rPr>
            </a:br>
            <a:endParaRPr lang="en-IN" sz="2500" dirty="0">
              <a:latin typeface="Cooper Black" panose="0208090404030B020404" pitchFamily="18" charset="0"/>
            </a:endParaRPr>
          </a:p>
        </p:txBody>
      </p:sp>
      <p:sp>
        <p:nvSpPr>
          <p:cNvPr id="257" name="TextBox 256">
            <a:extLst>
              <a:ext uri="{FF2B5EF4-FFF2-40B4-BE49-F238E27FC236}">
                <a16:creationId xmlns:a16="http://schemas.microsoft.com/office/drawing/2014/main" id="{F306E2AB-0FF6-AC87-2763-6CA8691B8843}"/>
              </a:ext>
            </a:extLst>
          </p:cNvPr>
          <p:cNvSpPr txBox="1"/>
          <p:nvPr/>
        </p:nvSpPr>
        <p:spPr>
          <a:xfrm>
            <a:off x="152400" y="742950"/>
            <a:ext cx="8534400" cy="430887"/>
          </a:xfrm>
          <a:prstGeom prst="rect">
            <a:avLst/>
          </a:prstGeom>
          <a:noFill/>
        </p:spPr>
        <p:txBody>
          <a:bodyPr wrap="square" rtlCol="0">
            <a:spAutoFit/>
          </a:bodyPr>
          <a:lstStyle/>
          <a:p>
            <a:r>
              <a:rPr lang="en-IN" sz="1100" dirty="0">
                <a:hlinkClick r:id="rId2"/>
              </a:rPr>
              <a:t>https://help.sap.com/docs/build-process-automation/sap-build-process-automation/configure-sap-build-process-automation-destinations</a:t>
            </a:r>
            <a:endParaRPr lang="en-IN" sz="1100" dirty="0"/>
          </a:p>
          <a:p>
            <a:endParaRPr lang="en-IN" sz="1100" dirty="0"/>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685800" y="12001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Design time object</a:t>
            </a:r>
          </a:p>
          <a:p>
            <a:pPr algn="ctr"/>
            <a:r>
              <a:rPr lang="en-IN" dirty="0"/>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1676400" y="2831775"/>
            <a:ext cx="457200" cy="3810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1905000" y="1962150"/>
            <a:ext cx="0" cy="86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3429000" y="1276350"/>
            <a:ext cx="1447800" cy="533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5334000" y="11620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Runtime object</a:t>
            </a:r>
          </a:p>
          <a:p>
            <a:pPr algn="ctr"/>
            <a:r>
              <a:rPr lang="en-IN" dirty="0"/>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5372100" y="4097518"/>
            <a:ext cx="381000" cy="3429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miley Face 12">
            <a:extLst>
              <a:ext uri="{FF2B5EF4-FFF2-40B4-BE49-F238E27FC236}">
                <a16:creationId xmlns:a16="http://schemas.microsoft.com/office/drawing/2014/main" id="{18D9A497-FBE5-BE0D-C1C9-CC1714567B0E}"/>
              </a:ext>
            </a:extLst>
          </p:cNvPr>
          <p:cNvSpPr/>
          <p:nvPr/>
        </p:nvSpPr>
        <p:spPr>
          <a:xfrm>
            <a:off x="6098749" y="4097518"/>
            <a:ext cx="381000" cy="342900"/>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Smiley Face 13">
            <a:extLst>
              <a:ext uri="{FF2B5EF4-FFF2-40B4-BE49-F238E27FC236}">
                <a16:creationId xmlns:a16="http://schemas.microsoft.com/office/drawing/2014/main" id="{7047C184-5F83-F716-ECD2-94909C5BB129}"/>
              </a:ext>
            </a:extLst>
          </p:cNvPr>
          <p:cNvSpPr/>
          <p:nvPr/>
        </p:nvSpPr>
        <p:spPr>
          <a:xfrm>
            <a:off x="6825398" y="4095750"/>
            <a:ext cx="381000" cy="342900"/>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Smiley Face 14">
            <a:extLst>
              <a:ext uri="{FF2B5EF4-FFF2-40B4-BE49-F238E27FC236}">
                <a16:creationId xmlns:a16="http://schemas.microsoft.com/office/drawing/2014/main" id="{EF75FBBC-8BD5-EFAF-53CF-EE0B5726898B}"/>
              </a:ext>
            </a:extLst>
          </p:cNvPr>
          <p:cNvSpPr/>
          <p:nvPr/>
        </p:nvSpPr>
        <p:spPr>
          <a:xfrm>
            <a:off x="7543800" y="4095750"/>
            <a:ext cx="381000" cy="342900"/>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F66FAEF-E306-9A40-3DC1-ED9B9D841859}"/>
              </a:ext>
            </a:extLst>
          </p:cNvPr>
          <p:cNvSpPr txBox="1"/>
          <p:nvPr/>
        </p:nvSpPr>
        <p:spPr>
          <a:xfrm>
            <a:off x="533400" y="3300297"/>
            <a:ext cx="3502451" cy="553998"/>
          </a:xfrm>
          <a:prstGeom prst="rect">
            <a:avLst/>
          </a:prstGeom>
          <a:noFill/>
        </p:spPr>
        <p:txBody>
          <a:bodyPr wrap="square" rtlCol="0">
            <a:spAutoFit/>
          </a:bodyPr>
          <a:lstStyle/>
          <a:p>
            <a:r>
              <a:rPr lang="en-IN" sz="1000" dirty="0"/>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877</TotalTime>
  <Words>822</Words>
  <Application>Microsoft Office PowerPoint</Application>
  <PresentationFormat>On-screen Show (16:9)</PresentationFormat>
  <Paragraphs>103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Cambria</vt:lpstr>
      <vt:lpstr>Cooper Black</vt:lpstr>
      <vt:lpstr>Segoe UI</vt:lpstr>
      <vt:lpstr>Segoe UI Light</vt:lpstr>
      <vt:lpstr>var(--identity-gm3-migration-headline5-font)</vt:lpstr>
      <vt:lpstr>Office Theme</vt:lpstr>
      <vt:lpstr>SAP Build Training for Corporate Professionals</vt:lpstr>
      <vt:lpstr>PowerPoint Presentation</vt:lpstr>
      <vt:lpstr>Agenda</vt:lpstr>
      <vt:lpstr>Configuring the SMTP mail destination</vt:lpstr>
      <vt:lpstr>Process to configure gmail</vt:lpstr>
      <vt:lpstr>My Inbox Fiori App</vt:lpstr>
      <vt:lpstr>The destination  sap_process_automation_service  </vt:lpstr>
      <vt:lpstr>Deploy the BPA process</vt:lpstr>
      <vt:lpstr>The Postman tool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60</cp:revision>
  <dcterms:created xsi:type="dcterms:W3CDTF">2013-12-05T19:37:13Z</dcterms:created>
  <dcterms:modified xsi:type="dcterms:W3CDTF">2025-07-10T16:24:18Z</dcterms:modified>
</cp:coreProperties>
</file>