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7" r:id="rId2"/>
    <p:sldId id="278" r:id="rId3"/>
    <p:sldId id="306" r:id="rId4"/>
    <p:sldId id="308" r:id="rId5"/>
    <p:sldId id="309" r:id="rId6"/>
    <p:sldId id="310" r:id="rId7"/>
    <p:sldId id="307" r:id="rId8"/>
    <p:sldId id="311" r:id="rId9"/>
    <p:sldId id="312" r:id="rId10"/>
    <p:sldId id="314" r:id="rId11"/>
    <p:sldId id="383" r:id="rId12"/>
    <p:sldId id="313" r:id="rId13"/>
    <p:sldId id="315" r:id="rId14"/>
    <p:sldId id="321" r:id="rId15"/>
    <p:sldId id="323" r:id="rId16"/>
    <p:sldId id="322" r:id="rId17"/>
    <p:sldId id="324" r:id="rId18"/>
    <p:sldId id="325" r:id="rId19"/>
    <p:sldId id="326" r:id="rId20"/>
    <p:sldId id="327" r:id="rId21"/>
    <p:sldId id="328" r:id="rId22"/>
    <p:sldId id="520" r:id="rId23"/>
    <p:sldId id="521" r:id="rId24"/>
    <p:sldId id="337" r:id="rId25"/>
    <p:sldId id="339" r:id="rId26"/>
    <p:sldId id="519" r:id="rId27"/>
    <p:sldId id="282" r:id="rId28"/>
    <p:sldId id="4714" r:id="rId29"/>
    <p:sldId id="4711" r:id="rId3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E16574-581F-4A04-91D0-66AACCBE7ACC}">
          <p14:sldIdLst>
            <p14:sldId id="277"/>
            <p14:sldId id="278"/>
            <p14:sldId id="306"/>
            <p14:sldId id="308"/>
            <p14:sldId id="309"/>
            <p14:sldId id="310"/>
            <p14:sldId id="307"/>
            <p14:sldId id="311"/>
            <p14:sldId id="312"/>
            <p14:sldId id="314"/>
            <p14:sldId id="383"/>
            <p14:sldId id="313"/>
            <p14:sldId id="315"/>
            <p14:sldId id="321"/>
            <p14:sldId id="323"/>
            <p14:sldId id="322"/>
            <p14:sldId id="324"/>
            <p14:sldId id="325"/>
            <p14:sldId id="326"/>
            <p14:sldId id="327"/>
            <p14:sldId id="328"/>
            <p14:sldId id="520"/>
            <p14:sldId id="521"/>
            <p14:sldId id="337"/>
            <p14:sldId id="339"/>
            <p14:sldId id="519"/>
            <p14:sldId id="282"/>
            <p14:sldId id="4714"/>
            <p14:sldId id="4711"/>
          </p14:sldIdLst>
        </p14:section>
      </p14:sectionLst>
    </p:ex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93A6"/>
    <a:srgbClr val="45A7BD"/>
    <a:srgbClr val="6496D2"/>
    <a:srgbClr val="7DBCD9"/>
    <a:srgbClr val="CFEAF1"/>
    <a:srgbClr val="D1D1D5"/>
    <a:srgbClr val="4AADC5"/>
    <a:srgbClr val="D6D6D6"/>
    <a:srgbClr val="7DA7D9"/>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2471" autoAdjust="0"/>
  </p:normalViewPr>
  <p:slideViewPr>
    <p:cSldViewPr>
      <p:cViewPr>
        <p:scale>
          <a:sx n="75" d="100"/>
          <a:sy n="75" d="100"/>
        </p:scale>
        <p:origin x="1908" y="640"/>
      </p:cViewPr>
      <p:guideLst>
        <p:guide orient="horz" pos="2160"/>
        <p:guide pos="3839"/>
      </p:guideLst>
    </p:cSldViewPr>
  </p:slideViewPr>
  <p:notesTextViewPr>
    <p:cViewPr>
      <p:scale>
        <a:sx n="100" d="100"/>
        <a:sy n="100" d="100"/>
      </p:scale>
      <p:origin x="0" y="0"/>
    </p:cViewPr>
  </p:notesTextViewPr>
  <p:notesViewPr>
    <p:cSldViewPr>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3:08:51.52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7/16/2024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186024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dirty="0"/>
              <a:t>Create analytical model on Sales order view</a:t>
            </a:r>
          </a:p>
          <a:p>
            <a:pPr marL="285750" indent="-285750">
              <a:buFontTx/>
              <a:buChar char="-"/>
            </a:pPr>
            <a:r>
              <a:rPr lang="en-US" dirty="0"/>
              <a:t>Expose same to SAP Analytics Cloud</a:t>
            </a:r>
          </a:p>
          <a:p>
            <a:pPr marL="285750" indent="-285750">
              <a:buFontTx/>
              <a:buChar char="-"/>
            </a:pPr>
            <a:r>
              <a:rPr lang="en-US" dirty="0"/>
              <a:t>Create analytical model on Store view</a:t>
            </a:r>
          </a:p>
          <a:p>
            <a:pPr marL="285750" indent="-285750">
              <a:buFontTx/>
              <a:buChar char="-"/>
            </a:pPr>
            <a:r>
              <a:rPr lang="en-US" dirty="0"/>
              <a:t>Add calculated measure, restricted measure, Aggregated measure</a:t>
            </a:r>
          </a:p>
          <a:p>
            <a:pPr marL="285750" indent="-285750">
              <a:buFontTx/>
              <a:buChar char="-"/>
            </a:pPr>
            <a:r>
              <a:rPr lang="en-US" dirty="0"/>
              <a:t>Consume in SAC with Geo Map</a:t>
            </a:r>
          </a:p>
        </p:txBody>
      </p:sp>
      <p:sp>
        <p:nvSpPr>
          <p:cNvPr id="4" name="Slide Number Placeholder 3"/>
          <p:cNvSpPr>
            <a:spLocks noGrp="1"/>
          </p:cNvSpPr>
          <p:nvPr>
            <p:ph type="sldNum" sz="quarter" idx="5"/>
          </p:nvPr>
        </p:nvSpPr>
        <p:spPr/>
        <p:txBody>
          <a:bodyPr/>
          <a:lstStyle/>
          <a:p>
            <a:fld id="{CA2D21D1-52E2-420B-B491-CFF6D7BB79FB}" type="slidenum">
              <a:rPr lang="en-US" smtClean="0"/>
              <a:pPr/>
              <a:t>22</a:t>
            </a:fld>
            <a:endParaRPr lang="en-US"/>
          </a:p>
        </p:txBody>
      </p:sp>
    </p:spTree>
    <p:extLst>
      <p:ext uri="{BB962C8B-B14F-4D97-AF65-F5344CB8AC3E}">
        <p14:creationId xmlns:p14="http://schemas.microsoft.com/office/powerpoint/2010/main" val="1307348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25</a:t>
            </a:fld>
            <a:endParaRPr lang="en-US"/>
          </a:p>
        </p:txBody>
      </p:sp>
    </p:spTree>
    <p:extLst>
      <p:ext uri="{BB962C8B-B14F-4D97-AF65-F5344CB8AC3E}">
        <p14:creationId xmlns:p14="http://schemas.microsoft.com/office/powerpoint/2010/main" val="64521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3688844"/>
            <a:ext cx="6997139" cy="1960724"/>
          </a:xfrm>
          <a:prstGeom prst="rect">
            <a:avLst/>
          </a:prstGeom>
        </p:spPr>
        <p:txBody>
          <a:bodyPr anchor="b">
            <a:noAutofit/>
          </a:bodyPr>
          <a:lstStyle>
            <a:lvl1pPr algn="l">
              <a:defRPr lang="en-US" sz="6600" b="1" kern="1200" smtClean="0">
                <a:solidFill>
                  <a:schemeClr val="accent5"/>
                </a:solidFill>
                <a:latin typeface="+mn-lt"/>
                <a:ea typeface="+mj-ea"/>
                <a:cs typeface="+mj-cs"/>
              </a:defRPr>
            </a:lvl1pPr>
          </a:lstStyle>
          <a:p>
            <a:r>
              <a:rPr lang="en-US" dirty="0"/>
              <a:t>CLICK TO EDIT</a:t>
            </a:r>
          </a:p>
        </p:txBody>
      </p:sp>
      <p:sp>
        <p:nvSpPr>
          <p:cNvPr id="4" name="Date Placeholder 3"/>
          <p:cNvSpPr>
            <a:spLocks noGrp="1"/>
          </p:cNvSpPr>
          <p:nvPr>
            <p:ph type="dt" sz="half" idx="10"/>
          </p:nvPr>
        </p:nvSpPr>
        <p:spPr/>
        <p:txBody>
          <a:bodyPr/>
          <a:lstStyle/>
          <a:p>
            <a:fld id="{9578D6DB-6798-42D2-B9AD-FC6F1C72FC30}" type="datetimeFigureOut">
              <a:rPr lang="en-US" smtClean="0"/>
              <a:pPr/>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
        <p:nvSpPr>
          <p:cNvPr id="11" name="Text Placeholder 10">
            <a:extLst>
              <a:ext uri="{FF2B5EF4-FFF2-40B4-BE49-F238E27FC236}">
                <a16:creationId xmlns:a16="http://schemas.microsoft.com/office/drawing/2014/main" id="{BB0686BC-736E-ADD3-01C2-113ED3FE6357}"/>
              </a:ext>
            </a:extLst>
          </p:cNvPr>
          <p:cNvSpPr>
            <a:spLocks noGrp="1"/>
          </p:cNvSpPr>
          <p:nvPr>
            <p:ph type="body" sz="quarter" idx="13"/>
          </p:nvPr>
        </p:nvSpPr>
        <p:spPr>
          <a:xfrm>
            <a:off x="609441" y="5721719"/>
            <a:ext cx="6985000" cy="587601"/>
          </a:xfrm>
          <a:prstGeom prst="rect">
            <a:avLst/>
          </a:prstGeom>
        </p:spPr>
        <p:txBody>
          <a:bodyPr anchor="ctr">
            <a:normAutofit/>
          </a:bodyPr>
          <a:lstStyle>
            <a:lvl1pPr marL="0" indent="0">
              <a:buFontTx/>
              <a:buNone/>
              <a:defRPr sz="2800">
                <a:latin typeface="+mn-lt"/>
              </a:defRPr>
            </a:lvl1pPr>
          </a:lstStyle>
          <a:p>
            <a:pPr lvl="0"/>
            <a:r>
              <a:rPr lang="en-US" dirty="0"/>
              <a:t>Click to edit Master text styles</a:t>
            </a:r>
          </a:p>
        </p:txBody>
      </p:sp>
    </p:spTree>
    <p:extLst>
      <p:ext uri="{BB962C8B-B14F-4D97-AF65-F5344CB8AC3E}">
        <p14:creationId xmlns:p14="http://schemas.microsoft.com/office/powerpoint/2010/main" val="17415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9"/>
            <a:ext cx="10969943" cy="711081"/>
          </a:xfrm>
          <a:prstGeom prst="rect">
            <a:avLst/>
          </a:prstGeom>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A81D2A-F6B0-AB2E-31C1-8DB1EC1228E8}"/>
              </a:ext>
            </a:extLst>
          </p:cNvPr>
          <p:cNvSpPr/>
          <p:nvPr userDrawn="1"/>
        </p:nvSpPr>
        <p:spPr>
          <a:xfrm>
            <a:off x="0" y="0"/>
            <a:ext cx="189756" cy="6858000"/>
          </a:xfrm>
          <a:prstGeom prst="rect">
            <a:avLst/>
          </a:prstGeom>
          <a:gradFill flip="none" rotWithShape="1">
            <a:gsLst>
              <a:gs pos="100000">
                <a:schemeClr val="accent5">
                  <a:lumMod val="75000"/>
                </a:schemeClr>
              </a:gs>
              <a:gs pos="0">
                <a:schemeClr val="accent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90128" y="0"/>
            <a:ext cx="9733444" cy="711081"/>
          </a:xfrm>
          <a:prstGeom prst="rect">
            <a:avLst/>
          </a:prstGeom>
        </p:spPr>
        <p:txBody>
          <a:bodyPr>
            <a:noAutofit/>
          </a:bodyPr>
          <a:lstStyle>
            <a:lvl1pPr>
              <a:defRPr sz="3600" b="1">
                <a:solidFill>
                  <a:schemeClr val="accent6"/>
                </a:solidFill>
                <a:latin typeface="Cooper Black" panose="0208090404030B020404" pitchFamily="18" charset="0"/>
              </a:defRPr>
            </a:lvl1pPr>
          </a:lstStyle>
          <a:p>
            <a:r>
              <a:rPr lang="en-US" dirty="0"/>
              <a:t>Click to edit Master title style</a:t>
            </a:r>
          </a:p>
        </p:txBody>
      </p:sp>
      <p:sp>
        <p:nvSpPr>
          <p:cNvPr id="5" name="TextBox 4">
            <a:extLst>
              <a:ext uri="{FF2B5EF4-FFF2-40B4-BE49-F238E27FC236}">
                <a16:creationId xmlns:a16="http://schemas.microsoft.com/office/drawing/2014/main" id="{A5C5638B-B677-974A-A667-0478687C5541}"/>
              </a:ext>
            </a:extLst>
          </p:cNvPr>
          <p:cNvSpPr txBox="1"/>
          <p:nvPr userDrawn="1"/>
        </p:nvSpPr>
        <p:spPr>
          <a:xfrm>
            <a:off x="8974732" y="6381328"/>
            <a:ext cx="3096344" cy="338554"/>
          </a:xfrm>
          <a:prstGeom prst="rect">
            <a:avLst/>
          </a:prstGeom>
          <a:noFill/>
        </p:spPr>
        <p:txBody>
          <a:bodyPr wrap="square" rtlCol="0">
            <a:spAutoFit/>
          </a:bodyPr>
          <a:lstStyle/>
          <a:p>
            <a:r>
              <a:rPr lang="en-US" sz="1600" b="1" dirty="0">
                <a:solidFill>
                  <a:schemeClr val="accent5">
                    <a:lumMod val="75000"/>
                  </a:schemeClr>
                </a:solidFill>
              </a:rPr>
              <a:t>www.anubhavtrainings.com</a:t>
            </a:r>
          </a:p>
        </p:txBody>
      </p:sp>
      <p:pic>
        <p:nvPicPr>
          <p:cNvPr id="14" name="Picture 13">
            <a:extLst>
              <a:ext uri="{FF2B5EF4-FFF2-40B4-BE49-F238E27FC236}">
                <a16:creationId xmlns:a16="http://schemas.microsoft.com/office/drawing/2014/main" id="{4B91050B-06DD-6B9B-5D4B-52C80C09106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90956" y="138118"/>
            <a:ext cx="801948" cy="792088"/>
          </a:xfrm>
          <a:prstGeom prst="rect">
            <a:avLst/>
          </a:prstGeom>
          <a:effectLst>
            <a:reflection endPos="0" dist="50800" dir="5400000" sy="-100000" algn="bl" rotWithShape="0"/>
          </a:effectLst>
        </p:spPr>
      </p:pic>
      <p:sp>
        <p:nvSpPr>
          <p:cNvPr id="15" name="Text Placeholder 3">
            <a:extLst>
              <a:ext uri="{FF2B5EF4-FFF2-40B4-BE49-F238E27FC236}">
                <a16:creationId xmlns:a16="http://schemas.microsoft.com/office/drawing/2014/main" id="{863B6F30-DCC2-D394-EDCF-46E8F95750EC}"/>
              </a:ext>
            </a:extLst>
          </p:cNvPr>
          <p:cNvSpPr>
            <a:spLocks noGrp="1"/>
          </p:cNvSpPr>
          <p:nvPr>
            <p:ph type="body" sz="quarter" idx="10"/>
          </p:nvPr>
        </p:nvSpPr>
        <p:spPr>
          <a:xfrm>
            <a:off x="368762" y="836712"/>
            <a:ext cx="11342274" cy="5616624"/>
          </a:xfrm>
        </p:spPr>
        <p:txBody>
          <a:bodyPr>
            <a:normAutofit/>
          </a:bodyPr>
          <a:lstStyle>
            <a:lvl1pPr marL="0" indent="0">
              <a:buNone/>
              <a:defRPr sz="2000">
                <a:solidFill>
                  <a:schemeClr val="tx1"/>
                </a:solidFill>
              </a:defRPr>
            </a:lvl1pPr>
          </a:lstStyle>
          <a:p>
            <a:endParaRPr lang="en-US" dirty="0"/>
          </a:p>
        </p:txBody>
      </p:sp>
    </p:spTree>
    <p:extLst>
      <p:ext uri="{BB962C8B-B14F-4D97-AF65-F5344CB8AC3E}">
        <p14:creationId xmlns:p14="http://schemas.microsoft.com/office/powerpoint/2010/main" val="991526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A81D2A-F6B0-AB2E-31C1-8DB1EC1228E8}"/>
              </a:ext>
            </a:extLst>
          </p:cNvPr>
          <p:cNvSpPr/>
          <p:nvPr userDrawn="1"/>
        </p:nvSpPr>
        <p:spPr>
          <a:xfrm>
            <a:off x="0" y="0"/>
            <a:ext cx="1341884" cy="6858000"/>
          </a:xfrm>
          <a:prstGeom prst="rect">
            <a:avLst/>
          </a:prstGeom>
          <a:gradFill flip="none" rotWithShape="1">
            <a:gsLst>
              <a:gs pos="100000">
                <a:schemeClr val="accent5">
                  <a:lumMod val="75000"/>
                </a:schemeClr>
              </a:gs>
              <a:gs pos="0">
                <a:schemeClr val="accent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845940" y="274639"/>
            <a:ext cx="3585043" cy="711081"/>
          </a:xfrm>
          <a:prstGeom prst="rect">
            <a:avLst/>
          </a:prstGeom>
        </p:spPr>
        <p:txBody>
          <a:bodyPr>
            <a:noAutofit/>
          </a:bodyPr>
          <a:lstStyle>
            <a:lvl1pPr>
              <a:defRPr sz="3600" b="1">
                <a:solidFill>
                  <a:schemeClr val="accent6"/>
                </a:solidFill>
                <a:latin typeface="+mn-lt"/>
              </a:defRPr>
            </a:lvl1pPr>
          </a:lstStyle>
          <a:p>
            <a:r>
              <a:rPr lang="en-US" dirty="0"/>
              <a:t>Click to edit</a:t>
            </a:r>
          </a:p>
        </p:txBody>
      </p:sp>
      <p:sp>
        <p:nvSpPr>
          <p:cNvPr id="5" name="Text Placeholder 4">
            <a:extLst>
              <a:ext uri="{FF2B5EF4-FFF2-40B4-BE49-F238E27FC236}">
                <a16:creationId xmlns:a16="http://schemas.microsoft.com/office/drawing/2014/main" id="{F553896B-31AF-79DF-A3A5-2FC707119565}"/>
              </a:ext>
            </a:extLst>
          </p:cNvPr>
          <p:cNvSpPr>
            <a:spLocks noGrp="1"/>
          </p:cNvSpPr>
          <p:nvPr>
            <p:ph type="body" sz="quarter" idx="10"/>
          </p:nvPr>
        </p:nvSpPr>
        <p:spPr>
          <a:xfrm>
            <a:off x="1845939" y="1351540"/>
            <a:ext cx="3585043" cy="2093624"/>
          </a:xfrm>
          <a:prstGeom prst="rect">
            <a:avLst/>
          </a:prstGeom>
        </p:spPr>
        <p:txBody>
          <a:bodyPr>
            <a:normAutofit/>
          </a:bodyPr>
          <a:lstStyle>
            <a:lvl1pPr marL="0" indent="0">
              <a:buFontTx/>
              <a:buNone/>
              <a:defRPr sz="160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Tree>
    <p:extLst>
      <p:ext uri="{BB962C8B-B14F-4D97-AF65-F5344CB8AC3E}">
        <p14:creationId xmlns:p14="http://schemas.microsoft.com/office/powerpoint/2010/main" val="270853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A81D2A-F6B0-AB2E-31C1-8DB1EC1228E8}"/>
              </a:ext>
            </a:extLst>
          </p:cNvPr>
          <p:cNvSpPr/>
          <p:nvPr userDrawn="1"/>
        </p:nvSpPr>
        <p:spPr>
          <a:xfrm>
            <a:off x="0" y="0"/>
            <a:ext cx="1341884" cy="6858000"/>
          </a:xfrm>
          <a:prstGeom prst="rect">
            <a:avLst/>
          </a:prstGeom>
          <a:gradFill flip="none" rotWithShape="1">
            <a:gsLst>
              <a:gs pos="100000">
                <a:schemeClr val="accent5">
                  <a:lumMod val="75000"/>
                </a:schemeClr>
              </a:gs>
              <a:gs pos="0">
                <a:schemeClr val="accent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a:xfrm>
            <a:off x="1845940" y="274639"/>
            <a:ext cx="9733444" cy="711081"/>
          </a:xfrm>
          <a:prstGeom prst="rect">
            <a:avLst/>
          </a:prstGeom>
        </p:spPr>
        <p:txBody>
          <a:bodyPr>
            <a:noAutofit/>
          </a:bodyPr>
          <a:lstStyle>
            <a:lvl1pPr>
              <a:defRPr sz="3600" b="1">
                <a:solidFill>
                  <a:schemeClr val="accent6"/>
                </a:solidFill>
                <a:latin typeface="+mn-lt"/>
              </a:defRPr>
            </a:lvl1pPr>
          </a:lstStyle>
          <a:p>
            <a:r>
              <a:rPr lang="en-US" dirty="0"/>
              <a:t>Click to edit Master title style</a:t>
            </a:r>
          </a:p>
        </p:txBody>
      </p:sp>
      <p:sp>
        <p:nvSpPr>
          <p:cNvPr id="3" name="Text Placeholder 8">
            <a:extLst>
              <a:ext uri="{FF2B5EF4-FFF2-40B4-BE49-F238E27FC236}">
                <a16:creationId xmlns:a16="http://schemas.microsoft.com/office/drawing/2014/main" id="{F401471B-62BC-D20F-8F15-9EE867D00AEE}"/>
              </a:ext>
            </a:extLst>
          </p:cNvPr>
          <p:cNvSpPr>
            <a:spLocks noGrp="1"/>
          </p:cNvSpPr>
          <p:nvPr>
            <p:ph type="body" sz="quarter" idx="10"/>
          </p:nvPr>
        </p:nvSpPr>
        <p:spPr>
          <a:xfrm>
            <a:off x="1845940" y="1196752"/>
            <a:ext cx="4603572" cy="622126"/>
          </a:xfrm>
          <a:prstGeom prst="rect">
            <a:avLst/>
          </a:prstGeom>
        </p:spPr>
        <p:txBody>
          <a:bodyPr anchor="b">
            <a:noAutofit/>
          </a:bodyPr>
          <a:lstStyle>
            <a:lvl1pPr marL="0" indent="0">
              <a:buFontTx/>
              <a:buNone/>
              <a:defRPr sz="2800" b="1">
                <a:solidFill>
                  <a:schemeClr val="tx1">
                    <a:lumMod val="65000"/>
                    <a:lumOff val="35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
        <p:nvSpPr>
          <p:cNvPr id="4" name="Text Placeholder 8">
            <a:extLst>
              <a:ext uri="{FF2B5EF4-FFF2-40B4-BE49-F238E27FC236}">
                <a16:creationId xmlns:a16="http://schemas.microsoft.com/office/drawing/2014/main" id="{685ACED3-44F7-3C6B-8CB9-E770BD5D6209}"/>
              </a:ext>
            </a:extLst>
          </p:cNvPr>
          <p:cNvSpPr>
            <a:spLocks noGrp="1"/>
          </p:cNvSpPr>
          <p:nvPr>
            <p:ph type="body" sz="quarter" idx="11"/>
          </p:nvPr>
        </p:nvSpPr>
        <p:spPr>
          <a:xfrm>
            <a:off x="1845940" y="1964396"/>
            <a:ext cx="4603572" cy="4060484"/>
          </a:xfrm>
          <a:prstGeom prst="rect">
            <a:avLst/>
          </a:prstGeom>
        </p:spPr>
        <p:txBody>
          <a:bodyPr anchor="t">
            <a:noAutofit/>
          </a:bodyPr>
          <a:lstStyle>
            <a:lvl1pPr marL="0" indent="0">
              <a:lnSpc>
                <a:spcPct val="110000"/>
              </a:lnSpc>
              <a:spcBef>
                <a:spcPts val="0"/>
              </a:spcBef>
              <a:buFontTx/>
              <a:buNone/>
              <a:defRPr sz="1400" b="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
        <p:nvSpPr>
          <p:cNvPr id="5" name="Text Placeholder 8">
            <a:extLst>
              <a:ext uri="{FF2B5EF4-FFF2-40B4-BE49-F238E27FC236}">
                <a16:creationId xmlns:a16="http://schemas.microsoft.com/office/drawing/2014/main" id="{6D7C8558-9C6F-98BF-B1BB-39BF76A90CC6}"/>
              </a:ext>
            </a:extLst>
          </p:cNvPr>
          <p:cNvSpPr>
            <a:spLocks noGrp="1"/>
          </p:cNvSpPr>
          <p:nvPr>
            <p:ph type="body" sz="quarter" idx="12"/>
          </p:nvPr>
        </p:nvSpPr>
        <p:spPr>
          <a:xfrm>
            <a:off x="6975812" y="1196752"/>
            <a:ext cx="4603572" cy="622126"/>
          </a:xfrm>
          <a:prstGeom prst="rect">
            <a:avLst/>
          </a:prstGeom>
        </p:spPr>
        <p:txBody>
          <a:bodyPr anchor="b">
            <a:noAutofit/>
          </a:bodyPr>
          <a:lstStyle>
            <a:lvl1pPr marL="0" indent="0">
              <a:buFontTx/>
              <a:buNone/>
              <a:defRPr sz="2800" b="1">
                <a:solidFill>
                  <a:schemeClr val="tx1">
                    <a:lumMod val="65000"/>
                    <a:lumOff val="35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
        <p:nvSpPr>
          <p:cNvPr id="7" name="Text Placeholder 8">
            <a:extLst>
              <a:ext uri="{FF2B5EF4-FFF2-40B4-BE49-F238E27FC236}">
                <a16:creationId xmlns:a16="http://schemas.microsoft.com/office/drawing/2014/main" id="{AB9CC002-5579-2F9D-CD1D-88A11FD87E88}"/>
              </a:ext>
            </a:extLst>
          </p:cNvPr>
          <p:cNvSpPr>
            <a:spLocks noGrp="1"/>
          </p:cNvSpPr>
          <p:nvPr>
            <p:ph type="body" sz="quarter" idx="13"/>
          </p:nvPr>
        </p:nvSpPr>
        <p:spPr>
          <a:xfrm>
            <a:off x="6975812" y="1964396"/>
            <a:ext cx="4603572" cy="4060484"/>
          </a:xfrm>
          <a:prstGeom prst="rect">
            <a:avLst/>
          </a:prstGeom>
        </p:spPr>
        <p:txBody>
          <a:bodyPr anchor="t">
            <a:noAutofit/>
          </a:bodyPr>
          <a:lstStyle>
            <a:lvl1pPr marL="0" indent="0">
              <a:lnSpc>
                <a:spcPct val="110000"/>
              </a:lnSpc>
              <a:spcBef>
                <a:spcPts val="0"/>
              </a:spcBef>
              <a:buFontTx/>
              <a:buNone/>
              <a:defRPr sz="1400" b="0">
                <a:solidFill>
                  <a:schemeClr val="tx1">
                    <a:lumMod val="50000"/>
                    <a:lumOff val="50000"/>
                  </a:schemeClr>
                </a:solidFill>
                <a:latin typeface="+mn-lt"/>
              </a:defRPr>
            </a:lvl1pPr>
            <a:lvl2pPr marL="609494" indent="0">
              <a:buFontTx/>
              <a:buNone/>
              <a:defRPr/>
            </a:lvl2pPr>
            <a:lvl3pPr marL="1218986" indent="0">
              <a:buFontTx/>
              <a:buNone/>
              <a:defRPr/>
            </a:lvl3pPr>
            <a:lvl4pPr marL="1828480" indent="0">
              <a:buFontTx/>
              <a:buNone/>
              <a:defRPr/>
            </a:lvl4pPr>
            <a:lvl5pPr marL="2437973" indent="0">
              <a:buFontTx/>
              <a:buNone/>
              <a:defRPr/>
            </a:lvl5pPr>
          </a:lstStyle>
          <a:p>
            <a:pPr lvl="0"/>
            <a:r>
              <a:rPr lang="en-US" dirty="0"/>
              <a:t>Click to edit</a:t>
            </a:r>
            <a:endParaRPr lang="en-IN" dirty="0"/>
          </a:p>
        </p:txBody>
      </p:sp>
    </p:spTree>
    <p:extLst>
      <p:ext uri="{BB962C8B-B14F-4D97-AF65-F5344CB8AC3E}">
        <p14:creationId xmlns:p14="http://schemas.microsoft.com/office/powerpoint/2010/main" val="2628517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4167451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7/16/2024</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819691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8672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7/16/2024</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54" r:id="rId2"/>
    <p:sldLayoutId id="2147483663" r:id="rId3"/>
    <p:sldLayoutId id="2147483662" r:id="rId4"/>
    <p:sldLayoutId id="2147483664" r:id="rId5"/>
    <p:sldLayoutId id="2147483655" r:id="rId6"/>
    <p:sldLayoutId id="2147483666" r:id="rId7"/>
    <p:sldLayoutId id="2147483667" r:id="rId8"/>
    <p:sldLayoutId id="2147483668" r:id="rId9"/>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90.png"/><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help.sap.com/docs/SAP_DATASPHERE/be5967d099974c69b77f4549425ca4c0/eb85e157ab654152bd68a8714036e463.html?locale=en-U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hyperlink" Target="http://www.dribbble.com/"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tiff"/><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19.tiff"/><Relationship Id="rId5" Type="http://schemas.openxmlformats.org/officeDocument/2006/relationships/image" Target="../media/image18.tiff"/><Relationship Id="rId4" Type="http://schemas.openxmlformats.org/officeDocument/2006/relationships/image" Target="../media/image17.tiff"/><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accent5">
                <a:lumMod val="75000"/>
              </a:schemeClr>
            </a:gs>
            <a:gs pos="13000">
              <a:schemeClr val="accent6"/>
            </a:gs>
          </a:gsLst>
          <a:lin ang="8100000" scaled="1"/>
          <a:tileRect/>
        </a:gra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4D9D858B-C557-938F-7327-64512E9B2A59}"/>
              </a:ext>
            </a:extLst>
          </p:cNvPr>
          <p:cNvSpPr/>
          <p:nvPr/>
        </p:nvSpPr>
        <p:spPr>
          <a:xfrm flipV="1">
            <a:off x="1042904" y="0"/>
            <a:ext cx="2212930" cy="1704506"/>
          </a:xfrm>
          <a:custGeom>
            <a:avLst/>
            <a:gdLst>
              <a:gd name="connsiteX0" fmla="*/ 397370 w 2212930"/>
              <a:gd name="connsiteY0" fmla="*/ 1704506 h 1704506"/>
              <a:gd name="connsiteX1" fmla="*/ 1815460 w 2212930"/>
              <a:gd name="connsiteY1" fmla="*/ 1704506 h 1704506"/>
              <a:gd name="connsiteX2" fmla="*/ 2193279 w 2212930"/>
              <a:gd name="connsiteY2" fmla="*/ 1050687 h 1704506"/>
              <a:gd name="connsiteX3" fmla="*/ 2193279 w 2212930"/>
              <a:gd name="connsiteY3" fmla="*/ 904077 h 1704506"/>
              <a:gd name="connsiteX4" fmla="*/ 1713296 w 2212930"/>
              <a:gd name="connsiteY4" fmla="*/ 73239 h 1704506"/>
              <a:gd name="connsiteX5" fmla="*/ 1586404 w 2212930"/>
              <a:gd name="connsiteY5" fmla="*/ 0 h 1704506"/>
              <a:gd name="connsiteX6" fmla="*/ 626393 w 2212930"/>
              <a:gd name="connsiteY6" fmla="*/ 0 h 1704506"/>
              <a:gd name="connsiteX7" fmla="*/ 499500 w 2212930"/>
              <a:gd name="connsiteY7" fmla="*/ 73239 h 1704506"/>
              <a:gd name="connsiteX8" fmla="*/ 19651 w 2212930"/>
              <a:gd name="connsiteY8" fmla="*/ 904077 h 1704506"/>
              <a:gd name="connsiteX9" fmla="*/ 19651 w 2212930"/>
              <a:gd name="connsiteY9" fmla="*/ 1050643 h 1704506"/>
              <a:gd name="connsiteX10" fmla="*/ 397370 w 2212930"/>
              <a:gd name="connsiteY10" fmla="*/ 1704506 h 170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2930" h="1704506">
                <a:moveTo>
                  <a:pt x="397370" y="1704506"/>
                </a:moveTo>
                <a:lnTo>
                  <a:pt x="1815460" y="1704506"/>
                </a:lnTo>
                <a:lnTo>
                  <a:pt x="2193279" y="1050687"/>
                </a:lnTo>
                <a:cubicBezTo>
                  <a:pt x="2219481" y="1005350"/>
                  <a:pt x="2219481" y="949415"/>
                  <a:pt x="2193279" y="904077"/>
                </a:cubicBezTo>
                <a:lnTo>
                  <a:pt x="1713296" y="73239"/>
                </a:lnTo>
                <a:cubicBezTo>
                  <a:pt x="1687095" y="27901"/>
                  <a:pt x="1638717" y="0"/>
                  <a:pt x="1586404" y="0"/>
                </a:cubicBezTo>
                <a:lnTo>
                  <a:pt x="626393" y="0"/>
                </a:lnTo>
                <a:cubicBezTo>
                  <a:pt x="574035" y="0"/>
                  <a:pt x="525657" y="27901"/>
                  <a:pt x="499500" y="73239"/>
                </a:cubicBezTo>
                <a:lnTo>
                  <a:pt x="19651" y="904077"/>
                </a:lnTo>
                <a:cubicBezTo>
                  <a:pt x="-6550" y="949415"/>
                  <a:pt x="-6550" y="1005305"/>
                  <a:pt x="19651" y="1050643"/>
                </a:cubicBezTo>
                <a:lnTo>
                  <a:pt x="397370" y="170450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8" name="Freeform: Shape 17">
            <a:extLst>
              <a:ext uri="{FF2B5EF4-FFF2-40B4-BE49-F238E27FC236}">
                <a16:creationId xmlns:a16="http://schemas.microsoft.com/office/drawing/2014/main" id="{308647DD-5BED-795B-624A-B27F566B566F}"/>
              </a:ext>
            </a:extLst>
          </p:cNvPr>
          <p:cNvSpPr/>
          <p:nvPr/>
        </p:nvSpPr>
        <p:spPr>
          <a:xfrm flipH="1">
            <a:off x="0" y="780480"/>
            <a:ext cx="1499604" cy="1954540"/>
          </a:xfrm>
          <a:custGeom>
            <a:avLst/>
            <a:gdLst>
              <a:gd name="connsiteX0" fmla="*/ 1499604 w 1499604"/>
              <a:gd name="connsiteY0" fmla="*/ 0 h 1954540"/>
              <a:gd name="connsiteX1" fmla="*/ 626526 w 1499604"/>
              <a:gd name="connsiteY1" fmla="*/ 0 h 1954540"/>
              <a:gd name="connsiteX2" fmla="*/ 499634 w 1499604"/>
              <a:gd name="connsiteY2" fmla="*/ 73238 h 1954540"/>
              <a:gd name="connsiteX3" fmla="*/ 19651 w 1499604"/>
              <a:gd name="connsiteY3" fmla="*/ 903853 h 1954540"/>
              <a:gd name="connsiteX4" fmla="*/ 19651 w 1499604"/>
              <a:gd name="connsiteY4" fmla="*/ 1050463 h 1954540"/>
              <a:gd name="connsiteX5" fmla="*/ 499634 w 1499604"/>
              <a:gd name="connsiteY5" fmla="*/ 1881301 h 1954540"/>
              <a:gd name="connsiteX6" fmla="*/ 626526 w 1499604"/>
              <a:gd name="connsiteY6" fmla="*/ 1954540 h 1954540"/>
              <a:gd name="connsiteX7" fmla="*/ 1499604 w 1499604"/>
              <a:gd name="connsiteY7" fmla="*/ 1954540 h 1954540"/>
              <a:gd name="connsiteX8" fmla="*/ 1499604 w 1499604"/>
              <a:gd name="connsiteY8" fmla="*/ 0 h 195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99604" h="1954540">
                <a:moveTo>
                  <a:pt x="1499604" y="0"/>
                </a:moveTo>
                <a:lnTo>
                  <a:pt x="626526" y="0"/>
                </a:lnTo>
                <a:cubicBezTo>
                  <a:pt x="574214" y="0"/>
                  <a:pt x="525835" y="27900"/>
                  <a:pt x="499634" y="73238"/>
                </a:cubicBezTo>
                <a:lnTo>
                  <a:pt x="19651" y="903853"/>
                </a:lnTo>
                <a:cubicBezTo>
                  <a:pt x="-6551" y="949190"/>
                  <a:pt x="-6551" y="1005125"/>
                  <a:pt x="19651" y="1050463"/>
                </a:cubicBezTo>
                <a:lnTo>
                  <a:pt x="499634" y="1881301"/>
                </a:lnTo>
                <a:cubicBezTo>
                  <a:pt x="525835" y="1926639"/>
                  <a:pt x="574214" y="1954540"/>
                  <a:pt x="626526" y="1954540"/>
                </a:cubicBezTo>
                <a:lnTo>
                  <a:pt x="1499604" y="1954540"/>
                </a:lnTo>
                <a:lnTo>
                  <a:pt x="149960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6" name="Graphic 69">
            <a:extLst>
              <a:ext uri="{FF2B5EF4-FFF2-40B4-BE49-F238E27FC236}">
                <a16:creationId xmlns:a16="http://schemas.microsoft.com/office/drawing/2014/main" id="{D01D1536-951C-56A3-CB2B-67911626F501}"/>
              </a:ext>
            </a:extLst>
          </p:cNvPr>
          <p:cNvSpPr/>
          <p:nvPr/>
        </p:nvSpPr>
        <p:spPr>
          <a:xfrm>
            <a:off x="8792969" y="870852"/>
            <a:ext cx="2212930" cy="1954539"/>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solidFill>
            <a:schemeClr val="accent4"/>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FFC10F40-459D-703B-0C4A-EF2D109C5912}"/>
              </a:ext>
            </a:extLst>
          </p:cNvPr>
          <p:cNvSpPr/>
          <p:nvPr/>
        </p:nvSpPr>
        <p:spPr>
          <a:xfrm>
            <a:off x="7036741" y="0"/>
            <a:ext cx="2212929" cy="1780364"/>
          </a:xfrm>
          <a:custGeom>
            <a:avLst/>
            <a:gdLst>
              <a:gd name="connsiteX0" fmla="*/ 441190 w 2212929"/>
              <a:gd name="connsiteY0" fmla="*/ 0 h 1780364"/>
              <a:gd name="connsiteX1" fmla="*/ 1771623 w 2212929"/>
              <a:gd name="connsiteY1" fmla="*/ 0 h 1780364"/>
              <a:gd name="connsiteX2" fmla="*/ 2193278 w 2212929"/>
              <a:gd name="connsiteY2" fmla="*/ 729677 h 1780364"/>
              <a:gd name="connsiteX3" fmla="*/ 2193278 w 2212929"/>
              <a:gd name="connsiteY3" fmla="*/ 876287 h 1780364"/>
              <a:gd name="connsiteX4" fmla="*/ 1713295 w 2212929"/>
              <a:gd name="connsiteY4" fmla="*/ 1707125 h 1780364"/>
              <a:gd name="connsiteX5" fmla="*/ 1586403 w 2212929"/>
              <a:gd name="connsiteY5" fmla="*/ 1780364 h 1780364"/>
              <a:gd name="connsiteX6" fmla="*/ 626392 w 2212929"/>
              <a:gd name="connsiteY6" fmla="*/ 1780364 h 1780364"/>
              <a:gd name="connsiteX7" fmla="*/ 499499 w 2212929"/>
              <a:gd name="connsiteY7" fmla="*/ 1707125 h 1780364"/>
              <a:gd name="connsiteX8" fmla="*/ 19650 w 2212929"/>
              <a:gd name="connsiteY8" fmla="*/ 876287 h 1780364"/>
              <a:gd name="connsiteX9" fmla="*/ 19650 w 2212929"/>
              <a:gd name="connsiteY9" fmla="*/ 729721 h 1780364"/>
              <a:gd name="connsiteX10" fmla="*/ 441190 w 2212929"/>
              <a:gd name="connsiteY10" fmla="*/ 0 h 178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2929" h="1780364">
                <a:moveTo>
                  <a:pt x="441190" y="0"/>
                </a:moveTo>
                <a:lnTo>
                  <a:pt x="1771623" y="0"/>
                </a:lnTo>
                <a:lnTo>
                  <a:pt x="2193278" y="729677"/>
                </a:lnTo>
                <a:cubicBezTo>
                  <a:pt x="2219480" y="775014"/>
                  <a:pt x="2219480" y="830949"/>
                  <a:pt x="2193278" y="876287"/>
                </a:cubicBezTo>
                <a:lnTo>
                  <a:pt x="1713295" y="1707125"/>
                </a:lnTo>
                <a:cubicBezTo>
                  <a:pt x="1687094" y="1752463"/>
                  <a:pt x="1638715" y="1780364"/>
                  <a:pt x="1586403" y="1780364"/>
                </a:cubicBezTo>
                <a:lnTo>
                  <a:pt x="626392" y="1780364"/>
                </a:lnTo>
                <a:cubicBezTo>
                  <a:pt x="574034" y="1780364"/>
                  <a:pt x="525656" y="1752463"/>
                  <a:pt x="499499" y="1707125"/>
                </a:cubicBezTo>
                <a:lnTo>
                  <a:pt x="19650" y="876287"/>
                </a:lnTo>
                <a:cubicBezTo>
                  <a:pt x="-6551" y="830949"/>
                  <a:pt x="-6551" y="775059"/>
                  <a:pt x="19650" y="729721"/>
                </a:cubicBezTo>
                <a:lnTo>
                  <a:pt x="441190" y="0"/>
                </a:lnTo>
                <a:close/>
              </a:path>
            </a:pathLst>
          </a:custGeom>
          <a:solidFill>
            <a:schemeClr val="accent2"/>
          </a:solidFill>
          <a:ln w="9525" cap="flat">
            <a:noFill/>
            <a:prstDash val="solid"/>
            <a:miter/>
          </a:ln>
        </p:spPr>
        <p:txBody>
          <a:bodyPr wrap="square" rtlCol="0" anchor="ctr">
            <a:noAutofit/>
          </a:bodyPr>
          <a:lstStyle/>
          <a:p>
            <a:endParaRPr lang="en-IN"/>
          </a:p>
        </p:txBody>
      </p:sp>
      <p:sp>
        <p:nvSpPr>
          <p:cNvPr id="29" name="Freeform: Shape 28">
            <a:extLst>
              <a:ext uri="{FF2B5EF4-FFF2-40B4-BE49-F238E27FC236}">
                <a16:creationId xmlns:a16="http://schemas.microsoft.com/office/drawing/2014/main" id="{ED0EBE55-197A-AE13-5405-0782504B9582}"/>
              </a:ext>
            </a:extLst>
          </p:cNvPr>
          <p:cNvSpPr/>
          <p:nvPr/>
        </p:nvSpPr>
        <p:spPr>
          <a:xfrm>
            <a:off x="8913957" y="0"/>
            <a:ext cx="2028990" cy="778877"/>
          </a:xfrm>
          <a:custGeom>
            <a:avLst/>
            <a:gdLst>
              <a:gd name="connsiteX0" fmla="*/ 0 w 2028990"/>
              <a:gd name="connsiteY0" fmla="*/ 0 h 778877"/>
              <a:gd name="connsiteX1" fmla="*/ 2028990 w 2028990"/>
              <a:gd name="connsiteY1" fmla="*/ 0 h 778877"/>
              <a:gd name="connsiteX2" fmla="*/ 1621336 w 2028990"/>
              <a:gd name="connsiteY2" fmla="*/ 705638 h 778877"/>
              <a:gd name="connsiteX3" fmla="*/ 1494444 w 2028990"/>
              <a:gd name="connsiteY3" fmla="*/ 778877 h 778877"/>
              <a:gd name="connsiteX4" fmla="*/ 534433 w 2028990"/>
              <a:gd name="connsiteY4" fmla="*/ 778877 h 778877"/>
              <a:gd name="connsiteX5" fmla="*/ 407540 w 2028990"/>
              <a:gd name="connsiteY5" fmla="*/ 705638 h 778877"/>
              <a:gd name="connsiteX6" fmla="*/ 0 w 2028990"/>
              <a:gd name="connsiteY6" fmla="*/ 0 h 778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8990" h="778877">
                <a:moveTo>
                  <a:pt x="0" y="0"/>
                </a:moveTo>
                <a:lnTo>
                  <a:pt x="2028990" y="0"/>
                </a:lnTo>
                <a:lnTo>
                  <a:pt x="1621336" y="705638"/>
                </a:lnTo>
                <a:cubicBezTo>
                  <a:pt x="1595135" y="750976"/>
                  <a:pt x="1546756" y="778877"/>
                  <a:pt x="1494444" y="778877"/>
                </a:cubicBezTo>
                <a:lnTo>
                  <a:pt x="534433" y="778877"/>
                </a:lnTo>
                <a:cubicBezTo>
                  <a:pt x="482075" y="778877"/>
                  <a:pt x="433697" y="750976"/>
                  <a:pt x="407540" y="705638"/>
                </a:cubicBezTo>
                <a:lnTo>
                  <a:pt x="0" y="0"/>
                </a:lnTo>
                <a:close/>
              </a:path>
            </a:pathLst>
          </a:custGeom>
          <a:solidFill>
            <a:schemeClr val="accent5"/>
          </a:solidFill>
          <a:ln w="9525" cap="flat">
            <a:noFill/>
            <a:prstDash val="solid"/>
            <a:miter/>
          </a:ln>
        </p:spPr>
        <p:txBody>
          <a:bodyPr wrap="square" rtlCol="0" anchor="ctr">
            <a:noAutofit/>
          </a:bodyPr>
          <a:lstStyle/>
          <a:p>
            <a:endParaRPr lang="en-IN"/>
          </a:p>
        </p:txBody>
      </p:sp>
      <p:sp>
        <p:nvSpPr>
          <p:cNvPr id="113" name="Graphic 69">
            <a:extLst>
              <a:ext uri="{FF2B5EF4-FFF2-40B4-BE49-F238E27FC236}">
                <a16:creationId xmlns:a16="http://schemas.microsoft.com/office/drawing/2014/main" id="{0ECE9D17-C6B5-37CD-C601-33F3D00AC85C}"/>
              </a:ext>
            </a:extLst>
          </p:cNvPr>
          <p:cNvSpPr/>
          <p:nvPr/>
        </p:nvSpPr>
        <p:spPr>
          <a:xfrm>
            <a:off x="2799133" y="765966"/>
            <a:ext cx="2212930" cy="1954539"/>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solidFill>
            <a:schemeClr val="accent4"/>
          </a:solidFill>
          <a:ln w="9525" cap="flat">
            <a:noFill/>
            <a:prstDash val="solid"/>
            <a:miter/>
          </a:ln>
        </p:spPr>
        <p:txBody>
          <a:bodyPr rtlCol="0" anchor="ctr"/>
          <a:lstStyle/>
          <a:p>
            <a:endParaRPr lang="en-IN"/>
          </a:p>
        </p:txBody>
      </p:sp>
      <p:grpSp>
        <p:nvGrpSpPr>
          <p:cNvPr id="26" name="Group 25">
            <a:extLst>
              <a:ext uri="{FF2B5EF4-FFF2-40B4-BE49-F238E27FC236}">
                <a16:creationId xmlns:a16="http://schemas.microsoft.com/office/drawing/2014/main" id="{424B2EAC-4725-1F06-DDC0-1F767F57CA68}"/>
              </a:ext>
            </a:extLst>
          </p:cNvPr>
          <p:cNvGrpSpPr/>
          <p:nvPr/>
        </p:nvGrpSpPr>
        <p:grpSpPr>
          <a:xfrm>
            <a:off x="3646140" y="1628800"/>
            <a:ext cx="2165933" cy="2185077"/>
            <a:chOff x="4756150" y="2081212"/>
            <a:chExt cx="2672524" cy="2696146"/>
          </a:xfrm>
          <a:solidFill>
            <a:schemeClr val="bg1"/>
          </a:solidFill>
        </p:grpSpPr>
        <p:sp>
          <p:nvSpPr>
            <p:cNvPr id="33" name="Freeform: Shape 32">
              <a:extLst>
                <a:ext uri="{FF2B5EF4-FFF2-40B4-BE49-F238E27FC236}">
                  <a16:creationId xmlns:a16="http://schemas.microsoft.com/office/drawing/2014/main" id="{8FEA78AC-11E0-3531-9F25-AA9A91AB2F9E}"/>
                </a:ext>
              </a:extLst>
            </p:cNvPr>
            <p:cNvSpPr/>
            <p:nvPr/>
          </p:nvSpPr>
          <p:spPr>
            <a:xfrm>
              <a:off x="4756150" y="2081212"/>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EFA8D495-63C3-0293-85E8-BF15AB771267}"/>
                </a:ext>
              </a:extLst>
            </p:cNvPr>
            <p:cNvSpPr/>
            <p:nvPr/>
          </p:nvSpPr>
          <p:spPr>
            <a:xfrm>
              <a:off x="5276310" y="2081212"/>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608FF887-CEAF-65CD-AFCB-A8BE992106A1}"/>
                </a:ext>
              </a:extLst>
            </p:cNvPr>
            <p:cNvSpPr/>
            <p:nvPr/>
          </p:nvSpPr>
          <p:spPr>
            <a:xfrm>
              <a:off x="5796470" y="2081212"/>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86DFF080-984A-7D63-16D1-CA75BDE2BA66}"/>
                </a:ext>
              </a:extLst>
            </p:cNvPr>
            <p:cNvSpPr/>
            <p:nvPr/>
          </p:nvSpPr>
          <p:spPr>
            <a:xfrm>
              <a:off x="6316630" y="2081212"/>
              <a:ext cx="71818" cy="71818"/>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811BAA42-237A-3CC6-5645-C11E1F8B288A}"/>
                </a:ext>
              </a:extLst>
            </p:cNvPr>
            <p:cNvSpPr/>
            <p:nvPr/>
          </p:nvSpPr>
          <p:spPr>
            <a:xfrm>
              <a:off x="6836695" y="2081212"/>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CC437866-8214-750E-DDBA-03C17CC27178}"/>
                </a:ext>
              </a:extLst>
            </p:cNvPr>
            <p:cNvSpPr/>
            <p:nvPr/>
          </p:nvSpPr>
          <p:spPr>
            <a:xfrm>
              <a:off x="7356856" y="2081212"/>
              <a:ext cx="71818" cy="71818"/>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5729BA04-1575-BB60-EF44-ADB5495AE733}"/>
                </a:ext>
              </a:extLst>
            </p:cNvPr>
            <p:cNvSpPr/>
            <p:nvPr/>
          </p:nvSpPr>
          <p:spPr>
            <a:xfrm>
              <a:off x="4756150" y="2518600"/>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F676A1E4-2020-7F3A-1C3E-D4AADE33F6B0}"/>
                </a:ext>
              </a:extLst>
            </p:cNvPr>
            <p:cNvSpPr/>
            <p:nvPr/>
          </p:nvSpPr>
          <p:spPr>
            <a:xfrm>
              <a:off x="5276310" y="2518600"/>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7FCC03A5-79B3-87DF-E55B-5FDFDB28F3D0}"/>
                </a:ext>
              </a:extLst>
            </p:cNvPr>
            <p:cNvSpPr/>
            <p:nvPr/>
          </p:nvSpPr>
          <p:spPr>
            <a:xfrm>
              <a:off x="5796470" y="2518600"/>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1F531F89-A7AA-323E-1748-607702FCF774}"/>
                </a:ext>
              </a:extLst>
            </p:cNvPr>
            <p:cNvSpPr/>
            <p:nvPr/>
          </p:nvSpPr>
          <p:spPr>
            <a:xfrm>
              <a:off x="6316630" y="2518600"/>
              <a:ext cx="71818" cy="71818"/>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id="{2E114D54-B40B-7405-4116-15987B052295}"/>
                </a:ext>
              </a:extLst>
            </p:cNvPr>
            <p:cNvSpPr/>
            <p:nvPr/>
          </p:nvSpPr>
          <p:spPr>
            <a:xfrm>
              <a:off x="6836695" y="2518600"/>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D086099D-48F2-65EC-5DF7-6B615F7D3013}"/>
                </a:ext>
              </a:extLst>
            </p:cNvPr>
            <p:cNvSpPr/>
            <p:nvPr/>
          </p:nvSpPr>
          <p:spPr>
            <a:xfrm>
              <a:off x="7356856" y="2518600"/>
              <a:ext cx="71818" cy="71818"/>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D837F3F1-FC61-7644-1356-40E7871E8B07}"/>
                </a:ext>
              </a:extLst>
            </p:cNvPr>
            <p:cNvSpPr/>
            <p:nvPr/>
          </p:nvSpPr>
          <p:spPr>
            <a:xfrm>
              <a:off x="4756150" y="2955988"/>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A89E26D5-8D0C-CF71-9164-943554E6B372}"/>
                </a:ext>
              </a:extLst>
            </p:cNvPr>
            <p:cNvSpPr/>
            <p:nvPr/>
          </p:nvSpPr>
          <p:spPr>
            <a:xfrm>
              <a:off x="5276310" y="2955988"/>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id="{6EFD2495-FF1F-92B8-23A8-D94788856873}"/>
                </a:ext>
              </a:extLst>
            </p:cNvPr>
            <p:cNvSpPr/>
            <p:nvPr/>
          </p:nvSpPr>
          <p:spPr>
            <a:xfrm>
              <a:off x="5796470" y="2955988"/>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5048253E-8E02-2250-7CFA-CD8F7BD96225}"/>
                </a:ext>
              </a:extLst>
            </p:cNvPr>
            <p:cNvSpPr/>
            <p:nvPr/>
          </p:nvSpPr>
          <p:spPr>
            <a:xfrm>
              <a:off x="6316630" y="2955988"/>
              <a:ext cx="71818" cy="71818"/>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502941B3-DA01-4F8C-CCEC-812A6EE682DF}"/>
                </a:ext>
              </a:extLst>
            </p:cNvPr>
            <p:cNvSpPr/>
            <p:nvPr/>
          </p:nvSpPr>
          <p:spPr>
            <a:xfrm>
              <a:off x="6836695" y="2955988"/>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30B5DDCB-06C8-C6C3-2ADE-5261F1FE7129}"/>
                </a:ext>
              </a:extLst>
            </p:cNvPr>
            <p:cNvSpPr/>
            <p:nvPr/>
          </p:nvSpPr>
          <p:spPr>
            <a:xfrm>
              <a:off x="7356856" y="2955988"/>
              <a:ext cx="71818" cy="71818"/>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CCE0342C-385C-046A-FBA9-989C5748EBD0}"/>
                </a:ext>
              </a:extLst>
            </p:cNvPr>
            <p:cNvSpPr/>
            <p:nvPr/>
          </p:nvSpPr>
          <p:spPr>
            <a:xfrm>
              <a:off x="4756150" y="3393376"/>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91A4562B-2071-FAF9-3BEE-8BB783E9CCBB}"/>
                </a:ext>
              </a:extLst>
            </p:cNvPr>
            <p:cNvSpPr/>
            <p:nvPr/>
          </p:nvSpPr>
          <p:spPr>
            <a:xfrm>
              <a:off x="5276310" y="3393376"/>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4FB0E154-7EA0-A336-EA50-4EED644C2A13}"/>
                </a:ext>
              </a:extLst>
            </p:cNvPr>
            <p:cNvSpPr/>
            <p:nvPr/>
          </p:nvSpPr>
          <p:spPr>
            <a:xfrm>
              <a:off x="5796470" y="3393376"/>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1D0FC2DC-CE5B-8756-8EA2-6A3CEE68D8E0}"/>
                </a:ext>
              </a:extLst>
            </p:cNvPr>
            <p:cNvSpPr/>
            <p:nvPr/>
          </p:nvSpPr>
          <p:spPr>
            <a:xfrm>
              <a:off x="6316630" y="3393376"/>
              <a:ext cx="71818" cy="71818"/>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70DB7E37-887A-87A9-54BE-3BA0035E9468}"/>
                </a:ext>
              </a:extLst>
            </p:cNvPr>
            <p:cNvSpPr/>
            <p:nvPr/>
          </p:nvSpPr>
          <p:spPr>
            <a:xfrm>
              <a:off x="6836695" y="3393376"/>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84" name="Freeform: Shape 83">
              <a:extLst>
                <a:ext uri="{FF2B5EF4-FFF2-40B4-BE49-F238E27FC236}">
                  <a16:creationId xmlns:a16="http://schemas.microsoft.com/office/drawing/2014/main" id="{55B78692-799D-7C74-3FB7-1CC579CE8434}"/>
                </a:ext>
              </a:extLst>
            </p:cNvPr>
            <p:cNvSpPr/>
            <p:nvPr/>
          </p:nvSpPr>
          <p:spPr>
            <a:xfrm>
              <a:off x="7356856" y="3393376"/>
              <a:ext cx="71818" cy="71818"/>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85" name="Freeform: Shape 84">
              <a:extLst>
                <a:ext uri="{FF2B5EF4-FFF2-40B4-BE49-F238E27FC236}">
                  <a16:creationId xmlns:a16="http://schemas.microsoft.com/office/drawing/2014/main" id="{3A54A84B-CECC-B937-1102-B1CB8D11491C}"/>
                </a:ext>
              </a:extLst>
            </p:cNvPr>
            <p:cNvSpPr/>
            <p:nvPr/>
          </p:nvSpPr>
          <p:spPr>
            <a:xfrm>
              <a:off x="4756150" y="3830764"/>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86" name="Freeform: Shape 85">
              <a:extLst>
                <a:ext uri="{FF2B5EF4-FFF2-40B4-BE49-F238E27FC236}">
                  <a16:creationId xmlns:a16="http://schemas.microsoft.com/office/drawing/2014/main" id="{E12077C5-A934-ED04-3124-34FB0D22DF10}"/>
                </a:ext>
              </a:extLst>
            </p:cNvPr>
            <p:cNvSpPr/>
            <p:nvPr/>
          </p:nvSpPr>
          <p:spPr>
            <a:xfrm>
              <a:off x="5276310" y="3830764"/>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6BCE9A09-0615-C659-20C9-6C0AD577C691}"/>
                </a:ext>
              </a:extLst>
            </p:cNvPr>
            <p:cNvSpPr/>
            <p:nvPr/>
          </p:nvSpPr>
          <p:spPr>
            <a:xfrm>
              <a:off x="5796470" y="3830764"/>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88" name="Freeform: Shape 87">
              <a:extLst>
                <a:ext uri="{FF2B5EF4-FFF2-40B4-BE49-F238E27FC236}">
                  <a16:creationId xmlns:a16="http://schemas.microsoft.com/office/drawing/2014/main" id="{4F90F050-4243-7F10-1907-98EB8EDE029D}"/>
                </a:ext>
              </a:extLst>
            </p:cNvPr>
            <p:cNvSpPr/>
            <p:nvPr/>
          </p:nvSpPr>
          <p:spPr>
            <a:xfrm>
              <a:off x="6316630" y="3830764"/>
              <a:ext cx="71818" cy="71818"/>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89" name="Freeform: Shape 88">
              <a:extLst>
                <a:ext uri="{FF2B5EF4-FFF2-40B4-BE49-F238E27FC236}">
                  <a16:creationId xmlns:a16="http://schemas.microsoft.com/office/drawing/2014/main" id="{53ACB1EE-54FB-15AD-034F-283B6857C323}"/>
                </a:ext>
              </a:extLst>
            </p:cNvPr>
            <p:cNvSpPr/>
            <p:nvPr/>
          </p:nvSpPr>
          <p:spPr>
            <a:xfrm>
              <a:off x="6836695" y="3830764"/>
              <a:ext cx="71818" cy="71818"/>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90" name="Freeform: Shape 89">
              <a:extLst>
                <a:ext uri="{FF2B5EF4-FFF2-40B4-BE49-F238E27FC236}">
                  <a16:creationId xmlns:a16="http://schemas.microsoft.com/office/drawing/2014/main" id="{15A29B4E-D284-EF38-4CC3-6222A1E1EA97}"/>
                </a:ext>
              </a:extLst>
            </p:cNvPr>
            <p:cNvSpPr/>
            <p:nvPr/>
          </p:nvSpPr>
          <p:spPr>
            <a:xfrm>
              <a:off x="7356856" y="3830764"/>
              <a:ext cx="71818" cy="71818"/>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91" name="Freeform: Shape 90">
              <a:extLst>
                <a:ext uri="{FF2B5EF4-FFF2-40B4-BE49-F238E27FC236}">
                  <a16:creationId xmlns:a16="http://schemas.microsoft.com/office/drawing/2014/main" id="{2A8BC6B0-78EB-5CFE-3369-980AAD709ECB}"/>
                </a:ext>
              </a:extLst>
            </p:cNvPr>
            <p:cNvSpPr/>
            <p:nvPr/>
          </p:nvSpPr>
          <p:spPr>
            <a:xfrm>
              <a:off x="4756150" y="4268152"/>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92" name="Freeform: Shape 91">
              <a:extLst>
                <a:ext uri="{FF2B5EF4-FFF2-40B4-BE49-F238E27FC236}">
                  <a16:creationId xmlns:a16="http://schemas.microsoft.com/office/drawing/2014/main" id="{43D98431-0530-56EF-368B-2070C069A0B9}"/>
                </a:ext>
              </a:extLst>
            </p:cNvPr>
            <p:cNvSpPr/>
            <p:nvPr/>
          </p:nvSpPr>
          <p:spPr>
            <a:xfrm>
              <a:off x="5276310" y="4268152"/>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93" name="Freeform: Shape 92">
              <a:extLst>
                <a:ext uri="{FF2B5EF4-FFF2-40B4-BE49-F238E27FC236}">
                  <a16:creationId xmlns:a16="http://schemas.microsoft.com/office/drawing/2014/main" id="{D4973050-C0AE-1685-A861-F1033E2A4467}"/>
                </a:ext>
              </a:extLst>
            </p:cNvPr>
            <p:cNvSpPr/>
            <p:nvPr/>
          </p:nvSpPr>
          <p:spPr>
            <a:xfrm>
              <a:off x="5796470" y="4268152"/>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94" name="Freeform: Shape 93">
              <a:extLst>
                <a:ext uri="{FF2B5EF4-FFF2-40B4-BE49-F238E27FC236}">
                  <a16:creationId xmlns:a16="http://schemas.microsoft.com/office/drawing/2014/main" id="{16E17879-B0A5-DE93-9FAB-93AD6B23B72A}"/>
                </a:ext>
              </a:extLst>
            </p:cNvPr>
            <p:cNvSpPr/>
            <p:nvPr/>
          </p:nvSpPr>
          <p:spPr>
            <a:xfrm>
              <a:off x="6316630" y="4268152"/>
              <a:ext cx="71818" cy="71818"/>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95" name="Freeform: Shape 94">
              <a:extLst>
                <a:ext uri="{FF2B5EF4-FFF2-40B4-BE49-F238E27FC236}">
                  <a16:creationId xmlns:a16="http://schemas.microsoft.com/office/drawing/2014/main" id="{60277F08-62D0-DF6C-A27C-4A78D6399D08}"/>
                </a:ext>
              </a:extLst>
            </p:cNvPr>
            <p:cNvSpPr/>
            <p:nvPr/>
          </p:nvSpPr>
          <p:spPr>
            <a:xfrm>
              <a:off x="6836695" y="4268152"/>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96" name="Freeform: Shape 95">
              <a:extLst>
                <a:ext uri="{FF2B5EF4-FFF2-40B4-BE49-F238E27FC236}">
                  <a16:creationId xmlns:a16="http://schemas.microsoft.com/office/drawing/2014/main" id="{8F92A009-8B47-9711-0FE7-8B8595409A25}"/>
                </a:ext>
              </a:extLst>
            </p:cNvPr>
            <p:cNvSpPr/>
            <p:nvPr/>
          </p:nvSpPr>
          <p:spPr>
            <a:xfrm>
              <a:off x="7356856" y="4268152"/>
              <a:ext cx="71818" cy="71818"/>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97" name="Freeform: Shape 96">
              <a:extLst>
                <a:ext uri="{FF2B5EF4-FFF2-40B4-BE49-F238E27FC236}">
                  <a16:creationId xmlns:a16="http://schemas.microsoft.com/office/drawing/2014/main" id="{2B1EEF31-1832-4BAC-5665-4F86FFB8A32F}"/>
                </a:ext>
              </a:extLst>
            </p:cNvPr>
            <p:cNvSpPr/>
            <p:nvPr/>
          </p:nvSpPr>
          <p:spPr>
            <a:xfrm>
              <a:off x="4756150" y="4705540"/>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2"/>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98" name="Freeform: Shape 97">
              <a:extLst>
                <a:ext uri="{FF2B5EF4-FFF2-40B4-BE49-F238E27FC236}">
                  <a16:creationId xmlns:a16="http://schemas.microsoft.com/office/drawing/2014/main" id="{F524C43F-74D0-2E82-CE62-B836E5CEAC5E}"/>
                </a:ext>
              </a:extLst>
            </p:cNvPr>
            <p:cNvSpPr/>
            <p:nvPr/>
          </p:nvSpPr>
          <p:spPr>
            <a:xfrm>
              <a:off x="5276310" y="4705540"/>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2"/>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99" name="Freeform: Shape 98">
              <a:extLst>
                <a:ext uri="{FF2B5EF4-FFF2-40B4-BE49-F238E27FC236}">
                  <a16:creationId xmlns:a16="http://schemas.microsoft.com/office/drawing/2014/main" id="{ADC5C86D-9C89-4733-58CD-4DAA114A6E92}"/>
                </a:ext>
              </a:extLst>
            </p:cNvPr>
            <p:cNvSpPr/>
            <p:nvPr/>
          </p:nvSpPr>
          <p:spPr>
            <a:xfrm>
              <a:off x="5796470" y="4705540"/>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2"/>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00" name="Freeform: Shape 99">
              <a:extLst>
                <a:ext uri="{FF2B5EF4-FFF2-40B4-BE49-F238E27FC236}">
                  <a16:creationId xmlns:a16="http://schemas.microsoft.com/office/drawing/2014/main" id="{B3B38BB7-74B7-16A3-D12C-513FE5701EC9}"/>
                </a:ext>
              </a:extLst>
            </p:cNvPr>
            <p:cNvSpPr/>
            <p:nvPr/>
          </p:nvSpPr>
          <p:spPr>
            <a:xfrm>
              <a:off x="6316630" y="4705540"/>
              <a:ext cx="71818" cy="71818"/>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2"/>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01" name="Freeform: Shape 100">
              <a:extLst>
                <a:ext uri="{FF2B5EF4-FFF2-40B4-BE49-F238E27FC236}">
                  <a16:creationId xmlns:a16="http://schemas.microsoft.com/office/drawing/2014/main" id="{5545C216-6D8A-C52A-8602-4A54BBEA0084}"/>
                </a:ext>
              </a:extLst>
            </p:cNvPr>
            <p:cNvSpPr/>
            <p:nvPr/>
          </p:nvSpPr>
          <p:spPr>
            <a:xfrm>
              <a:off x="6836695" y="4705540"/>
              <a:ext cx="71818" cy="71818"/>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2"/>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02" name="Freeform: Shape 101">
              <a:extLst>
                <a:ext uri="{FF2B5EF4-FFF2-40B4-BE49-F238E27FC236}">
                  <a16:creationId xmlns:a16="http://schemas.microsoft.com/office/drawing/2014/main" id="{411FF7ED-F974-F853-50E9-5D32B263AAC5}"/>
                </a:ext>
              </a:extLst>
            </p:cNvPr>
            <p:cNvSpPr/>
            <p:nvPr/>
          </p:nvSpPr>
          <p:spPr>
            <a:xfrm>
              <a:off x="7356856" y="4705540"/>
              <a:ext cx="71818" cy="71818"/>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2"/>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grpSp>
      <p:sp>
        <p:nvSpPr>
          <p:cNvPr id="159" name="Graphic 69">
            <a:extLst>
              <a:ext uri="{FF2B5EF4-FFF2-40B4-BE49-F238E27FC236}">
                <a16:creationId xmlns:a16="http://schemas.microsoft.com/office/drawing/2014/main" id="{BA81CA31-A643-1C54-D08B-F18B4ED03D44}"/>
              </a:ext>
            </a:extLst>
          </p:cNvPr>
          <p:cNvSpPr/>
          <p:nvPr/>
        </p:nvSpPr>
        <p:spPr>
          <a:xfrm>
            <a:off x="7737019" y="1320799"/>
            <a:ext cx="1654200" cy="1461048"/>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noFill/>
          <a:ln w="12700" cap="flat">
            <a:solidFill>
              <a:schemeClr val="bg1"/>
            </a:solidFill>
            <a:prstDash val="solid"/>
            <a:miter/>
          </a:ln>
        </p:spPr>
        <p:txBody>
          <a:bodyPr rtlCol="0" anchor="ctr"/>
          <a:lstStyle/>
          <a:p>
            <a:endParaRPr lang="en-IN"/>
          </a:p>
        </p:txBody>
      </p:sp>
      <p:sp>
        <p:nvSpPr>
          <p:cNvPr id="173" name="Title 172">
            <a:extLst>
              <a:ext uri="{FF2B5EF4-FFF2-40B4-BE49-F238E27FC236}">
                <a16:creationId xmlns:a16="http://schemas.microsoft.com/office/drawing/2014/main" id="{0C1896DC-F19B-BF17-E51E-F4C99F6319EE}"/>
              </a:ext>
            </a:extLst>
          </p:cNvPr>
          <p:cNvSpPr>
            <a:spLocks noGrp="1"/>
          </p:cNvSpPr>
          <p:nvPr>
            <p:ph type="ctrTitle"/>
          </p:nvPr>
        </p:nvSpPr>
        <p:spPr>
          <a:xfrm>
            <a:off x="536147" y="3751236"/>
            <a:ext cx="9845761" cy="1960724"/>
          </a:xfrm>
        </p:spPr>
        <p:txBody>
          <a:bodyPr/>
          <a:lstStyle/>
          <a:p>
            <a:r>
              <a:rPr lang="en-IN" dirty="0">
                <a:solidFill>
                  <a:schemeClr val="accent6">
                    <a:lumMod val="20000"/>
                    <a:lumOff val="80000"/>
                  </a:schemeClr>
                </a:solidFill>
                <a:latin typeface="Cooper Black" panose="0208090404030B020404" pitchFamily="18" charset="0"/>
              </a:rPr>
              <a:t>SAP Datasphere Training </a:t>
            </a:r>
            <a:r>
              <a:rPr lang="en-IN" sz="2800" dirty="0">
                <a:solidFill>
                  <a:schemeClr val="accent6">
                    <a:lumMod val="20000"/>
                    <a:lumOff val="80000"/>
                  </a:schemeClr>
                </a:solidFill>
                <a:latin typeface="Cooper Black" panose="0208090404030B020404" pitchFamily="18" charset="0"/>
              </a:rPr>
              <a:t>– </a:t>
            </a:r>
            <a:r>
              <a:rPr lang="en-IN" sz="6000" dirty="0">
                <a:solidFill>
                  <a:schemeClr val="accent6">
                    <a:lumMod val="20000"/>
                    <a:lumOff val="80000"/>
                  </a:schemeClr>
                </a:solidFill>
                <a:latin typeface="Cooper Black" panose="0208090404030B020404" pitchFamily="18" charset="0"/>
              </a:rPr>
              <a:t>Day 2</a:t>
            </a:r>
            <a:endParaRPr lang="en-IN" dirty="0">
              <a:solidFill>
                <a:schemeClr val="accent6">
                  <a:lumMod val="20000"/>
                  <a:lumOff val="80000"/>
                </a:schemeClr>
              </a:solidFill>
              <a:latin typeface="Cooper Black" panose="0208090404030B020404" pitchFamily="18" charset="0"/>
            </a:endParaRPr>
          </a:p>
        </p:txBody>
      </p:sp>
      <p:sp>
        <p:nvSpPr>
          <p:cNvPr id="174" name="Text Placeholder 173">
            <a:extLst>
              <a:ext uri="{FF2B5EF4-FFF2-40B4-BE49-F238E27FC236}">
                <a16:creationId xmlns:a16="http://schemas.microsoft.com/office/drawing/2014/main" id="{CDD1FFB3-B9A1-BB35-42B4-0B7422BECDC9}"/>
              </a:ext>
            </a:extLst>
          </p:cNvPr>
          <p:cNvSpPr>
            <a:spLocks noGrp="1"/>
          </p:cNvSpPr>
          <p:nvPr>
            <p:ph type="body" sz="quarter" idx="13"/>
          </p:nvPr>
        </p:nvSpPr>
        <p:spPr>
          <a:xfrm>
            <a:off x="674626" y="5697378"/>
            <a:ext cx="6985000" cy="587601"/>
          </a:xfrm>
        </p:spPr>
        <p:txBody>
          <a:bodyPr>
            <a:normAutofit fontScale="92500" lnSpcReduction="10000"/>
          </a:bodyPr>
          <a:lstStyle/>
          <a:p>
            <a:r>
              <a:rPr lang="en-IN" sz="3600" dirty="0">
                <a:solidFill>
                  <a:schemeClr val="bg1"/>
                </a:solidFill>
              </a:rPr>
              <a:t>www.anubhavtrainings.com</a:t>
            </a:r>
          </a:p>
        </p:txBody>
      </p:sp>
      <p:sp>
        <p:nvSpPr>
          <p:cNvPr id="11" name="Freeform: Shape 10">
            <a:extLst>
              <a:ext uri="{FF2B5EF4-FFF2-40B4-BE49-F238E27FC236}">
                <a16:creationId xmlns:a16="http://schemas.microsoft.com/office/drawing/2014/main" id="{1881320B-7073-4753-2137-E33F8DD418BA}"/>
              </a:ext>
            </a:extLst>
          </p:cNvPr>
          <p:cNvSpPr/>
          <p:nvPr/>
        </p:nvSpPr>
        <p:spPr>
          <a:xfrm rot="5400000" flipV="1">
            <a:off x="323135" y="-323134"/>
            <a:ext cx="703020" cy="1349289"/>
          </a:xfrm>
          <a:custGeom>
            <a:avLst/>
            <a:gdLst>
              <a:gd name="connsiteX0" fmla="*/ 0 w 703020"/>
              <a:gd name="connsiteY0" fmla="*/ 0 h 1349289"/>
              <a:gd name="connsiteX1" fmla="*/ 0 w 703020"/>
              <a:gd name="connsiteY1" fmla="*/ 1349289 h 1349289"/>
              <a:gd name="connsiteX2" fmla="*/ 629781 w 703020"/>
              <a:gd name="connsiteY2" fmla="*/ 985458 h 1349289"/>
              <a:gd name="connsiteX3" fmla="*/ 703020 w 703020"/>
              <a:gd name="connsiteY3" fmla="*/ 858566 h 1349289"/>
              <a:gd name="connsiteX4" fmla="*/ 703020 w 703020"/>
              <a:gd name="connsiteY4" fmla="*/ 0 h 1349289"/>
              <a:gd name="connsiteX5" fmla="*/ 0 w 703020"/>
              <a:gd name="connsiteY5" fmla="*/ 0 h 1349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020" h="1349289">
                <a:moveTo>
                  <a:pt x="0" y="0"/>
                </a:moveTo>
                <a:lnTo>
                  <a:pt x="0" y="1349289"/>
                </a:lnTo>
                <a:lnTo>
                  <a:pt x="629781" y="985458"/>
                </a:lnTo>
                <a:cubicBezTo>
                  <a:pt x="675119" y="959257"/>
                  <a:pt x="703020" y="910878"/>
                  <a:pt x="703020" y="858566"/>
                </a:cubicBezTo>
                <a:lnTo>
                  <a:pt x="703020" y="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0" name="Graphic 69">
            <a:extLst>
              <a:ext uri="{FF2B5EF4-FFF2-40B4-BE49-F238E27FC236}">
                <a16:creationId xmlns:a16="http://schemas.microsoft.com/office/drawing/2014/main" id="{11C10DBC-87EF-DA11-1A5C-748E696AE1BA}"/>
              </a:ext>
            </a:extLst>
          </p:cNvPr>
          <p:cNvSpPr/>
          <p:nvPr/>
        </p:nvSpPr>
        <p:spPr>
          <a:xfrm>
            <a:off x="693812" y="1033243"/>
            <a:ext cx="1654200" cy="1461048"/>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noFill/>
          <a:ln w="12700" cap="flat">
            <a:solidFill>
              <a:schemeClr val="bg1"/>
            </a:solid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26CCB622-34D5-6C20-F087-2C003A0E7923}"/>
              </a:ext>
            </a:extLst>
          </p:cNvPr>
          <p:cNvSpPr/>
          <p:nvPr/>
        </p:nvSpPr>
        <p:spPr>
          <a:xfrm rot="16200000">
            <a:off x="10471573" y="106654"/>
            <a:ext cx="1823907" cy="1610597"/>
          </a:xfrm>
          <a:custGeom>
            <a:avLst/>
            <a:gdLst>
              <a:gd name="connsiteX0" fmla="*/ 1823907 w 1823907"/>
              <a:gd name="connsiteY0" fmla="*/ 466343 h 1610597"/>
              <a:gd name="connsiteX1" fmla="*/ 1823907 w 1823907"/>
              <a:gd name="connsiteY1" fmla="*/ 1610597 h 1610597"/>
              <a:gd name="connsiteX2" fmla="*/ 3208 w 1823907"/>
              <a:gd name="connsiteY2" fmla="*/ 1610597 h 1610597"/>
              <a:gd name="connsiteX3" fmla="*/ 0 w 1823907"/>
              <a:gd name="connsiteY3" fmla="*/ 1586403 h 1610597"/>
              <a:gd name="connsiteX4" fmla="*/ 0 w 1823907"/>
              <a:gd name="connsiteY4" fmla="*/ 626392 h 1610597"/>
              <a:gd name="connsiteX5" fmla="*/ 73239 w 1823907"/>
              <a:gd name="connsiteY5" fmla="*/ 499499 h 1610597"/>
              <a:gd name="connsiteX6" fmla="*/ 904077 w 1823907"/>
              <a:gd name="connsiteY6" fmla="*/ 19650 h 1610597"/>
              <a:gd name="connsiteX7" fmla="*/ 1050643 w 1823907"/>
              <a:gd name="connsiteY7" fmla="*/ 19650 h 1610597"/>
              <a:gd name="connsiteX8" fmla="*/ 1823907 w 1823907"/>
              <a:gd name="connsiteY8" fmla="*/ 466343 h 161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3907" h="1610597">
                <a:moveTo>
                  <a:pt x="1823907" y="466343"/>
                </a:moveTo>
                <a:lnTo>
                  <a:pt x="1823907" y="1610597"/>
                </a:lnTo>
                <a:lnTo>
                  <a:pt x="3208" y="1610597"/>
                </a:lnTo>
                <a:lnTo>
                  <a:pt x="0" y="1586403"/>
                </a:lnTo>
                <a:lnTo>
                  <a:pt x="0" y="626392"/>
                </a:lnTo>
                <a:cubicBezTo>
                  <a:pt x="0" y="574034"/>
                  <a:pt x="27901" y="525656"/>
                  <a:pt x="73239" y="499499"/>
                </a:cubicBezTo>
                <a:lnTo>
                  <a:pt x="904077" y="19650"/>
                </a:lnTo>
                <a:cubicBezTo>
                  <a:pt x="949415" y="-6551"/>
                  <a:pt x="1005305" y="-6551"/>
                  <a:pt x="1050643" y="19650"/>
                </a:cubicBezTo>
                <a:lnTo>
                  <a:pt x="1823907" y="466343"/>
                </a:ln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1" name="Freeform: Shape 50">
            <a:extLst>
              <a:ext uri="{FF2B5EF4-FFF2-40B4-BE49-F238E27FC236}">
                <a16:creationId xmlns:a16="http://schemas.microsoft.com/office/drawing/2014/main" id="{F0EE7572-BB7B-C5C3-FFA4-2088017B09F6}"/>
              </a:ext>
            </a:extLst>
          </p:cNvPr>
          <p:cNvSpPr/>
          <p:nvPr/>
        </p:nvSpPr>
        <p:spPr>
          <a:xfrm rot="16200000">
            <a:off x="10391741" y="2073337"/>
            <a:ext cx="1954540" cy="1639626"/>
          </a:xfrm>
          <a:custGeom>
            <a:avLst/>
            <a:gdLst>
              <a:gd name="connsiteX0" fmla="*/ 1954540 w 1954540"/>
              <a:gd name="connsiteY0" fmla="*/ 626392 h 1639626"/>
              <a:gd name="connsiteX1" fmla="*/ 1954540 w 1954540"/>
              <a:gd name="connsiteY1" fmla="*/ 1586403 h 1639626"/>
              <a:gd name="connsiteX2" fmla="*/ 1949472 w 1954540"/>
              <a:gd name="connsiteY2" fmla="*/ 1624614 h 1639626"/>
              <a:gd name="connsiteX3" fmla="*/ 1943236 w 1954540"/>
              <a:gd name="connsiteY3" fmla="*/ 1639626 h 1639626"/>
              <a:gd name="connsiteX4" fmla="*/ 11304 w 1954540"/>
              <a:gd name="connsiteY4" fmla="*/ 1639626 h 1639626"/>
              <a:gd name="connsiteX5" fmla="*/ 5068 w 1954540"/>
              <a:gd name="connsiteY5" fmla="*/ 1624614 h 1639626"/>
              <a:gd name="connsiteX6" fmla="*/ 0 w 1954540"/>
              <a:gd name="connsiteY6" fmla="*/ 1586403 h 1639626"/>
              <a:gd name="connsiteX7" fmla="*/ 0 w 1954540"/>
              <a:gd name="connsiteY7" fmla="*/ 626392 h 1639626"/>
              <a:gd name="connsiteX8" fmla="*/ 73239 w 1954540"/>
              <a:gd name="connsiteY8" fmla="*/ 499499 h 1639626"/>
              <a:gd name="connsiteX9" fmla="*/ 904076 w 1954540"/>
              <a:gd name="connsiteY9" fmla="*/ 19650 h 1639626"/>
              <a:gd name="connsiteX10" fmla="*/ 1050643 w 1954540"/>
              <a:gd name="connsiteY10" fmla="*/ 19650 h 1639626"/>
              <a:gd name="connsiteX11" fmla="*/ 1881302 w 1954540"/>
              <a:gd name="connsiteY11" fmla="*/ 499499 h 1639626"/>
              <a:gd name="connsiteX12" fmla="*/ 1954540 w 1954540"/>
              <a:gd name="connsiteY12" fmla="*/ 626392 h 163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4540" h="1639626">
                <a:moveTo>
                  <a:pt x="1954540" y="626392"/>
                </a:moveTo>
                <a:lnTo>
                  <a:pt x="1954540" y="1586403"/>
                </a:lnTo>
                <a:cubicBezTo>
                  <a:pt x="1954540" y="1599481"/>
                  <a:pt x="1952796" y="1612313"/>
                  <a:pt x="1949472" y="1624614"/>
                </a:cubicBezTo>
                <a:lnTo>
                  <a:pt x="1943236" y="1639626"/>
                </a:lnTo>
                <a:lnTo>
                  <a:pt x="11304" y="1639626"/>
                </a:lnTo>
                <a:lnTo>
                  <a:pt x="5068" y="1624614"/>
                </a:lnTo>
                <a:cubicBezTo>
                  <a:pt x="1743" y="1612313"/>
                  <a:pt x="0" y="1599481"/>
                  <a:pt x="0" y="1586403"/>
                </a:cubicBezTo>
                <a:lnTo>
                  <a:pt x="0" y="626392"/>
                </a:lnTo>
                <a:cubicBezTo>
                  <a:pt x="0" y="574034"/>
                  <a:pt x="27901" y="525656"/>
                  <a:pt x="73239" y="499499"/>
                </a:cubicBezTo>
                <a:lnTo>
                  <a:pt x="904076" y="19650"/>
                </a:lnTo>
                <a:cubicBezTo>
                  <a:pt x="949415" y="-6551"/>
                  <a:pt x="1005304" y="-6551"/>
                  <a:pt x="1050643" y="19650"/>
                </a:cubicBezTo>
                <a:lnTo>
                  <a:pt x="1881302" y="499499"/>
                </a:lnTo>
                <a:cubicBezTo>
                  <a:pt x="1926640" y="525700"/>
                  <a:pt x="1954540" y="574078"/>
                  <a:pt x="1954540" y="626392"/>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0" name="Freeform: Shape 59">
            <a:extLst>
              <a:ext uri="{FF2B5EF4-FFF2-40B4-BE49-F238E27FC236}">
                <a16:creationId xmlns:a16="http://schemas.microsoft.com/office/drawing/2014/main" id="{CBF34156-BFB9-9EDA-7047-9C54DEC85394}"/>
              </a:ext>
            </a:extLst>
          </p:cNvPr>
          <p:cNvSpPr/>
          <p:nvPr/>
        </p:nvSpPr>
        <p:spPr>
          <a:xfrm rot="16200000">
            <a:off x="10398999" y="4127107"/>
            <a:ext cx="1954540" cy="1625114"/>
          </a:xfrm>
          <a:custGeom>
            <a:avLst/>
            <a:gdLst>
              <a:gd name="connsiteX0" fmla="*/ 1954540 w 1954540"/>
              <a:gd name="connsiteY0" fmla="*/ 626392 h 1625114"/>
              <a:gd name="connsiteX1" fmla="*/ 1954540 w 1954540"/>
              <a:gd name="connsiteY1" fmla="*/ 1586403 h 1625114"/>
              <a:gd name="connsiteX2" fmla="*/ 1949472 w 1954540"/>
              <a:gd name="connsiteY2" fmla="*/ 1624614 h 1625114"/>
              <a:gd name="connsiteX3" fmla="*/ 1949264 w 1954540"/>
              <a:gd name="connsiteY3" fmla="*/ 1625114 h 1625114"/>
              <a:gd name="connsiteX4" fmla="*/ 5275 w 1954540"/>
              <a:gd name="connsiteY4" fmla="*/ 1625114 h 1625114"/>
              <a:gd name="connsiteX5" fmla="*/ 5068 w 1954540"/>
              <a:gd name="connsiteY5" fmla="*/ 1624613 h 1625114"/>
              <a:gd name="connsiteX6" fmla="*/ 0 w 1954540"/>
              <a:gd name="connsiteY6" fmla="*/ 1586402 h 1625114"/>
              <a:gd name="connsiteX7" fmla="*/ 0 w 1954540"/>
              <a:gd name="connsiteY7" fmla="*/ 626391 h 1625114"/>
              <a:gd name="connsiteX8" fmla="*/ 73239 w 1954540"/>
              <a:gd name="connsiteY8" fmla="*/ 499498 h 1625114"/>
              <a:gd name="connsiteX9" fmla="*/ 904076 w 1954540"/>
              <a:gd name="connsiteY9" fmla="*/ 19650 h 1625114"/>
              <a:gd name="connsiteX10" fmla="*/ 1050643 w 1954540"/>
              <a:gd name="connsiteY10" fmla="*/ 19650 h 1625114"/>
              <a:gd name="connsiteX11" fmla="*/ 1881302 w 1954540"/>
              <a:gd name="connsiteY11" fmla="*/ 499499 h 1625114"/>
              <a:gd name="connsiteX12" fmla="*/ 1954540 w 1954540"/>
              <a:gd name="connsiteY12" fmla="*/ 626392 h 1625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4540" h="1625114">
                <a:moveTo>
                  <a:pt x="1954540" y="626392"/>
                </a:moveTo>
                <a:lnTo>
                  <a:pt x="1954540" y="1586403"/>
                </a:lnTo>
                <a:cubicBezTo>
                  <a:pt x="1954540" y="1599481"/>
                  <a:pt x="1952796" y="1612313"/>
                  <a:pt x="1949472" y="1624614"/>
                </a:cubicBezTo>
                <a:lnTo>
                  <a:pt x="1949264" y="1625114"/>
                </a:lnTo>
                <a:lnTo>
                  <a:pt x="5275" y="1625114"/>
                </a:lnTo>
                <a:lnTo>
                  <a:pt x="5068" y="1624613"/>
                </a:lnTo>
                <a:cubicBezTo>
                  <a:pt x="1744" y="1612312"/>
                  <a:pt x="0" y="1599480"/>
                  <a:pt x="0" y="1586402"/>
                </a:cubicBezTo>
                <a:lnTo>
                  <a:pt x="0" y="626391"/>
                </a:lnTo>
                <a:cubicBezTo>
                  <a:pt x="0" y="574033"/>
                  <a:pt x="27901" y="525655"/>
                  <a:pt x="73239" y="499498"/>
                </a:cubicBezTo>
                <a:lnTo>
                  <a:pt x="904076" y="19650"/>
                </a:lnTo>
                <a:cubicBezTo>
                  <a:pt x="949415" y="-6551"/>
                  <a:pt x="1005304" y="-6551"/>
                  <a:pt x="1050643" y="19650"/>
                </a:cubicBezTo>
                <a:lnTo>
                  <a:pt x="1881302" y="499499"/>
                </a:lnTo>
                <a:cubicBezTo>
                  <a:pt x="1926640" y="525700"/>
                  <a:pt x="1954540" y="574078"/>
                  <a:pt x="1954540" y="62639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62" name="Graphic 57">
            <a:extLst>
              <a:ext uri="{FF2B5EF4-FFF2-40B4-BE49-F238E27FC236}">
                <a16:creationId xmlns:a16="http://schemas.microsoft.com/office/drawing/2014/main" id="{D1535FE7-6A2A-8AEF-E188-864035C02B85}"/>
              </a:ext>
            </a:extLst>
          </p:cNvPr>
          <p:cNvGrpSpPr/>
          <p:nvPr/>
        </p:nvGrpSpPr>
        <p:grpSpPr>
          <a:xfrm>
            <a:off x="10141374" y="722286"/>
            <a:ext cx="1447800" cy="1145095"/>
            <a:chOff x="5370512" y="2857499"/>
            <a:chExt cx="1447800" cy="1145095"/>
          </a:xfrm>
          <a:noFill/>
        </p:grpSpPr>
        <p:sp>
          <p:nvSpPr>
            <p:cNvPr id="163" name="Freeform: Shape 162">
              <a:extLst>
                <a:ext uri="{FF2B5EF4-FFF2-40B4-BE49-F238E27FC236}">
                  <a16:creationId xmlns:a16="http://schemas.microsoft.com/office/drawing/2014/main" id="{DFEB23DE-AD58-0FB2-03A9-AA7BAEECC783}"/>
                </a:ext>
              </a:extLst>
            </p:cNvPr>
            <p:cNvSpPr/>
            <p:nvPr/>
          </p:nvSpPr>
          <p:spPr>
            <a:xfrm>
              <a:off x="5370512" y="2857499"/>
              <a:ext cx="1362741" cy="1011745"/>
            </a:xfrm>
            <a:custGeom>
              <a:avLst/>
              <a:gdLst>
                <a:gd name="connsiteX0" fmla="*/ 0 w 1362741"/>
                <a:gd name="connsiteY0" fmla="*/ 1011746 h 1011745"/>
                <a:gd name="connsiteX1" fmla="*/ 194691 w 1362741"/>
                <a:gd name="connsiteY1" fmla="*/ 674561 h 1011745"/>
                <a:gd name="connsiteX2" fmla="*/ 584073 w 1362741"/>
                <a:gd name="connsiteY2" fmla="*/ 674561 h 1011745"/>
                <a:gd name="connsiteX3" fmla="*/ 778764 w 1362741"/>
                <a:gd name="connsiteY3" fmla="*/ 337280 h 1011745"/>
                <a:gd name="connsiteX4" fmla="*/ 1168051 w 1362741"/>
                <a:gd name="connsiteY4" fmla="*/ 337185 h 1011745"/>
                <a:gd name="connsiteX5" fmla="*/ 1362742 w 1362741"/>
                <a:gd name="connsiteY5" fmla="*/ 0 h 101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2741" h="1011745">
                  <a:moveTo>
                    <a:pt x="0" y="1011746"/>
                  </a:moveTo>
                  <a:lnTo>
                    <a:pt x="194691" y="674561"/>
                  </a:lnTo>
                  <a:lnTo>
                    <a:pt x="584073" y="674561"/>
                  </a:lnTo>
                  <a:lnTo>
                    <a:pt x="778764" y="337280"/>
                  </a:lnTo>
                  <a:lnTo>
                    <a:pt x="1168051" y="337185"/>
                  </a:lnTo>
                  <a:lnTo>
                    <a:pt x="1362742" y="0"/>
                  </a:lnTo>
                </a:path>
              </a:pathLst>
            </a:custGeom>
            <a:noFill/>
            <a:ln w="12700" cap="rnd">
              <a:solidFill>
                <a:schemeClr val="bg1"/>
              </a:solidFill>
              <a:prstDash val="solid"/>
              <a:round/>
            </a:ln>
          </p:spPr>
          <p:txBody>
            <a:bodyPr rtlCol="0" anchor="ctr"/>
            <a:lstStyle/>
            <a:p>
              <a:endParaRPr lang="en-IN"/>
            </a:p>
          </p:txBody>
        </p:sp>
        <p:sp>
          <p:nvSpPr>
            <p:cNvPr id="164" name="Freeform: Shape 163">
              <a:extLst>
                <a:ext uri="{FF2B5EF4-FFF2-40B4-BE49-F238E27FC236}">
                  <a16:creationId xmlns:a16="http://schemas.microsoft.com/office/drawing/2014/main" id="{20471B81-AA5A-A905-88CB-88650C461D91}"/>
                </a:ext>
              </a:extLst>
            </p:cNvPr>
            <p:cNvSpPr/>
            <p:nvPr/>
          </p:nvSpPr>
          <p:spPr>
            <a:xfrm>
              <a:off x="5455475" y="2990849"/>
              <a:ext cx="1362836" cy="1011745"/>
            </a:xfrm>
            <a:custGeom>
              <a:avLst/>
              <a:gdLst>
                <a:gd name="connsiteX0" fmla="*/ 0 w 1362836"/>
                <a:gd name="connsiteY0" fmla="*/ 1011746 h 1011745"/>
                <a:gd name="connsiteX1" fmla="*/ 194786 w 1362836"/>
                <a:gd name="connsiteY1" fmla="*/ 674561 h 1011745"/>
                <a:gd name="connsiteX2" fmla="*/ 584073 w 1362836"/>
                <a:gd name="connsiteY2" fmla="*/ 674561 h 1011745"/>
                <a:gd name="connsiteX3" fmla="*/ 778764 w 1362836"/>
                <a:gd name="connsiteY3" fmla="*/ 337375 h 1011745"/>
                <a:gd name="connsiteX4" fmla="*/ 1168146 w 1362836"/>
                <a:gd name="connsiteY4" fmla="*/ 337280 h 1011745"/>
                <a:gd name="connsiteX5" fmla="*/ 1362837 w 1362836"/>
                <a:gd name="connsiteY5" fmla="*/ 0 h 101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62836" h="1011745">
                  <a:moveTo>
                    <a:pt x="0" y="1011746"/>
                  </a:moveTo>
                  <a:lnTo>
                    <a:pt x="194786" y="674561"/>
                  </a:lnTo>
                  <a:lnTo>
                    <a:pt x="584073" y="674561"/>
                  </a:lnTo>
                  <a:lnTo>
                    <a:pt x="778764" y="337375"/>
                  </a:lnTo>
                  <a:lnTo>
                    <a:pt x="1168146" y="337280"/>
                  </a:lnTo>
                  <a:lnTo>
                    <a:pt x="1362837" y="0"/>
                  </a:lnTo>
                </a:path>
              </a:pathLst>
            </a:custGeom>
            <a:noFill/>
            <a:ln w="12700" cap="rnd">
              <a:solidFill>
                <a:schemeClr val="bg1"/>
              </a:solidFill>
              <a:prstDash val="solid"/>
              <a:round/>
            </a:ln>
          </p:spPr>
          <p:txBody>
            <a:bodyPr rtlCol="0" anchor="ctr"/>
            <a:lstStyle/>
            <a:p>
              <a:endParaRPr lang="en-IN"/>
            </a:p>
          </p:txBody>
        </p:sp>
      </p:grpSp>
      <p:sp>
        <p:nvSpPr>
          <p:cNvPr id="161" name="Graphic 69">
            <a:extLst>
              <a:ext uri="{FF2B5EF4-FFF2-40B4-BE49-F238E27FC236}">
                <a16:creationId xmlns:a16="http://schemas.microsoft.com/office/drawing/2014/main" id="{5396FED2-58C9-D15E-0D07-4E340C6743F5}"/>
              </a:ext>
            </a:extLst>
          </p:cNvPr>
          <p:cNvSpPr/>
          <p:nvPr/>
        </p:nvSpPr>
        <p:spPr>
          <a:xfrm>
            <a:off x="10200105" y="3155616"/>
            <a:ext cx="1654200" cy="1461048"/>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noFill/>
          <a:ln w="12700" cap="flat">
            <a:solidFill>
              <a:schemeClr val="bg1"/>
            </a:solidFill>
            <a:prstDash val="solid"/>
            <a:miter/>
          </a:ln>
        </p:spPr>
        <p:txBody>
          <a:bodyPr rtlCol="0" anchor="ctr"/>
          <a:lstStyle/>
          <a:p>
            <a:endParaRPr lang="en-IN"/>
          </a:p>
        </p:txBody>
      </p:sp>
      <p:sp>
        <p:nvSpPr>
          <p:cNvPr id="117" name="Freeform: Shape 116">
            <a:extLst>
              <a:ext uri="{FF2B5EF4-FFF2-40B4-BE49-F238E27FC236}">
                <a16:creationId xmlns:a16="http://schemas.microsoft.com/office/drawing/2014/main" id="{BD8FC8D1-40D6-C369-57B3-B3817B5A1A05}"/>
              </a:ext>
            </a:extLst>
          </p:cNvPr>
          <p:cNvSpPr/>
          <p:nvPr/>
        </p:nvSpPr>
        <p:spPr>
          <a:xfrm flipV="1">
            <a:off x="8800224" y="5007424"/>
            <a:ext cx="2212930" cy="1850575"/>
          </a:xfrm>
          <a:custGeom>
            <a:avLst/>
            <a:gdLst>
              <a:gd name="connsiteX0" fmla="*/ 626393 w 2212930"/>
              <a:gd name="connsiteY0" fmla="*/ 1850575 h 1850575"/>
              <a:gd name="connsiteX1" fmla="*/ 1586404 w 2212930"/>
              <a:gd name="connsiteY1" fmla="*/ 1850575 h 1850575"/>
              <a:gd name="connsiteX2" fmla="*/ 1713296 w 2212930"/>
              <a:gd name="connsiteY2" fmla="*/ 1777337 h 1850575"/>
              <a:gd name="connsiteX3" fmla="*/ 2193279 w 2212930"/>
              <a:gd name="connsiteY3" fmla="*/ 946722 h 1850575"/>
              <a:gd name="connsiteX4" fmla="*/ 2193279 w 2212930"/>
              <a:gd name="connsiteY4" fmla="*/ 800111 h 1850575"/>
              <a:gd name="connsiteX5" fmla="*/ 1731047 w 2212930"/>
              <a:gd name="connsiteY5" fmla="*/ 0 h 1850575"/>
              <a:gd name="connsiteX6" fmla="*/ 481754 w 2212930"/>
              <a:gd name="connsiteY6" fmla="*/ 0 h 1850575"/>
              <a:gd name="connsiteX7" fmla="*/ 19651 w 2212930"/>
              <a:gd name="connsiteY7" fmla="*/ 800111 h 1850575"/>
              <a:gd name="connsiteX8" fmla="*/ 19651 w 2212930"/>
              <a:gd name="connsiteY8" fmla="*/ 946678 h 1850575"/>
              <a:gd name="connsiteX9" fmla="*/ 499500 w 2212930"/>
              <a:gd name="connsiteY9" fmla="*/ 1777337 h 1850575"/>
              <a:gd name="connsiteX10" fmla="*/ 626393 w 2212930"/>
              <a:gd name="connsiteY10" fmla="*/ 1850575 h 1850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2930" h="1850575">
                <a:moveTo>
                  <a:pt x="626393" y="1850575"/>
                </a:moveTo>
                <a:lnTo>
                  <a:pt x="1586404" y="1850575"/>
                </a:lnTo>
                <a:cubicBezTo>
                  <a:pt x="1638716" y="1850575"/>
                  <a:pt x="1687095" y="1822674"/>
                  <a:pt x="1713296" y="1777337"/>
                </a:cubicBezTo>
                <a:lnTo>
                  <a:pt x="2193279" y="946722"/>
                </a:lnTo>
                <a:cubicBezTo>
                  <a:pt x="2219481" y="901384"/>
                  <a:pt x="2219481" y="845450"/>
                  <a:pt x="2193279" y="800111"/>
                </a:cubicBezTo>
                <a:lnTo>
                  <a:pt x="1731047" y="0"/>
                </a:lnTo>
                <a:lnTo>
                  <a:pt x="481754" y="0"/>
                </a:lnTo>
                <a:lnTo>
                  <a:pt x="19651" y="800111"/>
                </a:lnTo>
                <a:cubicBezTo>
                  <a:pt x="-6550" y="845450"/>
                  <a:pt x="-6550" y="901339"/>
                  <a:pt x="19651" y="946678"/>
                </a:cubicBezTo>
                <a:lnTo>
                  <a:pt x="499500" y="1777337"/>
                </a:lnTo>
                <a:cubicBezTo>
                  <a:pt x="525701" y="1822674"/>
                  <a:pt x="574079" y="1850575"/>
                  <a:pt x="626393" y="185057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9" name="Freeform: Shape 128">
            <a:extLst>
              <a:ext uri="{FF2B5EF4-FFF2-40B4-BE49-F238E27FC236}">
                <a16:creationId xmlns:a16="http://schemas.microsoft.com/office/drawing/2014/main" id="{3241539F-69E8-4993-B524-C100145A5EAA}"/>
              </a:ext>
            </a:extLst>
          </p:cNvPr>
          <p:cNvSpPr/>
          <p:nvPr/>
        </p:nvSpPr>
        <p:spPr>
          <a:xfrm flipV="1">
            <a:off x="10644052" y="6008911"/>
            <a:ext cx="1544773" cy="849089"/>
          </a:xfrm>
          <a:custGeom>
            <a:avLst/>
            <a:gdLst>
              <a:gd name="connsiteX0" fmla="*/ 575081 w 1544773"/>
              <a:gd name="connsiteY0" fmla="*/ 849089 h 849089"/>
              <a:gd name="connsiteX1" fmla="*/ 1535091 w 1544773"/>
              <a:gd name="connsiteY1" fmla="*/ 849089 h 849089"/>
              <a:gd name="connsiteX2" fmla="*/ 1544773 w 1544773"/>
              <a:gd name="connsiteY2" fmla="*/ 847805 h 849089"/>
              <a:gd name="connsiteX3" fmla="*/ 1544773 w 1544773"/>
              <a:gd name="connsiteY3" fmla="*/ 0 h 849089"/>
              <a:gd name="connsiteX4" fmla="*/ 0 w 1544773"/>
              <a:gd name="connsiteY4" fmla="*/ 0 h 849089"/>
              <a:gd name="connsiteX5" fmla="*/ 448187 w 1544773"/>
              <a:gd name="connsiteY5" fmla="*/ 775851 h 849089"/>
              <a:gd name="connsiteX6" fmla="*/ 575081 w 1544773"/>
              <a:gd name="connsiteY6" fmla="*/ 849089 h 849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4773" h="849089">
                <a:moveTo>
                  <a:pt x="575081" y="849089"/>
                </a:moveTo>
                <a:lnTo>
                  <a:pt x="1535091" y="849089"/>
                </a:lnTo>
                <a:lnTo>
                  <a:pt x="1544773" y="847805"/>
                </a:lnTo>
                <a:lnTo>
                  <a:pt x="1544773" y="0"/>
                </a:lnTo>
                <a:lnTo>
                  <a:pt x="0" y="0"/>
                </a:lnTo>
                <a:lnTo>
                  <a:pt x="448187" y="775851"/>
                </a:lnTo>
                <a:cubicBezTo>
                  <a:pt x="474389" y="821188"/>
                  <a:pt x="522767" y="849089"/>
                  <a:pt x="575081" y="849089"/>
                </a:cubicBezTo>
                <a:close/>
              </a:path>
            </a:pathLst>
          </a:cu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158" name="Group 157">
            <a:extLst>
              <a:ext uri="{FF2B5EF4-FFF2-40B4-BE49-F238E27FC236}">
                <a16:creationId xmlns:a16="http://schemas.microsoft.com/office/drawing/2014/main" id="{47E73D44-0D37-AA35-672E-42544A3CEE1C}"/>
              </a:ext>
            </a:extLst>
          </p:cNvPr>
          <p:cNvGrpSpPr/>
          <p:nvPr/>
        </p:nvGrpSpPr>
        <p:grpSpPr>
          <a:xfrm>
            <a:off x="8701214" y="3818630"/>
            <a:ext cx="901250" cy="2185077"/>
            <a:chOff x="9043450" y="4781781"/>
            <a:chExt cx="901250" cy="2185077"/>
          </a:xfrm>
          <a:solidFill>
            <a:schemeClr val="bg1"/>
          </a:solidFill>
        </p:grpSpPr>
        <p:sp>
          <p:nvSpPr>
            <p:cNvPr id="119" name="Freeform: Shape 118">
              <a:extLst>
                <a:ext uri="{FF2B5EF4-FFF2-40B4-BE49-F238E27FC236}">
                  <a16:creationId xmlns:a16="http://schemas.microsoft.com/office/drawing/2014/main" id="{D2BAC838-5990-2CB9-5DA8-1108210C6A2B}"/>
                </a:ext>
              </a:extLst>
            </p:cNvPr>
            <p:cNvSpPr/>
            <p:nvPr/>
          </p:nvSpPr>
          <p:spPr>
            <a:xfrm>
              <a:off x="9043450" y="4781781"/>
              <a:ext cx="58205" cy="58205"/>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20" name="Freeform: Shape 119">
              <a:extLst>
                <a:ext uri="{FF2B5EF4-FFF2-40B4-BE49-F238E27FC236}">
                  <a16:creationId xmlns:a16="http://schemas.microsoft.com/office/drawing/2014/main" id="{4DF27ADF-79B2-6A42-1BB6-FC6DE3C05591}"/>
                </a:ext>
              </a:extLst>
            </p:cNvPr>
            <p:cNvSpPr/>
            <p:nvPr/>
          </p:nvSpPr>
          <p:spPr>
            <a:xfrm>
              <a:off x="9464934" y="4781781"/>
              <a:ext cx="58205" cy="58205"/>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21" name="Freeform: Shape 120">
              <a:extLst>
                <a:ext uri="{FF2B5EF4-FFF2-40B4-BE49-F238E27FC236}">
                  <a16:creationId xmlns:a16="http://schemas.microsoft.com/office/drawing/2014/main" id="{131B141D-465A-E7FD-3476-8B27259B5A3B}"/>
                </a:ext>
              </a:extLst>
            </p:cNvPr>
            <p:cNvSpPr/>
            <p:nvPr/>
          </p:nvSpPr>
          <p:spPr>
            <a:xfrm>
              <a:off x="9886495" y="4781781"/>
              <a:ext cx="58205" cy="58205"/>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25" name="Freeform: Shape 124">
              <a:extLst>
                <a:ext uri="{FF2B5EF4-FFF2-40B4-BE49-F238E27FC236}">
                  <a16:creationId xmlns:a16="http://schemas.microsoft.com/office/drawing/2014/main" id="{B04C1D89-7D2F-BD59-A047-79C7A1F4DC9E}"/>
                </a:ext>
              </a:extLst>
            </p:cNvPr>
            <p:cNvSpPr/>
            <p:nvPr/>
          </p:nvSpPr>
          <p:spPr>
            <a:xfrm>
              <a:off x="9043450" y="5136260"/>
              <a:ext cx="58205" cy="58205"/>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26" name="Freeform: Shape 125">
              <a:extLst>
                <a:ext uri="{FF2B5EF4-FFF2-40B4-BE49-F238E27FC236}">
                  <a16:creationId xmlns:a16="http://schemas.microsoft.com/office/drawing/2014/main" id="{08618C7B-0395-AE4D-7C32-338FC6BB7E31}"/>
                </a:ext>
              </a:extLst>
            </p:cNvPr>
            <p:cNvSpPr/>
            <p:nvPr/>
          </p:nvSpPr>
          <p:spPr>
            <a:xfrm>
              <a:off x="9464934" y="5136260"/>
              <a:ext cx="58205" cy="58205"/>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27" name="Freeform: Shape 126">
              <a:extLst>
                <a:ext uri="{FF2B5EF4-FFF2-40B4-BE49-F238E27FC236}">
                  <a16:creationId xmlns:a16="http://schemas.microsoft.com/office/drawing/2014/main" id="{6FD57F41-BF3D-75AE-351B-FE7A473864EF}"/>
                </a:ext>
              </a:extLst>
            </p:cNvPr>
            <p:cNvSpPr/>
            <p:nvPr/>
          </p:nvSpPr>
          <p:spPr>
            <a:xfrm>
              <a:off x="9886495" y="5136260"/>
              <a:ext cx="58205" cy="58205"/>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31" name="Freeform: Shape 130">
              <a:extLst>
                <a:ext uri="{FF2B5EF4-FFF2-40B4-BE49-F238E27FC236}">
                  <a16:creationId xmlns:a16="http://schemas.microsoft.com/office/drawing/2014/main" id="{66300EB1-6636-AFF6-E25C-D99FADEBA518}"/>
                </a:ext>
              </a:extLst>
            </p:cNvPr>
            <p:cNvSpPr/>
            <p:nvPr/>
          </p:nvSpPr>
          <p:spPr>
            <a:xfrm>
              <a:off x="9043450" y="5490738"/>
              <a:ext cx="58205" cy="58205"/>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32" name="Freeform: Shape 131">
              <a:extLst>
                <a:ext uri="{FF2B5EF4-FFF2-40B4-BE49-F238E27FC236}">
                  <a16:creationId xmlns:a16="http://schemas.microsoft.com/office/drawing/2014/main" id="{D34966FA-463E-2809-BF6F-6F2EEAE7A07F}"/>
                </a:ext>
              </a:extLst>
            </p:cNvPr>
            <p:cNvSpPr/>
            <p:nvPr/>
          </p:nvSpPr>
          <p:spPr>
            <a:xfrm>
              <a:off x="9464934" y="5490738"/>
              <a:ext cx="58205" cy="58205"/>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33" name="Freeform: Shape 132">
              <a:extLst>
                <a:ext uri="{FF2B5EF4-FFF2-40B4-BE49-F238E27FC236}">
                  <a16:creationId xmlns:a16="http://schemas.microsoft.com/office/drawing/2014/main" id="{F39DD7BE-2AD0-4457-F142-ECAD5E0BE993}"/>
                </a:ext>
              </a:extLst>
            </p:cNvPr>
            <p:cNvSpPr/>
            <p:nvPr/>
          </p:nvSpPr>
          <p:spPr>
            <a:xfrm>
              <a:off x="9886495" y="5490738"/>
              <a:ext cx="58205" cy="58205"/>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id="{DFEAC7E0-D315-83D7-E85D-688190FE8EF3}"/>
                </a:ext>
              </a:extLst>
            </p:cNvPr>
            <p:cNvSpPr/>
            <p:nvPr/>
          </p:nvSpPr>
          <p:spPr>
            <a:xfrm>
              <a:off x="9043450" y="5845217"/>
              <a:ext cx="58205" cy="58205"/>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id="{F59980B5-1726-D024-F9FC-D0981EEED445}"/>
                </a:ext>
              </a:extLst>
            </p:cNvPr>
            <p:cNvSpPr/>
            <p:nvPr/>
          </p:nvSpPr>
          <p:spPr>
            <a:xfrm>
              <a:off x="9464934" y="5845217"/>
              <a:ext cx="58205" cy="58205"/>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id="{376CB00D-18C3-22FA-7580-79A0AE9ED16E}"/>
                </a:ext>
              </a:extLst>
            </p:cNvPr>
            <p:cNvSpPr/>
            <p:nvPr/>
          </p:nvSpPr>
          <p:spPr>
            <a:xfrm>
              <a:off x="9886495" y="5845217"/>
              <a:ext cx="58205" cy="58205"/>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id="{57D56328-A1AB-0608-5CAC-1217C4C9E942}"/>
                </a:ext>
              </a:extLst>
            </p:cNvPr>
            <p:cNvSpPr/>
            <p:nvPr/>
          </p:nvSpPr>
          <p:spPr>
            <a:xfrm>
              <a:off x="9043450" y="6199696"/>
              <a:ext cx="58205" cy="58205"/>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44" name="Freeform: Shape 143">
              <a:extLst>
                <a:ext uri="{FF2B5EF4-FFF2-40B4-BE49-F238E27FC236}">
                  <a16:creationId xmlns:a16="http://schemas.microsoft.com/office/drawing/2014/main" id="{0B37D66B-F39F-BFA0-251D-C0C3BB1385D2}"/>
                </a:ext>
              </a:extLst>
            </p:cNvPr>
            <p:cNvSpPr/>
            <p:nvPr/>
          </p:nvSpPr>
          <p:spPr>
            <a:xfrm>
              <a:off x="9464934" y="6199696"/>
              <a:ext cx="58205" cy="58205"/>
            </a:xfrm>
            <a:custGeom>
              <a:avLst/>
              <a:gdLst>
                <a:gd name="connsiteX0" fmla="*/ 71819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9"/>
                    <a:pt x="35909" y="71819"/>
                  </a:cubicBezTo>
                  <a:cubicBezTo>
                    <a:pt x="16077" y="71819"/>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45" name="Freeform: Shape 144">
              <a:extLst>
                <a:ext uri="{FF2B5EF4-FFF2-40B4-BE49-F238E27FC236}">
                  <a16:creationId xmlns:a16="http://schemas.microsoft.com/office/drawing/2014/main" id="{5693CD90-6223-F10E-6BF8-DBA2EBFC44EA}"/>
                </a:ext>
              </a:extLst>
            </p:cNvPr>
            <p:cNvSpPr/>
            <p:nvPr/>
          </p:nvSpPr>
          <p:spPr>
            <a:xfrm>
              <a:off x="9886495" y="6199696"/>
              <a:ext cx="58205" cy="58205"/>
            </a:xfrm>
            <a:custGeom>
              <a:avLst/>
              <a:gdLst>
                <a:gd name="connsiteX0" fmla="*/ 71818 w 71818"/>
                <a:gd name="connsiteY0" fmla="*/ 35909 h 71818"/>
                <a:gd name="connsiteX1" fmla="*/ 35909 w 71818"/>
                <a:gd name="connsiteY1" fmla="*/ 71819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9"/>
                    <a:pt x="35909" y="71819"/>
                  </a:cubicBezTo>
                  <a:cubicBezTo>
                    <a:pt x="16077" y="71819"/>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49" name="Freeform: Shape 148">
              <a:extLst>
                <a:ext uri="{FF2B5EF4-FFF2-40B4-BE49-F238E27FC236}">
                  <a16:creationId xmlns:a16="http://schemas.microsoft.com/office/drawing/2014/main" id="{548B6CBC-A923-F9C9-DAD4-2705F1F33297}"/>
                </a:ext>
              </a:extLst>
            </p:cNvPr>
            <p:cNvSpPr/>
            <p:nvPr/>
          </p:nvSpPr>
          <p:spPr>
            <a:xfrm>
              <a:off x="9043450" y="6554175"/>
              <a:ext cx="58205" cy="58205"/>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50" name="Freeform: Shape 149">
              <a:extLst>
                <a:ext uri="{FF2B5EF4-FFF2-40B4-BE49-F238E27FC236}">
                  <a16:creationId xmlns:a16="http://schemas.microsoft.com/office/drawing/2014/main" id="{88060CAD-4C9B-AA20-1E0C-562ABAB0C5A4}"/>
                </a:ext>
              </a:extLst>
            </p:cNvPr>
            <p:cNvSpPr/>
            <p:nvPr/>
          </p:nvSpPr>
          <p:spPr>
            <a:xfrm>
              <a:off x="9464934" y="6554175"/>
              <a:ext cx="58205" cy="58205"/>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1"/>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id="{787DACB7-CB80-8718-ECAE-766DDB7FE8EB}"/>
                </a:ext>
              </a:extLst>
            </p:cNvPr>
            <p:cNvSpPr/>
            <p:nvPr/>
          </p:nvSpPr>
          <p:spPr>
            <a:xfrm>
              <a:off x="9886495" y="6554175"/>
              <a:ext cx="58205" cy="58205"/>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1"/>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id="{E417F59B-0229-10EC-5CB5-F6292AFF5860}"/>
                </a:ext>
              </a:extLst>
            </p:cNvPr>
            <p:cNvSpPr/>
            <p:nvPr/>
          </p:nvSpPr>
          <p:spPr>
            <a:xfrm>
              <a:off x="9043450" y="6908653"/>
              <a:ext cx="58205" cy="58205"/>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2"/>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id="{F91325FC-7275-CF31-C341-0F9ECC733996}"/>
                </a:ext>
              </a:extLst>
            </p:cNvPr>
            <p:cNvSpPr/>
            <p:nvPr/>
          </p:nvSpPr>
          <p:spPr>
            <a:xfrm>
              <a:off x="9464934" y="6908653"/>
              <a:ext cx="58205" cy="58205"/>
            </a:xfrm>
            <a:custGeom>
              <a:avLst/>
              <a:gdLst>
                <a:gd name="connsiteX0" fmla="*/ 71819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9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9" y="35909"/>
                  </a:moveTo>
                  <a:cubicBezTo>
                    <a:pt x="71819" y="55742"/>
                    <a:pt x="55741" y="71818"/>
                    <a:pt x="35909" y="71818"/>
                  </a:cubicBezTo>
                  <a:cubicBezTo>
                    <a:pt x="16077" y="71818"/>
                    <a:pt x="0" y="55741"/>
                    <a:pt x="0" y="35909"/>
                  </a:cubicBezTo>
                  <a:cubicBezTo>
                    <a:pt x="0" y="16077"/>
                    <a:pt x="16077" y="0"/>
                    <a:pt x="35909" y="0"/>
                  </a:cubicBezTo>
                  <a:cubicBezTo>
                    <a:pt x="55741" y="0"/>
                    <a:pt x="71819" y="16077"/>
                    <a:pt x="71819" y="35909"/>
                  </a:cubicBezTo>
                  <a:close/>
                </a:path>
              </a:pathLst>
            </a:custGeom>
            <a:grpFill/>
            <a:ln w="9525" cap="flat">
              <a:noFill/>
              <a:prstDash val="solid"/>
              <a:miter/>
            </a:ln>
          </p:spPr>
          <p:txBody>
            <a:bodyPr rtlCol="0" anchor="ctr"/>
            <a:lstStyle/>
            <a:p>
              <a:endParaRPr lang="en-IN"/>
            </a:p>
          </p:txBody>
        </p:sp>
        <p:sp>
          <p:nvSpPr>
            <p:cNvPr id="157" name="Freeform: Shape 156">
              <a:extLst>
                <a:ext uri="{FF2B5EF4-FFF2-40B4-BE49-F238E27FC236}">
                  <a16:creationId xmlns:a16="http://schemas.microsoft.com/office/drawing/2014/main" id="{5D1647AE-CEF8-0027-3A88-2F6039149AB0}"/>
                </a:ext>
              </a:extLst>
            </p:cNvPr>
            <p:cNvSpPr/>
            <p:nvPr/>
          </p:nvSpPr>
          <p:spPr>
            <a:xfrm>
              <a:off x="9886495" y="6908653"/>
              <a:ext cx="58205" cy="58205"/>
            </a:xfrm>
            <a:custGeom>
              <a:avLst/>
              <a:gdLst>
                <a:gd name="connsiteX0" fmla="*/ 71818 w 71818"/>
                <a:gd name="connsiteY0" fmla="*/ 35909 h 71818"/>
                <a:gd name="connsiteX1" fmla="*/ 35909 w 71818"/>
                <a:gd name="connsiteY1" fmla="*/ 71818 h 71818"/>
                <a:gd name="connsiteX2" fmla="*/ 0 w 71818"/>
                <a:gd name="connsiteY2" fmla="*/ 35909 h 71818"/>
                <a:gd name="connsiteX3" fmla="*/ 35909 w 71818"/>
                <a:gd name="connsiteY3" fmla="*/ 0 h 71818"/>
                <a:gd name="connsiteX4" fmla="*/ 71818 w 71818"/>
                <a:gd name="connsiteY4" fmla="*/ 35909 h 71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818" h="71818">
                  <a:moveTo>
                    <a:pt x="71818" y="35909"/>
                  </a:moveTo>
                  <a:cubicBezTo>
                    <a:pt x="71818" y="55742"/>
                    <a:pt x="55741" y="71818"/>
                    <a:pt x="35909" y="71818"/>
                  </a:cubicBezTo>
                  <a:cubicBezTo>
                    <a:pt x="16077" y="71818"/>
                    <a:pt x="0" y="55741"/>
                    <a:pt x="0" y="35909"/>
                  </a:cubicBezTo>
                  <a:cubicBezTo>
                    <a:pt x="0" y="16077"/>
                    <a:pt x="16077" y="0"/>
                    <a:pt x="35909" y="0"/>
                  </a:cubicBezTo>
                  <a:cubicBezTo>
                    <a:pt x="55741" y="0"/>
                    <a:pt x="71818" y="16077"/>
                    <a:pt x="71818" y="35909"/>
                  </a:cubicBezTo>
                  <a:close/>
                </a:path>
              </a:pathLst>
            </a:custGeom>
            <a:grpFill/>
            <a:ln w="9525" cap="flat">
              <a:noFill/>
              <a:prstDash val="solid"/>
              <a:miter/>
            </a:ln>
          </p:spPr>
          <p:txBody>
            <a:bodyPr rtlCol="0" anchor="ctr"/>
            <a:lstStyle/>
            <a:p>
              <a:endParaRPr lang="en-IN"/>
            </a:p>
          </p:txBody>
        </p:sp>
      </p:grpSp>
      <p:pic>
        <p:nvPicPr>
          <p:cNvPr id="3" name="Picture 2" descr="A picture containing symbol, font, logo, graphics&#10;&#10;Description automatically generated">
            <a:extLst>
              <a:ext uri="{FF2B5EF4-FFF2-40B4-BE49-F238E27FC236}">
                <a16:creationId xmlns:a16="http://schemas.microsoft.com/office/drawing/2014/main" id="{AB9C567B-B042-99A8-E9F3-00F72DECC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4650" y="850449"/>
            <a:ext cx="1859441" cy="1836579"/>
          </a:xfrm>
          <a:prstGeom prst="rect">
            <a:avLst/>
          </a:prstGeom>
        </p:spPr>
      </p:pic>
    </p:spTree>
    <p:extLst>
      <p:ext uri="{BB962C8B-B14F-4D97-AF65-F5344CB8AC3E}">
        <p14:creationId xmlns:p14="http://schemas.microsoft.com/office/powerpoint/2010/main" val="196267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Understanding Dimension and Measure</a:t>
            </a:r>
          </a:p>
        </p:txBody>
      </p:sp>
      <p:graphicFrame>
        <p:nvGraphicFramePr>
          <p:cNvPr id="4" name="Table 4">
            <a:extLst>
              <a:ext uri="{FF2B5EF4-FFF2-40B4-BE49-F238E27FC236}">
                <a16:creationId xmlns:a16="http://schemas.microsoft.com/office/drawing/2014/main" id="{284D9092-192C-E2AB-4028-7CE331238379}"/>
              </a:ext>
            </a:extLst>
          </p:cNvPr>
          <p:cNvGraphicFramePr>
            <a:graphicFrameLocks noGrp="1"/>
          </p:cNvGraphicFramePr>
          <p:nvPr/>
        </p:nvGraphicFramePr>
        <p:xfrm>
          <a:off x="3862164" y="2434725"/>
          <a:ext cx="4479743" cy="1988550"/>
        </p:xfrm>
        <a:graphic>
          <a:graphicData uri="http://schemas.openxmlformats.org/drawingml/2006/table">
            <a:tbl>
              <a:tblPr firstRow="1" bandRow="1">
                <a:tableStyleId>{5C22544A-7EE6-4342-B048-85BDC9FD1C3A}</a:tableStyleId>
              </a:tblPr>
              <a:tblGrid>
                <a:gridCol w="883751">
                  <a:extLst>
                    <a:ext uri="{9D8B030D-6E8A-4147-A177-3AD203B41FA5}">
                      <a16:colId xmlns:a16="http://schemas.microsoft.com/office/drawing/2014/main" val="3318953472"/>
                    </a:ext>
                  </a:extLst>
                </a:gridCol>
                <a:gridCol w="898998">
                  <a:extLst>
                    <a:ext uri="{9D8B030D-6E8A-4147-A177-3AD203B41FA5}">
                      <a16:colId xmlns:a16="http://schemas.microsoft.com/office/drawing/2014/main" val="2259260470"/>
                    </a:ext>
                  </a:extLst>
                </a:gridCol>
                <a:gridCol w="898998">
                  <a:extLst>
                    <a:ext uri="{9D8B030D-6E8A-4147-A177-3AD203B41FA5}">
                      <a16:colId xmlns:a16="http://schemas.microsoft.com/office/drawing/2014/main" val="770317579"/>
                    </a:ext>
                  </a:extLst>
                </a:gridCol>
                <a:gridCol w="898998">
                  <a:extLst>
                    <a:ext uri="{9D8B030D-6E8A-4147-A177-3AD203B41FA5}">
                      <a16:colId xmlns:a16="http://schemas.microsoft.com/office/drawing/2014/main" val="3495885551"/>
                    </a:ext>
                  </a:extLst>
                </a:gridCol>
                <a:gridCol w="898998">
                  <a:extLst>
                    <a:ext uri="{9D8B030D-6E8A-4147-A177-3AD203B41FA5}">
                      <a16:colId xmlns:a16="http://schemas.microsoft.com/office/drawing/2014/main" val="1193878741"/>
                    </a:ext>
                  </a:extLst>
                </a:gridCol>
              </a:tblGrid>
              <a:tr h="331425">
                <a:tc>
                  <a:txBody>
                    <a:bodyPr/>
                    <a:lstStyle/>
                    <a:p>
                      <a:r>
                        <a:rPr lang="en-US" sz="1400" dirty="0"/>
                        <a:t>SOID</a:t>
                      </a:r>
                    </a:p>
                  </a:txBody>
                  <a:tcPr/>
                </a:tc>
                <a:tc>
                  <a:txBody>
                    <a:bodyPr/>
                    <a:lstStyle/>
                    <a:p>
                      <a:r>
                        <a:rPr lang="en-US" sz="1400" dirty="0"/>
                        <a:t>CUSTID</a:t>
                      </a:r>
                    </a:p>
                  </a:txBody>
                  <a:tcPr/>
                </a:tc>
                <a:tc>
                  <a:txBody>
                    <a:bodyPr/>
                    <a:lstStyle/>
                    <a:p>
                      <a:r>
                        <a:rPr lang="en-US" sz="1400" dirty="0"/>
                        <a:t>PID</a:t>
                      </a:r>
                    </a:p>
                  </a:txBody>
                  <a:tcPr/>
                </a:tc>
                <a:tc>
                  <a:txBody>
                    <a:bodyPr/>
                    <a:lstStyle/>
                    <a:p>
                      <a:r>
                        <a:rPr lang="en-US" sz="1400" dirty="0"/>
                        <a:t>AMT</a:t>
                      </a:r>
                    </a:p>
                  </a:txBody>
                  <a:tcPr>
                    <a:solidFill>
                      <a:schemeClr val="accent6">
                        <a:lumMod val="60000"/>
                        <a:lumOff val="40000"/>
                      </a:schemeClr>
                    </a:solidFill>
                  </a:tcPr>
                </a:tc>
                <a:tc>
                  <a:txBody>
                    <a:bodyPr/>
                    <a:lstStyle/>
                    <a:p>
                      <a:r>
                        <a:rPr lang="en-US" sz="1400" dirty="0"/>
                        <a:t>CTRY</a:t>
                      </a:r>
                    </a:p>
                  </a:txBody>
                  <a:tcPr/>
                </a:tc>
                <a:extLst>
                  <a:ext uri="{0D108BD9-81ED-4DB2-BD59-A6C34878D82A}">
                    <a16:rowId xmlns:a16="http://schemas.microsoft.com/office/drawing/2014/main" val="121651452"/>
                  </a:ext>
                </a:extLst>
              </a:tr>
              <a:tr h="331425">
                <a:tc>
                  <a:txBody>
                    <a:bodyPr/>
                    <a:lstStyle/>
                    <a:p>
                      <a:r>
                        <a:rPr lang="en-US" sz="1400" dirty="0"/>
                        <a:t>1</a:t>
                      </a:r>
                    </a:p>
                  </a:txBody>
                  <a:tcPr/>
                </a:tc>
                <a:tc>
                  <a:txBody>
                    <a:bodyPr/>
                    <a:lstStyle/>
                    <a:p>
                      <a:r>
                        <a:rPr lang="en-US" sz="1400" dirty="0"/>
                        <a:t>A</a:t>
                      </a:r>
                    </a:p>
                  </a:txBody>
                  <a:tcPr/>
                </a:tc>
                <a:tc>
                  <a:txBody>
                    <a:bodyPr/>
                    <a:lstStyle/>
                    <a:p>
                      <a:r>
                        <a:rPr lang="en-US" sz="1400" dirty="0"/>
                        <a:t>P1</a:t>
                      </a:r>
                    </a:p>
                  </a:txBody>
                  <a:tcPr/>
                </a:tc>
                <a:tc>
                  <a:txBody>
                    <a:bodyPr/>
                    <a:lstStyle/>
                    <a:p>
                      <a:r>
                        <a:rPr lang="en-US" sz="1400" dirty="0"/>
                        <a:t>500</a:t>
                      </a:r>
                    </a:p>
                  </a:txBody>
                  <a:tcPr>
                    <a:solidFill>
                      <a:schemeClr val="accent6">
                        <a:lumMod val="60000"/>
                        <a:lumOff val="40000"/>
                      </a:schemeClr>
                    </a:solidFill>
                  </a:tcPr>
                </a:tc>
                <a:tc>
                  <a:txBody>
                    <a:bodyPr/>
                    <a:lstStyle/>
                    <a:p>
                      <a:r>
                        <a:rPr lang="en-US" sz="1400" dirty="0"/>
                        <a:t>IN</a:t>
                      </a:r>
                    </a:p>
                  </a:txBody>
                  <a:tcPr/>
                </a:tc>
                <a:extLst>
                  <a:ext uri="{0D108BD9-81ED-4DB2-BD59-A6C34878D82A}">
                    <a16:rowId xmlns:a16="http://schemas.microsoft.com/office/drawing/2014/main" val="304996213"/>
                  </a:ext>
                </a:extLst>
              </a:tr>
              <a:tr h="331425">
                <a:tc>
                  <a:txBody>
                    <a:bodyPr/>
                    <a:lstStyle/>
                    <a:p>
                      <a:r>
                        <a:rPr lang="en-US" sz="1400" dirty="0"/>
                        <a:t>2</a:t>
                      </a:r>
                    </a:p>
                  </a:txBody>
                  <a:tcPr/>
                </a:tc>
                <a:tc>
                  <a:txBody>
                    <a:bodyPr/>
                    <a:lstStyle/>
                    <a:p>
                      <a:r>
                        <a:rPr lang="en-US" sz="1400" dirty="0"/>
                        <a:t>B</a:t>
                      </a:r>
                    </a:p>
                  </a:txBody>
                  <a:tcPr/>
                </a:tc>
                <a:tc>
                  <a:txBody>
                    <a:bodyPr/>
                    <a:lstStyle/>
                    <a:p>
                      <a:r>
                        <a:rPr lang="en-US" sz="1400" dirty="0"/>
                        <a:t>P2</a:t>
                      </a:r>
                    </a:p>
                  </a:txBody>
                  <a:tcPr/>
                </a:tc>
                <a:tc>
                  <a:txBody>
                    <a:bodyPr/>
                    <a:lstStyle/>
                    <a:p>
                      <a:r>
                        <a:rPr lang="en-US" sz="1400" dirty="0"/>
                        <a:t>800</a:t>
                      </a:r>
                    </a:p>
                  </a:txBody>
                  <a:tcPr>
                    <a:solidFill>
                      <a:schemeClr val="accent6">
                        <a:lumMod val="60000"/>
                        <a:lumOff val="40000"/>
                      </a:schemeClr>
                    </a:solidFill>
                  </a:tcPr>
                </a:tc>
                <a:tc>
                  <a:txBody>
                    <a:bodyPr/>
                    <a:lstStyle/>
                    <a:p>
                      <a:r>
                        <a:rPr lang="en-US" sz="1400" dirty="0"/>
                        <a:t>US</a:t>
                      </a:r>
                    </a:p>
                  </a:txBody>
                  <a:tcPr/>
                </a:tc>
                <a:extLst>
                  <a:ext uri="{0D108BD9-81ED-4DB2-BD59-A6C34878D82A}">
                    <a16:rowId xmlns:a16="http://schemas.microsoft.com/office/drawing/2014/main" val="1847065075"/>
                  </a:ext>
                </a:extLst>
              </a:tr>
              <a:tr h="331425">
                <a:tc>
                  <a:txBody>
                    <a:bodyPr/>
                    <a:lstStyle/>
                    <a:p>
                      <a:r>
                        <a:rPr lang="en-US" sz="1400" dirty="0"/>
                        <a:t>3</a:t>
                      </a:r>
                    </a:p>
                  </a:txBody>
                  <a:tcPr/>
                </a:tc>
                <a:tc>
                  <a:txBody>
                    <a:bodyPr/>
                    <a:lstStyle/>
                    <a:p>
                      <a:r>
                        <a:rPr lang="en-US" sz="1400" dirty="0"/>
                        <a:t>A</a:t>
                      </a:r>
                    </a:p>
                  </a:txBody>
                  <a:tcPr/>
                </a:tc>
                <a:tc>
                  <a:txBody>
                    <a:bodyPr/>
                    <a:lstStyle/>
                    <a:p>
                      <a:r>
                        <a:rPr lang="en-US" sz="1400" dirty="0"/>
                        <a:t>P2</a:t>
                      </a:r>
                    </a:p>
                  </a:txBody>
                  <a:tcPr/>
                </a:tc>
                <a:tc>
                  <a:txBody>
                    <a:bodyPr/>
                    <a:lstStyle/>
                    <a:p>
                      <a:r>
                        <a:rPr lang="en-US" sz="1400" dirty="0"/>
                        <a:t>1500</a:t>
                      </a:r>
                    </a:p>
                  </a:txBody>
                  <a:tcPr>
                    <a:solidFill>
                      <a:schemeClr val="accent6">
                        <a:lumMod val="60000"/>
                        <a:lumOff val="40000"/>
                      </a:schemeClr>
                    </a:solidFill>
                  </a:tcPr>
                </a:tc>
                <a:tc>
                  <a:txBody>
                    <a:bodyPr/>
                    <a:lstStyle/>
                    <a:p>
                      <a:r>
                        <a:rPr lang="en-US" sz="1400" dirty="0"/>
                        <a:t>IN</a:t>
                      </a:r>
                    </a:p>
                  </a:txBody>
                  <a:tcPr/>
                </a:tc>
                <a:extLst>
                  <a:ext uri="{0D108BD9-81ED-4DB2-BD59-A6C34878D82A}">
                    <a16:rowId xmlns:a16="http://schemas.microsoft.com/office/drawing/2014/main" val="2462719990"/>
                  </a:ext>
                </a:extLst>
              </a:tr>
              <a:tr h="331425">
                <a:tc>
                  <a:txBody>
                    <a:bodyPr/>
                    <a:lstStyle/>
                    <a:p>
                      <a:r>
                        <a:rPr lang="en-US" sz="1400" dirty="0"/>
                        <a:t>3</a:t>
                      </a:r>
                    </a:p>
                  </a:txBody>
                  <a:tcPr/>
                </a:tc>
                <a:tc>
                  <a:txBody>
                    <a:bodyPr/>
                    <a:lstStyle/>
                    <a:p>
                      <a:r>
                        <a:rPr lang="en-US" sz="1400" dirty="0"/>
                        <a:t>B</a:t>
                      </a:r>
                    </a:p>
                  </a:txBody>
                  <a:tcPr/>
                </a:tc>
                <a:tc>
                  <a:txBody>
                    <a:bodyPr/>
                    <a:lstStyle/>
                    <a:p>
                      <a:r>
                        <a:rPr lang="en-US" sz="1400" dirty="0"/>
                        <a:t>P1</a:t>
                      </a:r>
                    </a:p>
                  </a:txBody>
                  <a:tcPr/>
                </a:tc>
                <a:tc>
                  <a:txBody>
                    <a:bodyPr/>
                    <a:lstStyle/>
                    <a:p>
                      <a:r>
                        <a:rPr lang="en-US" sz="1400" dirty="0"/>
                        <a:t>2580</a:t>
                      </a:r>
                    </a:p>
                  </a:txBody>
                  <a:tcPr>
                    <a:solidFill>
                      <a:schemeClr val="accent6">
                        <a:lumMod val="60000"/>
                        <a:lumOff val="40000"/>
                      </a:schemeClr>
                    </a:solidFill>
                  </a:tcPr>
                </a:tc>
                <a:tc>
                  <a:txBody>
                    <a:bodyPr/>
                    <a:lstStyle/>
                    <a:p>
                      <a:r>
                        <a:rPr lang="en-US" sz="1400" dirty="0"/>
                        <a:t>US</a:t>
                      </a:r>
                    </a:p>
                  </a:txBody>
                  <a:tcPr/>
                </a:tc>
                <a:extLst>
                  <a:ext uri="{0D108BD9-81ED-4DB2-BD59-A6C34878D82A}">
                    <a16:rowId xmlns:a16="http://schemas.microsoft.com/office/drawing/2014/main" val="4198586527"/>
                  </a:ext>
                </a:extLst>
              </a:tr>
              <a:tr h="331425">
                <a:tc>
                  <a:txBody>
                    <a:bodyPr/>
                    <a:lstStyle/>
                    <a:p>
                      <a:r>
                        <a:rPr lang="en-US" sz="1400" dirty="0"/>
                        <a:t>4</a:t>
                      </a:r>
                    </a:p>
                  </a:txBody>
                  <a:tcPr/>
                </a:tc>
                <a:tc>
                  <a:txBody>
                    <a:bodyPr/>
                    <a:lstStyle/>
                    <a:p>
                      <a:r>
                        <a:rPr lang="en-US" sz="1400" dirty="0"/>
                        <a:t>C</a:t>
                      </a:r>
                    </a:p>
                  </a:txBody>
                  <a:tcPr/>
                </a:tc>
                <a:tc>
                  <a:txBody>
                    <a:bodyPr/>
                    <a:lstStyle/>
                    <a:p>
                      <a:r>
                        <a:rPr lang="en-US" sz="1400" dirty="0"/>
                        <a:t>P3</a:t>
                      </a:r>
                    </a:p>
                  </a:txBody>
                  <a:tcPr/>
                </a:tc>
                <a:tc>
                  <a:txBody>
                    <a:bodyPr/>
                    <a:lstStyle/>
                    <a:p>
                      <a:r>
                        <a:rPr lang="en-US" sz="1400" dirty="0"/>
                        <a:t>8000</a:t>
                      </a:r>
                    </a:p>
                  </a:txBody>
                  <a:tcPr>
                    <a:solidFill>
                      <a:schemeClr val="accent6">
                        <a:lumMod val="60000"/>
                        <a:lumOff val="40000"/>
                      </a:schemeClr>
                    </a:solidFill>
                  </a:tcPr>
                </a:tc>
                <a:tc>
                  <a:txBody>
                    <a:bodyPr/>
                    <a:lstStyle/>
                    <a:p>
                      <a:r>
                        <a:rPr lang="en-US" sz="1400" dirty="0"/>
                        <a:t>CN</a:t>
                      </a:r>
                    </a:p>
                  </a:txBody>
                  <a:tcPr/>
                </a:tc>
                <a:extLst>
                  <a:ext uri="{0D108BD9-81ED-4DB2-BD59-A6C34878D82A}">
                    <a16:rowId xmlns:a16="http://schemas.microsoft.com/office/drawing/2014/main" val="2643753593"/>
                  </a:ext>
                </a:extLst>
              </a:tr>
            </a:tbl>
          </a:graphicData>
        </a:graphic>
      </p:graphicFrame>
      <p:sp>
        <p:nvSpPr>
          <p:cNvPr id="5" name="TextBox 4">
            <a:extLst>
              <a:ext uri="{FF2B5EF4-FFF2-40B4-BE49-F238E27FC236}">
                <a16:creationId xmlns:a16="http://schemas.microsoft.com/office/drawing/2014/main" id="{D36A22A5-2673-2E84-3829-699BD73541CA}"/>
              </a:ext>
            </a:extLst>
          </p:cNvPr>
          <p:cNvSpPr txBox="1"/>
          <p:nvPr/>
        </p:nvSpPr>
        <p:spPr>
          <a:xfrm>
            <a:off x="3843037" y="1553214"/>
            <a:ext cx="4494990" cy="830997"/>
          </a:xfrm>
          <a:prstGeom prst="rect">
            <a:avLst/>
          </a:prstGeom>
          <a:noFill/>
        </p:spPr>
        <p:txBody>
          <a:bodyPr wrap="square" rtlCol="0">
            <a:spAutoFit/>
          </a:bodyPr>
          <a:lstStyle/>
          <a:p>
            <a:r>
              <a:rPr lang="en-US" sz="1600" dirty="0"/>
              <a:t>Transactional data – </a:t>
            </a:r>
            <a:r>
              <a:rPr lang="en-US" sz="1600" b="1" dirty="0"/>
              <a:t>facts</a:t>
            </a:r>
          </a:p>
          <a:p>
            <a:r>
              <a:rPr lang="en-US" sz="1600" b="1" dirty="0"/>
              <a:t>KPI – Key performance indicator – Measure</a:t>
            </a:r>
          </a:p>
          <a:p>
            <a:r>
              <a:rPr lang="en-US" sz="1600" dirty="0"/>
              <a:t>A measure is always </a:t>
            </a:r>
            <a:r>
              <a:rPr lang="en-US" sz="1600" b="1" i="1" dirty="0"/>
              <a:t>numeric</a:t>
            </a:r>
          </a:p>
        </p:txBody>
      </p:sp>
      <p:sp>
        <p:nvSpPr>
          <p:cNvPr id="6" name="Arrow: Down 5">
            <a:extLst>
              <a:ext uri="{FF2B5EF4-FFF2-40B4-BE49-F238E27FC236}">
                <a16:creationId xmlns:a16="http://schemas.microsoft.com/office/drawing/2014/main" id="{388F1E3C-A57F-AE8F-B9B3-2E14469DC95B}"/>
              </a:ext>
            </a:extLst>
          </p:cNvPr>
          <p:cNvSpPr/>
          <p:nvPr/>
        </p:nvSpPr>
        <p:spPr>
          <a:xfrm>
            <a:off x="6670476" y="4423275"/>
            <a:ext cx="504056" cy="149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4A4F3B5-0400-279E-343C-333E2EC0056B}"/>
              </a:ext>
            </a:extLst>
          </p:cNvPr>
          <p:cNvSpPr txBox="1"/>
          <p:nvPr/>
        </p:nvSpPr>
        <p:spPr>
          <a:xfrm>
            <a:off x="3862164" y="4572417"/>
            <a:ext cx="4680520" cy="307777"/>
          </a:xfrm>
          <a:prstGeom prst="rect">
            <a:avLst/>
          </a:prstGeom>
          <a:noFill/>
        </p:spPr>
        <p:txBody>
          <a:bodyPr wrap="square" rtlCol="0">
            <a:spAutoFit/>
          </a:bodyPr>
          <a:lstStyle/>
          <a:p>
            <a:r>
              <a:rPr lang="en-US" sz="1400" dirty="0"/>
              <a:t>We apply aggregation – SUM, MIN, MAX, COUNT, AVG</a:t>
            </a:r>
          </a:p>
        </p:txBody>
      </p:sp>
      <p:graphicFrame>
        <p:nvGraphicFramePr>
          <p:cNvPr id="8" name="Table 8">
            <a:extLst>
              <a:ext uri="{FF2B5EF4-FFF2-40B4-BE49-F238E27FC236}">
                <a16:creationId xmlns:a16="http://schemas.microsoft.com/office/drawing/2014/main" id="{1F22BEBB-A881-9977-02C6-E759B7B22D56}"/>
              </a:ext>
            </a:extLst>
          </p:cNvPr>
          <p:cNvGraphicFramePr>
            <a:graphicFrameLocks noGrp="1"/>
          </p:cNvGraphicFramePr>
          <p:nvPr/>
        </p:nvGraphicFramePr>
        <p:xfrm>
          <a:off x="405780" y="1079297"/>
          <a:ext cx="2190734" cy="103632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856175194"/>
                    </a:ext>
                  </a:extLst>
                </a:gridCol>
                <a:gridCol w="1095367">
                  <a:extLst>
                    <a:ext uri="{9D8B030D-6E8A-4147-A177-3AD203B41FA5}">
                      <a16:colId xmlns:a16="http://schemas.microsoft.com/office/drawing/2014/main" val="1887972167"/>
                    </a:ext>
                  </a:extLst>
                </a:gridCol>
              </a:tblGrid>
              <a:tr h="245109">
                <a:tc>
                  <a:txBody>
                    <a:bodyPr/>
                    <a:lstStyle/>
                    <a:p>
                      <a:r>
                        <a:rPr lang="en-US" sz="1100" dirty="0"/>
                        <a:t>CID</a:t>
                      </a:r>
                    </a:p>
                  </a:txBody>
                  <a:tcPr/>
                </a:tc>
                <a:tc>
                  <a:txBody>
                    <a:bodyPr/>
                    <a:lstStyle/>
                    <a:p>
                      <a:r>
                        <a:rPr lang="en-US" sz="1100" dirty="0"/>
                        <a:t>Name</a:t>
                      </a:r>
                    </a:p>
                  </a:txBody>
                  <a:tcPr/>
                </a:tc>
                <a:extLst>
                  <a:ext uri="{0D108BD9-81ED-4DB2-BD59-A6C34878D82A}">
                    <a16:rowId xmlns:a16="http://schemas.microsoft.com/office/drawing/2014/main" val="3463199735"/>
                  </a:ext>
                </a:extLst>
              </a:tr>
              <a:tr h="245109">
                <a:tc>
                  <a:txBody>
                    <a:bodyPr/>
                    <a:lstStyle/>
                    <a:p>
                      <a:r>
                        <a:rPr lang="en-US" sz="1100" dirty="0"/>
                        <a:t>A</a:t>
                      </a:r>
                    </a:p>
                  </a:txBody>
                  <a:tcPr/>
                </a:tc>
                <a:tc>
                  <a:txBody>
                    <a:bodyPr/>
                    <a:lstStyle/>
                    <a:p>
                      <a:r>
                        <a:rPr lang="en-US" sz="1100" dirty="0"/>
                        <a:t>SAP</a:t>
                      </a:r>
                    </a:p>
                  </a:txBody>
                  <a:tcPr/>
                </a:tc>
                <a:extLst>
                  <a:ext uri="{0D108BD9-81ED-4DB2-BD59-A6C34878D82A}">
                    <a16:rowId xmlns:a16="http://schemas.microsoft.com/office/drawing/2014/main" val="2378145762"/>
                  </a:ext>
                </a:extLst>
              </a:tr>
              <a:tr h="245109">
                <a:tc>
                  <a:txBody>
                    <a:bodyPr/>
                    <a:lstStyle/>
                    <a:p>
                      <a:r>
                        <a:rPr lang="en-US" sz="1100" dirty="0"/>
                        <a:t>B</a:t>
                      </a:r>
                    </a:p>
                  </a:txBody>
                  <a:tcPr/>
                </a:tc>
                <a:tc>
                  <a:txBody>
                    <a:bodyPr/>
                    <a:lstStyle/>
                    <a:p>
                      <a:r>
                        <a:rPr lang="en-US" sz="1100" dirty="0"/>
                        <a:t>IBM</a:t>
                      </a:r>
                    </a:p>
                  </a:txBody>
                  <a:tcPr/>
                </a:tc>
                <a:extLst>
                  <a:ext uri="{0D108BD9-81ED-4DB2-BD59-A6C34878D82A}">
                    <a16:rowId xmlns:a16="http://schemas.microsoft.com/office/drawing/2014/main" val="3071910518"/>
                  </a:ext>
                </a:extLst>
              </a:tr>
              <a:tr h="245109">
                <a:tc>
                  <a:txBody>
                    <a:bodyPr/>
                    <a:lstStyle/>
                    <a:p>
                      <a:r>
                        <a:rPr lang="en-US" sz="1100" dirty="0"/>
                        <a:t>C</a:t>
                      </a:r>
                    </a:p>
                  </a:txBody>
                  <a:tcPr/>
                </a:tc>
                <a:tc>
                  <a:txBody>
                    <a:bodyPr/>
                    <a:lstStyle/>
                    <a:p>
                      <a:r>
                        <a:rPr lang="en-US" sz="1100" dirty="0"/>
                        <a:t>Apple</a:t>
                      </a:r>
                    </a:p>
                  </a:txBody>
                  <a:tcPr/>
                </a:tc>
                <a:extLst>
                  <a:ext uri="{0D108BD9-81ED-4DB2-BD59-A6C34878D82A}">
                    <a16:rowId xmlns:a16="http://schemas.microsoft.com/office/drawing/2014/main" val="767517132"/>
                  </a:ext>
                </a:extLst>
              </a:tr>
            </a:tbl>
          </a:graphicData>
        </a:graphic>
      </p:graphicFrame>
      <p:sp>
        <p:nvSpPr>
          <p:cNvPr id="9" name="TextBox 8">
            <a:extLst>
              <a:ext uri="{FF2B5EF4-FFF2-40B4-BE49-F238E27FC236}">
                <a16:creationId xmlns:a16="http://schemas.microsoft.com/office/drawing/2014/main" id="{D4F326CF-E3F2-0797-7E2F-9CF9F8F50CAF}"/>
              </a:ext>
            </a:extLst>
          </p:cNvPr>
          <p:cNvSpPr txBox="1"/>
          <p:nvPr/>
        </p:nvSpPr>
        <p:spPr>
          <a:xfrm>
            <a:off x="371001" y="670482"/>
            <a:ext cx="2627067" cy="276999"/>
          </a:xfrm>
          <a:prstGeom prst="rect">
            <a:avLst/>
          </a:prstGeom>
          <a:noFill/>
        </p:spPr>
        <p:txBody>
          <a:bodyPr wrap="square" rtlCol="0">
            <a:spAutoFit/>
          </a:bodyPr>
          <a:lstStyle/>
          <a:p>
            <a:r>
              <a:rPr lang="en-US" sz="1200" dirty="0"/>
              <a:t>Master data - </a:t>
            </a:r>
            <a:r>
              <a:rPr lang="en-US" sz="1200" b="1" dirty="0"/>
              <a:t>Dimension</a:t>
            </a:r>
            <a:endParaRPr lang="en-US" sz="1200" dirty="0"/>
          </a:p>
        </p:txBody>
      </p:sp>
      <p:graphicFrame>
        <p:nvGraphicFramePr>
          <p:cNvPr id="73" name="Table 8">
            <a:extLst>
              <a:ext uri="{FF2B5EF4-FFF2-40B4-BE49-F238E27FC236}">
                <a16:creationId xmlns:a16="http://schemas.microsoft.com/office/drawing/2014/main" id="{477592A5-E609-64D5-475F-23474F6B2D19}"/>
              </a:ext>
            </a:extLst>
          </p:cNvPr>
          <p:cNvGraphicFramePr>
            <a:graphicFrameLocks noGrp="1"/>
          </p:cNvGraphicFramePr>
          <p:nvPr/>
        </p:nvGraphicFramePr>
        <p:xfrm>
          <a:off x="9346064" y="1343331"/>
          <a:ext cx="2190734" cy="103632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856175194"/>
                    </a:ext>
                  </a:extLst>
                </a:gridCol>
                <a:gridCol w="1095367">
                  <a:extLst>
                    <a:ext uri="{9D8B030D-6E8A-4147-A177-3AD203B41FA5}">
                      <a16:colId xmlns:a16="http://schemas.microsoft.com/office/drawing/2014/main" val="1887972167"/>
                    </a:ext>
                  </a:extLst>
                </a:gridCol>
              </a:tblGrid>
              <a:tr h="245109">
                <a:tc>
                  <a:txBody>
                    <a:bodyPr/>
                    <a:lstStyle/>
                    <a:p>
                      <a:r>
                        <a:rPr lang="en-US" sz="1100" dirty="0"/>
                        <a:t>PID</a:t>
                      </a:r>
                    </a:p>
                  </a:txBody>
                  <a:tcPr/>
                </a:tc>
                <a:tc>
                  <a:txBody>
                    <a:bodyPr/>
                    <a:lstStyle/>
                    <a:p>
                      <a:r>
                        <a:rPr lang="en-US" sz="1100" dirty="0"/>
                        <a:t>Name</a:t>
                      </a:r>
                    </a:p>
                  </a:txBody>
                  <a:tcPr/>
                </a:tc>
                <a:extLst>
                  <a:ext uri="{0D108BD9-81ED-4DB2-BD59-A6C34878D82A}">
                    <a16:rowId xmlns:a16="http://schemas.microsoft.com/office/drawing/2014/main" val="3463199735"/>
                  </a:ext>
                </a:extLst>
              </a:tr>
              <a:tr h="245109">
                <a:tc>
                  <a:txBody>
                    <a:bodyPr/>
                    <a:lstStyle/>
                    <a:p>
                      <a:r>
                        <a:rPr lang="en-US" sz="1100" dirty="0"/>
                        <a:t>P1</a:t>
                      </a:r>
                    </a:p>
                  </a:txBody>
                  <a:tcPr/>
                </a:tc>
                <a:tc>
                  <a:txBody>
                    <a:bodyPr/>
                    <a:lstStyle/>
                    <a:p>
                      <a:r>
                        <a:rPr lang="en-US" sz="1100" dirty="0"/>
                        <a:t>Laptop</a:t>
                      </a:r>
                    </a:p>
                  </a:txBody>
                  <a:tcPr/>
                </a:tc>
                <a:extLst>
                  <a:ext uri="{0D108BD9-81ED-4DB2-BD59-A6C34878D82A}">
                    <a16:rowId xmlns:a16="http://schemas.microsoft.com/office/drawing/2014/main" val="2378145762"/>
                  </a:ext>
                </a:extLst>
              </a:tr>
              <a:tr h="245109">
                <a:tc>
                  <a:txBody>
                    <a:bodyPr/>
                    <a:lstStyle/>
                    <a:p>
                      <a:r>
                        <a:rPr lang="en-US" sz="1100" dirty="0"/>
                        <a:t>P2</a:t>
                      </a:r>
                    </a:p>
                  </a:txBody>
                  <a:tcPr/>
                </a:tc>
                <a:tc>
                  <a:txBody>
                    <a:bodyPr/>
                    <a:lstStyle/>
                    <a:p>
                      <a:r>
                        <a:rPr lang="en-US" sz="1100" dirty="0"/>
                        <a:t>Smartphone</a:t>
                      </a:r>
                    </a:p>
                  </a:txBody>
                  <a:tcPr/>
                </a:tc>
                <a:extLst>
                  <a:ext uri="{0D108BD9-81ED-4DB2-BD59-A6C34878D82A}">
                    <a16:rowId xmlns:a16="http://schemas.microsoft.com/office/drawing/2014/main" val="3071910518"/>
                  </a:ext>
                </a:extLst>
              </a:tr>
              <a:tr h="245109">
                <a:tc>
                  <a:txBody>
                    <a:bodyPr/>
                    <a:lstStyle/>
                    <a:p>
                      <a:r>
                        <a:rPr lang="en-US" sz="1100" dirty="0"/>
                        <a:t>P3</a:t>
                      </a:r>
                    </a:p>
                  </a:txBody>
                  <a:tcPr/>
                </a:tc>
                <a:tc>
                  <a:txBody>
                    <a:bodyPr/>
                    <a:lstStyle/>
                    <a:p>
                      <a:r>
                        <a:rPr lang="en-US" sz="1100" dirty="0"/>
                        <a:t>DVD Drive</a:t>
                      </a:r>
                    </a:p>
                  </a:txBody>
                  <a:tcPr/>
                </a:tc>
                <a:extLst>
                  <a:ext uri="{0D108BD9-81ED-4DB2-BD59-A6C34878D82A}">
                    <a16:rowId xmlns:a16="http://schemas.microsoft.com/office/drawing/2014/main" val="767517132"/>
                  </a:ext>
                </a:extLst>
              </a:tr>
            </a:tbl>
          </a:graphicData>
        </a:graphic>
      </p:graphicFrame>
      <p:sp>
        <p:nvSpPr>
          <p:cNvPr id="74" name="TextBox 73">
            <a:extLst>
              <a:ext uri="{FF2B5EF4-FFF2-40B4-BE49-F238E27FC236}">
                <a16:creationId xmlns:a16="http://schemas.microsoft.com/office/drawing/2014/main" id="{E44254A5-176D-F8E6-A6B3-C64458A7B445}"/>
              </a:ext>
            </a:extLst>
          </p:cNvPr>
          <p:cNvSpPr txBox="1"/>
          <p:nvPr/>
        </p:nvSpPr>
        <p:spPr>
          <a:xfrm>
            <a:off x="9311285" y="934516"/>
            <a:ext cx="2627067" cy="276999"/>
          </a:xfrm>
          <a:prstGeom prst="rect">
            <a:avLst/>
          </a:prstGeom>
          <a:noFill/>
        </p:spPr>
        <p:txBody>
          <a:bodyPr wrap="square" rtlCol="0">
            <a:spAutoFit/>
          </a:bodyPr>
          <a:lstStyle/>
          <a:p>
            <a:r>
              <a:rPr lang="en-US" sz="1200" dirty="0"/>
              <a:t>Master data - </a:t>
            </a:r>
            <a:r>
              <a:rPr lang="en-US" sz="1200" b="1" dirty="0"/>
              <a:t>Dimension</a:t>
            </a:r>
            <a:endParaRPr lang="en-US" sz="1200" dirty="0"/>
          </a:p>
        </p:txBody>
      </p:sp>
      <p:graphicFrame>
        <p:nvGraphicFramePr>
          <p:cNvPr id="75" name="Table 8">
            <a:extLst>
              <a:ext uri="{FF2B5EF4-FFF2-40B4-BE49-F238E27FC236}">
                <a16:creationId xmlns:a16="http://schemas.microsoft.com/office/drawing/2014/main" id="{E8FC6F77-D1E4-3E2F-9906-C586AC5B7470}"/>
              </a:ext>
            </a:extLst>
          </p:cNvPr>
          <p:cNvGraphicFramePr>
            <a:graphicFrameLocks noGrp="1"/>
          </p:cNvGraphicFramePr>
          <p:nvPr/>
        </p:nvGraphicFramePr>
        <p:xfrm>
          <a:off x="9318109" y="5421991"/>
          <a:ext cx="2190734" cy="103632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856175194"/>
                    </a:ext>
                  </a:extLst>
                </a:gridCol>
                <a:gridCol w="1095367">
                  <a:extLst>
                    <a:ext uri="{9D8B030D-6E8A-4147-A177-3AD203B41FA5}">
                      <a16:colId xmlns:a16="http://schemas.microsoft.com/office/drawing/2014/main" val="1887972167"/>
                    </a:ext>
                  </a:extLst>
                </a:gridCol>
              </a:tblGrid>
              <a:tr h="245109">
                <a:tc>
                  <a:txBody>
                    <a:bodyPr/>
                    <a:lstStyle/>
                    <a:p>
                      <a:r>
                        <a:rPr lang="en-US" sz="1100" dirty="0"/>
                        <a:t>CTRY</a:t>
                      </a:r>
                    </a:p>
                  </a:txBody>
                  <a:tcPr/>
                </a:tc>
                <a:tc>
                  <a:txBody>
                    <a:bodyPr/>
                    <a:lstStyle/>
                    <a:p>
                      <a:r>
                        <a:rPr lang="en-US" sz="1100" dirty="0"/>
                        <a:t>Country</a:t>
                      </a:r>
                    </a:p>
                  </a:txBody>
                  <a:tcPr/>
                </a:tc>
                <a:extLst>
                  <a:ext uri="{0D108BD9-81ED-4DB2-BD59-A6C34878D82A}">
                    <a16:rowId xmlns:a16="http://schemas.microsoft.com/office/drawing/2014/main" val="3463199735"/>
                  </a:ext>
                </a:extLst>
              </a:tr>
              <a:tr h="245109">
                <a:tc>
                  <a:txBody>
                    <a:bodyPr/>
                    <a:lstStyle/>
                    <a:p>
                      <a:r>
                        <a:rPr lang="en-US" sz="1100" dirty="0"/>
                        <a:t>IN</a:t>
                      </a:r>
                    </a:p>
                  </a:txBody>
                  <a:tcPr/>
                </a:tc>
                <a:tc>
                  <a:txBody>
                    <a:bodyPr/>
                    <a:lstStyle/>
                    <a:p>
                      <a:r>
                        <a:rPr lang="en-US" sz="1100" dirty="0"/>
                        <a:t>India</a:t>
                      </a:r>
                    </a:p>
                  </a:txBody>
                  <a:tcPr/>
                </a:tc>
                <a:extLst>
                  <a:ext uri="{0D108BD9-81ED-4DB2-BD59-A6C34878D82A}">
                    <a16:rowId xmlns:a16="http://schemas.microsoft.com/office/drawing/2014/main" val="2378145762"/>
                  </a:ext>
                </a:extLst>
              </a:tr>
              <a:tr h="245109">
                <a:tc>
                  <a:txBody>
                    <a:bodyPr/>
                    <a:lstStyle/>
                    <a:p>
                      <a:r>
                        <a:rPr lang="en-US" sz="1100" dirty="0"/>
                        <a:t>US</a:t>
                      </a:r>
                    </a:p>
                  </a:txBody>
                  <a:tcPr/>
                </a:tc>
                <a:tc>
                  <a:txBody>
                    <a:bodyPr/>
                    <a:lstStyle/>
                    <a:p>
                      <a:r>
                        <a:rPr lang="en-US" sz="1100" dirty="0"/>
                        <a:t>United States</a:t>
                      </a:r>
                    </a:p>
                  </a:txBody>
                  <a:tcPr/>
                </a:tc>
                <a:extLst>
                  <a:ext uri="{0D108BD9-81ED-4DB2-BD59-A6C34878D82A}">
                    <a16:rowId xmlns:a16="http://schemas.microsoft.com/office/drawing/2014/main" val="3071910518"/>
                  </a:ext>
                </a:extLst>
              </a:tr>
              <a:tr h="245109">
                <a:tc>
                  <a:txBody>
                    <a:bodyPr/>
                    <a:lstStyle/>
                    <a:p>
                      <a:r>
                        <a:rPr lang="en-US" sz="1100" dirty="0"/>
                        <a:t>CN</a:t>
                      </a:r>
                    </a:p>
                  </a:txBody>
                  <a:tcPr/>
                </a:tc>
                <a:tc>
                  <a:txBody>
                    <a:bodyPr/>
                    <a:lstStyle/>
                    <a:p>
                      <a:r>
                        <a:rPr lang="en-US" sz="1100" dirty="0"/>
                        <a:t>China</a:t>
                      </a:r>
                    </a:p>
                  </a:txBody>
                  <a:tcPr/>
                </a:tc>
                <a:extLst>
                  <a:ext uri="{0D108BD9-81ED-4DB2-BD59-A6C34878D82A}">
                    <a16:rowId xmlns:a16="http://schemas.microsoft.com/office/drawing/2014/main" val="767517132"/>
                  </a:ext>
                </a:extLst>
              </a:tr>
            </a:tbl>
          </a:graphicData>
        </a:graphic>
      </p:graphicFrame>
      <p:sp>
        <p:nvSpPr>
          <p:cNvPr id="76" name="TextBox 75">
            <a:extLst>
              <a:ext uri="{FF2B5EF4-FFF2-40B4-BE49-F238E27FC236}">
                <a16:creationId xmlns:a16="http://schemas.microsoft.com/office/drawing/2014/main" id="{460B5E77-F2A5-2DB6-901C-F952DBCDD89C}"/>
              </a:ext>
            </a:extLst>
          </p:cNvPr>
          <p:cNvSpPr txBox="1"/>
          <p:nvPr/>
        </p:nvSpPr>
        <p:spPr>
          <a:xfrm>
            <a:off x="9283330" y="5013176"/>
            <a:ext cx="2627067" cy="276999"/>
          </a:xfrm>
          <a:prstGeom prst="rect">
            <a:avLst/>
          </a:prstGeom>
          <a:noFill/>
        </p:spPr>
        <p:txBody>
          <a:bodyPr wrap="square" rtlCol="0">
            <a:spAutoFit/>
          </a:bodyPr>
          <a:lstStyle/>
          <a:p>
            <a:r>
              <a:rPr lang="en-US" sz="1200" dirty="0"/>
              <a:t>Master data - </a:t>
            </a:r>
            <a:r>
              <a:rPr lang="en-US" sz="1200" b="1" dirty="0"/>
              <a:t>Dimension</a:t>
            </a:r>
            <a:endParaRPr lang="en-US" sz="1200" dirty="0"/>
          </a:p>
        </p:txBody>
      </p:sp>
      <p:sp>
        <p:nvSpPr>
          <p:cNvPr id="77" name="Rectangle 76">
            <a:extLst>
              <a:ext uri="{FF2B5EF4-FFF2-40B4-BE49-F238E27FC236}">
                <a16:creationId xmlns:a16="http://schemas.microsoft.com/office/drawing/2014/main" id="{E6D3297C-B056-D016-228F-9B7A26E10009}"/>
              </a:ext>
            </a:extLst>
          </p:cNvPr>
          <p:cNvSpPr/>
          <p:nvPr/>
        </p:nvSpPr>
        <p:spPr>
          <a:xfrm>
            <a:off x="380760" y="5078678"/>
            <a:ext cx="2729160" cy="1656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a:t>
            </a:r>
          </a:p>
          <a:p>
            <a:pPr algn="ctr"/>
            <a:r>
              <a:rPr lang="en-US" dirty="0"/>
              <a:t>Day, week, month, Q, H, Year</a:t>
            </a:r>
          </a:p>
        </p:txBody>
      </p:sp>
    </p:spTree>
    <p:extLst>
      <p:ext uri="{BB962C8B-B14F-4D97-AF65-F5344CB8AC3E}">
        <p14:creationId xmlns:p14="http://schemas.microsoft.com/office/powerpoint/2010/main" val="304442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1000"/>
                                        <p:tgtEl>
                                          <p:spTgt spid="7"/>
                                        </p:tgtEl>
                                      </p:cBhvr>
                                    </p:animEffect>
                                    <p:anim calcmode="lin" valueType="num">
                                      <p:cBhvr>
                                        <p:cTn id="39" dur="1000" fill="hold"/>
                                        <p:tgtEl>
                                          <p:spTgt spid="7"/>
                                        </p:tgtEl>
                                        <p:attrNameLst>
                                          <p:attrName>ppt_x</p:attrName>
                                        </p:attrNameLst>
                                      </p:cBhvr>
                                      <p:tavLst>
                                        <p:tav tm="0">
                                          <p:val>
                                            <p:strVal val="#ppt_x"/>
                                          </p:val>
                                        </p:tav>
                                        <p:tav tm="100000">
                                          <p:val>
                                            <p:strVal val="#ppt_x"/>
                                          </p:val>
                                        </p:tav>
                                      </p:tavLst>
                                    </p:anim>
                                    <p:anim calcmode="lin" valueType="num">
                                      <p:cBhvr>
                                        <p:cTn id="4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additive="base">
                                        <p:cTn id="45" dur="500" fill="hold"/>
                                        <p:tgtEl>
                                          <p:spTgt spid="9"/>
                                        </p:tgtEl>
                                        <p:attrNameLst>
                                          <p:attrName>ppt_x</p:attrName>
                                        </p:attrNameLst>
                                      </p:cBhvr>
                                      <p:tavLst>
                                        <p:tav tm="0">
                                          <p:val>
                                            <p:strVal val="#ppt_x"/>
                                          </p:val>
                                        </p:tav>
                                        <p:tav tm="100000">
                                          <p:val>
                                            <p:strVal val="#ppt_x"/>
                                          </p:val>
                                        </p:tav>
                                      </p:tavLst>
                                    </p:anim>
                                    <p:anim calcmode="lin" valueType="num">
                                      <p:cBhvr additive="base">
                                        <p:cTn id="46" dur="500" fill="hold"/>
                                        <p:tgtEl>
                                          <p:spTgt spid="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3"/>
                                        </p:tgtEl>
                                        <p:attrNameLst>
                                          <p:attrName>style.visibility</p:attrName>
                                        </p:attrNameLst>
                                      </p:cBhvr>
                                      <p:to>
                                        <p:strVal val="visible"/>
                                      </p:to>
                                    </p:set>
                                    <p:anim calcmode="lin" valueType="num">
                                      <p:cBhvr additive="base">
                                        <p:cTn id="55" dur="500" fill="hold"/>
                                        <p:tgtEl>
                                          <p:spTgt spid="73"/>
                                        </p:tgtEl>
                                        <p:attrNameLst>
                                          <p:attrName>ppt_x</p:attrName>
                                        </p:attrNameLst>
                                      </p:cBhvr>
                                      <p:tavLst>
                                        <p:tav tm="0">
                                          <p:val>
                                            <p:strVal val="#ppt_x"/>
                                          </p:val>
                                        </p:tav>
                                        <p:tav tm="100000">
                                          <p:val>
                                            <p:strVal val="#ppt_x"/>
                                          </p:val>
                                        </p:tav>
                                      </p:tavLst>
                                    </p:anim>
                                    <p:anim calcmode="lin" valueType="num">
                                      <p:cBhvr additive="base">
                                        <p:cTn id="56" dur="500" fill="hold"/>
                                        <p:tgtEl>
                                          <p:spTgt spid="7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anim calcmode="lin" valueType="num">
                                      <p:cBhvr additive="base">
                                        <p:cTn id="59" dur="500" fill="hold"/>
                                        <p:tgtEl>
                                          <p:spTgt spid="74"/>
                                        </p:tgtEl>
                                        <p:attrNameLst>
                                          <p:attrName>ppt_x</p:attrName>
                                        </p:attrNameLst>
                                      </p:cBhvr>
                                      <p:tavLst>
                                        <p:tav tm="0">
                                          <p:val>
                                            <p:strVal val="#ppt_x"/>
                                          </p:val>
                                        </p:tav>
                                        <p:tav tm="100000">
                                          <p:val>
                                            <p:strVal val="#ppt_x"/>
                                          </p:val>
                                        </p:tav>
                                      </p:tavLst>
                                    </p:anim>
                                    <p:anim calcmode="lin" valueType="num">
                                      <p:cBhvr additive="base">
                                        <p:cTn id="60"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75"/>
                                        </p:tgtEl>
                                        <p:attrNameLst>
                                          <p:attrName>style.visibility</p:attrName>
                                        </p:attrNameLst>
                                      </p:cBhvr>
                                      <p:to>
                                        <p:strVal val="visible"/>
                                      </p:to>
                                    </p:set>
                                    <p:anim calcmode="lin" valueType="num">
                                      <p:cBhvr additive="base">
                                        <p:cTn id="65" dur="500" fill="hold"/>
                                        <p:tgtEl>
                                          <p:spTgt spid="75"/>
                                        </p:tgtEl>
                                        <p:attrNameLst>
                                          <p:attrName>ppt_x</p:attrName>
                                        </p:attrNameLst>
                                      </p:cBhvr>
                                      <p:tavLst>
                                        <p:tav tm="0">
                                          <p:val>
                                            <p:strVal val="#ppt_x"/>
                                          </p:val>
                                        </p:tav>
                                        <p:tav tm="100000">
                                          <p:val>
                                            <p:strVal val="#ppt_x"/>
                                          </p:val>
                                        </p:tav>
                                      </p:tavLst>
                                    </p:anim>
                                    <p:anim calcmode="lin" valueType="num">
                                      <p:cBhvr additive="base">
                                        <p:cTn id="66" dur="500" fill="hold"/>
                                        <p:tgtEl>
                                          <p:spTgt spid="7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6"/>
                                        </p:tgtEl>
                                        <p:attrNameLst>
                                          <p:attrName>style.visibility</p:attrName>
                                        </p:attrNameLst>
                                      </p:cBhvr>
                                      <p:to>
                                        <p:strVal val="visible"/>
                                      </p:to>
                                    </p:set>
                                    <p:anim calcmode="lin" valueType="num">
                                      <p:cBhvr additive="base">
                                        <p:cTn id="69" dur="500" fill="hold"/>
                                        <p:tgtEl>
                                          <p:spTgt spid="76"/>
                                        </p:tgtEl>
                                        <p:attrNameLst>
                                          <p:attrName>ppt_x</p:attrName>
                                        </p:attrNameLst>
                                      </p:cBhvr>
                                      <p:tavLst>
                                        <p:tav tm="0">
                                          <p:val>
                                            <p:strVal val="#ppt_x"/>
                                          </p:val>
                                        </p:tav>
                                        <p:tav tm="100000">
                                          <p:val>
                                            <p:strVal val="#ppt_x"/>
                                          </p:val>
                                        </p:tav>
                                      </p:tavLst>
                                    </p:anim>
                                    <p:anim calcmode="lin" valueType="num">
                                      <p:cBhvr additive="base">
                                        <p:cTn id="7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77"/>
                                        </p:tgtEl>
                                        <p:attrNameLst>
                                          <p:attrName>style.visibility</p:attrName>
                                        </p:attrNameLst>
                                      </p:cBhvr>
                                      <p:to>
                                        <p:strVal val="visible"/>
                                      </p:to>
                                    </p:set>
                                    <p:anim calcmode="lin" valueType="num">
                                      <p:cBhvr additive="base">
                                        <p:cTn id="75" dur="500" fill="hold"/>
                                        <p:tgtEl>
                                          <p:spTgt spid="77"/>
                                        </p:tgtEl>
                                        <p:attrNameLst>
                                          <p:attrName>ppt_x</p:attrName>
                                        </p:attrNameLst>
                                      </p:cBhvr>
                                      <p:tavLst>
                                        <p:tav tm="0">
                                          <p:val>
                                            <p:strVal val="#ppt_x"/>
                                          </p:val>
                                        </p:tav>
                                        <p:tav tm="100000">
                                          <p:val>
                                            <p:strVal val="#ppt_x"/>
                                          </p:val>
                                        </p:tav>
                                      </p:tavLst>
                                    </p:anim>
                                    <p:anim calcmode="lin" valueType="num">
                                      <p:cBhvr additive="base">
                                        <p:cTn id="76"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74" grpId="0"/>
      <p:bldP spid="76" grpId="0"/>
      <p:bldP spid="7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DF89-08C6-3CC6-A916-FF5360040C1E}"/>
              </a:ext>
            </a:extLst>
          </p:cNvPr>
          <p:cNvSpPr>
            <a:spLocks noGrp="1"/>
          </p:cNvSpPr>
          <p:nvPr>
            <p:ph type="title"/>
          </p:nvPr>
        </p:nvSpPr>
        <p:spPr>
          <a:xfrm>
            <a:off x="367750" y="0"/>
            <a:ext cx="9733444" cy="711081"/>
          </a:xfrm>
        </p:spPr>
        <p:txBody>
          <a:bodyPr/>
          <a:lstStyle/>
          <a:p>
            <a:r>
              <a:rPr lang="en-US" dirty="0"/>
              <a:t>Semantic Usage and Types?</a:t>
            </a:r>
          </a:p>
        </p:txBody>
      </p:sp>
      <p:sp>
        <p:nvSpPr>
          <p:cNvPr id="3" name="Text Placeholder 2">
            <a:extLst>
              <a:ext uri="{FF2B5EF4-FFF2-40B4-BE49-F238E27FC236}">
                <a16:creationId xmlns:a16="http://schemas.microsoft.com/office/drawing/2014/main" id="{B5927D64-342B-6CA5-36A9-B7D067B4C65F}"/>
              </a:ext>
            </a:extLst>
          </p:cNvPr>
          <p:cNvSpPr>
            <a:spLocks noGrp="1"/>
          </p:cNvSpPr>
          <p:nvPr>
            <p:ph type="body" sz="quarter" idx="10"/>
          </p:nvPr>
        </p:nvSpPr>
        <p:spPr/>
        <p:txBody>
          <a:bodyPr/>
          <a:lstStyle/>
          <a:p>
            <a:r>
              <a:rPr lang="en-US" b="1" dirty="0"/>
              <a:t>Relational </a:t>
            </a:r>
            <a:r>
              <a:rPr lang="en-US" dirty="0"/>
              <a:t>– dataset contains columns with no specific analytic purpose.</a:t>
            </a:r>
          </a:p>
          <a:p>
            <a:r>
              <a:rPr lang="en-US" b="1" dirty="0"/>
              <a:t>Dimensions – </a:t>
            </a:r>
            <a:r>
              <a:rPr lang="en-US" dirty="0"/>
              <a:t>pure master data, indicate that our entity contains attributes that are used to analyze and categorize measures defined in another entity, like product master data.</a:t>
            </a:r>
            <a:endParaRPr lang="en-US" b="1" dirty="0"/>
          </a:p>
          <a:p>
            <a:r>
              <a:rPr lang="en-US" b="1" dirty="0"/>
              <a:t>Facts/Analytical </a:t>
            </a:r>
            <a:r>
              <a:rPr lang="en-US" dirty="0"/>
              <a:t>– dataset which indicates transaction data and contains one or more measure.</a:t>
            </a:r>
          </a:p>
          <a:p>
            <a:r>
              <a:rPr lang="en-US" b="1" dirty="0"/>
              <a:t>Hierarchies – </a:t>
            </a:r>
            <a:r>
              <a:rPr lang="en-US" dirty="0"/>
              <a:t>it is actually master data but managed in a tree data structure / parent child relationship.</a:t>
            </a:r>
            <a:endParaRPr lang="en-US" b="1" dirty="0"/>
          </a:p>
          <a:p>
            <a:r>
              <a:rPr lang="en-US" b="1" dirty="0"/>
              <a:t>Texts – </a:t>
            </a:r>
            <a:r>
              <a:rPr lang="en-US" dirty="0"/>
              <a:t>to indicate that our entity contains language column and language specific master data.</a:t>
            </a:r>
            <a:endParaRPr lang="en-US" b="1" dirty="0"/>
          </a:p>
        </p:txBody>
      </p:sp>
    </p:spTree>
    <p:extLst>
      <p:ext uri="{BB962C8B-B14F-4D97-AF65-F5344CB8AC3E}">
        <p14:creationId xmlns:p14="http://schemas.microsoft.com/office/powerpoint/2010/main" val="183887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sz="3200" dirty="0"/>
              <a:t>Hands on : Creating table using CSV upload</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pPr marL="342900" indent="-342900">
              <a:buFontTx/>
              <a:buChar char="-"/>
            </a:pPr>
            <a:r>
              <a:rPr lang="en-US" dirty="0"/>
              <a:t>Upload data</a:t>
            </a:r>
          </a:p>
          <a:p>
            <a:pPr marL="342900" indent="-342900">
              <a:buFontTx/>
              <a:buChar char="-"/>
            </a:pPr>
            <a:r>
              <a:rPr lang="en-US" dirty="0"/>
              <a:t>Assigning semantic types</a:t>
            </a:r>
          </a:p>
          <a:p>
            <a:pPr marL="342900" indent="-342900">
              <a:buFontTx/>
              <a:buChar char="-"/>
            </a:pPr>
            <a:r>
              <a:rPr lang="en-US" dirty="0"/>
              <a:t>Define Primary keys, compound keys, default value, column visibility, associations, field names, data types, descriptions, semantics</a:t>
            </a:r>
          </a:p>
          <a:p>
            <a:pPr marL="342900" indent="-342900">
              <a:buFontTx/>
              <a:buChar char="-"/>
            </a:pPr>
            <a:r>
              <a:rPr lang="en-US" dirty="0"/>
              <a:t>Delete and upload new data</a:t>
            </a:r>
          </a:p>
          <a:p>
            <a:pPr marL="342900" indent="-342900">
              <a:buFontTx/>
              <a:buChar char="-"/>
            </a:pPr>
            <a:r>
              <a:rPr lang="en-US" dirty="0"/>
              <a:t>Preview and share table with other spaces</a:t>
            </a:r>
          </a:p>
          <a:p>
            <a:pPr marL="342900" indent="-342900">
              <a:buFontTx/>
              <a:buChar char="-"/>
            </a:pPr>
            <a:r>
              <a:rPr lang="en-US" dirty="0"/>
              <a:t>Allow to refresh metadata for the definition of a remote table</a:t>
            </a:r>
          </a:p>
          <a:p>
            <a:pPr marL="342900" indent="-342900">
              <a:buFontTx/>
              <a:buChar char="-"/>
            </a:pPr>
            <a:endParaRPr lang="en-US" dirty="0"/>
          </a:p>
          <a:p>
            <a:r>
              <a:rPr lang="en-US" dirty="0"/>
              <a:t>We would like to build an analytic dashboard for our store application.</a:t>
            </a:r>
          </a:p>
        </p:txBody>
      </p:sp>
    </p:spTree>
    <p:extLst>
      <p:ext uri="{BB962C8B-B14F-4D97-AF65-F5344CB8AC3E}">
        <p14:creationId xmlns:p14="http://schemas.microsoft.com/office/powerpoint/2010/main" val="59756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Creating Tables using “New Table”</a:t>
            </a:r>
          </a:p>
        </p:txBody>
      </p:sp>
      <p:pic>
        <p:nvPicPr>
          <p:cNvPr id="9" name="Picture 8" descr="A screenshot of a computer screen&#10;&#10;Description automatically generated">
            <a:extLst>
              <a:ext uri="{FF2B5EF4-FFF2-40B4-BE49-F238E27FC236}">
                <a16:creationId xmlns:a16="http://schemas.microsoft.com/office/drawing/2014/main" id="{B100F4C6-4BC4-D6C3-744E-67AD603DB3D6}"/>
              </a:ext>
            </a:extLst>
          </p:cNvPr>
          <p:cNvPicPr>
            <a:picLocks noChangeAspect="1"/>
          </p:cNvPicPr>
          <p:nvPr/>
        </p:nvPicPr>
        <p:blipFill>
          <a:blip r:embed="rId2"/>
          <a:stretch>
            <a:fillRect/>
          </a:stretch>
        </p:blipFill>
        <p:spPr>
          <a:xfrm>
            <a:off x="693812" y="2132856"/>
            <a:ext cx="4896544" cy="37844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A screenshot of a computer&#10;&#10;Description automatically generated">
            <a:extLst>
              <a:ext uri="{FF2B5EF4-FFF2-40B4-BE49-F238E27FC236}">
                <a16:creationId xmlns:a16="http://schemas.microsoft.com/office/drawing/2014/main" id="{F129C535-6023-3F6D-82A6-F4233D8AA420}"/>
              </a:ext>
            </a:extLst>
          </p:cNvPr>
          <p:cNvPicPr>
            <a:picLocks noChangeAspect="1"/>
          </p:cNvPicPr>
          <p:nvPr/>
        </p:nvPicPr>
        <p:blipFill>
          <a:blip r:embed="rId3"/>
          <a:stretch>
            <a:fillRect/>
          </a:stretch>
        </p:blipFill>
        <p:spPr>
          <a:xfrm>
            <a:off x="6310436" y="2132856"/>
            <a:ext cx="5708610" cy="3672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B83734CC-6D1C-AE71-9D52-6C95E2D890E9}"/>
              </a:ext>
            </a:extLst>
          </p:cNvPr>
          <p:cNvSpPr txBox="1"/>
          <p:nvPr/>
        </p:nvSpPr>
        <p:spPr>
          <a:xfrm>
            <a:off x="369557" y="694561"/>
            <a:ext cx="6096000" cy="1334917"/>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400" kern="100" dirty="0">
                <a:solidFill>
                  <a:srgbClr val="333333"/>
                </a:solidFill>
                <a:effectLst/>
                <a:latin typeface="72" panose="020B0503030000000003" pitchFamily="34" charset="0"/>
                <a:ea typeface="Calibri" panose="020F0502020204030204" pitchFamily="34" charset="0"/>
                <a:cs typeface="Times New Roman" panose="02020603050405020304" pitchFamily="18" charset="0"/>
              </a:rPr>
              <a:t>Business Name - Sales Transactions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0"/>
              </a:spcAft>
              <a:buFont typeface="Symbol" panose="05050102010706020507" pitchFamily="18" charset="2"/>
              <a:buChar char=""/>
            </a:pPr>
            <a:r>
              <a:rPr lang="en-US" sz="2400" kern="100" dirty="0">
                <a:solidFill>
                  <a:srgbClr val="333333"/>
                </a:solidFill>
                <a:effectLst/>
                <a:latin typeface="72" panose="020B0503030000000003" pitchFamily="34" charset="0"/>
                <a:ea typeface="Calibri" panose="020F0502020204030204" pitchFamily="34" charset="0"/>
                <a:cs typeface="Times New Roman" panose="02020603050405020304" pitchFamily="18" charset="0"/>
              </a:rPr>
              <a:t>Technical Name - </a:t>
            </a:r>
            <a:r>
              <a:rPr lang="en-US" sz="2400" kern="100" dirty="0" err="1">
                <a:solidFill>
                  <a:srgbClr val="333333"/>
                </a:solidFill>
                <a:effectLst/>
                <a:latin typeface="72" panose="020B0503030000000003" pitchFamily="34" charset="0"/>
                <a:ea typeface="Calibri" panose="020F0502020204030204" pitchFamily="34" charset="0"/>
                <a:cs typeface="Times New Roman" panose="02020603050405020304" pitchFamily="18" charset="0"/>
              </a:rPr>
              <a:t>Sales_Transactions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Font typeface="Symbol" panose="05050102010706020507" pitchFamily="18" charset="2"/>
              <a:buChar char=""/>
            </a:pPr>
            <a:r>
              <a:rPr lang="en-US" sz="2400" kern="100" dirty="0">
                <a:solidFill>
                  <a:srgbClr val="333333"/>
                </a:solidFill>
                <a:effectLst/>
                <a:latin typeface="72" panose="020B0503030000000003" pitchFamily="34" charset="0"/>
                <a:ea typeface="Calibri" panose="020F0502020204030204" pitchFamily="34" charset="0"/>
                <a:cs typeface="Times New Roman" panose="02020603050405020304" pitchFamily="18" charset="0"/>
              </a:rPr>
              <a:t>Type - Relational Dataset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E4C3EB57-B4DF-10BB-EBFA-1FAF17B435F4}"/>
              </a:ext>
            </a:extLst>
          </p:cNvPr>
          <p:cNvSpPr txBox="1"/>
          <p:nvPr/>
        </p:nvSpPr>
        <p:spPr>
          <a:xfrm>
            <a:off x="6310436" y="591183"/>
            <a:ext cx="6096000" cy="1334917"/>
          </a:xfrm>
          <a:prstGeom prst="rect">
            <a:avLst/>
          </a:prstGeom>
          <a:noFill/>
        </p:spPr>
        <p:txBody>
          <a:bodyPr wrap="square">
            <a:spAutoFit/>
          </a:bodyPr>
          <a:lstStyle/>
          <a:p>
            <a:pPr marL="342900" marR="0" lvl="0" indent="-342900">
              <a:lnSpc>
                <a:spcPct val="107000"/>
              </a:lnSpc>
              <a:spcBef>
                <a:spcPts val="300"/>
              </a:spcBef>
              <a:spcAft>
                <a:spcPts val="0"/>
              </a:spcAft>
              <a:buFont typeface="Symbol" panose="05050102010706020507" pitchFamily="18" charset="2"/>
              <a:buChar char=""/>
            </a:pPr>
            <a:r>
              <a:rPr lang="en-US" sz="2400" kern="100" dirty="0">
                <a:solidFill>
                  <a:srgbClr val="333333"/>
                </a:solidFill>
                <a:effectLst/>
                <a:latin typeface="72" panose="020B0503030000000003" pitchFamily="34" charset="0"/>
                <a:ea typeface="Calibri" panose="020F0502020204030204" pitchFamily="34" charset="0"/>
                <a:cs typeface="Times New Roman" panose="02020603050405020304" pitchFamily="18" charset="0"/>
              </a:rPr>
              <a:t>Business Name - Store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0"/>
              </a:spcAft>
              <a:buFont typeface="Symbol" panose="05050102010706020507" pitchFamily="18" charset="2"/>
              <a:buChar char=""/>
            </a:pPr>
            <a:r>
              <a:rPr lang="en-US" sz="2400" kern="100" dirty="0">
                <a:solidFill>
                  <a:srgbClr val="333333"/>
                </a:solidFill>
                <a:effectLst/>
                <a:latin typeface="72" panose="020B0503030000000003" pitchFamily="34" charset="0"/>
                <a:ea typeface="Calibri" panose="020F0502020204030204" pitchFamily="34" charset="0"/>
                <a:cs typeface="Times New Roman" panose="02020603050405020304" pitchFamily="18" charset="0"/>
              </a:rPr>
              <a:t>Technical Name - Store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Font typeface="Symbol" panose="05050102010706020507" pitchFamily="18" charset="2"/>
              <a:buChar char=""/>
            </a:pPr>
            <a:r>
              <a:rPr lang="en-US" sz="2400" kern="100" dirty="0">
                <a:solidFill>
                  <a:srgbClr val="333333"/>
                </a:solidFill>
                <a:effectLst/>
                <a:latin typeface="72" panose="020B0503030000000003" pitchFamily="34" charset="0"/>
                <a:ea typeface="Calibri" panose="020F0502020204030204" pitchFamily="34" charset="0"/>
                <a:cs typeface="Times New Roman" panose="02020603050405020304" pitchFamily="18" charset="0"/>
              </a:rPr>
              <a:t>Type - Dimension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75125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Creating Tables using “New Table”</a:t>
            </a:r>
          </a:p>
        </p:txBody>
      </p:sp>
      <p:pic>
        <p:nvPicPr>
          <p:cNvPr id="4" name="Picture 3" descr="A screenshot of a computer&#10;&#10;Description automatically generated">
            <a:extLst>
              <a:ext uri="{FF2B5EF4-FFF2-40B4-BE49-F238E27FC236}">
                <a16:creationId xmlns:a16="http://schemas.microsoft.com/office/drawing/2014/main" id="{39FE7116-A4B2-898A-F07C-5C702614F09A}"/>
              </a:ext>
            </a:extLst>
          </p:cNvPr>
          <p:cNvPicPr>
            <a:picLocks noChangeAspect="1"/>
          </p:cNvPicPr>
          <p:nvPr/>
        </p:nvPicPr>
        <p:blipFill>
          <a:blip r:embed="rId2"/>
          <a:stretch>
            <a:fillRect/>
          </a:stretch>
        </p:blipFill>
        <p:spPr>
          <a:xfrm>
            <a:off x="5590356" y="3178368"/>
            <a:ext cx="6480720" cy="25428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descr="A screenshot of a computer&#10;&#10;Description automatically generated">
            <a:extLst>
              <a:ext uri="{FF2B5EF4-FFF2-40B4-BE49-F238E27FC236}">
                <a16:creationId xmlns:a16="http://schemas.microsoft.com/office/drawing/2014/main" id="{D33A7923-4203-5B54-B8D7-E2960CC2CCC4}"/>
              </a:ext>
            </a:extLst>
          </p:cNvPr>
          <p:cNvPicPr>
            <a:picLocks noChangeAspect="1"/>
          </p:cNvPicPr>
          <p:nvPr/>
        </p:nvPicPr>
        <p:blipFill>
          <a:blip r:embed="rId3"/>
          <a:stretch>
            <a:fillRect/>
          </a:stretch>
        </p:blipFill>
        <p:spPr>
          <a:xfrm>
            <a:off x="405780" y="3178367"/>
            <a:ext cx="4968552" cy="25428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D4C2BA52-2D31-BCDC-0E27-8CD3A8694968}"/>
              </a:ext>
            </a:extLst>
          </p:cNvPr>
          <p:cNvSpPr txBox="1"/>
          <p:nvPr/>
        </p:nvSpPr>
        <p:spPr>
          <a:xfrm>
            <a:off x="427568" y="1109594"/>
            <a:ext cx="6096000" cy="1540102"/>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228600" algn="l"/>
              </a:tabLst>
            </a:pPr>
            <a:r>
              <a:rPr lang="en-US" sz="2400" kern="100">
                <a:solidFill>
                  <a:srgbClr val="333333"/>
                </a:solidFill>
                <a:effectLst/>
                <a:latin typeface="72" panose="020B0503030000000003" pitchFamily="34" charset="0"/>
                <a:ea typeface="Calibri" panose="020F0502020204030204" pitchFamily="34" charset="0"/>
                <a:cs typeface="Times New Roman" panose="02020603050405020304" pitchFamily="18" charset="0"/>
              </a:rPr>
              <a:t>Business Name - Product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228600" algn="l"/>
              </a:tabLst>
            </a:pPr>
            <a:r>
              <a:rPr lang="en-US" sz="2400" kern="100">
                <a:solidFill>
                  <a:srgbClr val="333333"/>
                </a:solidFill>
                <a:effectLst/>
                <a:latin typeface="72" panose="020B0503030000000003" pitchFamily="34" charset="0"/>
                <a:ea typeface="Calibri" panose="020F0502020204030204" pitchFamily="34" charset="0"/>
                <a:cs typeface="Times New Roman" panose="02020603050405020304" pitchFamily="18" charset="0"/>
              </a:rPr>
              <a:t>Technical Name - Product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228600" algn="l"/>
              </a:tabLst>
            </a:pPr>
            <a:r>
              <a:rPr lang="en-US" sz="2400" kern="100">
                <a:solidFill>
                  <a:srgbClr val="333333"/>
                </a:solidFill>
                <a:effectLst/>
                <a:latin typeface="72" panose="020B0503030000000003" pitchFamily="34" charset="0"/>
                <a:ea typeface="Calibri" panose="020F0502020204030204" pitchFamily="34" charset="0"/>
                <a:cs typeface="Times New Roman" panose="02020603050405020304" pitchFamily="18" charset="0"/>
              </a:rPr>
              <a:t>Type - Dimension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FD3F3A25-2F4F-C7D7-52F2-963769DACB14}"/>
              </a:ext>
            </a:extLst>
          </p:cNvPr>
          <p:cNvSpPr txBox="1"/>
          <p:nvPr/>
        </p:nvSpPr>
        <p:spPr>
          <a:xfrm>
            <a:off x="5665257" y="1109594"/>
            <a:ext cx="6096000" cy="1540102"/>
          </a:xfrm>
          <a:prstGeom prst="rect">
            <a:avLst/>
          </a:prstGeom>
          <a:noFill/>
        </p:spPr>
        <p:txBody>
          <a:bodyPr wrap="square">
            <a:spAutoFit/>
          </a:bodyPr>
          <a:lstStyle/>
          <a:p>
            <a:pPr marL="342900" marR="0" lvl="0" indent="-342900">
              <a:lnSpc>
                <a:spcPct val="107000"/>
              </a:lnSpc>
              <a:spcBef>
                <a:spcPts val="300"/>
              </a:spcBef>
              <a:spcAft>
                <a:spcPts val="800"/>
              </a:spcAft>
              <a:buSzPts val="1000"/>
              <a:buFont typeface="Symbol" panose="05050102010706020507" pitchFamily="18" charset="2"/>
              <a:buChar char=""/>
              <a:tabLst>
                <a:tab pos="228600" algn="l"/>
              </a:tabLst>
            </a:pPr>
            <a:r>
              <a:rPr lang="en-US" sz="2400" kern="100" dirty="0">
                <a:solidFill>
                  <a:srgbClr val="333333"/>
                </a:solidFill>
                <a:effectLst/>
                <a:latin typeface="72" panose="020B0503030000000003" pitchFamily="34" charset="0"/>
                <a:ea typeface="Calibri" panose="020F0502020204030204" pitchFamily="34" charset="0"/>
                <a:cs typeface="Times New Roman" panose="02020603050405020304" pitchFamily="18" charset="0"/>
              </a:rPr>
              <a:t>Business Name - Sales Manager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228600" algn="l"/>
              </a:tabLst>
            </a:pPr>
            <a:r>
              <a:rPr lang="en-US" sz="2400" kern="100" dirty="0">
                <a:solidFill>
                  <a:srgbClr val="333333"/>
                </a:solidFill>
                <a:effectLst/>
                <a:latin typeface="72" panose="020B0503030000000003" pitchFamily="34" charset="0"/>
                <a:ea typeface="Calibri" panose="020F0502020204030204" pitchFamily="34" charset="0"/>
                <a:cs typeface="Times New Roman" panose="02020603050405020304" pitchFamily="18" charset="0"/>
              </a:rPr>
              <a:t>Technical Name - </a:t>
            </a:r>
            <a:r>
              <a:rPr lang="en-US" sz="2400" kern="100" dirty="0" err="1">
                <a:solidFill>
                  <a:srgbClr val="333333"/>
                </a:solidFill>
                <a:effectLst/>
                <a:latin typeface="72" panose="020B0503030000000003" pitchFamily="34" charset="0"/>
                <a:ea typeface="Calibri" panose="020F0502020204030204" pitchFamily="34" charset="0"/>
                <a:cs typeface="Times New Roman" panose="02020603050405020304" pitchFamily="18" charset="0"/>
              </a:rPr>
              <a:t>Sales_Manager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300"/>
              </a:spcBef>
              <a:spcAft>
                <a:spcPts val="800"/>
              </a:spcAft>
              <a:buSzPts val="1000"/>
              <a:buFont typeface="Symbol" panose="05050102010706020507" pitchFamily="18" charset="2"/>
              <a:buChar char=""/>
              <a:tabLst>
                <a:tab pos="228600" algn="l"/>
              </a:tabLst>
            </a:pPr>
            <a:r>
              <a:rPr lang="en-US" sz="2400" kern="100" dirty="0">
                <a:solidFill>
                  <a:srgbClr val="333333"/>
                </a:solidFill>
                <a:effectLst/>
                <a:latin typeface="72" panose="020B0503030000000003" pitchFamily="34" charset="0"/>
                <a:ea typeface="Calibri" panose="020F0502020204030204" pitchFamily="34" charset="0"/>
                <a:cs typeface="Times New Roman" panose="02020603050405020304" pitchFamily="18" charset="0"/>
              </a:rPr>
              <a:t>Type - Dimension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54359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Time &amp; Generate Time Data</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pPr marL="342900" indent="-342900">
              <a:buFontTx/>
              <a:buChar char="-"/>
            </a:pPr>
            <a:r>
              <a:rPr lang="en-US" dirty="0"/>
              <a:t>Time is a dimension which represents day, week, month, Q, H, Y</a:t>
            </a:r>
          </a:p>
          <a:p>
            <a:pPr marL="342900" indent="-342900">
              <a:buFontTx/>
              <a:buChar char="-"/>
            </a:pPr>
            <a:r>
              <a:rPr lang="en-US" dirty="0"/>
              <a:t>We can enrich our models and stories with time dimension</a:t>
            </a:r>
          </a:p>
          <a:p>
            <a:pPr marL="342900" indent="-342900">
              <a:buFontTx/>
              <a:buChar char="-"/>
            </a:pPr>
            <a:r>
              <a:rPr lang="en-US" dirty="0"/>
              <a:t>By Default time is treated by system as a hierarchy</a:t>
            </a:r>
          </a:p>
          <a:p>
            <a:pPr marL="342900" indent="-342900">
              <a:buFontTx/>
              <a:buChar char="-"/>
            </a:pPr>
            <a:r>
              <a:rPr lang="en-US" dirty="0"/>
              <a:t>We can create time dimension data at space level, system will automatically create the time tables known as M* Tables</a:t>
            </a:r>
          </a:p>
          <a:p>
            <a:pPr marL="342900" indent="-342900">
              <a:buFontTx/>
              <a:buChar char="-"/>
            </a:pPr>
            <a:r>
              <a:rPr lang="en-US" dirty="0"/>
              <a:t>We can decide how many years of data we want to generate </a:t>
            </a:r>
          </a:p>
          <a:p>
            <a:pPr marL="342900" indent="-342900">
              <a:buFontTx/>
              <a:buChar char="-"/>
            </a:pPr>
            <a:r>
              <a:rPr lang="en-US" dirty="0"/>
              <a:t>time table(S) are created once per space</a:t>
            </a:r>
          </a:p>
        </p:txBody>
      </p:sp>
    </p:spTree>
    <p:extLst>
      <p:ext uri="{BB962C8B-B14F-4D97-AF65-F5344CB8AC3E}">
        <p14:creationId xmlns:p14="http://schemas.microsoft.com/office/powerpoint/2010/main" val="1404007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What is Entity Relationship Model</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r>
              <a:rPr lang="en-US" dirty="0"/>
              <a:t>An entity relationship model provides variety of benefits:</a:t>
            </a:r>
          </a:p>
          <a:p>
            <a:endParaRPr lang="en-US" dirty="0"/>
          </a:p>
          <a:p>
            <a:pPr marL="342900" indent="-342900">
              <a:buFont typeface="Arial" panose="020B0604020202020204" pitchFamily="34" charset="0"/>
              <a:buChar char="•"/>
            </a:pPr>
            <a:r>
              <a:rPr lang="en-US" dirty="0"/>
              <a:t>Definition of entity and their associations with other entities from business standpoint</a:t>
            </a:r>
          </a:p>
          <a:p>
            <a:pPr marL="342900" indent="-342900">
              <a:buFont typeface="Arial" panose="020B0604020202020204" pitchFamily="34" charset="0"/>
              <a:buChar char="•"/>
            </a:pPr>
            <a:r>
              <a:rPr lang="en-US" dirty="0"/>
              <a:t>Design physical or remote data model</a:t>
            </a:r>
          </a:p>
          <a:p>
            <a:pPr marL="342900" indent="-342900">
              <a:buFont typeface="Arial" panose="020B0604020202020204" pitchFamily="34" charset="0"/>
              <a:buChar char="•"/>
            </a:pPr>
            <a:r>
              <a:rPr lang="en-US" dirty="0"/>
              <a:t>Reuse existing (tables/views) from data builder</a:t>
            </a:r>
          </a:p>
          <a:p>
            <a:pPr marL="342900" indent="-342900">
              <a:buFont typeface="Arial" panose="020B0604020202020204" pitchFamily="34" charset="0"/>
              <a:buChar char="•"/>
            </a:pPr>
            <a:r>
              <a:rPr lang="en-US" dirty="0"/>
              <a:t>Add new entities on fly</a:t>
            </a:r>
          </a:p>
          <a:p>
            <a:pPr marL="342900" indent="-342900">
              <a:buFont typeface="Arial" panose="020B0604020202020204" pitchFamily="34" charset="0"/>
              <a:buChar char="•"/>
            </a:pPr>
            <a:r>
              <a:rPr lang="en-US" dirty="0"/>
              <a:t>In editor real time data preview</a:t>
            </a:r>
          </a:p>
          <a:p>
            <a:pPr marL="342900" indent="-342900">
              <a:buFont typeface="Arial" panose="020B0604020202020204" pitchFamily="34" charset="0"/>
              <a:buChar char="•"/>
            </a:pPr>
            <a:r>
              <a:rPr lang="en-US" dirty="0"/>
              <a:t>Model import/export</a:t>
            </a:r>
          </a:p>
        </p:txBody>
      </p:sp>
    </p:spTree>
    <p:extLst>
      <p:ext uri="{BB962C8B-B14F-4D97-AF65-F5344CB8AC3E}">
        <p14:creationId xmlns:p14="http://schemas.microsoft.com/office/powerpoint/2010/main" val="373552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Store ER Diagram</a:t>
            </a:r>
          </a:p>
        </p:txBody>
      </p:sp>
      <p:pic>
        <p:nvPicPr>
          <p:cNvPr id="4098" name="Picture 2">
            <a:extLst>
              <a:ext uri="{FF2B5EF4-FFF2-40B4-BE49-F238E27FC236}">
                <a16:creationId xmlns:a16="http://schemas.microsoft.com/office/drawing/2014/main" id="{FFC7CD83-428A-A228-0573-DC8122336C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932" y="645856"/>
            <a:ext cx="7344816" cy="5659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634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Hands-on Uploading ER diagram as JSON</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r>
              <a:rPr lang="en-US" dirty="0"/>
              <a:t>Exercise</a:t>
            </a:r>
          </a:p>
          <a:p>
            <a:r>
              <a:rPr lang="en-US" dirty="0"/>
              <a:t>You can upload the </a:t>
            </a:r>
            <a:r>
              <a:rPr lang="en-US" dirty="0" err="1"/>
              <a:t>json</a:t>
            </a:r>
            <a:r>
              <a:rPr lang="en-US" dirty="0"/>
              <a:t> file provided in data kit to create your ER Model.</a:t>
            </a:r>
          </a:p>
        </p:txBody>
      </p:sp>
    </p:spTree>
    <p:extLst>
      <p:ext uri="{BB962C8B-B14F-4D97-AF65-F5344CB8AC3E}">
        <p14:creationId xmlns:p14="http://schemas.microsoft.com/office/powerpoint/2010/main" val="1661513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Views in Datasphere</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r>
              <a:rPr lang="en-US" dirty="0"/>
              <a:t>A view in sap datasphere provides several benefits:</a:t>
            </a:r>
          </a:p>
          <a:p>
            <a:endParaRPr lang="en-US" dirty="0"/>
          </a:p>
          <a:p>
            <a:pPr marL="342900" indent="-342900">
              <a:buFont typeface="Arial" panose="020B0604020202020204" pitchFamily="34" charset="0"/>
              <a:buChar char="•"/>
            </a:pPr>
            <a:r>
              <a:rPr lang="en-US" dirty="0"/>
              <a:t>Graphical or script based</a:t>
            </a:r>
          </a:p>
          <a:p>
            <a:pPr marL="342900" indent="-342900">
              <a:buFont typeface="Arial" panose="020B0604020202020204" pitchFamily="34" charset="0"/>
              <a:buChar char="•"/>
            </a:pPr>
            <a:r>
              <a:rPr lang="en-US" dirty="0"/>
              <a:t>Define view on top of remote, replicated data sources or tables</a:t>
            </a:r>
          </a:p>
          <a:p>
            <a:pPr marL="342900" indent="-342900">
              <a:buFont typeface="Arial" panose="020B0604020202020204" pitchFamily="34" charset="0"/>
              <a:buChar char="•"/>
            </a:pPr>
            <a:r>
              <a:rPr lang="en-US" dirty="0"/>
              <a:t>Define joins and unions, rename and remove columns, add calculations and filter</a:t>
            </a:r>
          </a:p>
          <a:p>
            <a:pPr marL="342900" indent="-342900">
              <a:buFont typeface="Arial" panose="020B0604020202020204" pitchFamily="34" charset="0"/>
              <a:buChar char="•"/>
            </a:pPr>
            <a:r>
              <a:rPr lang="en-US" dirty="0"/>
              <a:t>Enrich your data with geo coordinates and apply currency conversions</a:t>
            </a:r>
          </a:p>
          <a:p>
            <a:pPr marL="342900" indent="-342900">
              <a:buFont typeface="Arial" panose="020B0604020202020204" pitchFamily="34" charset="0"/>
              <a:buChar char="•"/>
            </a:pPr>
            <a:r>
              <a:rPr lang="en-US" dirty="0"/>
              <a:t>Create Dimension, fact or relational data models</a:t>
            </a:r>
          </a:p>
          <a:p>
            <a:pPr marL="342900" indent="-342900">
              <a:buFont typeface="Arial" panose="020B0604020202020204" pitchFamily="34" charset="0"/>
              <a:buChar char="•"/>
            </a:pPr>
            <a:r>
              <a:rPr lang="en-US" dirty="0"/>
              <a:t>Create parent child or level-based hierarchies in dimension views</a:t>
            </a:r>
          </a:p>
          <a:p>
            <a:pPr marL="342900" indent="-342900">
              <a:buFont typeface="Arial" panose="020B0604020202020204" pitchFamily="34" charset="0"/>
              <a:buChar char="•"/>
            </a:pPr>
            <a:r>
              <a:rPr lang="en-US" dirty="0"/>
              <a:t>Define measures and attributes in fact views</a:t>
            </a:r>
          </a:p>
          <a:p>
            <a:endParaRPr lang="en-US" dirty="0"/>
          </a:p>
          <a:p>
            <a:endParaRPr lang="en-US" dirty="0"/>
          </a:p>
        </p:txBody>
      </p:sp>
    </p:spTree>
    <p:extLst>
      <p:ext uri="{BB962C8B-B14F-4D97-AF65-F5344CB8AC3E}">
        <p14:creationId xmlns:p14="http://schemas.microsoft.com/office/powerpoint/2010/main" val="19417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50C9869-3AEC-B85E-667D-A34C7E9506A4}"/>
              </a:ext>
            </a:extLst>
          </p:cNvPr>
          <p:cNvSpPr/>
          <p:nvPr/>
        </p:nvSpPr>
        <p:spPr>
          <a:xfrm>
            <a:off x="6670476" y="0"/>
            <a:ext cx="5518349" cy="6858000"/>
          </a:xfrm>
          <a:prstGeom prst="rect">
            <a:avLst/>
          </a:prstGeom>
          <a:gradFill>
            <a:gsLst>
              <a:gs pos="100000">
                <a:schemeClr val="accent5">
                  <a:lumMod val="75000"/>
                </a:schemeClr>
              </a:gs>
              <a:gs pos="13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7">
            <a:extLst>
              <a:ext uri="{FF2B5EF4-FFF2-40B4-BE49-F238E27FC236}">
                <a16:creationId xmlns:a16="http://schemas.microsoft.com/office/drawing/2014/main" id="{4A1BF5B2-F297-CDB5-3EFB-A35AABE3094E}"/>
              </a:ext>
            </a:extLst>
          </p:cNvPr>
          <p:cNvSpPr>
            <a:spLocks noGrp="1"/>
          </p:cNvSpPr>
          <p:nvPr>
            <p:ph type="title"/>
          </p:nvPr>
        </p:nvSpPr>
        <p:spPr/>
        <p:txBody>
          <a:bodyPr vert="horz" lIns="0" tIns="60949" rIns="0" bIns="60949" rtlCol="0" anchor="ctr">
            <a:noAutofit/>
          </a:bodyPr>
          <a:lstStyle/>
          <a:p>
            <a:r>
              <a:rPr lang="en-US" dirty="0">
                <a:solidFill>
                  <a:schemeClr val="accent5"/>
                </a:solidFill>
              </a:rPr>
              <a:t>Agenda</a:t>
            </a:r>
            <a:endParaRPr lang="en-IN" dirty="0">
              <a:solidFill>
                <a:schemeClr val="accent5"/>
              </a:solidFill>
            </a:endParaRPr>
          </a:p>
        </p:txBody>
      </p:sp>
      <p:sp>
        <p:nvSpPr>
          <p:cNvPr id="20" name="Text Placeholder 19">
            <a:extLst>
              <a:ext uri="{FF2B5EF4-FFF2-40B4-BE49-F238E27FC236}">
                <a16:creationId xmlns:a16="http://schemas.microsoft.com/office/drawing/2014/main" id="{5B64EAB2-FF00-06A7-2C03-D85E04F51B4A}"/>
              </a:ext>
            </a:extLst>
          </p:cNvPr>
          <p:cNvSpPr>
            <a:spLocks noGrp="1"/>
          </p:cNvSpPr>
          <p:nvPr>
            <p:ph type="body" sz="quarter" idx="10"/>
          </p:nvPr>
        </p:nvSpPr>
        <p:spPr/>
        <p:txBody>
          <a:bodyPr>
            <a:normAutofit/>
          </a:bodyPr>
          <a:lstStyle/>
          <a:p>
            <a:pPr>
              <a:lnSpc>
                <a:spcPct val="110000"/>
              </a:lnSpc>
            </a:pPr>
            <a:r>
              <a:rPr lang="en-US" sz="1400" dirty="0">
                <a:solidFill>
                  <a:schemeClr val="tx1">
                    <a:lumMod val="75000"/>
                    <a:lumOff val="25000"/>
                  </a:schemeClr>
                </a:solidFill>
              </a:rPr>
              <a:t>Get started with Standard roles and Data Builder.</a:t>
            </a:r>
          </a:p>
        </p:txBody>
      </p:sp>
      <p:sp>
        <p:nvSpPr>
          <p:cNvPr id="2" name="TextBox 1">
            <a:extLst>
              <a:ext uri="{FF2B5EF4-FFF2-40B4-BE49-F238E27FC236}">
                <a16:creationId xmlns:a16="http://schemas.microsoft.com/office/drawing/2014/main" id="{D5A590DC-51E7-8505-0084-3335D4FFB0EE}"/>
              </a:ext>
            </a:extLst>
          </p:cNvPr>
          <p:cNvSpPr txBox="1"/>
          <p:nvPr/>
        </p:nvSpPr>
        <p:spPr>
          <a:xfrm rot="16200000">
            <a:off x="-2028620" y="3136614"/>
            <a:ext cx="5414168" cy="584775"/>
          </a:xfrm>
          <a:prstGeom prst="rect">
            <a:avLst/>
          </a:prstGeom>
          <a:noFill/>
        </p:spPr>
        <p:txBody>
          <a:bodyPr wrap="square" rtlCol="0">
            <a:spAutoFit/>
          </a:bodyPr>
          <a:lstStyle/>
          <a:p>
            <a:pPr algn="ctr"/>
            <a:r>
              <a:rPr lang="en-IN" sz="3200" dirty="0">
                <a:solidFill>
                  <a:schemeClr val="bg1"/>
                </a:solidFill>
                <a:latin typeface="Segoe UI Light" panose="020B0502040204020203" pitchFamily="34" charset="0"/>
                <a:cs typeface="Segoe UI Light" panose="020B0502040204020203" pitchFamily="34" charset="0"/>
              </a:rPr>
              <a:t>www.anubhavtrainings.com</a:t>
            </a:r>
          </a:p>
        </p:txBody>
      </p:sp>
      <p:sp>
        <p:nvSpPr>
          <p:cNvPr id="3" name="Graphic 69">
            <a:extLst>
              <a:ext uri="{FF2B5EF4-FFF2-40B4-BE49-F238E27FC236}">
                <a16:creationId xmlns:a16="http://schemas.microsoft.com/office/drawing/2014/main" id="{1B8B0FA3-BD86-C633-DD96-FC3189380BA4}"/>
              </a:ext>
            </a:extLst>
          </p:cNvPr>
          <p:cNvSpPr/>
          <p:nvPr/>
        </p:nvSpPr>
        <p:spPr>
          <a:xfrm>
            <a:off x="6122156" y="3667173"/>
            <a:ext cx="1095048" cy="967186"/>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solidFill>
            <a:schemeClr val="accent2"/>
          </a:solidFill>
          <a:ln w="9525" cap="flat">
            <a:noFill/>
            <a:prstDash val="solid"/>
            <a:miter/>
          </a:ln>
        </p:spPr>
        <p:txBody>
          <a:bodyPr rtlCol="0" anchor="ctr"/>
          <a:lstStyle/>
          <a:p>
            <a:endParaRPr lang="en-IN"/>
          </a:p>
        </p:txBody>
      </p:sp>
      <p:sp>
        <p:nvSpPr>
          <p:cNvPr id="4" name="Graphic 69">
            <a:extLst>
              <a:ext uri="{FF2B5EF4-FFF2-40B4-BE49-F238E27FC236}">
                <a16:creationId xmlns:a16="http://schemas.microsoft.com/office/drawing/2014/main" id="{85899EEE-F11F-E3B4-11C6-19145DC79A85}"/>
              </a:ext>
            </a:extLst>
          </p:cNvPr>
          <p:cNvSpPr/>
          <p:nvPr/>
        </p:nvSpPr>
        <p:spPr>
          <a:xfrm>
            <a:off x="6122156" y="5130410"/>
            <a:ext cx="1095048" cy="967186"/>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solidFill>
            <a:schemeClr val="accent3"/>
          </a:solidFill>
          <a:ln w="9525" cap="flat">
            <a:noFill/>
            <a:prstDash val="solid"/>
            <a:miter/>
          </a:ln>
        </p:spPr>
        <p:txBody>
          <a:bodyPr rtlCol="0" anchor="ctr"/>
          <a:lstStyle/>
          <a:p>
            <a:endParaRPr lang="en-IN"/>
          </a:p>
        </p:txBody>
      </p:sp>
      <p:sp>
        <p:nvSpPr>
          <p:cNvPr id="6" name="Graphic 69">
            <a:extLst>
              <a:ext uri="{FF2B5EF4-FFF2-40B4-BE49-F238E27FC236}">
                <a16:creationId xmlns:a16="http://schemas.microsoft.com/office/drawing/2014/main" id="{3C37D96D-60F7-4170-96DA-AC9703573FCB}"/>
              </a:ext>
            </a:extLst>
          </p:cNvPr>
          <p:cNvSpPr/>
          <p:nvPr/>
        </p:nvSpPr>
        <p:spPr>
          <a:xfrm>
            <a:off x="6122156" y="2206319"/>
            <a:ext cx="1095048" cy="967186"/>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solidFill>
            <a:schemeClr val="accent3"/>
          </a:solidFill>
          <a:ln w="9525" cap="flat">
            <a:noFill/>
            <a:prstDash val="solid"/>
            <a:miter/>
          </a:ln>
        </p:spPr>
        <p:txBody>
          <a:bodyPr rtlCol="0" anchor="ctr"/>
          <a:lstStyle/>
          <a:p>
            <a:endParaRPr lang="en-IN"/>
          </a:p>
        </p:txBody>
      </p:sp>
      <p:sp>
        <p:nvSpPr>
          <p:cNvPr id="10" name="Graphic 69">
            <a:extLst>
              <a:ext uri="{FF2B5EF4-FFF2-40B4-BE49-F238E27FC236}">
                <a16:creationId xmlns:a16="http://schemas.microsoft.com/office/drawing/2014/main" id="{F54BA179-8CF2-3E7C-A239-38C7210336CC}"/>
              </a:ext>
            </a:extLst>
          </p:cNvPr>
          <p:cNvSpPr/>
          <p:nvPr/>
        </p:nvSpPr>
        <p:spPr>
          <a:xfrm>
            <a:off x="6122156" y="744274"/>
            <a:ext cx="1095048" cy="967186"/>
          </a:xfrm>
          <a:custGeom>
            <a:avLst/>
            <a:gdLst>
              <a:gd name="connsiteX0" fmla="*/ 1064085 w 4714208"/>
              <a:gd name="connsiteY0" fmla="*/ 156019 h 4163758"/>
              <a:gd name="connsiteX1" fmla="*/ 41862 w 4714208"/>
              <a:gd name="connsiteY1" fmla="*/ 1925574 h 4163758"/>
              <a:gd name="connsiteX2" fmla="*/ 41862 w 4714208"/>
              <a:gd name="connsiteY2" fmla="*/ 2237804 h 4163758"/>
              <a:gd name="connsiteX3" fmla="*/ 1064085 w 4714208"/>
              <a:gd name="connsiteY3" fmla="*/ 4007739 h 4163758"/>
              <a:gd name="connsiteX4" fmla="*/ 1334405 w 4714208"/>
              <a:gd name="connsiteY4" fmla="*/ 4163759 h 4163758"/>
              <a:gd name="connsiteX5" fmla="*/ 3379518 w 4714208"/>
              <a:gd name="connsiteY5" fmla="*/ 4163759 h 4163758"/>
              <a:gd name="connsiteX6" fmla="*/ 3649837 w 4714208"/>
              <a:gd name="connsiteY6" fmla="*/ 4007739 h 4163758"/>
              <a:gd name="connsiteX7" fmla="*/ 4672346 w 4714208"/>
              <a:gd name="connsiteY7" fmla="*/ 2237804 h 4163758"/>
              <a:gd name="connsiteX8" fmla="*/ 4672346 w 4714208"/>
              <a:gd name="connsiteY8" fmla="*/ 1925479 h 4163758"/>
              <a:gd name="connsiteX9" fmla="*/ 3649837 w 4714208"/>
              <a:gd name="connsiteY9" fmla="*/ 156019 h 4163758"/>
              <a:gd name="connsiteX10" fmla="*/ 3379518 w 4714208"/>
              <a:gd name="connsiteY10" fmla="*/ 0 h 4163758"/>
              <a:gd name="connsiteX11" fmla="*/ 1334405 w 4714208"/>
              <a:gd name="connsiteY11" fmla="*/ 0 h 4163758"/>
              <a:gd name="connsiteX12" fmla="*/ 1064085 w 4714208"/>
              <a:gd name="connsiteY12" fmla="*/ 156019 h 4163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14208" h="4163758">
                <a:moveTo>
                  <a:pt x="1064085" y="156019"/>
                </a:moveTo>
                <a:lnTo>
                  <a:pt x="41862" y="1925574"/>
                </a:lnTo>
                <a:cubicBezTo>
                  <a:pt x="-13954" y="2022158"/>
                  <a:pt x="-13954" y="2141220"/>
                  <a:pt x="41862" y="2237804"/>
                </a:cubicBezTo>
                <a:lnTo>
                  <a:pt x="1064085" y="4007739"/>
                </a:lnTo>
                <a:cubicBezTo>
                  <a:pt x="1119807" y="4104323"/>
                  <a:pt x="1222867" y="4163759"/>
                  <a:pt x="1334405" y="4163759"/>
                </a:cubicBezTo>
                <a:lnTo>
                  <a:pt x="3379518" y="4163759"/>
                </a:lnTo>
                <a:cubicBezTo>
                  <a:pt x="3490960" y="4163759"/>
                  <a:pt x="3594021" y="4104323"/>
                  <a:pt x="3649837" y="4007739"/>
                </a:cubicBezTo>
                <a:lnTo>
                  <a:pt x="4672346" y="2237804"/>
                </a:lnTo>
                <a:cubicBezTo>
                  <a:pt x="4728163" y="2141220"/>
                  <a:pt x="4728163" y="2022062"/>
                  <a:pt x="4672346" y="1925479"/>
                </a:cubicBezTo>
                <a:lnTo>
                  <a:pt x="3649837" y="156019"/>
                </a:lnTo>
                <a:cubicBezTo>
                  <a:pt x="3594021" y="59436"/>
                  <a:pt x="3490960" y="0"/>
                  <a:pt x="3379518" y="0"/>
                </a:cubicBezTo>
                <a:lnTo>
                  <a:pt x="1334405" y="0"/>
                </a:lnTo>
                <a:cubicBezTo>
                  <a:pt x="1222962" y="0"/>
                  <a:pt x="1119902" y="59436"/>
                  <a:pt x="1064085" y="156019"/>
                </a:cubicBezTo>
                <a:close/>
              </a:path>
            </a:pathLst>
          </a:custGeom>
          <a:solidFill>
            <a:schemeClr val="accent2"/>
          </a:solidFill>
          <a:ln w="9525" cap="flat">
            <a:noFill/>
            <a:prstDash val="solid"/>
            <a:miter/>
          </a:ln>
        </p:spPr>
        <p:txBody>
          <a:bodyPr rtlCol="0" anchor="ctr"/>
          <a:lstStyle/>
          <a:p>
            <a:endParaRPr lang="en-IN"/>
          </a:p>
        </p:txBody>
      </p:sp>
      <p:grpSp>
        <p:nvGrpSpPr>
          <p:cNvPr id="13" name="Group 12">
            <a:extLst>
              <a:ext uri="{FF2B5EF4-FFF2-40B4-BE49-F238E27FC236}">
                <a16:creationId xmlns:a16="http://schemas.microsoft.com/office/drawing/2014/main" id="{869B450A-C0CC-1CF6-E3A9-6A01CD8AB708}"/>
              </a:ext>
            </a:extLst>
          </p:cNvPr>
          <p:cNvGrpSpPr/>
          <p:nvPr/>
        </p:nvGrpSpPr>
        <p:grpSpPr>
          <a:xfrm>
            <a:off x="7791949" y="771378"/>
            <a:ext cx="4010799" cy="912979"/>
            <a:chOff x="2809704" y="491568"/>
            <a:chExt cx="1772539" cy="912979"/>
          </a:xfrm>
        </p:grpSpPr>
        <p:sp>
          <p:nvSpPr>
            <p:cNvPr id="14" name="TextBox 13">
              <a:extLst>
                <a:ext uri="{FF2B5EF4-FFF2-40B4-BE49-F238E27FC236}">
                  <a16:creationId xmlns:a16="http://schemas.microsoft.com/office/drawing/2014/main" id="{E4927354-C407-0602-40D7-B3173EE059F2}"/>
                </a:ext>
              </a:extLst>
            </p:cNvPr>
            <p:cNvSpPr txBox="1"/>
            <p:nvPr/>
          </p:nvSpPr>
          <p:spPr>
            <a:xfrm>
              <a:off x="2809704" y="880380"/>
              <a:ext cx="1772539" cy="524167"/>
            </a:xfrm>
            <a:prstGeom prst="rect">
              <a:avLst/>
            </a:prstGeom>
            <a:noFill/>
          </p:spPr>
          <p:txBody>
            <a:bodyPr wrap="square" lIns="0" tIns="0" rIns="0" bIns="0" anchor="t">
              <a:noAutofit/>
            </a:bodyPr>
            <a:lstStyle/>
            <a:p>
              <a:pPr>
                <a:lnSpc>
                  <a:spcPct val="110000"/>
                </a:lnSpc>
              </a:pPr>
              <a:r>
                <a:rPr lang="en-IN" sz="1400" dirty="0">
                  <a:solidFill>
                    <a:schemeClr val="bg1"/>
                  </a:solidFill>
                  <a:ea typeface="Open Sans" panose="020B0606030504020204" pitchFamily="34" charset="0"/>
                  <a:cs typeface="Open Sans" panose="020B0606030504020204" pitchFamily="34" charset="0"/>
                </a:rPr>
                <a:t>Understand default roles provided by SAP Datasphere.</a:t>
              </a:r>
              <a:endParaRPr lang="en-IN" sz="1100" dirty="0">
                <a:solidFill>
                  <a:schemeClr val="bg1"/>
                </a:solidFill>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B1619B0B-C46C-640F-75E5-3745E963A495}"/>
                </a:ext>
              </a:extLst>
            </p:cNvPr>
            <p:cNvSpPr txBox="1"/>
            <p:nvPr/>
          </p:nvSpPr>
          <p:spPr>
            <a:xfrm>
              <a:off x="2809704" y="491568"/>
              <a:ext cx="1772539" cy="269422"/>
            </a:xfrm>
            <a:prstGeom prst="rect">
              <a:avLst/>
            </a:prstGeom>
            <a:noFill/>
          </p:spPr>
          <p:txBody>
            <a:bodyPr wrap="square" lIns="0" tIns="0" rIns="0" bIns="0" anchor="b">
              <a:noAutofit/>
            </a:bodyPr>
            <a:lstStyle/>
            <a:p>
              <a:r>
                <a:rPr lang="en-US" sz="1800" b="1" dirty="0">
                  <a:solidFill>
                    <a:schemeClr val="bg1"/>
                  </a:solidFill>
                  <a:cs typeface="Arial" pitchFamily="34" charset="0"/>
                </a:rPr>
                <a:t>User Persona</a:t>
              </a:r>
            </a:p>
          </p:txBody>
        </p:sp>
      </p:grpSp>
      <p:grpSp>
        <p:nvGrpSpPr>
          <p:cNvPr id="16" name="Group 15">
            <a:extLst>
              <a:ext uri="{FF2B5EF4-FFF2-40B4-BE49-F238E27FC236}">
                <a16:creationId xmlns:a16="http://schemas.microsoft.com/office/drawing/2014/main" id="{AD8A94C0-2F07-1ED5-486E-64EE9DC01382}"/>
              </a:ext>
            </a:extLst>
          </p:cNvPr>
          <p:cNvGrpSpPr/>
          <p:nvPr/>
        </p:nvGrpSpPr>
        <p:grpSpPr>
          <a:xfrm>
            <a:off x="7791950" y="2233423"/>
            <a:ext cx="4279126" cy="912979"/>
            <a:chOff x="2809704" y="491568"/>
            <a:chExt cx="1772539" cy="912979"/>
          </a:xfrm>
        </p:grpSpPr>
        <p:sp>
          <p:nvSpPr>
            <p:cNvPr id="17" name="TextBox 16">
              <a:extLst>
                <a:ext uri="{FF2B5EF4-FFF2-40B4-BE49-F238E27FC236}">
                  <a16:creationId xmlns:a16="http://schemas.microsoft.com/office/drawing/2014/main" id="{047CC217-0701-A9E9-28A5-2661D5A57CC3}"/>
                </a:ext>
              </a:extLst>
            </p:cNvPr>
            <p:cNvSpPr txBox="1"/>
            <p:nvPr/>
          </p:nvSpPr>
          <p:spPr>
            <a:xfrm>
              <a:off x="2809704" y="880380"/>
              <a:ext cx="1772539" cy="524167"/>
            </a:xfrm>
            <a:prstGeom prst="rect">
              <a:avLst/>
            </a:prstGeom>
            <a:noFill/>
          </p:spPr>
          <p:txBody>
            <a:bodyPr wrap="square" lIns="0" tIns="0" rIns="0" bIns="0" anchor="t">
              <a:noAutofit/>
            </a:bodyPr>
            <a:lstStyle/>
            <a:p>
              <a:pPr>
                <a:lnSpc>
                  <a:spcPct val="110000"/>
                </a:lnSpc>
              </a:pPr>
              <a:r>
                <a:rPr lang="en-IN" sz="1400" dirty="0">
                  <a:solidFill>
                    <a:schemeClr val="bg1"/>
                  </a:solidFill>
                  <a:ea typeface="Open Sans" panose="020B0606030504020204" pitchFamily="34" charset="0"/>
                  <a:cs typeface="Open Sans" panose="020B0606030504020204" pitchFamily="34" charset="0"/>
                </a:rPr>
                <a:t>What does datasphere offers from modeler’s perspective.</a:t>
              </a:r>
              <a:endParaRPr lang="en-IN" sz="1100" dirty="0">
                <a:solidFill>
                  <a:schemeClr val="bg1"/>
                </a:solidFill>
                <a:ea typeface="Open Sans" panose="020B06060305040202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E8483F02-F93F-4BB0-955D-E3F88538D081}"/>
                </a:ext>
              </a:extLst>
            </p:cNvPr>
            <p:cNvSpPr txBox="1"/>
            <p:nvPr/>
          </p:nvSpPr>
          <p:spPr>
            <a:xfrm>
              <a:off x="2809704" y="491568"/>
              <a:ext cx="1772539" cy="269422"/>
            </a:xfrm>
            <a:prstGeom prst="rect">
              <a:avLst/>
            </a:prstGeom>
            <a:noFill/>
          </p:spPr>
          <p:txBody>
            <a:bodyPr wrap="square" lIns="0" tIns="0" rIns="0" bIns="0" anchor="b">
              <a:noAutofit/>
            </a:bodyPr>
            <a:lstStyle/>
            <a:p>
              <a:r>
                <a:rPr lang="en-US" sz="1800" b="1" dirty="0">
                  <a:solidFill>
                    <a:schemeClr val="bg1"/>
                  </a:solidFill>
                  <a:cs typeface="Arial" pitchFamily="34" charset="0"/>
                </a:rPr>
                <a:t>Datasphere Modelers</a:t>
              </a:r>
            </a:p>
          </p:txBody>
        </p:sp>
      </p:grpSp>
      <p:sp>
        <p:nvSpPr>
          <p:cNvPr id="21" name="TextBox 20">
            <a:extLst>
              <a:ext uri="{FF2B5EF4-FFF2-40B4-BE49-F238E27FC236}">
                <a16:creationId xmlns:a16="http://schemas.microsoft.com/office/drawing/2014/main" id="{F87E28D8-4813-C441-80E7-BF5E3C759CC4}"/>
              </a:ext>
            </a:extLst>
          </p:cNvPr>
          <p:cNvSpPr txBox="1"/>
          <p:nvPr/>
        </p:nvSpPr>
        <p:spPr>
          <a:xfrm>
            <a:off x="6376360" y="951026"/>
            <a:ext cx="586640" cy="553682"/>
          </a:xfrm>
          <a:prstGeom prst="rect">
            <a:avLst/>
          </a:prstGeom>
          <a:noFill/>
        </p:spPr>
        <p:txBody>
          <a:bodyPr wrap="square" lIns="0" tIns="0" rIns="0" bIns="0" rtlCol="0" anchor="ctr">
            <a:noAutofit/>
          </a:bodyPr>
          <a:lstStyle/>
          <a:p>
            <a:pPr algn="ctr"/>
            <a:r>
              <a:rPr lang="en-US" sz="3600" dirty="0">
                <a:solidFill>
                  <a:schemeClr val="tx1">
                    <a:lumMod val="65000"/>
                    <a:lumOff val="35000"/>
                  </a:schemeClr>
                </a:solidFill>
                <a:latin typeface="Segoe UI Black" panose="020B0A02040204020203" pitchFamily="34" charset="0"/>
                <a:ea typeface="Segoe UI Black" panose="020B0A02040204020203" pitchFamily="34" charset="0"/>
              </a:rPr>
              <a:t>01</a:t>
            </a:r>
            <a:endParaRPr lang="en-IN" sz="3600" dirty="0">
              <a:solidFill>
                <a:schemeClr val="tx1">
                  <a:lumMod val="65000"/>
                  <a:lumOff val="35000"/>
                </a:schemeClr>
              </a:solidFill>
              <a:latin typeface="Segoe UI Black" panose="020B0A02040204020203" pitchFamily="34" charset="0"/>
              <a:ea typeface="Segoe UI Black" panose="020B0A02040204020203" pitchFamily="34" charset="0"/>
            </a:endParaRPr>
          </a:p>
        </p:txBody>
      </p:sp>
      <p:sp>
        <p:nvSpPr>
          <p:cNvPr id="22" name="TextBox 21">
            <a:extLst>
              <a:ext uri="{FF2B5EF4-FFF2-40B4-BE49-F238E27FC236}">
                <a16:creationId xmlns:a16="http://schemas.microsoft.com/office/drawing/2014/main" id="{D901D5D5-472A-CA80-7CC0-D6CFE56BFCED}"/>
              </a:ext>
            </a:extLst>
          </p:cNvPr>
          <p:cNvSpPr txBox="1"/>
          <p:nvPr/>
        </p:nvSpPr>
        <p:spPr>
          <a:xfrm>
            <a:off x="6376360" y="2413071"/>
            <a:ext cx="586640" cy="553682"/>
          </a:xfrm>
          <a:prstGeom prst="rect">
            <a:avLst/>
          </a:prstGeom>
          <a:noFill/>
        </p:spPr>
        <p:txBody>
          <a:bodyPr wrap="square" lIns="0" tIns="0" rIns="0" bIns="0" rtlCol="0" anchor="ctr">
            <a:noAutofit/>
          </a:bodyPr>
          <a:lstStyle/>
          <a:p>
            <a:pPr algn="ctr"/>
            <a:r>
              <a:rPr lang="en-US" sz="3600" dirty="0">
                <a:solidFill>
                  <a:schemeClr val="tx1">
                    <a:lumMod val="65000"/>
                    <a:lumOff val="35000"/>
                  </a:schemeClr>
                </a:solidFill>
                <a:latin typeface="Segoe UI Black" panose="020B0A02040204020203" pitchFamily="34" charset="0"/>
                <a:ea typeface="Segoe UI Black" panose="020B0A02040204020203" pitchFamily="34" charset="0"/>
              </a:rPr>
              <a:t>02</a:t>
            </a:r>
            <a:endParaRPr lang="en-IN" sz="3600" dirty="0">
              <a:solidFill>
                <a:schemeClr val="tx1">
                  <a:lumMod val="65000"/>
                  <a:lumOff val="35000"/>
                </a:schemeClr>
              </a:solidFill>
              <a:latin typeface="Segoe UI Black" panose="020B0A02040204020203" pitchFamily="34" charset="0"/>
              <a:ea typeface="Segoe UI Black" panose="020B0A02040204020203" pitchFamily="34" charset="0"/>
            </a:endParaRPr>
          </a:p>
        </p:txBody>
      </p:sp>
      <p:sp>
        <p:nvSpPr>
          <p:cNvPr id="23" name="TextBox 22">
            <a:extLst>
              <a:ext uri="{FF2B5EF4-FFF2-40B4-BE49-F238E27FC236}">
                <a16:creationId xmlns:a16="http://schemas.microsoft.com/office/drawing/2014/main" id="{B66D0AE9-80D5-60B7-EA7E-B20C329CB138}"/>
              </a:ext>
            </a:extLst>
          </p:cNvPr>
          <p:cNvSpPr txBox="1"/>
          <p:nvPr/>
        </p:nvSpPr>
        <p:spPr>
          <a:xfrm>
            <a:off x="6376360" y="3873925"/>
            <a:ext cx="586640" cy="553682"/>
          </a:xfrm>
          <a:prstGeom prst="rect">
            <a:avLst/>
          </a:prstGeom>
          <a:noFill/>
        </p:spPr>
        <p:txBody>
          <a:bodyPr wrap="square" lIns="0" tIns="0" rIns="0" bIns="0" rtlCol="0" anchor="ctr">
            <a:noAutofit/>
          </a:bodyPr>
          <a:lstStyle/>
          <a:p>
            <a:pPr algn="ctr"/>
            <a:r>
              <a:rPr lang="en-US" sz="3600" dirty="0">
                <a:solidFill>
                  <a:schemeClr val="tx1">
                    <a:lumMod val="65000"/>
                    <a:lumOff val="35000"/>
                  </a:schemeClr>
                </a:solidFill>
                <a:latin typeface="Segoe UI Black" panose="020B0A02040204020203" pitchFamily="34" charset="0"/>
                <a:ea typeface="Segoe UI Black" panose="020B0A02040204020203" pitchFamily="34" charset="0"/>
              </a:rPr>
              <a:t>03</a:t>
            </a:r>
            <a:endParaRPr lang="en-IN" sz="3600" dirty="0">
              <a:solidFill>
                <a:schemeClr val="tx1">
                  <a:lumMod val="65000"/>
                  <a:lumOff val="35000"/>
                </a:schemeClr>
              </a:solidFill>
              <a:latin typeface="Segoe UI Black" panose="020B0A02040204020203" pitchFamily="34" charset="0"/>
              <a:ea typeface="Segoe UI Black" panose="020B0A02040204020203" pitchFamily="34" charset="0"/>
            </a:endParaRPr>
          </a:p>
        </p:txBody>
      </p:sp>
      <p:sp>
        <p:nvSpPr>
          <p:cNvPr id="24" name="TextBox 23">
            <a:extLst>
              <a:ext uri="{FF2B5EF4-FFF2-40B4-BE49-F238E27FC236}">
                <a16:creationId xmlns:a16="http://schemas.microsoft.com/office/drawing/2014/main" id="{0A164C5D-2CF1-96F1-857B-2EE47CD92E7B}"/>
              </a:ext>
            </a:extLst>
          </p:cNvPr>
          <p:cNvSpPr txBox="1"/>
          <p:nvPr/>
        </p:nvSpPr>
        <p:spPr>
          <a:xfrm>
            <a:off x="6376360" y="5337162"/>
            <a:ext cx="586640" cy="553682"/>
          </a:xfrm>
          <a:prstGeom prst="rect">
            <a:avLst/>
          </a:prstGeom>
          <a:noFill/>
        </p:spPr>
        <p:txBody>
          <a:bodyPr wrap="square" lIns="0" tIns="0" rIns="0" bIns="0" rtlCol="0" anchor="ctr">
            <a:noAutofit/>
          </a:bodyPr>
          <a:lstStyle/>
          <a:p>
            <a:pPr algn="ctr"/>
            <a:r>
              <a:rPr lang="en-US" sz="3600" dirty="0">
                <a:solidFill>
                  <a:schemeClr val="tx1">
                    <a:lumMod val="65000"/>
                    <a:lumOff val="35000"/>
                  </a:schemeClr>
                </a:solidFill>
                <a:latin typeface="Segoe UI Black" panose="020B0A02040204020203" pitchFamily="34" charset="0"/>
                <a:ea typeface="Segoe UI Black" panose="020B0A02040204020203" pitchFamily="34" charset="0"/>
              </a:rPr>
              <a:t>04</a:t>
            </a:r>
            <a:endParaRPr lang="en-IN" sz="3600" dirty="0">
              <a:solidFill>
                <a:schemeClr val="tx1">
                  <a:lumMod val="65000"/>
                  <a:lumOff val="35000"/>
                </a:schemeClr>
              </a:solidFill>
              <a:latin typeface="Segoe UI Black" panose="020B0A02040204020203" pitchFamily="34" charset="0"/>
              <a:ea typeface="Segoe UI Black" panose="020B0A02040204020203" pitchFamily="34" charset="0"/>
            </a:endParaRPr>
          </a:p>
        </p:txBody>
      </p:sp>
      <p:grpSp>
        <p:nvGrpSpPr>
          <p:cNvPr id="25" name="Group 24">
            <a:extLst>
              <a:ext uri="{FF2B5EF4-FFF2-40B4-BE49-F238E27FC236}">
                <a16:creationId xmlns:a16="http://schemas.microsoft.com/office/drawing/2014/main" id="{DCC53298-F5A7-EAB8-4FE5-CBA89433DB47}"/>
              </a:ext>
            </a:extLst>
          </p:cNvPr>
          <p:cNvGrpSpPr/>
          <p:nvPr/>
        </p:nvGrpSpPr>
        <p:grpSpPr>
          <a:xfrm>
            <a:off x="7791950" y="3694277"/>
            <a:ext cx="4135110" cy="912979"/>
            <a:chOff x="2809704" y="491568"/>
            <a:chExt cx="1772539" cy="912979"/>
          </a:xfrm>
        </p:grpSpPr>
        <p:sp>
          <p:nvSpPr>
            <p:cNvPr id="26" name="TextBox 25">
              <a:extLst>
                <a:ext uri="{FF2B5EF4-FFF2-40B4-BE49-F238E27FC236}">
                  <a16:creationId xmlns:a16="http://schemas.microsoft.com/office/drawing/2014/main" id="{5D64BFA3-1EEC-B06D-CFC3-248C317CFCF4}"/>
                </a:ext>
              </a:extLst>
            </p:cNvPr>
            <p:cNvSpPr txBox="1"/>
            <p:nvPr/>
          </p:nvSpPr>
          <p:spPr>
            <a:xfrm>
              <a:off x="2809704" y="880380"/>
              <a:ext cx="1772539" cy="524167"/>
            </a:xfrm>
            <a:prstGeom prst="rect">
              <a:avLst/>
            </a:prstGeom>
            <a:noFill/>
          </p:spPr>
          <p:txBody>
            <a:bodyPr wrap="square" lIns="0" tIns="0" rIns="0" bIns="0" anchor="t">
              <a:noAutofit/>
            </a:bodyPr>
            <a:lstStyle/>
            <a:p>
              <a:pPr>
                <a:lnSpc>
                  <a:spcPct val="110000"/>
                </a:lnSpc>
              </a:pPr>
              <a:r>
                <a:rPr lang="en-IN" sz="1400" dirty="0">
                  <a:solidFill>
                    <a:schemeClr val="bg1"/>
                  </a:solidFill>
                  <a:ea typeface="Open Sans" panose="020B0606030504020204" pitchFamily="34" charset="0"/>
                  <a:cs typeface="Open Sans" panose="020B0606030504020204" pitchFamily="34" charset="0"/>
                </a:rPr>
                <a:t>Getting know the different data objects by data builder in SAP Datasphere</a:t>
              </a:r>
              <a:endParaRPr lang="en-IN" sz="1100" dirty="0">
                <a:solidFill>
                  <a:schemeClr val="bg1"/>
                </a:solidFill>
                <a:ea typeface="Open Sans" panose="020B0606030504020204" pitchFamily="34" charset="0"/>
                <a:cs typeface="Open Sans" panose="020B0606030504020204" pitchFamily="34" charset="0"/>
              </a:endParaRPr>
            </a:p>
          </p:txBody>
        </p:sp>
        <p:sp>
          <p:nvSpPr>
            <p:cNvPr id="27" name="TextBox 26">
              <a:extLst>
                <a:ext uri="{FF2B5EF4-FFF2-40B4-BE49-F238E27FC236}">
                  <a16:creationId xmlns:a16="http://schemas.microsoft.com/office/drawing/2014/main" id="{4E0B1E23-748E-3914-B299-7A26C50C9B4B}"/>
                </a:ext>
              </a:extLst>
            </p:cNvPr>
            <p:cNvSpPr txBox="1"/>
            <p:nvPr/>
          </p:nvSpPr>
          <p:spPr>
            <a:xfrm>
              <a:off x="2809704" y="491568"/>
              <a:ext cx="1772539" cy="269422"/>
            </a:xfrm>
            <a:prstGeom prst="rect">
              <a:avLst/>
            </a:prstGeom>
            <a:noFill/>
          </p:spPr>
          <p:txBody>
            <a:bodyPr wrap="square" lIns="0" tIns="0" rIns="0" bIns="0" anchor="b">
              <a:noAutofit/>
            </a:bodyPr>
            <a:lstStyle/>
            <a:p>
              <a:r>
                <a:rPr lang="en-US" sz="1800" b="1" dirty="0">
                  <a:solidFill>
                    <a:schemeClr val="bg1"/>
                  </a:solidFill>
                  <a:cs typeface="Arial" pitchFamily="34" charset="0"/>
                </a:rPr>
                <a:t>Data Builder</a:t>
              </a:r>
            </a:p>
          </p:txBody>
        </p:sp>
      </p:grpSp>
      <p:grpSp>
        <p:nvGrpSpPr>
          <p:cNvPr id="28" name="Group 27">
            <a:extLst>
              <a:ext uri="{FF2B5EF4-FFF2-40B4-BE49-F238E27FC236}">
                <a16:creationId xmlns:a16="http://schemas.microsoft.com/office/drawing/2014/main" id="{2C2D3E59-2AD5-49D3-FB3B-4B3A9BAD952F}"/>
              </a:ext>
            </a:extLst>
          </p:cNvPr>
          <p:cNvGrpSpPr/>
          <p:nvPr/>
        </p:nvGrpSpPr>
        <p:grpSpPr>
          <a:xfrm>
            <a:off x="7791950" y="5157514"/>
            <a:ext cx="4010798" cy="912979"/>
            <a:chOff x="2809704" y="491568"/>
            <a:chExt cx="1772539" cy="912979"/>
          </a:xfrm>
        </p:grpSpPr>
        <p:sp>
          <p:nvSpPr>
            <p:cNvPr id="29" name="TextBox 28">
              <a:extLst>
                <a:ext uri="{FF2B5EF4-FFF2-40B4-BE49-F238E27FC236}">
                  <a16:creationId xmlns:a16="http://schemas.microsoft.com/office/drawing/2014/main" id="{8C1119A2-4828-028E-955D-38BEDA1185D4}"/>
                </a:ext>
              </a:extLst>
            </p:cNvPr>
            <p:cNvSpPr txBox="1"/>
            <p:nvPr/>
          </p:nvSpPr>
          <p:spPr>
            <a:xfrm>
              <a:off x="2809704" y="880380"/>
              <a:ext cx="1772539" cy="524167"/>
            </a:xfrm>
            <a:prstGeom prst="rect">
              <a:avLst/>
            </a:prstGeom>
            <a:noFill/>
          </p:spPr>
          <p:txBody>
            <a:bodyPr wrap="square" lIns="0" tIns="0" rIns="0" bIns="0" anchor="t">
              <a:noAutofit/>
            </a:bodyPr>
            <a:lstStyle/>
            <a:p>
              <a:pPr>
                <a:lnSpc>
                  <a:spcPct val="110000"/>
                </a:lnSpc>
              </a:pPr>
              <a:r>
                <a:rPr lang="en-IN" sz="1400" dirty="0">
                  <a:solidFill>
                    <a:schemeClr val="bg1"/>
                  </a:solidFill>
                  <a:ea typeface="Open Sans" panose="020B0606030504020204" pitchFamily="34" charset="0"/>
                  <a:cs typeface="Open Sans" panose="020B0606030504020204" pitchFamily="34" charset="0"/>
                </a:rPr>
                <a:t>Create DB tables and views in Datasphere and consume the same in SAP Analytics cloud</a:t>
              </a:r>
              <a:endParaRPr lang="en-IN" sz="1100" dirty="0">
                <a:solidFill>
                  <a:schemeClr val="bg1"/>
                </a:solidFill>
                <a:ea typeface="Open Sans" panose="020B0606030504020204" pitchFamily="34" charset="0"/>
                <a:cs typeface="Open Sans" panose="020B0606030504020204" pitchFamily="34" charset="0"/>
              </a:endParaRPr>
            </a:p>
          </p:txBody>
        </p:sp>
        <p:sp>
          <p:nvSpPr>
            <p:cNvPr id="30" name="TextBox 29">
              <a:extLst>
                <a:ext uri="{FF2B5EF4-FFF2-40B4-BE49-F238E27FC236}">
                  <a16:creationId xmlns:a16="http://schemas.microsoft.com/office/drawing/2014/main" id="{BC026662-94AA-27DD-0985-0AF6D414796A}"/>
                </a:ext>
              </a:extLst>
            </p:cNvPr>
            <p:cNvSpPr txBox="1"/>
            <p:nvPr/>
          </p:nvSpPr>
          <p:spPr>
            <a:xfrm>
              <a:off x="2809704" y="491568"/>
              <a:ext cx="1772539" cy="269422"/>
            </a:xfrm>
            <a:prstGeom prst="rect">
              <a:avLst/>
            </a:prstGeom>
            <a:noFill/>
          </p:spPr>
          <p:txBody>
            <a:bodyPr wrap="square" lIns="0" tIns="0" rIns="0" bIns="0" anchor="b">
              <a:noAutofit/>
            </a:bodyPr>
            <a:lstStyle/>
            <a:p>
              <a:r>
                <a:rPr lang="en-US" sz="1800" b="1" dirty="0">
                  <a:solidFill>
                    <a:schemeClr val="bg1"/>
                  </a:solidFill>
                  <a:cs typeface="Arial" pitchFamily="34" charset="0"/>
                </a:rPr>
                <a:t>Create Objects</a:t>
              </a:r>
            </a:p>
          </p:txBody>
        </p:sp>
      </p:grpSp>
    </p:spTree>
    <p:extLst>
      <p:ext uri="{BB962C8B-B14F-4D97-AF65-F5344CB8AC3E}">
        <p14:creationId xmlns:p14="http://schemas.microsoft.com/office/powerpoint/2010/main" val="535425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View Editor</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View on top of remote, replicated or local tables</a:t>
            </a:r>
          </a:p>
          <a:p>
            <a:pPr marL="342900" indent="-342900">
              <a:buFont typeface="Arial" panose="020B0604020202020204" pitchFamily="34" charset="0"/>
              <a:buChar char="•"/>
            </a:pPr>
            <a:r>
              <a:rPr lang="en-US" dirty="0"/>
              <a:t>Define measure and attributes for fact data views</a:t>
            </a:r>
          </a:p>
          <a:p>
            <a:pPr marL="342900" indent="-342900">
              <a:buFont typeface="Arial" panose="020B0604020202020204" pitchFamily="34" charset="0"/>
              <a:buChar char="•"/>
            </a:pPr>
            <a:r>
              <a:rPr lang="en-US" dirty="0"/>
              <a:t>Create multi language text fields</a:t>
            </a:r>
          </a:p>
          <a:p>
            <a:pPr marL="342900" indent="-342900">
              <a:buFont typeface="Arial" panose="020B0604020202020204" pitchFamily="34" charset="0"/>
              <a:buChar char="•"/>
            </a:pPr>
            <a:r>
              <a:rPr lang="en-US" dirty="0"/>
              <a:t>Define join types, joins, associations, aggregations, unions</a:t>
            </a:r>
          </a:p>
          <a:p>
            <a:pPr marL="342900" indent="-342900">
              <a:buFont typeface="Arial" panose="020B0604020202020204" pitchFamily="34" charset="0"/>
              <a:buChar char="•"/>
            </a:pPr>
            <a:r>
              <a:rPr lang="en-US" dirty="0"/>
              <a:t>Rename columns for reporting purpose</a:t>
            </a:r>
          </a:p>
          <a:p>
            <a:pPr marL="342900" indent="-342900">
              <a:buFont typeface="Arial" panose="020B0604020202020204" pitchFamily="34" charset="0"/>
              <a:buChar char="•"/>
            </a:pPr>
            <a:r>
              <a:rPr lang="en-US" dirty="0"/>
              <a:t>Add filters to discard unnecessary data hence improve reporting performance</a:t>
            </a:r>
          </a:p>
          <a:p>
            <a:pPr marL="342900" indent="-342900">
              <a:buFont typeface="Arial" panose="020B0604020202020204" pitchFamily="34" charset="0"/>
              <a:buChar char="•"/>
            </a:pPr>
            <a:r>
              <a:rPr lang="en-US" dirty="0"/>
              <a:t>We can project columns and also reduce volume of data transfers</a:t>
            </a:r>
          </a:p>
          <a:p>
            <a:pPr marL="342900" indent="-342900">
              <a:buFont typeface="Arial" panose="020B0604020202020204" pitchFamily="34" charset="0"/>
              <a:buChar char="•"/>
            </a:pPr>
            <a:r>
              <a:rPr lang="en-US" dirty="0"/>
              <a:t>Apply access control, input parameters, view persistency</a:t>
            </a:r>
          </a:p>
          <a:p>
            <a:pPr marL="342900" indent="-342900">
              <a:buFont typeface="Arial" panose="020B0604020202020204" pitchFamily="34" charset="0"/>
              <a:buChar char="•"/>
            </a:pPr>
            <a:r>
              <a:rPr lang="en-US" dirty="0"/>
              <a:t>View data at each node</a:t>
            </a:r>
          </a:p>
        </p:txBody>
      </p:sp>
    </p:spTree>
    <p:extLst>
      <p:ext uri="{BB962C8B-B14F-4D97-AF65-F5344CB8AC3E}">
        <p14:creationId xmlns:p14="http://schemas.microsoft.com/office/powerpoint/2010/main" val="288078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Association</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r>
              <a:rPr lang="en-US" dirty="0"/>
              <a:t>An association is a relationship between entity and other entities/views. But it is very different from a join. A join when added, is bound to perform. There is no way we can avoid database to not carry out join. Since database has to mandatorily do the join, it takes time.</a:t>
            </a:r>
          </a:p>
          <a:p>
            <a:r>
              <a:rPr lang="en-US" dirty="0"/>
              <a:t>Association is a lose coupling, when we read data from the view, the data will be fetched from main table. When we use association, only them the join will be carried out at runtime.</a:t>
            </a:r>
          </a:p>
        </p:txBody>
      </p:sp>
    </p:spTree>
    <p:extLst>
      <p:ext uri="{BB962C8B-B14F-4D97-AF65-F5344CB8AC3E}">
        <p14:creationId xmlns:p14="http://schemas.microsoft.com/office/powerpoint/2010/main" val="1799054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03AC9-C92F-6898-E280-AC56419D1309}"/>
              </a:ext>
            </a:extLst>
          </p:cNvPr>
          <p:cNvSpPr>
            <a:spLocks noGrp="1"/>
          </p:cNvSpPr>
          <p:nvPr>
            <p:ph type="title"/>
          </p:nvPr>
        </p:nvSpPr>
        <p:spPr>
          <a:xfrm>
            <a:off x="356120" y="0"/>
            <a:ext cx="10872836" cy="711081"/>
          </a:xfrm>
        </p:spPr>
        <p:txBody>
          <a:bodyPr/>
          <a:lstStyle/>
          <a:p>
            <a:r>
              <a:rPr lang="en-US" sz="2800" dirty="0"/>
              <a:t>Data Layer: </a:t>
            </a:r>
            <a:r>
              <a:rPr lang="en-US" dirty="0"/>
              <a:t>Introduction to Analytical Model</a:t>
            </a:r>
          </a:p>
        </p:txBody>
      </p:sp>
      <p:sp>
        <p:nvSpPr>
          <p:cNvPr id="3" name="Text Placeholder 2">
            <a:extLst>
              <a:ext uri="{FF2B5EF4-FFF2-40B4-BE49-F238E27FC236}">
                <a16:creationId xmlns:a16="http://schemas.microsoft.com/office/drawing/2014/main" id="{CDB36D5A-E3A4-65AB-B3B8-293C0EE0CFF9}"/>
              </a:ext>
            </a:extLst>
          </p:cNvPr>
          <p:cNvSpPr>
            <a:spLocks noGrp="1"/>
          </p:cNvSpPr>
          <p:nvPr>
            <p:ph type="body" sz="quarter" idx="10"/>
          </p:nvPr>
        </p:nvSpPr>
        <p:spPr/>
        <p:txBody>
          <a:bodyPr/>
          <a:lstStyle/>
          <a:p>
            <a:r>
              <a:rPr lang="en-US" dirty="0"/>
              <a:t>The Analytical model is one of the cornerstone of SAP datasphere in that it allows multi-dimensional modeling and semantically rich data modeling to answer business questions easier, faster and more efficiently.  The Analytical model elevates the rich data &amp; semantics of SAP datasphere for immediate consumption in SAP Analytics Cloud. Broadly it provides following benefits</a:t>
            </a:r>
          </a:p>
          <a:p>
            <a:pPr marL="342900" indent="-342900">
              <a:buFont typeface="Arial" panose="020B0604020202020204" pitchFamily="34" charset="0"/>
              <a:buChar char="•"/>
            </a:pPr>
            <a:r>
              <a:rPr lang="en-US" dirty="0"/>
              <a:t>Rich measure modeling</a:t>
            </a:r>
          </a:p>
          <a:p>
            <a:pPr marL="342900" indent="-342900">
              <a:buFont typeface="Arial" panose="020B0604020202020204" pitchFamily="34" charset="0"/>
              <a:buChar char="•"/>
            </a:pPr>
            <a:r>
              <a:rPr lang="en-US" dirty="0"/>
              <a:t>Careful design how analytics users see the data</a:t>
            </a:r>
          </a:p>
          <a:p>
            <a:pPr marL="342900" indent="-342900">
              <a:buFont typeface="Arial" panose="020B0604020202020204" pitchFamily="34" charset="0"/>
              <a:buChar char="•"/>
            </a:pPr>
            <a:r>
              <a:rPr lang="en-US" dirty="0"/>
              <a:t>Collection of user input via prompts in SAC</a:t>
            </a:r>
          </a:p>
          <a:p>
            <a:pPr marL="342900" indent="-342900">
              <a:buFont typeface="Arial" panose="020B0604020202020204" pitchFamily="34" charset="0"/>
              <a:buChar char="•"/>
            </a:pPr>
            <a:r>
              <a:rPr lang="en-US" dirty="0"/>
              <a:t>Rich preview capabilities</a:t>
            </a:r>
          </a:p>
          <a:p>
            <a:pPr marL="342900" indent="-342900">
              <a:buFont typeface="Arial" panose="020B0604020202020204" pitchFamily="34" charset="0"/>
              <a:buChar char="•"/>
            </a:pPr>
            <a:r>
              <a:rPr lang="en-US" dirty="0"/>
              <a:t>Time Dependency support</a:t>
            </a:r>
          </a:p>
          <a:p>
            <a:pPr marL="342900" indent="-342900">
              <a:buFont typeface="Arial" panose="020B0604020202020204" pitchFamily="34" charset="0"/>
              <a:buChar char="•"/>
            </a:pPr>
            <a:r>
              <a:rPr lang="en-US" dirty="0"/>
              <a:t>Dependency Management and transport</a:t>
            </a:r>
          </a:p>
        </p:txBody>
      </p:sp>
    </p:spTree>
    <p:extLst>
      <p:ext uri="{BB962C8B-B14F-4D97-AF65-F5344CB8AC3E}">
        <p14:creationId xmlns:p14="http://schemas.microsoft.com/office/powerpoint/2010/main" val="1897054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86C4A-3CE1-61D0-0CBE-F783AD50390D}"/>
              </a:ext>
            </a:extLst>
          </p:cNvPr>
          <p:cNvSpPr>
            <a:spLocks noGrp="1"/>
          </p:cNvSpPr>
          <p:nvPr>
            <p:ph type="title"/>
          </p:nvPr>
        </p:nvSpPr>
        <p:spPr>
          <a:xfrm>
            <a:off x="338860" y="260648"/>
            <a:ext cx="9733444" cy="711081"/>
          </a:xfrm>
        </p:spPr>
        <p:txBody>
          <a:bodyPr/>
          <a:lstStyle/>
          <a:p>
            <a:r>
              <a:rPr lang="en-US" sz="3600" b="1" i="0" u="none" strike="noStrike" baseline="0" dirty="0">
                <a:latin typeface="Arial" panose="020B0604020202020204" pitchFamily="34" charset="0"/>
              </a:rPr>
              <a:t>Options for analytic consumption and openness with external tooling</a:t>
            </a:r>
            <a:endParaRPr lang="en-US" dirty="0"/>
          </a:p>
        </p:txBody>
      </p:sp>
      <p:pic>
        <p:nvPicPr>
          <p:cNvPr id="7" name="Picture 6">
            <a:extLst>
              <a:ext uri="{FF2B5EF4-FFF2-40B4-BE49-F238E27FC236}">
                <a16:creationId xmlns:a16="http://schemas.microsoft.com/office/drawing/2014/main" id="{72CBCE38-FF42-2A0A-44C7-86AED0665494}"/>
              </a:ext>
            </a:extLst>
          </p:cNvPr>
          <p:cNvPicPr>
            <a:picLocks noChangeAspect="1"/>
          </p:cNvPicPr>
          <p:nvPr/>
        </p:nvPicPr>
        <p:blipFill rotWithShape="1">
          <a:blip r:embed="rId2"/>
          <a:srcRect l="68488"/>
          <a:stretch/>
        </p:blipFill>
        <p:spPr>
          <a:xfrm>
            <a:off x="8008980" y="971729"/>
            <a:ext cx="3840985" cy="5356854"/>
          </a:xfrm>
          <a:prstGeom prst="rect">
            <a:avLst/>
          </a:prstGeom>
        </p:spPr>
      </p:pic>
      <p:pic>
        <p:nvPicPr>
          <p:cNvPr id="9" name="Picture 8">
            <a:extLst>
              <a:ext uri="{FF2B5EF4-FFF2-40B4-BE49-F238E27FC236}">
                <a16:creationId xmlns:a16="http://schemas.microsoft.com/office/drawing/2014/main" id="{572582CC-4B2D-EA0F-0097-80708E2EEB0D}"/>
              </a:ext>
            </a:extLst>
          </p:cNvPr>
          <p:cNvPicPr>
            <a:picLocks noChangeAspect="1"/>
          </p:cNvPicPr>
          <p:nvPr/>
        </p:nvPicPr>
        <p:blipFill rotWithShape="1">
          <a:blip r:embed="rId2"/>
          <a:srcRect r="66542"/>
          <a:stretch/>
        </p:blipFill>
        <p:spPr>
          <a:xfrm>
            <a:off x="267312" y="1240498"/>
            <a:ext cx="4078188" cy="5356854"/>
          </a:xfrm>
          <a:prstGeom prst="rect">
            <a:avLst/>
          </a:prstGeom>
        </p:spPr>
      </p:pic>
      <p:pic>
        <p:nvPicPr>
          <p:cNvPr id="11" name="Picture 10">
            <a:extLst>
              <a:ext uri="{FF2B5EF4-FFF2-40B4-BE49-F238E27FC236}">
                <a16:creationId xmlns:a16="http://schemas.microsoft.com/office/drawing/2014/main" id="{70511157-9C07-7F20-2B96-75F7E7F12930}"/>
              </a:ext>
            </a:extLst>
          </p:cNvPr>
          <p:cNvPicPr>
            <a:picLocks noChangeAspect="1"/>
          </p:cNvPicPr>
          <p:nvPr/>
        </p:nvPicPr>
        <p:blipFill rotWithShape="1">
          <a:blip r:embed="rId2"/>
          <a:srcRect l="34640" r="32868"/>
          <a:stretch/>
        </p:blipFill>
        <p:spPr>
          <a:xfrm>
            <a:off x="4283852" y="1226454"/>
            <a:ext cx="3786776" cy="5356854"/>
          </a:xfrm>
          <a:prstGeom prst="rect">
            <a:avLst/>
          </a:prstGeom>
        </p:spPr>
      </p:pic>
    </p:spTree>
    <p:extLst>
      <p:ext uri="{BB962C8B-B14F-4D97-AF65-F5344CB8AC3E}">
        <p14:creationId xmlns:p14="http://schemas.microsoft.com/office/powerpoint/2010/main" val="332428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SAP Datasphere Connection Overview</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r>
              <a:rPr lang="en-US" dirty="0"/>
              <a:t>Connections provide access to data from wide range of sources : cloud and on-premise, SAP or Non-SAP Sources and partner tools.</a:t>
            </a:r>
          </a:p>
          <a:p>
            <a:pPr marL="342900" indent="-342900">
              <a:buFont typeface="Arial" panose="020B0604020202020204" pitchFamily="34" charset="0"/>
              <a:buChar char="•"/>
            </a:pPr>
            <a:r>
              <a:rPr lang="en-US" dirty="0"/>
              <a:t>We can only spaces we are a member of space overview (connections are space specific)</a:t>
            </a:r>
          </a:p>
          <a:p>
            <a:pPr marL="342900" indent="-342900">
              <a:buFont typeface="Arial" panose="020B0604020202020204" pitchFamily="34" charset="0"/>
              <a:buChar char="•"/>
            </a:pPr>
            <a:r>
              <a:rPr lang="en-US" dirty="0"/>
              <a:t>Create, edit, delete and validate location connections</a:t>
            </a:r>
          </a:p>
          <a:p>
            <a:pPr marL="342900" indent="-342900">
              <a:buFont typeface="Arial" panose="020B0604020202020204" pitchFamily="34" charset="0"/>
              <a:buChar char="•"/>
            </a:pPr>
            <a:r>
              <a:rPr lang="en-US" dirty="0"/>
              <a:t>Pause and restart connection with real time replications</a:t>
            </a:r>
          </a:p>
          <a:p>
            <a:pPr marL="342900" indent="-342900">
              <a:buFont typeface="Arial" panose="020B0604020202020204" pitchFamily="34" charset="0"/>
              <a:buChar char="•"/>
            </a:pPr>
            <a:r>
              <a:rPr lang="en-US" dirty="0"/>
              <a:t>Integrate open connectors and also connect to third party data sources.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BFDA600-EF00-9AD7-F99F-28DC82538024}"/>
                  </a:ext>
                </a:extLst>
              </p14:cNvPr>
              <p14:cNvContentPartPr/>
              <p14:nvPr/>
            </p14:nvContentPartPr>
            <p14:xfrm>
              <a:off x="4454183" y="1189804"/>
              <a:ext cx="360" cy="360"/>
            </p14:xfrm>
          </p:contentPart>
        </mc:Choice>
        <mc:Fallback xmlns="">
          <p:pic>
            <p:nvPicPr>
              <p:cNvPr id="4" name="Ink 3">
                <a:extLst>
                  <a:ext uri="{FF2B5EF4-FFF2-40B4-BE49-F238E27FC236}">
                    <a16:creationId xmlns:a16="http://schemas.microsoft.com/office/drawing/2014/main" id="{EBFDA600-EF00-9AD7-F99F-28DC82538024}"/>
                  </a:ext>
                </a:extLst>
              </p:cNvPr>
              <p:cNvPicPr/>
              <p:nvPr/>
            </p:nvPicPr>
            <p:blipFill>
              <a:blip r:embed="rId3"/>
              <a:stretch>
                <a:fillRect/>
              </a:stretch>
            </p:blipFill>
            <p:spPr>
              <a:xfrm>
                <a:off x="4445183" y="1180804"/>
                <a:ext cx="18000" cy="18000"/>
              </a:xfrm>
              <a:prstGeom prst="rect">
                <a:avLst/>
              </a:prstGeom>
            </p:spPr>
          </p:pic>
        </mc:Fallback>
      </mc:AlternateContent>
    </p:spTree>
    <p:extLst>
      <p:ext uri="{BB962C8B-B14F-4D97-AF65-F5344CB8AC3E}">
        <p14:creationId xmlns:p14="http://schemas.microsoft.com/office/powerpoint/2010/main" val="3587231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Connection Types</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r>
              <a:rPr lang="en-US" dirty="0"/>
              <a:t>Each connection type supports a defined set of features, depending on the connection type and the connection configuration, a connection can be used for one or more of following features</a:t>
            </a:r>
          </a:p>
          <a:p>
            <a:pPr marL="342900" indent="-342900">
              <a:buFont typeface="Arial" panose="020B0604020202020204" pitchFamily="34" charset="0"/>
              <a:buChar char="•"/>
            </a:pPr>
            <a:r>
              <a:rPr lang="en-US" b="1" dirty="0"/>
              <a:t>Remote Table – </a:t>
            </a:r>
            <a:r>
              <a:rPr lang="en-US" dirty="0"/>
              <a:t>Allows modelers to import table from a source when creating graphical and SQL views or entity relationship model. During the import, the tables are deployed as remote table. Depending on connection type, you can use remote tables to:</a:t>
            </a:r>
          </a:p>
          <a:p>
            <a:pPr marL="1447627" lvl="1" indent="-457200">
              <a:buFont typeface="Wingdings" panose="05000000000000000000" pitchFamily="2" charset="2"/>
              <a:buChar char="q"/>
            </a:pPr>
            <a:r>
              <a:rPr lang="en-US" sz="1600" b="1" dirty="0"/>
              <a:t>Directly access data from the source (Remote access)</a:t>
            </a:r>
          </a:p>
          <a:p>
            <a:pPr marL="1447627" lvl="1" indent="-457200">
              <a:buFont typeface="Wingdings" panose="05000000000000000000" pitchFamily="2" charset="2"/>
              <a:buChar char="q"/>
            </a:pPr>
            <a:r>
              <a:rPr lang="en-US" sz="1600" b="1" dirty="0"/>
              <a:t>Copy the full data set from source system (Snapshot or scheduled replication)</a:t>
            </a:r>
          </a:p>
          <a:p>
            <a:pPr marL="1447627" lvl="1" indent="-457200">
              <a:buFont typeface="Wingdings" panose="05000000000000000000" pitchFamily="2" charset="2"/>
              <a:buChar char="q"/>
            </a:pPr>
            <a:r>
              <a:rPr lang="en-US" sz="1600" b="1" dirty="0"/>
              <a:t>Copy data changes in real time (Real time replication)</a:t>
            </a:r>
          </a:p>
          <a:p>
            <a:pPr marL="342900" indent="-342900">
              <a:buFont typeface="Arial" panose="020B0604020202020204" pitchFamily="34" charset="0"/>
              <a:buChar char="•"/>
            </a:pPr>
            <a:r>
              <a:rPr lang="en-US" b="1" dirty="0"/>
              <a:t>Model Import – </a:t>
            </a:r>
            <a:r>
              <a:rPr lang="en-US" dirty="0"/>
              <a:t>Allows modelers to import objects from any supporting SAP system with rich metadata and, if supported, with their dependencies. This way, we can leverage our existing investment from customer landscape without rebuilding the objects manually.</a:t>
            </a:r>
            <a:endParaRPr lang="en-US" b="1" dirty="0"/>
          </a:p>
          <a:p>
            <a:pPr marL="342900" indent="-342900">
              <a:buFont typeface="Arial" panose="020B0604020202020204" pitchFamily="34" charset="0"/>
              <a:buChar char="•"/>
            </a:pPr>
            <a:r>
              <a:rPr lang="en-US" b="1" dirty="0"/>
              <a:t>Data Flows – </a:t>
            </a:r>
            <a:r>
              <a:rPr lang="en-US" dirty="0"/>
              <a:t>Allows modelers to use objects from connected sources when creating data flows to extract, transform and Load (ETL). One example is to load the currency tables data.</a:t>
            </a:r>
            <a:endParaRPr lang="en-US" b="1" dirty="0"/>
          </a:p>
          <a:p>
            <a:pPr marL="342900" indent="-342900">
              <a:buFont typeface="Arial" panose="020B0604020202020204" pitchFamily="34" charset="0"/>
              <a:buChar char="•"/>
            </a:pPr>
            <a:r>
              <a:rPr lang="en-US" b="1" dirty="0"/>
              <a:t>Replication Flows – </a:t>
            </a:r>
            <a:r>
              <a:rPr lang="en-US" dirty="0"/>
              <a:t>Allows modelers to replicate data from multiple source objects from a connected source to target including simple projections and mapping capabilities.</a:t>
            </a:r>
          </a:p>
          <a:p>
            <a:r>
              <a:rPr lang="en-US" dirty="0">
                <a:hlinkClick r:id="rId3"/>
              </a:rPr>
              <a:t>https://help.sap.com/docs/SAP_DATASPHERE/be5967d099974c69b77f4549425ca4c0/eb85e157ab654152bd68a8714036e463.html?locale=en-US</a:t>
            </a:r>
            <a:endParaRPr lang="en-US" b="1" dirty="0"/>
          </a:p>
          <a:p>
            <a:endParaRPr lang="en-US" dirty="0"/>
          </a:p>
        </p:txBody>
      </p:sp>
    </p:spTree>
    <p:extLst>
      <p:ext uri="{BB962C8B-B14F-4D97-AF65-F5344CB8AC3E}">
        <p14:creationId xmlns:p14="http://schemas.microsoft.com/office/powerpoint/2010/main" val="125779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circle(in)">
                                      <p:cBhvr>
                                        <p:cTn id="43"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2D94-E5EA-3DA8-D545-56495A4E59B3}"/>
              </a:ext>
            </a:extLst>
          </p:cNvPr>
          <p:cNvSpPr>
            <a:spLocks noGrp="1"/>
          </p:cNvSpPr>
          <p:nvPr>
            <p:ph type="title"/>
          </p:nvPr>
        </p:nvSpPr>
        <p:spPr>
          <a:xfrm>
            <a:off x="405780" y="0"/>
            <a:ext cx="9733444" cy="711081"/>
          </a:xfrm>
        </p:spPr>
        <p:txBody>
          <a:bodyPr/>
          <a:lstStyle/>
          <a:p>
            <a:r>
              <a:rPr lang="en-US" dirty="0"/>
              <a:t>Connectivity Options</a:t>
            </a:r>
          </a:p>
        </p:txBody>
      </p:sp>
      <p:pic>
        <p:nvPicPr>
          <p:cNvPr id="2050" name="Picture 2">
            <a:extLst>
              <a:ext uri="{FF2B5EF4-FFF2-40B4-BE49-F238E27FC236}">
                <a16:creationId xmlns:a16="http://schemas.microsoft.com/office/drawing/2014/main" id="{853B9303-423C-5605-B4C8-8BE256736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710" y="1268760"/>
            <a:ext cx="10779404" cy="480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63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rgbClr val="00B0F0"/>
                </a:solidFill>
                <a:effectLst/>
              </a:rPr>
              <a:t>What We </a:t>
            </a:r>
            <a:r>
              <a:rPr lang="en-IN" sz="4000" b="1" i="0" dirty="0">
                <a:solidFill>
                  <a:srgbClr val="00B0F0"/>
                </a:solidFill>
                <a:effectLst/>
                <a:latin typeface="Segoe UI Light" panose="020B0502040204020203" pitchFamily="34" charset="0"/>
                <a:cs typeface="Segoe UI Light" panose="020B0502040204020203" pitchFamily="34" charset="0"/>
              </a:rPr>
              <a:t>Did</a:t>
            </a:r>
            <a:endParaRPr lang="en-IN" sz="4000" b="1" dirty="0">
              <a:solidFill>
                <a:srgbClr val="00B0F0"/>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b="1"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b="1"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User persona in SAP Datasphere</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pPr algn="l"/>
            <a:r>
              <a:rPr lang="en-US" b="1" dirty="0"/>
              <a:t>System Owner – </a:t>
            </a:r>
            <a:r>
              <a:rPr lang="en-US" dirty="0"/>
              <a:t>Includes all the privileges to allow unrestricted access to all the areas of the application. This will be assigned to exactly one user and must be assigned to someone.</a:t>
            </a:r>
          </a:p>
          <a:p>
            <a:pPr algn="l"/>
            <a:r>
              <a:rPr lang="en-US" b="1" dirty="0"/>
              <a:t>DW Administrator – </a:t>
            </a:r>
            <a:r>
              <a:rPr lang="en-US" dirty="0"/>
              <a:t>can create users and spaces and have full access across whole of system.</a:t>
            </a:r>
          </a:p>
          <a:p>
            <a:pPr algn="l"/>
            <a:r>
              <a:rPr lang="en-US" b="1" dirty="0"/>
              <a:t>DW Space Administrator – </a:t>
            </a:r>
            <a:r>
              <a:rPr lang="en-US" dirty="0"/>
              <a:t>Can manage all aspects of spaces which they are member of. They will manage space quotas, storage assignments and workload management properties. They assign which users can work with space. They also control the usage of content network.</a:t>
            </a:r>
          </a:p>
          <a:p>
            <a:pPr algn="l"/>
            <a:r>
              <a:rPr lang="en-US" b="1" dirty="0"/>
              <a:t>DW Integrator</a:t>
            </a:r>
            <a:r>
              <a:rPr lang="en-US" dirty="0"/>
              <a:t> – can create and edit connections and database users, and associated HDI container in space in which they are the members.</a:t>
            </a:r>
          </a:p>
          <a:p>
            <a:pPr algn="l"/>
            <a:r>
              <a:rPr lang="en-US" b="1" dirty="0"/>
              <a:t>DW modeler – </a:t>
            </a:r>
            <a:r>
              <a:rPr lang="en-US" dirty="0"/>
              <a:t>can create and edit objects inside </a:t>
            </a:r>
            <a:r>
              <a:rPr lang="en-US" b="1" dirty="0"/>
              <a:t>data builder </a:t>
            </a:r>
            <a:r>
              <a:rPr lang="en-US" dirty="0"/>
              <a:t>and </a:t>
            </a:r>
            <a:r>
              <a:rPr lang="en-US" b="1" dirty="0"/>
              <a:t>business builder</a:t>
            </a:r>
            <a:r>
              <a:rPr lang="en-US" dirty="0"/>
              <a:t> and view data in all objects in all spaces which they are member of.</a:t>
            </a:r>
          </a:p>
          <a:p>
            <a:pPr algn="l"/>
            <a:r>
              <a:rPr lang="en-US" b="1" dirty="0"/>
              <a:t>DW Viewer – </a:t>
            </a:r>
            <a:r>
              <a:rPr lang="en-US" dirty="0"/>
              <a:t>can view objects in spaces of which they are member and view data output by view that are exposed for consumption in these spaces.</a:t>
            </a:r>
            <a:endParaRPr lang="en-US" b="1" dirty="0"/>
          </a:p>
          <a:p>
            <a:pPr algn="l"/>
            <a:r>
              <a:rPr lang="en-US" b="1" dirty="0"/>
              <a:t>DW Consumer – </a:t>
            </a:r>
            <a:r>
              <a:rPr lang="en-US" dirty="0"/>
              <a:t>can consume data exposed by sap datasphere spaces of which they are member of using SAP Analytics cloud.</a:t>
            </a:r>
            <a:endParaRPr lang="en-US" b="1" dirty="0"/>
          </a:p>
        </p:txBody>
      </p:sp>
    </p:spTree>
    <p:extLst>
      <p:ext uri="{BB962C8B-B14F-4D97-AF65-F5344CB8AC3E}">
        <p14:creationId xmlns:p14="http://schemas.microsoft.com/office/powerpoint/2010/main" val="28527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User persona in SAP Datasphere</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pPr algn="l"/>
            <a:r>
              <a:rPr lang="en-US" b="1" dirty="0"/>
              <a:t>Catalog Administrator – </a:t>
            </a:r>
            <a:r>
              <a:rPr lang="en-US" dirty="0"/>
              <a:t>can setup and implement data governance using catalog. This includes connecting the catalog to source system for extracting metadata, building business glossaries, creating tags for classification, and publishing enriched catalog assets to all catalog users.</a:t>
            </a:r>
          </a:p>
          <a:p>
            <a:pPr algn="l"/>
            <a:endParaRPr lang="en-US" b="1" dirty="0"/>
          </a:p>
          <a:p>
            <a:pPr algn="l"/>
            <a:r>
              <a:rPr lang="en-US" b="1" dirty="0"/>
              <a:t>Catalog User – </a:t>
            </a:r>
            <a:r>
              <a:rPr lang="en-US" dirty="0"/>
              <a:t>can search and discover data and analytical content in catalog for consumption. These user may be modelers who want to build additional content based on official, governance assets in the catalog. </a:t>
            </a:r>
          </a:p>
          <a:p>
            <a:endParaRPr lang="en-US" dirty="0"/>
          </a:p>
        </p:txBody>
      </p:sp>
    </p:spTree>
    <p:extLst>
      <p:ext uri="{BB962C8B-B14F-4D97-AF65-F5344CB8AC3E}">
        <p14:creationId xmlns:p14="http://schemas.microsoft.com/office/powerpoint/2010/main" val="359177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SAP Datasphere Modelers</a:t>
            </a:r>
          </a:p>
        </p:txBody>
      </p:sp>
      <p:pic>
        <p:nvPicPr>
          <p:cNvPr id="1026" name="Picture 2">
            <a:extLst>
              <a:ext uri="{FF2B5EF4-FFF2-40B4-BE49-F238E27FC236}">
                <a16:creationId xmlns:a16="http://schemas.microsoft.com/office/drawing/2014/main" id="{99900D1E-6963-A49C-6D34-6C0394438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693" y="980728"/>
            <a:ext cx="10167437" cy="5210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23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SAP Datasphere Modelers</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r>
              <a:rPr lang="en-US" dirty="0"/>
              <a:t>SAP Datasphere offers multiple modeling capabilities that addresses different user groups – from business analyst with deep business understanding to tech-savvy developers and power users. In a typical end to end scenario, two closely related components of datasphere are applied</a:t>
            </a:r>
          </a:p>
          <a:p>
            <a:endParaRPr lang="en-US" dirty="0"/>
          </a:p>
          <a:p>
            <a:pPr marL="342900" indent="-342900">
              <a:buFontTx/>
              <a:buChar char="-"/>
            </a:pPr>
            <a:r>
              <a:rPr lang="en-US" dirty="0"/>
              <a:t>Data layer – contains the basic modeling of underlaying data sources and tables. The related set of tools are available in data builder. Here developers and modelers use tables, views, and intelligent lookups to combine, clean and prepare data. Views are exposed sometime directly to analytic cloud.</a:t>
            </a:r>
          </a:p>
          <a:p>
            <a:pPr marL="342900" indent="-342900">
              <a:buFontTx/>
              <a:buChar char="-"/>
            </a:pPr>
            <a:endParaRPr lang="en-US" dirty="0"/>
          </a:p>
          <a:p>
            <a:pPr marL="342900" indent="-342900">
              <a:buFontTx/>
              <a:buChar char="-"/>
            </a:pPr>
            <a:r>
              <a:rPr lang="en-US" dirty="0"/>
              <a:t>Business layer – allows users to create their own business models on top of data layer in business terms. The related set of tools are provided in the business builder. Data builder objects like table, views are consumed in the business builder from consumer point of view to calculate KPIs, aggregate data, create final results for consumption tools. They combine, refine, enrich the data builder artefacts in more sematic approach.  We can add semantic information before exposing lightweight, tightly focused objects for consumption by analytic cloud.</a:t>
            </a:r>
          </a:p>
        </p:txBody>
      </p:sp>
    </p:spTree>
    <p:extLst>
      <p:ext uri="{BB962C8B-B14F-4D97-AF65-F5344CB8AC3E}">
        <p14:creationId xmlns:p14="http://schemas.microsoft.com/office/powerpoint/2010/main" val="164259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SAP Datasphere Builder Layers</a:t>
            </a:r>
          </a:p>
        </p:txBody>
      </p:sp>
      <p:pic>
        <p:nvPicPr>
          <p:cNvPr id="1026" name="Picture 2" descr="Data Modeling Overview">
            <a:extLst>
              <a:ext uri="{FF2B5EF4-FFF2-40B4-BE49-F238E27FC236}">
                <a16:creationId xmlns:a16="http://schemas.microsoft.com/office/drawing/2014/main" id="{3696FD52-10B8-FE75-7031-993A06909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7988" y="1052736"/>
            <a:ext cx="7415114" cy="5271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84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D480D3-1A7D-48B7-4FF1-856C650EDD1B}"/>
              </a:ext>
            </a:extLst>
          </p:cNvPr>
          <p:cNvPicPr>
            <a:picLocks noChangeAspect="1"/>
          </p:cNvPicPr>
          <p:nvPr/>
        </p:nvPicPr>
        <p:blipFill rotWithShape="1">
          <a:blip r:embed="rId2"/>
          <a:srcRect l="1755"/>
          <a:stretch/>
        </p:blipFill>
        <p:spPr>
          <a:xfrm>
            <a:off x="6368141" y="5182902"/>
            <a:ext cx="5588807" cy="1510290"/>
          </a:xfrm>
          <a:prstGeom prst="rect">
            <a:avLst/>
          </a:prstGeom>
        </p:spPr>
      </p:pic>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SAP Datasphere – Data Builder</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a:xfrm>
            <a:off x="361589" y="908720"/>
            <a:ext cx="5588807" cy="5760640"/>
          </a:xfrm>
        </p:spPr>
        <p:txBody>
          <a:bodyPr/>
          <a:lstStyle/>
          <a:p>
            <a:r>
              <a:rPr lang="en-US" dirty="0"/>
              <a:t>Provides an editor to model data builder artifacts in an intuitive graphical interface. We can drag and drop data sources from source browser, join, select, filter, union on top of it. We can aggregate data, specify measure, add calculations, enrich geo, create currency conversions, add calculated columns.</a:t>
            </a:r>
          </a:p>
          <a:p>
            <a:endParaRPr lang="en-US" dirty="0"/>
          </a:p>
          <a:p>
            <a:r>
              <a:rPr lang="en-US" dirty="0"/>
              <a:t>Table Editor</a:t>
            </a:r>
          </a:p>
          <a:p>
            <a:r>
              <a:rPr lang="en-US" dirty="0"/>
              <a:t>Graphical View Editor</a:t>
            </a:r>
          </a:p>
          <a:p>
            <a:r>
              <a:rPr lang="en-US" dirty="0"/>
              <a:t>SQL view editor</a:t>
            </a:r>
          </a:p>
          <a:p>
            <a:r>
              <a:rPr lang="en-US" dirty="0"/>
              <a:t>Entity Relationship editor</a:t>
            </a:r>
          </a:p>
          <a:p>
            <a:r>
              <a:rPr lang="en-US" dirty="0"/>
              <a:t>Analytical model editor</a:t>
            </a:r>
          </a:p>
          <a:p>
            <a:r>
              <a:rPr lang="en-US" dirty="0"/>
              <a:t>Data flow editor</a:t>
            </a:r>
          </a:p>
          <a:p>
            <a:r>
              <a:rPr lang="en-US" dirty="0"/>
              <a:t>Intelligent lookup editor</a:t>
            </a:r>
          </a:p>
          <a:p>
            <a:r>
              <a:rPr lang="en-US" dirty="0"/>
              <a:t>Replication flow editor (ETL)</a:t>
            </a:r>
          </a:p>
          <a:p>
            <a:r>
              <a:rPr lang="en-US" dirty="0"/>
              <a:t>Task chain editor</a:t>
            </a:r>
          </a:p>
        </p:txBody>
      </p:sp>
      <p:pic>
        <p:nvPicPr>
          <p:cNvPr id="2050" name="Picture 2">
            <a:extLst>
              <a:ext uri="{FF2B5EF4-FFF2-40B4-BE49-F238E27FC236}">
                <a16:creationId xmlns:a16="http://schemas.microsoft.com/office/drawing/2014/main" id="{EC3E5098-AFBB-D312-C137-33023457F1D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409"/>
          <a:stretch/>
        </p:blipFill>
        <p:spPr bwMode="auto">
          <a:xfrm>
            <a:off x="6094412" y="980728"/>
            <a:ext cx="6036444" cy="416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21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CE4A-AA23-7643-8F83-5AAA6D483E3C}"/>
              </a:ext>
            </a:extLst>
          </p:cNvPr>
          <p:cNvSpPr>
            <a:spLocks noGrp="1"/>
          </p:cNvSpPr>
          <p:nvPr>
            <p:ph type="title"/>
          </p:nvPr>
        </p:nvSpPr>
        <p:spPr>
          <a:xfrm>
            <a:off x="345105" y="0"/>
            <a:ext cx="9733444" cy="711081"/>
          </a:xfrm>
        </p:spPr>
        <p:txBody>
          <a:bodyPr/>
          <a:lstStyle/>
          <a:p>
            <a:r>
              <a:rPr lang="en-US" dirty="0"/>
              <a:t>SAP Datasphere – Data Builder</a:t>
            </a:r>
          </a:p>
        </p:txBody>
      </p:sp>
      <p:sp>
        <p:nvSpPr>
          <p:cNvPr id="3" name="Text Placeholder 2">
            <a:extLst>
              <a:ext uri="{FF2B5EF4-FFF2-40B4-BE49-F238E27FC236}">
                <a16:creationId xmlns:a16="http://schemas.microsoft.com/office/drawing/2014/main" id="{D150CAE5-9B90-4D13-C2C5-FDB8589F3A85}"/>
              </a:ext>
            </a:extLst>
          </p:cNvPr>
          <p:cNvSpPr>
            <a:spLocks noGrp="1"/>
          </p:cNvSpPr>
          <p:nvPr>
            <p:ph type="body" sz="quarter" idx="10"/>
          </p:nvPr>
        </p:nvSpPr>
        <p:spPr/>
        <p:txBody>
          <a:bodyPr/>
          <a:lstStyle/>
          <a:p>
            <a:r>
              <a:rPr lang="en-US" b="1" dirty="0"/>
              <a:t>Table </a:t>
            </a:r>
            <a:r>
              <a:rPr lang="en-US" dirty="0"/>
              <a:t>– two-dimension structure to store the data. Data is stored in row and column format, we can configure each field of the table, and define semantics and association.</a:t>
            </a:r>
          </a:p>
          <a:p>
            <a:r>
              <a:rPr lang="en-US" b="1" dirty="0"/>
              <a:t>Graphical view </a:t>
            </a:r>
            <a:r>
              <a:rPr lang="en-US" dirty="0"/>
              <a:t>– we can leverage table and other views to prepare data and create views using a graphical low code/no code editor. Join datasets as appropriate, add other operators to remove or create columns and filter or aggregate data, add other operators to remove or create columns and filter or aggregate data. Finally we configure output node.</a:t>
            </a:r>
          </a:p>
          <a:p>
            <a:r>
              <a:rPr lang="en-US" b="1" dirty="0"/>
              <a:t>SQL view </a:t>
            </a:r>
            <a:r>
              <a:rPr lang="en-US" dirty="0"/>
              <a:t>– Using SQL language we can create views also use SQL Script table function with powerful editor.</a:t>
            </a:r>
          </a:p>
          <a:p>
            <a:r>
              <a:rPr lang="en-US" dirty="0"/>
              <a:t>ER Model – here we define relationships between tables or views, which are being leveraged when you create a new view based on table.</a:t>
            </a:r>
          </a:p>
          <a:p>
            <a:r>
              <a:rPr lang="en-US" b="1" dirty="0"/>
              <a:t>Data flows </a:t>
            </a:r>
            <a:r>
              <a:rPr lang="en-US" dirty="0"/>
              <a:t>– we define data flow to use data transformation and leverage the option to load data from different sources and persist it in SAP datasphere.</a:t>
            </a:r>
          </a:p>
          <a:p>
            <a:r>
              <a:rPr lang="en-US" b="1" dirty="0"/>
              <a:t>Intelligent lookup </a:t>
            </a:r>
            <a:r>
              <a:rPr lang="en-US" dirty="0"/>
              <a:t>– create an intelligent lookup to merge data from two entities even they have problem joining them.</a:t>
            </a:r>
          </a:p>
          <a:p>
            <a:r>
              <a:rPr lang="en-US" b="1" dirty="0"/>
              <a:t>Task Chain </a:t>
            </a:r>
            <a:r>
              <a:rPr lang="en-US" dirty="0"/>
              <a:t>– create task chain that group multiple tasks and run them manually or automated way with a schedule.</a:t>
            </a:r>
          </a:p>
        </p:txBody>
      </p:sp>
    </p:spTree>
    <p:extLst>
      <p:ext uri="{BB962C8B-B14F-4D97-AF65-F5344CB8AC3E}">
        <p14:creationId xmlns:p14="http://schemas.microsoft.com/office/powerpoint/2010/main" val="147615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412">
      <a:dk1>
        <a:sysClr val="windowText" lastClr="000000"/>
      </a:dk1>
      <a:lt1>
        <a:sysClr val="window" lastClr="FFFFFF"/>
      </a:lt1>
      <a:dk2>
        <a:srgbClr val="153153"/>
      </a:dk2>
      <a:lt2>
        <a:srgbClr val="EEECE1"/>
      </a:lt2>
      <a:accent1>
        <a:srgbClr val="4AADC5"/>
      </a:accent1>
      <a:accent2>
        <a:srgbClr val="D1D1D5"/>
      </a:accent2>
      <a:accent3>
        <a:srgbClr val="CFEAF1"/>
      </a:accent3>
      <a:accent4>
        <a:srgbClr val="7DBCD9"/>
      </a:accent4>
      <a:accent5>
        <a:srgbClr val="6496D2"/>
      </a:accent5>
      <a:accent6>
        <a:srgbClr val="A5A5A5"/>
      </a:accent6>
      <a:hlink>
        <a:srgbClr val="0000FF"/>
      </a:hlink>
      <a:folHlink>
        <a:srgbClr val="800080"/>
      </a:folHlink>
    </a:clrScheme>
    <a:fontScheme name="slidemodel">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16593</TotalTime>
  <Words>2187</Words>
  <Application>Microsoft Office PowerPoint</Application>
  <PresentationFormat>Custom</PresentationFormat>
  <Paragraphs>248</Paragraphs>
  <Slides>29</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72</vt:lpstr>
      <vt:lpstr>Arial</vt:lpstr>
      <vt:lpstr>Calibri</vt:lpstr>
      <vt:lpstr>Cooper Black</vt:lpstr>
      <vt:lpstr>Open Sans</vt:lpstr>
      <vt:lpstr>Segoe UI</vt:lpstr>
      <vt:lpstr>Segoe UI Black</vt:lpstr>
      <vt:lpstr>Segoe UI Light</vt:lpstr>
      <vt:lpstr>Symbol</vt:lpstr>
      <vt:lpstr>Wingdings</vt:lpstr>
      <vt:lpstr>Office Theme</vt:lpstr>
      <vt:lpstr>SAP Datasphere Training – Day 2</vt:lpstr>
      <vt:lpstr>Agenda</vt:lpstr>
      <vt:lpstr>User persona in SAP Datasphere</vt:lpstr>
      <vt:lpstr>User persona in SAP Datasphere</vt:lpstr>
      <vt:lpstr>SAP Datasphere Modelers</vt:lpstr>
      <vt:lpstr>SAP Datasphere Modelers</vt:lpstr>
      <vt:lpstr>SAP Datasphere Builder Layers</vt:lpstr>
      <vt:lpstr>SAP Datasphere – Data Builder</vt:lpstr>
      <vt:lpstr>SAP Datasphere – Data Builder</vt:lpstr>
      <vt:lpstr>Understanding Dimension and Measure</vt:lpstr>
      <vt:lpstr>Semantic Usage and Types?</vt:lpstr>
      <vt:lpstr>Hands on : Creating table using CSV upload</vt:lpstr>
      <vt:lpstr>Creating Tables using “New Table”</vt:lpstr>
      <vt:lpstr>Creating Tables using “New Table”</vt:lpstr>
      <vt:lpstr>Time &amp; Generate Time Data</vt:lpstr>
      <vt:lpstr>What is Entity Relationship Model</vt:lpstr>
      <vt:lpstr>Store ER Diagram</vt:lpstr>
      <vt:lpstr>Hands-on Uploading ER diagram as JSON</vt:lpstr>
      <vt:lpstr>Views in Datasphere</vt:lpstr>
      <vt:lpstr>View Editor</vt:lpstr>
      <vt:lpstr>Association</vt:lpstr>
      <vt:lpstr>Data Layer: Introduction to Analytical Model</vt:lpstr>
      <vt:lpstr>Options for analytic consumption and openness with external tooling</vt:lpstr>
      <vt:lpstr>SAP Datasphere Connection Overview</vt:lpstr>
      <vt:lpstr>Connection Types</vt:lpstr>
      <vt:lpstr>Connectivity Options</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PowerPoint Template</dc:title>
  <dc:creator>Julian</dc:creator>
  <cp:lastModifiedBy>Anubhav Oberoy</cp:lastModifiedBy>
  <cp:revision>363</cp:revision>
  <dcterms:created xsi:type="dcterms:W3CDTF">2013-09-12T13:05:01Z</dcterms:created>
  <dcterms:modified xsi:type="dcterms:W3CDTF">2024-07-16T13:23:08Z</dcterms:modified>
</cp:coreProperties>
</file>