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6"/>
  </p:notesMasterIdLst>
  <p:sldIdLst>
    <p:sldId id="256" r:id="rId2"/>
    <p:sldId id="463" r:id="rId3"/>
    <p:sldId id="548" r:id="rId4"/>
    <p:sldId id="549" r:id="rId5"/>
    <p:sldId id="554" r:id="rId6"/>
    <p:sldId id="555" r:id="rId7"/>
    <p:sldId id="556" r:id="rId8"/>
    <p:sldId id="550" r:id="rId9"/>
    <p:sldId id="551" r:id="rId10"/>
    <p:sldId id="552" r:id="rId11"/>
    <p:sldId id="553" r:id="rId12"/>
    <p:sldId id="581" r:id="rId13"/>
    <p:sldId id="557" r:id="rId14"/>
    <p:sldId id="558" r:id="rId15"/>
    <p:sldId id="559" r:id="rId16"/>
    <p:sldId id="560" r:id="rId17"/>
    <p:sldId id="561" r:id="rId18"/>
    <p:sldId id="562" r:id="rId19"/>
    <p:sldId id="563" r:id="rId20"/>
    <p:sldId id="564" r:id="rId21"/>
    <p:sldId id="565" r:id="rId22"/>
    <p:sldId id="462" r:id="rId23"/>
    <p:sldId id="399" r:id="rId24"/>
    <p:sldId id="40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464"/>
    <a:srgbClr val="FFFFFF"/>
    <a:srgbClr val="125B7A"/>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5326" autoAdjust="0"/>
  </p:normalViewPr>
  <p:slideViewPr>
    <p:cSldViewPr snapToGrid="0">
      <p:cViewPr varScale="1">
        <p:scale>
          <a:sx n="83" d="100"/>
          <a:sy n="83" d="100"/>
        </p:scale>
        <p:origin x="1109" y="77"/>
      </p:cViewPr>
      <p:guideLst/>
    </p:cSldViewPr>
  </p:slideViewPr>
  <p:notesTextViewPr>
    <p:cViewPr>
      <p:scale>
        <a:sx n="1" d="1"/>
        <a:sy n="1" d="1"/>
      </p:scale>
      <p:origin x="0" y="0"/>
    </p:cViewPr>
  </p:notesTextViewPr>
  <p:sorterViewPr>
    <p:cViewPr>
      <p:scale>
        <a:sx n="100" d="100"/>
        <a:sy n="100" d="100"/>
      </p:scale>
      <p:origin x="0" y="-31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2</a:t>
            </a:fld>
            <a:endParaRPr lang="en-US"/>
          </a:p>
        </p:txBody>
      </p:sp>
    </p:spTree>
    <p:extLst>
      <p:ext uri="{BB962C8B-B14F-4D97-AF65-F5344CB8AC3E}">
        <p14:creationId xmlns:p14="http://schemas.microsoft.com/office/powerpoint/2010/main" val="1645775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api.sap.com/"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soyuztechnologies/s4extapp" TargetMode="External"/><Relationship Id="rId2" Type="http://schemas.openxmlformats.org/officeDocument/2006/relationships/hyperlink" Target="https://api.sap.com/"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help.sap.com/viewer/65de2977205c403bbc107264b8eccf4b/Cloud/en-US/589a2395df2d481393acb1ba2f17eeef.html" TargetMode="External"/><Relationship Id="rId2" Type="http://schemas.openxmlformats.org/officeDocument/2006/relationships/hyperlink" Target="http://help.sap.com/disclaimer?site=https://www.npmjs.com/package/@sap/approuter#overview"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help.sap.com/viewer/65de2977205c403bbc107264b8eccf4b/Cloud/en-US/d04fc0e2ad894545aebfd7126384307c.html"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1754326"/>
          </a:xfrm>
          <a:prstGeom prst="rect">
            <a:avLst/>
          </a:prstGeom>
          <a:noFill/>
        </p:spPr>
        <p:txBody>
          <a:bodyPr wrap="square" rtlCol="0">
            <a:spAutoFit/>
          </a:bodyPr>
          <a:lstStyle/>
          <a:p>
            <a:r>
              <a:rPr lang="en-US" sz="5400" b="1" cap="all" spc="-150" dirty="0">
                <a:solidFill>
                  <a:schemeClr val="accent3"/>
                </a:solidFill>
              </a:rPr>
              <a:t>SAP Cloud Platform – Cloud foundry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5</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3CE40B-ACD9-464B-ACA1-6B909994244D}"/>
              </a:ext>
            </a:extLst>
          </p:cNvPr>
          <p:cNvSpPr txBox="1"/>
          <p:nvPr/>
        </p:nvSpPr>
        <p:spPr>
          <a:xfrm>
            <a:off x="138545" y="101600"/>
            <a:ext cx="11120582" cy="707886"/>
          </a:xfrm>
          <a:prstGeom prst="rect">
            <a:avLst/>
          </a:prstGeom>
          <a:noFill/>
        </p:spPr>
        <p:txBody>
          <a:bodyPr wrap="square" rtlCol="0">
            <a:spAutoFit/>
          </a:bodyPr>
          <a:lstStyle/>
          <a:p>
            <a:r>
              <a:rPr lang="en-US" sz="4000" b="1" dirty="0"/>
              <a:t>Open MTA Editor and maintain below settings</a:t>
            </a:r>
          </a:p>
        </p:txBody>
      </p:sp>
      <p:pic>
        <p:nvPicPr>
          <p:cNvPr id="4" name="Picture 3">
            <a:extLst>
              <a:ext uri="{FF2B5EF4-FFF2-40B4-BE49-F238E27FC236}">
                <a16:creationId xmlns:a16="http://schemas.microsoft.com/office/drawing/2014/main" id="{E099AC69-D21B-44FD-AB3E-CAFD270203C8}"/>
              </a:ext>
            </a:extLst>
          </p:cNvPr>
          <p:cNvPicPr>
            <a:picLocks noChangeAspect="1"/>
          </p:cNvPicPr>
          <p:nvPr/>
        </p:nvPicPr>
        <p:blipFill>
          <a:blip r:embed="rId2"/>
          <a:stretch>
            <a:fillRect/>
          </a:stretch>
        </p:blipFill>
        <p:spPr>
          <a:xfrm>
            <a:off x="277090" y="1043709"/>
            <a:ext cx="6151419" cy="5307718"/>
          </a:xfrm>
          <a:prstGeom prst="rect">
            <a:avLst/>
          </a:prstGeom>
        </p:spPr>
      </p:pic>
    </p:spTree>
    <p:extLst>
      <p:ext uri="{BB962C8B-B14F-4D97-AF65-F5344CB8AC3E}">
        <p14:creationId xmlns:p14="http://schemas.microsoft.com/office/powerpoint/2010/main" val="2034214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3CE40B-ACD9-464B-ACA1-6B909994244D}"/>
              </a:ext>
            </a:extLst>
          </p:cNvPr>
          <p:cNvSpPr txBox="1"/>
          <p:nvPr/>
        </p:nvSpPr>
        <p:spPr>
          <a:xfrm>
            <a:off x="138545" y="101600"/>
            <a:ext cx="7934037" cy="707886"/>
          </a:xfrm>
          <a:prstGeom prst="rect">
            <a:avLst/>
          </a:prstGeom>
          <a:noFill/>
        </p:spPr>
        <p:txBody>
          <a:bodyPr wrap="square" rtlCol="0">
            <a:spAutoFit/>
          </a:bodyPr>
          <a:lstStyle/>
          <a:p>
            <a:r>
              <a:rPr lang="en-US" sz="4000" b="1" dirty="0"/>
              <a:t>Hands-on Final Deployment to CF</a:t>
            </a:r>
          </a:p>
        </p:txBody>
      </p:sp>
      <p:sp>
        <p:nvSpPr>
          <p:cNvPr id="3" name="TextBox 2">
            <a:extLst>
              <a:ext uri="{FF2B5EF4-FFF2-40B4-BE49-F238E27FC236}">
                <a16:creationId xmlns:a16="http://schemas.microsoft.com/office/drawing/2014/main" id="{533FEC5F-FE17-440A-B26D-D0740928B879}"/>
              </a:ext>
            </a:extLst>
          </p:cNvPr>
          <p:cNvSpPr txBox="1"/>
          <p:nvPr/>
        </p:nvSpPr>
        <p:spPr>
          <a:xfrm>
            <a:off x="249382" y="895927"/>
            <a:ext cx="11684000" cy="4524315"/>
          </a:xfrm>
          <a:prstGeom prst="rect">
            <a:avLst/>
          </a:prstGeom>
          <a:noFill/>
        </p:spPr>
        <p:txBody>
          <a:bodyPr wrap="square" rtlCol="0">
            <a:spAutoFit/>
          </a:bodyPr>
          <a:lstStyle/>
          <a:p>
            <a:r>
              <a:rPr lang="en-US" dirty="0"/>
              <a:t>Now the app is tested locally and bind to HDI service instance, we will use </a:t>
            </a:r>
            <a:r>
              <a:rPr lang="en-US" dirty="0" err="1"/>
              <a:t>mta</a:t>
            </a:r>
            <a:r>
              <a:rPr lang="en-US" dirty="0"/>
              <a:t> builder tool to build and deploy the app</a:t>
            </a:r>
          </a:p>
          <a:p>
            <a:endParaRPr lang="en-US" dirty="0"/>
          </a:p>
          <a:p>
            <a:r>
              <a:rPr lang="en-US" dirty="0"/>
              <a:t>Use following commands to build MTAR </a:t>
            </a:r>
            <a:r>
              <a:rPr lang="en-US" dirty="0" err="1"/>
              <a:t>archieve</a:t>
            </a:r>
            <a:endParaRPr lang="en-US" dirty="0"/>
          </a:p>
          <a:p>
            <a:endParaRPr lang="en-US" dirty="0"/>
          </a:p>
          <a:p>
            <a:r>
              <a:rPr lang="en-US" dirty="0" err="1"/>
              <a:t>mbt</a:t>
            </a:r>
            <a:r>
              <a:rPr lang="en-US" dirty="0"/>
              <a:t> </a:t>
            </a:r>
          </a:p>
          <a:p>
            <a:endParaRPr lang="en-US" dirty="0"/>
          </a:p>
          <a:p>
            <a:r>
              <a:rPr lang="en-US" dirty="0" err="1"/>
              <a:t>mbt</a:t>
            </a:r>
            <a:r>
              <a:rPr lang="en-US" dirty="0"/>
              <a:t> build</a:t>
            </a:r>
          </a:p>
          <a:p>
            <a:endParaRPr lang="en-US" dirty="0"/>
          </a:p>
          <a:p>
            <a:r>
              <a:rPr lang="en-US" dirty="0"/>
              <a:t>cf target</a:t>
            </a:r>
          </a:p>
          <a:p>
            <a:endParaRPr lang="en-US" dirty="0"/>
          </a:p>
          <a:p>
            <a:r>
              <a:rPr lang="en-US" dirty="0"/>
              <a:t>Cf deploy </a:t>
            </a:r>
            <a:r>
              <a:rPr lang="en-US" dirty="0" err="1"/>
              <a:t>mta_archieve</a:t>
            </a:r>
            <a:r>
              <a:rPr lang="en-US" dirty="0"/>
              <a:t>/&lt;your MTAR filename&gt;.</a:t>
            </a:r>
            <a:r>
              <a:rPr lang="en-US" dirty="0" err="1"/>
              <a:t>mtar</a:t>
            </a:r>
            <a:endParaRPr lang="en-US" dirty="0"/>
          </a:p>
          <a:p>
            <a:endParaRPr lang="en-US" dirty="0"/>
          </a:p>
          <a:p>
            <a:r>
              <a:rPr lang="en-US" dirty="0"/>
              <a:t>Cf apps to check all apps</a:t>
            </a:r>
          </a:p>
          <a:p>
            <a:endParaRPr lang="en-US" dirty="0"/>
          </a:p>
          <a:p>
            <a:r>
              <a:rPr lang="en-US" dirty="0"/>
              <a:t>Additionally we can also use BAS Menu options to build and deploy MTA.</a:t>
            </a:r>
          </a:p>
          <a:p>
            <a:endParaRPr lang="en-US" dirty="0"/>
          </a:p>
        </p:txBody>
      </p:sp>
    </p:spTree>
    <p:extLst>
      <p:ext uri="{BB962C8B-B14F-4D97-AF65-F5344CB8AC3E}">
        <p14:creationId xmlns:p14="http://schemas.microsoft.com/office/powerpoint/2010/main" val="3514419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BC58B8-C38A-4B75-80E8-056861C5982D}"/>
              </a:ext>
            </a:extLst>
          </p:cNvPr>
          <p:cNvPicPr>
            <a:picLocks noChangeAspect="1"/>
          </p:cNvPicPr>
          <p:nvPr/>
        </p:nvPicPr>
        <p:blipFill>
          <a:blip r:embed="rId2"/>
          <a:stretch>
            <a:fillRect/>
          </a:stretch>
        </p:blipFill>
        <p:spPr>
          <a:xfrm>
            <a:off x="186178" y="2137298"/>
            <a:ext cx="11819644" cy="2583404"/>
          </a:xfrm>
          <a:prstGeom prst="rect">
            <a:avLst/>
          </a:prstGeom>
        </p:spPr>
      </p:pic>
      <p:sp>
        <p:nvSpPr>
          <p:cNvPr id="4" name="TextBox 3">
            <a:extLst>
              <a:ext uri="{FF2B5EF4-FFF2-40B4-BE49-F238E27FC236}">
                <a16:creationId xmlns:a16="http://schemas.microsoft.com/office/drawing/2014/main" id="{9FC165D3-FA82-424D-98F8-0B11D6575EC0}"/>
              </a:ext>
            </a:extLst>
          </p:cNvPr>
          <p:cNvSpPr txBox="1"/>
          <p:nvPr/>
        </p:nvSpPr>
        <p:spPr>
          <a:xfrm>
            <a:off x="138545" y="101600"/>
            <a:ext cx="7934037" cy="707886"/>
          </a:xfrm>
          <a:prstGeom prst="rect">
            <a:avLst/>
          </a:prstGeom>
          <a:noFill/>
        </p:spPr>
        <p:txBody>
          <a:bodyPr wrap="square" rtlCol="0">
            <a:spAutoFit/>
          </a:bodyPr>
          <a:lstStyle/>
          <a:p>
            <a:r>
              <a:rPr lang="en-US" sz="4000" b="1" dirty="0"/>
              <a:t>Final Result in CF</a:t>
            </a:r>
          </a:p>
        </p:txBody>
      </p:sp>
    </p:spTree>
    <p:extLst>
      <p:ext uri="{BB962C8B-B14F-4D97-AF65-F5344CB8AC3E}">
        <p14:creationId xmlns:p14="http://schemas.microsoft.com/office/powerpoint/2010/main" val="224704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3CE40B-ACD9-464B-ACA1-6B909994244D}"/>
              </a:ext>
            </a:extLst>
          </p:cNvPr>
          <p:cNvSpPr txBox="1"/>
          <p:nvPr/>
        </p:nvSpPr>
        <p:spPr>
          <a:xfrm>
            <a:off x="138545" y="101600"/>
            <a:ext cx="7934037" cy="707886"/>
          </a:xfrm>
          <a:prstGeom prst="rect">
            <a:avLst/>
          </a:prstGeom>
          <a:noFill/>
        </p:spPr>
        <p:txBody>
          <a:bodyPr wrap="square" rtlCol="0">
            <a:spAutoFit/>
          </a:bodyPr>
          <a:lstStyle/>
          <a:p>
            <a:r>
              <a:rPr lang="en-US" sz="4000" b="1" dirty="0"/>
              <a:t>Break</a:t>
            </a:r>
          </a:p>
        </p:txBody>
      </p:sp>
    </p:spTree>
    <p:extLst>
      <p:ext uri="{BB962C8B-B14F-4D97-AF65-F5344CB8AC3E}">
        <p14:creationId xmlns:p14="http://schemas.microsoft.com/office/powerpoint/2010/main" val="2084088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3CE40B-ACD9-464B-ACA1-6B909994244D}"/>
              </a:ext>
            </a:extLst>
          </p:cNvPr>
          <p:cNvSpPr txBox="1"/>
          <p:nvPr/>
        </p:nvSpPr>
        <p:spPr>
          <a:xfrm>
            <a:off x="138545" y="101600"/>
            <a:ext cx="12053455" cy="707886"/>
          </a:xfrm>
          <a:prstGeom prst="rect">
            <a:avLst/>
          </a:prstGeom>
          <a:noFill/>
        </p:spPr>
        <p:txBody>
          <a:bodyPr wrap="square" rtlCol="0">
            <a:spAutoFit/>
          </a:bodyPr>
          <a:lstStyle/>
          <a:p>
            <a:r>
              <a:rPr lang="en-US" sz="4000" b="1" dirty="0"/>
              <a:t>Traditional ERP Challenges – Extension of Standard </a:t>
            </a:r>
          </a:p>
        </p:txBody>
      </p:sp>
      <p:sp>
        <p:nvSpPr>
          <p:cNvPr id="4" name="TextBox 3">
            <a:extLst>
              <a:ext uri="{FF2B5EF4-FFF2-40B4-BE49-F238E27FC236}">
                <a16:creationId xmlns:a16="http://schemas.microsoft.com/office/drawing/2014/main" id="{79157531-96E6-4AF2-82A5-C75D6760D81B}"/>
              </a:ext>
            </a:extLst>
          </p:cNvPr>
          <p:cNvSpPr txBox="1"/>
          <p:nvPr/>
        </p:nvSpPr>
        <p:spPr>
          <a:xfrm>
            <a:off x="268547" y="924253"/>
            <a:ext cx="9814560" cy="5355312"/>
          </a:xfrm>
          <a:prstGeom prst="rect">
            <a:avLst/>
          </a:prstGeom>
          <a:noFill/>
        </p:spPr>
        <p:txBody>
          <a:bodyPr wrap="square" rtlCol="0">
            <a:spAutoFit/>
          </a:bodyPr>
          <a:lstStyle/>
          <a:p>
            <a:r>
              <a:rPr lang="en-IN" dirty="0"/>
              <a:t>Past the extension used to follow below process:</a:t>
            </a:r>
          </a:p>
          <a:p>
            <a:pPr marL="285750" indent="-285750">
              <a:buFont typeface="Arial" panose="020B0604020202020204" pitchFamily="34" charset="0"/>
              <a:buChar char="•"/>
            </a:pPr>
            <a:r>
              <a:rPr lang="en-IN" dirty="0"/>
              <a:t>The functional team used to analyse the system and find the gaps.</a:t>
            </a:r>
          </a:p>
          <a:p>
            <a:pPr marL="285750" indent="-285750">
              <a:buFont typeface="Arial" panose="020B0604020202020204" pitchFamily="34" charset="0"/>
              <a:buChar char="•"/>
            </a:pPr>
            <a:r>
              <a:rPr lang="en-IN" dirty="0"/>
              <a:t>Create a change request</a:t>
            </a:r>
          </a:p>
          <a:p>
            <a:pPr marL="285750" indent="-285750">
              <a:buFont typeface="Arial" panose="020B0604020202020204" pitchFamily="34" charset="0"/>
              <a:buChar char="•"/>
            </a:pPr>
            <a:r>
              <a:rPr lang="en-IN" dirty="0"/>
              <a:t>Review </a:t>
            </a:r>
            <a:r>
              <a:rPr lang="en-IN" dirty="0">
                <a:sym typeface="Wingdings" panose="05000000000000000000" pitchFamily="2" charset="2"/>
              </a:rPr>
              <a:t> Approval process</a:t>
            </a:r>
          </a:p>
          <a:p>
            <a:pPr marL="285750" indent="-285750">
              <a:buFont typeface="Arial" panose="020B0604020202020204" pitchFamily="34" charset="0"/>
              <a:buChar char="•"/>
            </a:pPr>
            <a:r>
              <a:rPr lang="en-IN" dirty="0">
                <a:sym typeface="Wingdings" panose="05000000000000000000" pitchFamily="2" charset="2"/>
              </a:rPr>
              <a:t>Change order is created by CIO  staffing  and commencement of project</a:t>
            </a:r>
          </a:p>
          <a:p>
            <a:pPr marL="285750" indent="-285750">
              <a:buFont typeface="Arial" panose="020B0604020202020204" pitchFamily="34" charset="0"/>
              <a:buChar char="•"/>
            </a:pPr>
            <a:endParaRPr lang="en-IN" dirty="0">
              <a:sym typeface="Wingdings" panose="05000000000000000000" pitchFamily="2" charset="2"/>
            </a:endParaRPr>
          </a:p>
          <a:p>
            <a:pPr marL="285750" indent="-285750">
              <a:buFont typeface="Arial" panose="020B0604020202020204" pitchFamily="34" charset="0"/>
              <a:buChar char="•"/>
            </a:pPr>
            <a:endParaRPr lang="en-IN" dirty="0">
              <a:sym typeface="Wingdings" panose="05000000000000000000" pitchFamily="2" charset="2"/>
            </a:endParaRPr>
          </a:p>
          <a:p>
            <a:pPr marL="285750" indent="-285750">
              <a:buFont typeface="Arial" panose="020B0604020202020204" pitchFamily="34" charset="0"/>
              <a:buChar char="•"/>
            </a:pPr>
            <a:endParaRPr lang="en-IN" dirty="0">
              <a:sym typeface="Wingdings" panose="05000000000000000000" pitchFamily="2" charset="2"/>
            </a:endParaRPr>
          </a:p>
          <a:p>
            <a:pPr marL="285750" indent="-285750">
              <a:buFont typeface="Arial" panose="020B0604020202020204" pitchFamily="34" charset="0"/>
              <a:buChar char="•"/>
            </a:pPr>
            <a:endParaRPr lang="en-IN" dirty="0">
              <a:sym typeface="Wingdings" panose="05000000000000000000" pitchFamily="2" charset="2"/>
            </a:endParaRPr>
          </a:p>
          <a:p>
            <a:pPr marL="285750" indent="-285750">
              <a:buFont typeface="Arial" panose="020B0604020202020204" pitchFamily="34" charset="0"/>
              <a:buChar char="•"/>
            </a:pPr>
            <a:endParaRPr lang="en-IN" dirty="0">
              <a:sym typeface="Wingdings" panose="05000000000000000000" pitchFamily="2" charset="2"/>
            </a:endParaRPr>
          </a:p>
          <a:p>
            <a:pPr marL="285750" indent="-285750">
              <a:buFont typeface="Arial" panose="020B0604020202020204" pitchFamily="34" charset="0"/>
              <a:buChar char="•"/>
            </a:pPr>
            <a:r>
              <a:rPr lang="en-IN" dirty="0">
                <a:sym typeface="Wingdings" panose="05000000000000000000" pitchFamily="2" charset="2"/>
              </a:rPr>
              <a:t>Testing in sandbox and actual test client</a:t>
            </a:r>
          </a:p>
          <a:p>
            <a:pPr marL="285750" indent="-285750">
              <a:buFont typeface="Arial" panose="020B0604020202020204" pitchFamily="34" charset="0"/>
              <a:buChar char="•"/>
            </a:pPr>
            <a:r>
              <a:rPr lang="en-IN" dirty="0">
                <a:sym typeface="Wingdings" panose="05000000000000000000" pitchFamily="2" charset="2"/>
              </a:rPr>
              <a:t>Release change</a:t>
            </a:r>
          </a:p>
          <a:p>
            <a:r>
              <a:rPr lang="en-IN" b="1" i="1" dirty="0">
                <a:sym typeface="Wingdings" panose="05000000000000000000" pitchFamily="2" charset="2"/>
              </a:rPr>
              <a:t>Cons </a:t>
            </a:r>
          </a:p>
          <a:p>
            <a:pPr marL="285750" indent="-285750">
              <a:buFont typeface="Arial" panose="020B0604020202020204" pitchFamily="34" charset="0"/>
              <a:buChar char="•"/>
            </a:pPr>
            <a:r>
              <a:rPr lang="en-IN" dirty="0">
                <a:sym typeface="Wingdings" panose="05000000000000000000" pitchFamily="2" charset="2"/>
              </a:rPr>
              <a:t>Downtime</a:t>
            </a:r>
          </a:p>
          <a:p>
            <a:pPr marL="285750" indent="-285750">
              <a:buFont typeface="Arial" panose="020B0604020202020204" pitchFamily="34" charset="0"/>
              <a:buChar char="•"/>
            </a:pPr>
            <a:r>
              <a:rPr lang="en-IN" dirty="0">
                <a:sym typeface="Wingdings" panose="05000000000000000000" pitchFamily="2" charset="2"/>
              </a:rPr>
              <a:t>Risk on upgrade (DDIC, Code)</a:t>
            </a:r>
          </a:p>
          <a:p>
            <a:pPr marL="285750" indent="-285750">
              <a:buFont typeface="Arial" panose="020B0604020202020204" pitchFamily="34" charset="0"/>
              <a:buChar char="•"/>
            </a:pPr>
            <a:r>
              <a:rPr lang="en-IN" dirty="0">
                <a:sym typeface="Wingdings" panose="05000000000000000000" pitchFamily="2" charset="2"/>
              </a:rPr>
              <a:t>Contamination of stable Core</a:t>
            </a:r>
          </a:p>
          <a:p>
            <a:pPr marL="285750" indent="-285750">
              <a:buFont typeface="Arial" panose="020B0604020202020204" pitchFamily="34" charset="0"/>
              <a:buChar char="•"/>
            </a:pPr>
            <a:r>
              <a:rPr lang="en-IN" dirty="0">
                <a:sym typeface="Wingdings" panose="05000000000000000000" pitchFamily="2" charset="2"/>
              </a:rPr>
              <a:t>Grid locks to prevent the EHP failures</a:t>
            </a:r>
          </a:p>
          <a:p>
            <a:pPr marL="285750" indent="-285750">
              <a:buFont typeface="Arial" panose="020B0604020202020204" pitchFamily="34" charset="0"/>
              <a:buChar char="•"/>
            </a:pPr>
            <a:r>
              <a:rPr lang="en-IN" dirty="0">
                <a:sym typeface="Wingdings" panose="05000000000000000000" pitchFamily="2" charset="2"/>
              </a:rPr>
              <a:t>Long release cycles</a:t>
            </a:r>
          </a:p>
          <a:p>
            <a:pPr marL="285750" indent="-28575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21AD5548-B3EC-4CDF-9182-3B5598EDE8D3}"/>
              </a:ext>
            </a:extLst>
          </p:cNvPr>
          <p:cNvPicPr>
            <a:picLocks noChangeAspect="1"/>
          </p:cNvPicPr>
          <p:nvPr/>
        </p:nvPicPr>
        <p:blipFill>
          <a:blip r:embed="rId2"/>
          <a:stretch>
            <a:fillRect/>
          </a:stretch>
        </p:blipFill>
        <p:spPr>
          <a:xfrm>
            <a:off x="4357794" y="4140194"/>
            <a:ext cx="1775390" cy="1843959"/>
          </a:xfrm>
          <a:prstGeom prst="rect">
            <a:avLst/>
          </a:prstGeom>
        </p:spPr>
      </p:pic>
      <p:sp>
        <p:nvSpPr>
          <p:cNvPr id="6" name="Rectangle 5">
            <a:extLst>
              <a:ext uri="{FF2B5EF4-FFF2-40B4-BE49-F238E27FC236}">
                <a16:creationId xmlns:a16="http://schemas.microsoft.com/office/drawing/2014/main" id="{EF9A632F-14F7-462A-AAC3-45AFE4A64FB2}"/>
              </a:ext>
            </a:extLst>
          </p:cNvPr>
          <p:cNvSpPr/>
          <p:nvPr/>
        </p:nvSpPr>
        <p:spPr>
          <a:xfrm>
            <a:off x="1607820" y="2423160"/>
            <a:ext cx="1478280" cy="403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Dev</a:t>
            </a:r>
          </a:p>
        </p:txBody>
      </p:sp>
      <p:sp>
        <p:nvSpPr>
          <p:cNvPr id="7" name="Rectangle 6">
            <a:extLst>
              <a:ext uri="{FF2B5EF4-FFF2-40B4-BE49-F238E27FC236}">
                <a16:creationId xmlns:a16="http://schemas.microsoft.com/office/drawing/2014/main" id="{7614F2A7-3D66-408F-9D99-84FB8B822B14}"/>
              </a:ext>
            </a:extLst>
          </p:cNvPr>
          <p:cNvSpPr/>
          <p:nvPr/>
        </p:nvSpPr>
        <p:spPr>
          <a:xfrm>
            <a:off x="3939540" y="2423160"/>
            <a:ext cx="1478280" cy="403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a:t>
            </a:r>
          </a:p>
        </p:txBody>
      </p:sp>
      <p:sp>
        <p:nvSpPr>
          <p:cNvPr id="8" name="Rectangle 7">
            <a:extLst>
              <a:ext uri="{FF2B5EF4-FFF2-40B4-BE49-F238E27FC236}">
                <a16:creationId xmlns:a16="http://schemas.microsoft.com/office/drawing/2014/main" id="{99BD9921-78BC-4DFB-93C7-74D7664477C0}"/>
              </a:ext>
            </a:extLst>
          </p:cNvPr>
          <p:cNvSpPr/>
          <p:nvPr/>
        </p:nvSpPr>
        <p:spPr>
          <a:xfrm>
            <a:off x="8153400" y="2423160"/>
            <a:ext cx="1478280" cy="403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
            </a:r>
          </a:p>
        </p:txBody>
      </p:sp>
      <p:sp>
        <p:nvSpPr>
          <p:cNvPr id="9" name="Rectangle 8">
            <a:extLst>
              <a:ext uri="{FF2B5EF4-FFF2-40B4-BE49-F238E27FC236}">
                <a16:creationId xmlns:a16="http://schemas.microsoft.com/office/drawing/2014/main" id="{BA91C2D7-62E3-4108-8ACA-CE6FA73C2BF6}"/>
              </a:ext>
            </a:extLst>
          </p:cNvPr>
          <p:cNvSpPr/>
          <p:nvPr/>
        </p:nvSpPr>
        <p:spPr>
          <a:xfrm>
            <a:off x="1607820" y="2979420"/>
            <a:ext cx="1478280" cy="403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Dev</a:t>
            </a:r>
          </a:p>
        </p:txBody>
      </p:sp>
      <p:sp>
        <p:nvSpPr>
          <p:cNvPr id="10" name="Rectangle 9">
            <a:extLst>
              <a:ext uri="{FF2B5EF4-FFF2-40B4-BE49-F238E27FC236}">
                <a16:creationId xmlns:a16="http://schemas.microsoft.com/office/drawing/2014/main" id="{46220D45-2E61-448E-99C0-8F3796AD6EA3}"/>
              </a:ext>
            </a:extLst>
          </p:cNvPr>
          <p:cNvSpPr/>
          <p:nvPr/>
        </p:nvSpPr>
        <p:spPr>
          <a:xfrm>
            <a:off x="3939540" y="2979420"/>
            <a:ext cx="1478280" cy="403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a:t>
            </a:r>
          </a:p>
        </p:txBody>
      </p:sp>
    </p:spTree>
    <p:extLst>
      <p:ext uri="{BB962C8B-B14F-4D97-AF65-F5344CB8AC3E}">
        <p14:creationId xmlns:p14="http://schemas.microsoft.com/office/powerpoint/2010/main" val="625036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3CE40B-ACD9-464B-ACA1-6B909994244D}"/>
              </a:ext>
            </a:extLst>
          </p:cNvPr>
          <p:cNvSpPr txBox="1"/>
          <p:nvPr/>
        </p:nvSpPr>
        <p:spPr>
          <a:xfrm>
            <a:off x="138545" y="101600"/>
            <a:ext cx="7934037" cy="707886"/>
          </a:xfrm>
          <a:prstGeom prst="rect">
            <a:avLst/>
          </a:prstGeom>
          <a:noFill/>
        </p:spPr>
        <p:txBody>
          <a:bodyPr wrap="square" rtlCol="0">
            <a:spAutoFit/>
          </a:bodyPr>
          <a:lstStyle/>
          <a:p>
            <a:r>
              <a:rPr lang="en-US" sz="4000" b="1" dirty="0"/>
              <a:t>Extension Then and Now</a:t>
            </a:r>
          </a:p>
        </p:txBody>
      </p:sp>
      <p:pic>
        <p:nvPicPr>
          <p:cNvPr id="5" name="Picture 4">
            <a:extLst>
              <a:ext uri="{FF2B5EF4-FFF2-40B4-BE49-F238E27FC236}">
                <a16:creationId xmlns:a16="http://schemas.microsoft.com/office/drawing/2014/main" id="{142CD7FA-13D5-4C07-A5FF-4876E28D79D7}"/>
              </a:ext>
            </a:extLst>
          </p:cNvPr>
          <p:cNvPicPr>
            <a:picLocks noChangeAspect="1"/>
          </p:cNvPicPr>
          <p:nvPr/>
        </p:nvPicPr>
        <p:blipFill>
          <a:blip r:embed="rId2"/>
          <a:stretch>
            <a:fillRect/>
          </a:stretch>
        </p:blipFill>
        <p:spPr>
          <a:xfrm>
            <a:off x="731055" y="1142802"/>
            <a:ext cx="10729890" cy="4572396"/>
          </a:xfrm>
          <a:prstGeom prst="rect">
            <a:avLst/>
          </a:prstGeom>
        </p:spPr>
      </p:pic>
    </p:spTree>
    <p:extLst>
      <p:ext uri="{BB962C8B-B14F-4D97-AF65-F5344CB8AC3E}">
        <p14:creationId xmlns:p14="http://schemas.microsoft.com/office/powerpoint/2010/main" val="1060587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3CE40B-ACD9-464B-ACA1-6B909994244D}"/>
              </a:ext>
            </a:extLst>
          </p:cNvPr>
          <p:cNvSpPr txBox="1"/>
          <p:nvPr/>
        </p:nvSpPr>
        <p:spPr>
          <a:xfrm>
            <a:off x="138545" y="101600"/>
            <a:ext cx="7934037" cy="707886"/>
          </a:xfrm>
          <a:prstGeom prst="rect">
            <a:avLst/>
          </a:prstGeom>
          <a:noFill/>
        </p:spPr>
        <p:txBody>
          <a:bodyPr wrap="square" rtlCol="0">
            <a:spAutoFit/>
          </a:bodyPr>
          <a:lstStyle/>
          <a:p>
            <a:r>
              <a:rPr lang="en-US" sz="4000" b="1" dirty="0"/>
              <a:t>Side-by-side extension</a:t>
            </a:r>
          </a:p>
        </p:txBody>
      </p:sp>
      <p:pic>
        <p:nvPicPr>
          <p:cNvPr id="5" name="Picture 4">
            <a:extLst>
              <a:ext uri="{FF2B5EF4-FFF2-40B4-BE49-F238E27FC236}">
                <a16:creationId xmlns:a16="http://schemas.microsoft.com/office/drawing/2014/main" id="{F09B0BB3-118B-4D92-83D8-6E3D151BA212}"/>
              </a:ext>
            </a:extLst>
          </p:cNvPr>
          <p:cNvPicPr>
            <a:picLocks noChangeAspect="1"/>
          </p:cNvPicPr>
          <p:nvPr/>
        </p:nvPicPr>
        <p:blipFill>
          <a:blip r:embed="rId2"/>
          <a:stretch>
            <a:fillRect/>
          </a:stretch>
        </p:blipFill>
        <p:spPr>
          <a:xfrm>
            <a:off x="138545" y="809486"/>
            <a:ext cx="11670597" cy="5554962"/>
          </a:xfrm>
          <a:prstGeom prst="rect">
            <a:avLst/>
          </a:prstGeom>
        </p:spPr>
      </p:pic>
    </p:spTree>
    <p:extLst>
      <p:ext uri="{BB962C8B-B14F-4D97-AF65-F5344CB8AC3E}">
        <p14:creationId xmlns:p14="http://schemas.microsoft.com/office/powerpoint/2010/main" val="2628547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3CE40B-ACD9-464B-ACA1-6B909994244D}"/>
              </a:ext>
            </a:extLst>
          </p:cNvPr>
          <p:cNvSpPr txBox="1"/>
          <p:nvPr/>
        </p:nvSpPr>
        <p:spPr>
          <a:xfrm>
            <a:off x="138545" y="101600"/>
            <a:ext cx="7934037" cy="707886"/>
          </a:xfrm>
          <a:prstGeom prst="rect">
            <a:avLst/>
          </a:prstGeom>
          <a:noFill/>
        </p:spPr>
        <p:txBody>
          <a:bodyPr wrap="square" rtlCol="0">
            <a:spAutoFit/>
          </a:bodyPr>
          <a:lstStyle/>
          <a:p>
            <a:r>
              <a:rPr lang="en-US" sz="4000" b="1" dirty="0"/>
              <a:t>How do we connect to cloud?</a:t>
            </a:r>
          </a:p>
        </p:txBody>
      </p:sp>
      <p:pic>
        <p:nvPicPr>
          <p:cNvPr id="5" name="Picture 4">
            <a:extLst>
              <a:ext uri="{FF2B5EF4-FFF2-40B4-BE49-F238E27FC236}">
                <a16:creationId xmlns:a16="http://schemas.microsoft.com/office/drawing/2014/main" id="{21995CBE-F43D-43A8-9A55-298D90BF4AB1}"/>
              </a:ext>
            </a:extLst>
          </p:cNvPr>
          <p:cNvPicPr>
            <a:picLocks noChangeAspect="1"/>
          </p:cNvPicPr>
          <p:nvPr/>
        </p:nvPicPr>
        <p:blipFill>
          <a:blip r:embed="rId2"/>
          <a:stretch>
            <a:fillRect/>
          </a:stretch>
        </p:blipFill>
        <p:spPr>
          <a:xfrm>
            <a:off x="795830" y="975147"/>
            <a:ext cx="10600339" cy="4907705"/>
          </a:xfrm>
          <a:prstGeom prst="rect">
            <a:avLst/>
          </a:prstGeom>
        </p:spPr>
      </p:pic>
    </p:spTree>
    <p:extLst>
      <p:ext uri="{BB962C8B-B14F-4D97-AF65-F5344CB8AC3E}">
        <p14:creationId xmlns:p14="http://schemas.microsoft.com/office/powerpoint/2010/main" val="3513662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3CE40B-ACD9-464B-ACA1-6B909994244D}"/>
              </a:ext>
            </a:extLst>
          </p:cNvPr>
          <p:cNvSpPr txBox="1"/>
          <p:nvPr/>
        </p:nvSpPr>
        <p:spPr>
          <a:xfrm>
            <a:off x="138545" y="101600"/>
            <a:ext cx="7934037" cy="707886"/>
          </a:xfrm>
          <a:prstGeom prst="rect">
            <a:avLst/>
          </a:prstGeom>
          <a:noFill/>
        </p:spPr>
        <p:txBody>
          <a:bodyPr wrap="square" rtlCol="0">
            <a:spAutoFit/>
          </a:bodyPr>
          <a:lstStyle/>
          <a:p>
            <a:r>
              <a:rPr lang="en-US" sz="4000" b="1" dirty="0"/>
              <a:t>What is APIHUB?</a:t>
            </a:r>
          </a:p>
        </p:txBody>
      </p:sp>
      <p:sp>
        <p:nvSpPr>
          <p:cNvPr id="3" name="TextBox 2">
            <a:extLst>
              <a:ext uri="{FF2B5EF4-FFF2-40B4-BE49-F238E27FC236}">
                <a16:creationId xmlns:a16="http://schemas.microsoft.com/office/drawing/2014/main" id="{533FEC5F-FE17-440A-B26D-D0740928B879}"/>
              </a:ext>
            </a:extLst>
          </p:cNvPr>
          <p:cNvSpPr txBox="1"/>
          <p:nvPr/>
        </p:nvSpPr>
        <p:spPr>
          <a:xfrm>
            <a:off x="249382" y="895927"/>
            <a:ext cx="11684000" cy="923330"/>
          </a:xfrm>
          <a:prstGeom prst="rect">
            <a:avLst/>
          </a:prstGeom>
          <a:noFill/>
        </p:spPr>
        <p:txBody>
          <a:bodyPr wrap="square" rtlCol="0">
            <a:spAutoFit/>
          </a:bodyPr>
          <a:lstStyle/>
          <a:p>
            <a:r>
              <a:rPr lang="en-IN" b="1" dirty="0"/>
              <a:t>API</a:t>
            </a:r>
            <a:r>
              <a:rPr lang="en-IN" dirty="0"/>
              <a:t> stands for Application Programming Interface, every software solution tend to expose the contract so that other solutions can communicate to the software.</a:t>
            </a:r>
          </a:p>
          <a:p>
            <a:r>
              <a:rPr lang="en-IN" dirty="0"/>
              <a:t>Old ERP system ECC – BAPI, </a:t>
            </a:r>
            <a:r>
              <a:rPr lang="en-IN" dirty="0" err="1"/>
              <a:t>Idoc</a:t>
            </a:r>
            <a:r>
              <a:rPr lang="en-IN" dirty="0"/>
              <a:t>, ALE, </a:t>
            </a:r>
            <a:r>
              <a:rPr lang="en-IN" dirty="0" err="1"/>
              <a:t>eCATT</a:t>
            </a:r>
            <a:r>
              <a:rPr lang="en-IN" dirty="0"/>
              <a:t>, BDC, LSMW, SHDB</a:t>
            </a:r>
          </a:p>
        </p:txBody>
      </p:sp>
      <p:sp>
        <p:nvSpPr>
          <p:cNvPr id="4" name="TextBox 3">
            <a:extLst>
              <a:ext uri="{FF2B5EF4-FFF2-40B4-BE49-F238E27FC236}">
                <a16:creationId xmlns:a16="http://schemas.microsoft.com/office/drawing/2014/main" id="{B7E4DC4E-1974-49C2-B660-51F0EB167B5F}"/>
              </a:ext>
            </a:extLst>
          </p:cNvPr>
          <p:cNvSpPr txBox="1"/>
          <p:nvPr/>
        </p:nvSpPr>
        <p:spPr>
          <a:xfrm>
            <a:off x="246051" y="1905698"/>
            <a:ext cx="11684000" cy="646331"/>
          </a:xfrm>
          <a:prstGeom prst="rect">
            <a:avLst/>
          </a:prstGeom>
          <a:noFill/>
        </p:spPr>
        <p:txBody>
          <a:bodyPr wrap="square" rtlCol="0">
            <a:spAutoFit/>
          </a:bodyPr>
          <a:lstStyle/>
          <a:p>
            <a:r>
              <a:rPr lang="en-IN" dirty="0"/>
              <a:t>APIHUB is a central place where we can find all the list of APIs offered in SAP solutions (</a:t>
            </a:r>
            <a:r>
              <a:rPr lang="en-IN" dirty="0" err="1"/>
              <a:t>cloud,OP</a:t>
            </a:r>
            <a:r>
              <a:rPr lang="en-IN" dirty="0"/>
              <a:t>) for the purpose of integration.</a:t>
            </a:r>
          </a:p>
        </p:txBody>
      </p:sp>
      <p:sp>
        <p:nvSpPr>
          <p:cNvPr id="5" name="TextBox 4">
            <a:extLst>
              <a:ext uri="{FF2B5EF4-FFF2-40B4-BE49-F238E27FC236}">
                <a16:creationId xmlns:a16="http://schemas.microsoft.com/office/drawing/2014/main" id="{EFA2DF6F-D1BD-4885-8558-63BDE2071068}"/>
              </a:ext>
            </a:extLst>
          </p:cNvPr>
          <p:cNvSpPr txBox="1"/>
          <p:nvPr/>
        </p:nvSpPr>
        <p:spPr>
          <a:xfrm>
            <a:off x="409537" y="2638470"/>
            <a:ext cx="11999344" cy="3693319"/>
          </a:xfrm>
          <a:prstGeom prst="rect">
            <a:avLst/>
          </a:prstGeom>
          <a:noFill/>
        </p:spPr>
        <p:txBody>
          <a:bodyPr wrap="square" rtlCol="0">
            <a:spAutoFit/>
          </a:bodyPr>
          <a:lstStyle/>
          <a:p>
            <a:pPr marL="285750" indent="-285750">
              <a:buFont typeface="Arial" panose="020B0604020202020204" pitchFamily="34" charset="0"/>
              <a:buChar char="•"/>
            </a:pPr>
            <a:r>
              <a:rPr lang="en-IN" dirty="0"/>
              <a:t>Find the API for integration (</a:t>
            </a:r>
            <a:r>
              <a:rPr lang="en-IN" dirty="0">
                <a:hlinkClick r:id="rId2"/>
              </a:rPr>
              <a:t>http://api.sap.com</a:t>
            </a:r>
            <a:r>
              <a:rPr lang="en-IN" dirty="0"/>
              <a:t>)</a:t>
            </a:r>
          </a:p>
          <a:p>
            <a:pPr marL="742950" lvl="1" indent="-285750">
              <a:buFont typeface="Arial" panose="020B0604020202020204" pitchFamily="34" charset="0"/>
              <a:buChar char="•"/>
            </a:pPr>
            <a:r>
              <a:rPr lang="en-IN" dirty="0"/>
              <a:t>Go to product </a:t>
            </a:r>
            <a:r>
              <a:rPr lang="en-IN" b="1" i="1" dirty="0"/>
              <a:t>SAP S/4HANA Cloud</a:t>
            </a:r>
          </a:p>
          <a:p>
            <a:pPr marL="742950" lvl="1" indent="-285750">
              <a:buFont typeface="Arial" panose="020B0604020202020204" pitchFamily="34" charset="0"/>
              <a:buChar char="•"/>
            </a:pPr>
            <a:r>
              <a:rPr lang="en-IN" dirty="0"/>
              <a:t>Search for the </a:t>
            </a:r>
            <a:r>
              <a:rPr lang="en-IN" dirty="0" err="1"/>
              <a:t>api</a:t>
            </a:r>
            <a:endParaRPr lang="en-IN" dirty="0"/>
          </a:p>
          <a:p>
            <a:pPr marL="742950" lvl="1" indent="-285750">
              <a:buFont typeface="Arial" panose="020B0604020202020204" pitchFamily="34" charset="0"/>
              <a:buChar char="•"/>
            </a:pPr>
            <a:r>
              <a:rPr lang="en-IN" dirty="0"/>
              <a:t>Test the </a:t>
            </a:r>
            <a:r>
              <a:rPr lang="en-IN" dirty="0" err="1"/>
              <a:t>api</a:t>
            </a:r>
            <a:r>
              <a:rPr lang="en-IN" dirty="0"/>
              <a:t> after login using </a:t>
            </a:r>
            <a:r>
              <a:rPr lang="en-IN" dirty="0" err="1"/>
              <a:t>sanbox</a:t>
            </a:r>
            <a:endParaRPr lang="en-IN" dirty="0"/>
          </a:p>
          <a:p>
            <a:pPr marL="742950" lvl="1" indent="-285750">
              <a:buFont typeface="Arial" panose="020B0604020202020204" pitchFamily="34" charset="0"/>
              <a:buChar char="•"/>
            </a:pPr>
            <a:r>
              <a:rPr lang="en-IN" dirty="0"/>
              <a:t>Explore </a:t>
            </a:r>
            <a:r>
              <a:rPr lang="en-IN" dirty="0" err="1"/>
              <a:t>entitysets</a:t>
            </a:r>
            <a:r>
              <a:rPr lang="en-IN" dirty="0"/>
              <a:t>, properties and </a:t>
            </a:r>
            <a:r>
              <a:rPr lang="en-IN" dirty="0" err="1"/>
              <a:t>odata</a:t>
            </a:r>
            <a:r>
              <a:rPr lang="en-IN" dirty="0"/>
              <a:t> options </a:t>
            </a:r>
          </a:p>
          <a:p>
            <a:pPr marL="742950" lvl="1" indent="-285750">
              <a:buFont typeface="Arial" panose="020B0604020202020204" pitchFamily="34" charset="0"/>
              <a:buChar char="•"/>
            </a:pPr>
            <a:r>
              <a:rPr lang="en-IN" dirty="0"/>
              <a:t>If you find it useful, go to details to find</a:t>
            </a:r>
          </a:p>
          <a:p>
            <a:pPr marL="1200150" lvl="2" indent="-285750">
              <a:buFont typeface="Arial" panose="020B0604020202020204" pitchFamily="34" charset="0"/>
              <a:buChar char="•"/>
            </a:pPr>
            <a:r>
              <a:rPr lang="en-IN" dirty="0"/>
              <a:t>Communication scenario name</a:t>
            </a:r>
          </a:p>
          <a:p>
            <a:pPr marL="1200150" lvl="2" indent="-285750">
              <a:buFont typeface="Arial" panose="020B0604020202020204" pitchFamily="34" charset="0"/>
              <a:buChar char="•"/>
            </a:pPr>
            <a:r>
              <a:rPr lang="en-IN" dirty="0"/>
              <a:t>API End point</a:t>
            </a:r>
          </a:p>
          <a:p>
            <a:pPr marL="285750" indent="-285750">
              <a:buFont typeface="Arial" panose="020B0604020202020204" pitchFamily="34" charset="0"/>
              <a:buChar char="•"/>
            </a:pPr>
            <a:r>
              <a:rPr lang="en-IN" dirty="0"/>
              <a:t>Login to your s/4 system</a:t>
            </a:r>
          </a:p>
          <a:p>
            <a:pPr marL="742950" lvl="1" indent="-285750">
              <a:buFont typeface="Arial" panose="020B0604020202020204" pitchFamily="34" charset="0"/>
              <a:buChar char="•"/>
            </a:pPr>
            <a:r>
              <a:rPr lang="en-IN" dirty="0"/>
              <a:t>Create a communication</a:t>
            </a:r>
          </a:p>
          <a:p>
            <a:pPr marL="742950" lvl="1" indent="-285750">
              <a:buFont typeface="Arial" panose="020B0604020202020204" pitchFamily="34" charset="0"/>
              <a:buChar char="•"/>
            </a:pPr>
            <a:r>
              <a:rPr lang="en-IN" dirty="0"/>
              <a:t>Create Communication user (technical user)</a:t>
            </a:r>
          </a:p>
          <a:p>
            <a:pPr marL="742950" lvl="1" indent="-285750">
              <a:buFont typeface="Arial" panose="020B0604020202020204" pitchFamily="34" charset="0"/>
              <a:buChar char="•"/>
            </a:pPr>
            <a:r>
              <a:rPr lang="en-IN" dirty="0"/>
              <a:t>Create a communication arrangement using the standard comm. Scenario</a:t>
            </a:r>
          </a:p>
          <a:p>
            <a:pPr marL="742950" lvl="1" indent="-285750">
              <a:buFont typeface="Arial" panose="020B0604020202020204" pitchFamily="34" charset="0"/>
              <a:buChar char="•"/>
            </a:pPr>
            <a:r>
              <a:rPr lang="en-IN" dirty="0"/>
              <a:t>Publish the arrangement</a:t>
            </a:r>
          </a:p>
        </p:txBody>
      </p:sp>
    </p:spTree>
    <p:extLst>
      <p:ext uri="{BB962C8B-B14F-4D97-AF65-F5344CB8AC3E}">
        <p14:creationId xmlns:p14="http://schemas.microsoft.com/office/powerpoint/2010/main" val="641499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3CE40B-ACD9-464B-ACA1-6B909994244D}"/>
              </a:ext>
            </a:extLst>
          </p:cNvPr>
          <p:cNvSpPr txBox="1"/>
          <p:nvPr/>
        </p:nvSpPr>
        <p:spPr>
          <a:xfrm>
            <a:off x="138545" y="101600"/>
            <a:ext cx="11794837" cy="707886"/>
          </a:xfrm>
          <a:prstGeom prst="rect">
            <a:avLst/>
          </a:prstGeom>
          <a:noFill/>
        </p:spPr>
        <p:txBody>
          <a:bodyPr wrap="square" rtlCol="0">
            <a:spAutoFit/>
          </a:bodyPr>
          <a:lstStyle/>
          <a:p>
            <a:r>
              <a:rPr lang="en-US" sz="4000" b="1" dirty="0"/>
              <a:t>SAP Cloud SDK </a:t>
            </a:r>
            <a:r>
              <a:rPr lang="en-US" sz="4000" b="0" i="0" dirty="0">
                <a:solidFill>
                  <a:srgbClr val="393A34"/>
                </a:solidFill>
                <a:effectLst/>
                <a:latin typeface="SFMono-Regular"/>
              </a:rPr>
              <a:t>@sap-cloud-sdk/cli</a:t>
            </a:r>
            <a:endParaRPr lang="en-US" sz="4000" b="1" dirty="0"/>
          </a:p>
        </p:txBody>
      </p:sp>
      <p:sp>
        <p:nvSpPr>
          <p:cNvPr id="3" name="TextBox 2">
            <a:extLst>
              <a:ext uri="{FF2B5EF4-FFF2-40B4-BE49-F238E27FC236}">
                <a16:creationId xmlns:a16="http://schemas.microsoft.com/office/drawing/2014/main" id="{533FEC5F-FE17-440A-B26D-D0740928B879}"/>
              </a:ext>
            </a:extLst>
          </p:cNvPr>
          <p:cNvSpPr txBox="1"/>
          <p:nvPr/>
        </p:nvSpPr>
        <p:spPr>
          <a:xfrm>
            <a:off x="249382" y="895927"/>
            <a:ext cx="11684000" cy="2308324"/>
          </a:xfrm>
          <a:prstGeom prst="rect">
            <a:avLst/>
          </a:prstGeom>
          <a:noFill/>
        </p:spPr>
        <p:txBody>
          <a:bodyPr wrap="square" rtlCol="0">
            <a:spAutoFit/>
          </a:bodyPr>
          <a:lstStyle/>
          <a:p>
            <a:pPr algn="l"/>
            <a:r>
              <a:rPr lang="en-US" b="0" i="0" dirty="0">
                <a:solidFill>
                  <a:srgbClr val="1C1E21"/>
                </a:solidFill>
                <a:effectLst/>
                <a:latin typeface="system-ui"/>
              </a:rPr>
              <a:t>The SAP Cloud SDK supports you end-to-end when developing applications that communicate with SAP solutions and services such as SAP S/4HANA Cloud, SAP SuccessFactors, and many others.</a:t>
            </a:r>
          </a:p>
          <a:p>
            <a:pPr algn="l"/>
            <a:endParaRPr lang="en-US" b="0" i="0" dirty="0">
              <a:solidFill>
                <a:srgbClr val="1C1E21"/>
              </a:solidFill>
              <a:effectLst/>
              <a:latin typeface="system-ui"/>
            </a:endParaRPr>
          </a:p>
          <a:p>
            <a:pPr algn="l"/>
            <a:r>
              <a:rPr lang="en-US" b="0" i="0" dirty="0">
                <a:solidFill>
                  <a:srgbClr val="1C1E21"/>
                </a:solidFill>
                <a:effectLst/>
                <a:latin typeface="system-ui"/>
              </a:rPr>
              <a:t>Using the SAP Cloud SDK, you can reduce your effort when developing an application on SAP Cloud Platform by building on best practices delivered by the SAP Cloud SDK. The SAP Cloud SDK can provide JavaScript libraries and project templates.</a:t>
            </a:r>
          </a:p>
          <a:p>
            <a:pPr algn="l"/>
            <a:endParaRPr lang="en-US" b="0" i="0" dirty="0">
              <a:solidFill>
                <a:srgbClr val="1C1E21"/>
              </a:solidFill>
              <a:effectLst/>
              <a:latin typeface="system-ui"/>
            </a:endParaRPr>
          </a:p>
          <a:p>
            <a:pPr algn="l"/>
            <a:r>
              <a:rPr lang="en-US" b="0" i="0" dirty="0">
                <a:solidFill>
                  <a:srgbClr val="1C1E21"/>
                </a:solidFill>
                <a:effectLst/>
                <a:latin typeface="system-ui"/>
              </a:rPr>
              <a:t>To create such an application we provide a command-line interface, that allows you to scaffold or enhance an application with the missing parts to use the SAP Cloud SDK.</a:t>
            </a:r>
          </a:p>
        </p:txBody>
      </p:sp>
    </p:spTree>
    <p:extLst>
      <p:ext uri="{BB962C8B-B14F-4D97-AF65-F5344CB8AC3E}">
        <p14:creationId xmlns:p14="http://schemas.microsoft.com/office/powerpoint/2010/main" val="3511279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5</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7554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Create and Connect to SAP HANA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lang="en-US" sz="1600" dirty="0"/>
              <a:t>Create HANA DB as a Service</a:t>
            </a:r>
          </a:p>
          <a:p>
            <a:pP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Understand HDI Deployer</a:t>
            </a:r>
          </a:p>
          <a:p>
            <a:pPr>
              <a:defRPr/>
            </a:pPr>
            <a:r>
              <a:rPr lang="en-US" sz="1600" dirty="0">
                <a:solidFill>
                  <a:prstClr val="black"/>
                </a:solidFill>
                <a:latin typeface="Calibri" panose="020F0502020204030204"/>
              </a:rPr>
              <a:t>	- Connect to SAP HANA DB</a:t>
            </a:r>
          </a:p>
          <a:p>
            <a:pP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Adding App Router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1600" dirty="0"/>
              <a:t> Understand microservices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Build the MTAR </a:t>
            </a:r>
            <a:r>
              <a:rPr kumimoji="0" lang="en-US" sz="1600" b="0" i="0" u="none" strike="noStrike" kern="1200" cap="none" spc="0" normalizeH="0" baseline="0" noProof="0" dirty="0" err="1">
                <a:ln>
                  <a:noFill/>
                </a:ln>
                <a:solidFill>
                  <a:prstClr val="black"/>
                </a:solidFill>
                <a:effectLst/>
                <a:uLnTx/>
                <a:uFillTx/>
                <a:latin typeface="Calibri" panose="020F0502020204030204"/>
                <a:ea typeface="+mn-ea"/>
                <a:cs typeface="+mn-cs"/>
              </a:rPr>
              <a:t>Archieve</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Deploy and test app in cloud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--Break</a:t>
            </a:r>
            <a:endPar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S/4HANA Connection with SAP Cloud Platform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r>
              <a:rPr lang="en-US" sz="1600" dirty="0">
                <a:solidFill>
                  <a:prstClr val="black"/>
                </a:solidFill>
                <a:latin typeface="Calibri" panose="020F0502020204030204"/>
              </a:rPr>
              <a:t>	 - Introduction to Extensibility</a:t>
            </a:r>
          </a:p>
          <a:p>
            <a:pPr>
              <a:defRPr/>
            </a:pPr>
            <a:r>
              <a:rPr lang="en-US" sz="1600" dirty="0">
                <a:solidFill>
                  <a:prstClr val="black"/>
                </a:solidFill>
                <a:latin typeface="Calibri" panose="020F0502020204030204"/>
              </a:rPr>
              <a:t>	 - Extensibility in past and now</a:t>
            </a:r>
          </a:p>
          <a:p>
            <a:pPr>
              <a:defRPr/>
            </a:pPr>
            <a:r>
              <a:rPr lang="en-US" sz="1600" dirty="0">
                <a:solidFill>
                  <a:prstClr val="black"/>
                </a:solidFill>
                <a:latin typeface="Calibri" panose="020F0502020204030204"/>
              </a:rPr>
              <a:t>	 - Introducing SAP S/4HANA Cloud SDK for Node JS</a:t>
            </a:r>
          </a:p>
          <a:p>
            <a:pPr>
              <a:defRPr/>
            </a:pPr>
            <a:r>
              <a:rPr lang="en-US" sz="1600" dirty="0">
                <a:solidFill>
                  <a:prstClr val="black"/>
                </a:solidFill>
                <a:latin typeface="Calibri" panose="020F0502020204030204"/>
              </a:rPr>
              <a:t>	 - Introduction to SAP Business API HUB</a:t>
            </a:r>
          </a:p>
          <a:p>
            <a:pPr>
              <a:defRPr/>
            </a:pPr>
            <a:r>
              <a:rPr lang="en-US" sz="1600" dirty="0">
                <a:solidFill>
                  <a:prstClr val="black"/>
                </a:solidFill>
                <a:latin typeface="Calibri" panose="020F0502020204030204"/>
              </a:rPr>
              <a:t>	 - Calling SAP S/4HANA Sales Order API using cloud-</a:t>
            </a:r>
            <a:r>
              <a:rPr lang="en-US" sz="1600" dirty="0" err="1">
                <a:solidFill>
                  <a:prstClr val="black"/>
                </a:solidFill>
                <a:latin typeface="Calibri" panose="020F0502020204030204"/>
              </a:rPr>
              <a:t>sdk</a:t>
            </a:r>
            <a:endParaRPr lang="en-US" sz="1600" dirty="0">
              <a:solidFill>
                <a:prstClr val="black"/>
              </a:solidFill>
              <a:latin typeface="Calibri" panose="020F0502020204030204"/>
            </a:endParaRPr>
          </a:p>
          <a:p>
            <a:pPr>
              <a:defRPr/>
            </a:pPr>
            <a:r>
              <a:rPr lang="en-US" sz="1600" dirty="0">
                <a:solidFill>
                  <a:prstClr val="black"/>
                </a:solidFill>
                <a:latin typeface="Calibri" panose="020F0502020204030204"/>
              </a:rPr>
              <a:t>	 - Expose the v4 service layer</a:t>
            </a:r>
          </a:p>
          <a:p>
            <a:pPr>
              <a:defRPr/>
            </a:pPr>
            <a:r>
              <a:rPr lang="en-US" sz="1600" dirty="0">
                <a:solidFill>
                  <a:prstClr val="black"/>
                </a:solidFill>
                <a:latin typeface="Calibri" panose="020F0502020204030204"/>
              </a:rPr>
              <a:t>	 - Create user interface</a:t>
            </a:r>
          </a:p>
          <a:p>
            <a:pPr>
              <a:defRPr/>
            </a:pPr>
            <a:endParaRPr lang="en-US" sz="1600" dirty="0">
              <a:solidFill>
                <a:prstClr val="black"/>
              </a:solidFill>
              <a:latin typeface="Calibri" panose="020F0502020204030204"/>
            </a:endParaRPr>
          </a:p>
          <a:p>
            <a:pPr>
              <a:defRPr/>
            </a:pPr>
            <a:r>
              <a:rPr lang="en-US" sz="1600" b="1" dirty="0" err="1">
                <a:solidFill>
                  <a:prstClr val="black"/>
                </a:solidFill>
                <a:latin typeface="Calibri" panose="020F0502020204030204"/>
              </a:rPr>
              <a:t>QnA</a:t>
            </a:r>
            <a:br>
              <a:rPr lang="en-US" sz="1600" dirty="0">
                <a:solidFill>
                  <a:prstClr val="black"/>
                </a:solidFill>
                <a:latin typeface="Calibri" panose="020F0502020204030204"/>
              </a:rPr>
            </a:b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3CE40B-ACD9-464B-ACA1-6B909994244D}"/>
              </a:ext>
            </a:extLst>
          </p:cNvPr>
          <p:cNvSpPr txBox="1"/>
          <p:nvPr/>
        </p:nvSpPr>
        <p:spPr>
          <a:xfrm>
            <a:off x="138545" y="101600"/>
            <a:ext cx="11887200" cy="707886"/>
          </a:xfrm>
          <a:prstGeom prst="rect">
            <a:avLst/>
          </a:prstGeom>
          <a:noFill/>
        </p:spPr>
        <p:txBody>
          <a:bodyPr wrap="square" rtlCol="0">
            <a:spAutoFit/>
          </a:bodyPr>
          <a:lstStyle/>
          <a:p>
            <a:r>
              <a:rPr lang="en-US" sz="4000" b="1" dirty="0"/>
              <a:t>Hands-on: Create an Extension app using Cloud-</a:t>
            </a:r>
            <a:r>
              <a:rPr lang="en-US" sz="4000" b="1" dirty="0" err="1"/>
              <a:t>sdk</a:t>
            </a:r>
            <a:r>
              <a:rPr lang="en-US" sz="4000" b="1" dirty="0"/>
              <a:t> </a:t>
            </a:r>
          </a:p>
        </p:txBody>
      </p:sp>
      <p:sp>
        <p:nvSpPr>
          <p:cNvPr id="3" name="TextBox 2">
            <a:extLst>
              <a:ext uri="{FF2B5EF4-FFF2-40B4-BE49-F238E27FC236}">
                <a16:creationId xmlns:a16="http://schemas.microsoft.com/office/drawing/2014/main" id="{533FEC5F-FE17-440A-B26D-D0740928B879}"/>
              </a:ext>
            </a:extLst>
          </p:cNvPr>
          <p:cNvSpPr txBox="1"/>
          <p:nvPr/>
        </p:nvSpPr>
        <p:spPr>
          <a:xfrm>
            <a:off x="249382" y="895927"/>
            <a:ext cx="11684000" cy="3693319"/>
          </a:xfrm>
          <a:prstGeom prst="rect">
            <a:avLst/>
          </a:prstGeom>
          <a:noFill/>
        </p:spPr>
        <p:txBody>
          <a:bodyPr wrap="square" rtlCol="0">
            <a:spAutoFit/>
          </a:bodyPr>
          <a:lstStyle/>
          <a:p>
            <a:pPr algn="l"/>
            <a:r>
              <a:rPr lang="en-US" b="0" i="0" dirty="0">
                <a:solidFill>
                  <a:srgbClr val="1C1E21"/>
                </a:solidFill>
                <a:effectLst/>
                <a:latin typeface="system-ui"/>
              </a:rPr>
              <a:t>The SAP Cloud SDK supports you end-to-end when developing applications that communicate with SAP solutions and services such as SAP S/4HANA Cloud, SAP SuccessFactors, and many others.</a:t>
            </a:r>
          </a:p>
          <a:p>
            <a:pPr algn="l"/>
            <a:endParaRPr lang="en-US" b="0" i="0" dirty="0">
              <a:solidFill>
                <a:srgbClr val="1C1E21"/>
              </a:solidFill>
              <a:effectLst/>
              <a:latin typeface="system-ui"/>
            </a:endParaRPr>
          </a:p>
          <a:p>
            <a:pPr algn="l"/>
            <a:r>
              <a:rPr lang="en-US" b="0" i="0" dirty="0">
                <a:solidFill>
                  <a:srgbClr val="1C1E21"/>
                </a:solidFill>
                <a:effectLst/>
                <a:latin typeface="system-ui"/>
              </a:rPr>
              <a:t>Using the SAP Cloud SDK, you can reduce your effort when developing an application on SAP Cloud Platform by building on best practices delivered by the SAP Cloud SDK. The SAP Cloud SDK can provide JavaScript libraries and project templates.</a:t>
            </a:r>
          </a:p>
          <a:p>
            <a:pPr algn="l"/>
            <a:endParaRPr lang="en-US" b="0" i="0" dirty="0">
              <a:solidFill>
                <a:srgbClr val="1C1E21"/>
              </a:solidFill>
              <a:effectLst/>
              <a:latin typeface="system-ui"/>
            </a:endParaRPr>
          </a:p>
          <a:p>
            <a:pPr algn="l"/>
            <a:r>
              <a:rPr lang="en-US" b="0" i="0" dirty="0">
                <a:solidFill>
                  <a:srgbClr val="1C1E21"/>
                </a:solidFill>
                <a:effectLst/>
                <a:latin typeface="system-ui"/>
              </a:rPr>
              <a:t>To create such an application SAP provide a command-line interface, that allows you to scaffold or enhance an application with the missing parts to use the SAP Cloud SDK.</a:t>
            </a:r>
          </a:p>
          <a:p>
            <a:pPr algn="l"/>
            <a:endParaRPr lang="en-US" dirty="0">
              <a:solidFill>
                <a:srgbClr val="1C1E21"/>
              </a:solidFill>
              <a:latin typeface="system-ui"/>
            </a:endParaRPr>
          </a:p>
          <a:p>
            <a:pPr algn="l"/>
            <a:r>
              <a:rPr lang="en-US" b="0" i="0" dirty="0">
                <a:solidFill>
                  <a:srgbClr val="1C1E21"/>
                </a:solidFill>
                <a:effectLst/>
                <a:latin typeface="system-ui"/>
              </a:rPr>
              <a:t>We can install same using below command</a:t>
            </a:r>
          </a:p>
          <a:p>
            <a:pPr algn="l"/>
            <a:endParaRPr lang="en-US" dirty="0">
              <a:solidFill>
                <a:srgbClr val="1C1E21"/>
              </a:solidFill>
              <a:latin typeface="system-ui"/>
            </a:endParaRPr>
          </a:p>
          <a:p>
            <a:pPr algn="l"/>
            <a:r>
              <a:rPr lang="en-US" b="0" i="0" dirty="0" err="1">
                <a:solidFill>
                  <a:srgbClr val="D73A49"/>
                </a:solidFill>
                <a:effectLst/>
                <a:latin typeface="SFMono-Regular"/>
              </a:rPr>
              <a:t>npm</a:t>
            </a:r>
            <a:r>
              <a:rPr lang="en-US" b="0" i="0" dirty="0">
                <a:solidFill>
                  <a:srgbClr val="393A34"/>
                </a:solidFill>
                <a:effectLst/>
                <a:latin typeface="SFMono-Regular"/>
              </a:rPr>
              <a:t> </a:t>
            </a:r>
            <a:r>
              <a:rPr lang="en-US" b="0" i="0" dirty="0">
                <a:solidFill>
                  <a:srgbClr val="D73A49"/>
                </a:solidFill>
                <a:effectLst/>
                <a:latin typeface="SFMono-Regular"/>
              </a:rPr>
              <a:t>install</a:t>
            </a:r>
            <a:r>
              <a:rPr lang="en-US" b="0" i="0" dirty="0">
                <a:solidFill>
                  <a:srgbClr val="393A34"/>
                </a:solidFill>
                <a:effectLst/>
                <a:latin typeface="SFMono-Regular"/>
              </a:rPr>
              <a:t> -g @sap-cloud-sdk/cli</a:t>
            </a:r>
            <a:endParaRPr lang="en-US" b="0" i="0" dirty="0">
              <a:solidFill>
                <a:srgbClr val="1C1E21"/>
              </a:solidFill>
              <a:effectLst/>
              <a:latin typeface="system-ui"/>
            </a:endParaRPr>
          </a:p>
          <a:p>
            <a:pPr algn="l"/>
            <a:endParaRPr lang="en-US" b="0" i="0" dirty="0">
              <a:solidFill>
                <a:srgbClr val="1C1E21"/>
              </a:solidFill>
              <a:effectLst/>
              <a:latin typeface="system-ui"/>
            </a:endParaRPr>
          </a:p>
        </p:txBody>
      </p:sp>
    </p:spTree>
    <p:extLst>
      <p:ext uri="{BB962C8B-B14F-4D97-AF65-F5344CB8AC3E}">
        <p14:creationId xmlns:p14="http://schemas.microsoft.com/office/powerpoint/2010/main" val="2196916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3CE40B-ACD9-464B-ACA1-6B909994244D}"/>
              </a:ext>
            </a:extLst>
          </p:cNvPr>
          <p:cNvSpPr txBox="1"/>
          <p:nvPr/>
        </p:nvSpPr>
        <p:spPr>
          <a:xfrm>
            <a:off x="138545" y="101600"/>
            <a:ext cx="7934037" cy="707886"/>
          </a:xfrm>
          <a:prstGeom prst="rect">
            <a:avLst/>
          </a:prstGeom>
          <a:noFill/>
        </p:spPr>
        <p:txBody>
          <a:bodyPr wrap="square" rtlCol="0">
            <a:spAutoFit/>
          </a:bodyPr>
          <a:lstStyle/>
          <a:p>
            <a:r>
              <a:rPr lang="en-US" sz="4000" b="1" dirty="0"/>
              <a:t>Hands-on continue..</a:t>
            </a:r>
          </a:p>
        </p:txBody>
      </p:sp>
      <p:sp>
        <p:nvSpPr>
          <p:cNvPr id="3" name="TextBox 2">
            <a:extLst>
              <a:ext uri="{FF2B5EF4-FFF2-40B4-BE49-F238E27FC236}">
                <a16:creationId xmlns:a16="http://schemas.microsoft.com/office/drawing/2014/main" id="{533FEC5F-FE17-440A-B26D-D0740928B879}"/>
              </a:ext>
            </a:extLst>
          </p:cNvPr>
          <p:cNvSpPr txBox="1"/>
          <p:nvPr/>
        </p:nvSpPr>
        <p:spPr>
          <a:xfrm>
            <a:off x="249382" y="895927"/>
            <a:ext cx="11684000" cy="4801314"/>
          </a:xfrm>
          <a:prstGeom prst="rect">
            <a:avLst/>
          </a:prstGeom>
          <a:noFill/>
        </p:spPr>
        <p:txBody>
          <a:bodyPr wrap="square" rtlCol="0">
            <a:spAutoFit/>
          </a:bodyPr>
          <a:lstStyle/>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Create a new project using </a:t>
            </a:r>
            <a:r>
              <a:rPr lang="en-US" b="1" dirty="0" err="1">
                <a:solidFill>
                  <a:srgbClr val="000000"/>
                </a:solidFill>
                <a:effectLst/>
                <a:latin typeface="Consolas" panose="020B0609020204030204" pitchFamily="49" charset="0"/>
              </a:rPr>
              <a:t>cds</a:t>
            </a:r>
            <a:r>
              <a:rPr lang="en-US" b="1" dirty="0">
                <a:solidFill>
                  <a:srgbClr val="000000"/>
                </a:solidFill>
                <a:effectLst/>
                <a:latin typeface="Consolas" panose="020B0609020204030204" pitchFamily="49" charset="0"/>
              </a:rPr>
              <a:t> </a:t>
            </a:r>
            <a:r>
              <a:rPr lang="en-US" b="1" dirty="0" err="1">
                <a:solidFill>
                  <a:srgbClr val="000000"/>
                </a:solidFill>
                <a:effectLst/>
                <a:latin typeface="Consolas" panose="020B0609020204030204" pitchFamily="49" charset="0"/>
              </a:rPr>
              <a:t>init</a:t>
            </a:r>
            <a:endParaRPr lang="en-US" b="1" dirty="0">
              <a:solidFill>
                <a:srgbClr val="000000"/>
              </a:solidFill>
              <a:effectLst/>
              <a:latin typeface="Consolas" panose="020B0609020204030204" pitchFamily="49" charset="0"/>
            </a:endParaRPr>
          </a:p>
          <a:p>
            <a:pPr marL="285750" indent="-285750">
              <a:buFontTx/>
              <a:buChar char="-"/>
            </a:pPr>
            <a:r>
              <a:rPr lang="en-US" dirty="0">
                <a:solidFill>
                  <a:srgbClr val="000000"/>
                </a:solidFill>
                <a:effectLst/>
                <a:latin typeface="Consolas" panose="020B0609020204030204" pitchFamily="49" charset="0"/>
              </a:rPr>
              <a:t>Install SAP Cloud SDK for node </a:t>
            </a:r>
            <a:r>
              <a:rPr lang="en-US" dirty="0" err="1">
                <a:solidFill>
                  <a:srgbClr val="000000"/>
                </a:solidFill>
                <a:effectLst/>
                <a:latin typeface="Consolas" panose="020B0609020204030204" pitchFamily="49" charset="0"/>
              </a:rPr>
              <a:t>js</a:t>
            </a:r>
            <a:r>
              <a:rPr lang="en-US" dirty="0">
                <a:solidFill>
                  <a:srgbClr val="000000"/>
                </a:solidFill>
                <a:effectLst/>
                <a:latin typeface="Consolas" panose="020B0609020204030204" pitchFamily="49" charset="0"/>
              </a:rPr>
              <a:t> @sap/cloud-sdk-core</a:t>
            </a:r>
            <a:endParaRPr lang="en-US" dirty="0">
              <a:solidFill>
                <a:srgbClr val="000000"/>
              </a:solidFill>
              <a:latin typeface="Consolas" panose="020B0609020204030204" pitchFamily="49" charset="0"/>
            </a:endParaRPr>
          </a:p>
          <a:p>
            <a:pPr marL="285750" indent="-285750">
              <a:buFontTx/>
              <a:buChar char="-"/>
            </a:pPr>
            <a:r>
              <a:rPr lang="en-US" dirty="0">
                <a:solidFill>
                  <a:srgbClr val="000000"/>
                </a:solidFill>
                <a:latin typeface="Consolas" panose="020B0609020204030204" pitchFamily="49" charset="0"/>
              </a:rPr>
              <a:t>Install the SAP SDK sales order API Module @sap/cloud-sdk-vdm-sales-order-service</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Create </a:t>
            </a:r>
            <a:r>
              <a:rPr lang="en-US" b="1" dirty="0">
                <a:solidFill>
                  <a:srgbClr val="000000"/>
                </a:solidFill>
                <a:effectLst/>
                <a:latin typeface="Consolas" panose="020B0609020204030204" pitchFamily="49" charset="0"/>
              </a:rPr>
              <a:t>external</a:t>
            </a:r>
            <a:r>
              <a:rPr lang="en-US" b="0" dirty="0">
                <a:solidFill>
                  <a:srgbClr val="000000"/>
                </a:solidFill>
                <a:effectLst/>
                <a:latin typeface="Consolas" panose="020B0609020204030204" pitchFamily="49" charset="0"/>
              </a:rPr>
              <a:t> folder inside the </a:t>
            </a:r>
            <a:r>
              <a:rPr lang="en-US" b="0" dirty="0" err="1">
                <a:solidFill>
                  <a:srgbClr val="000000"/>
                </a:solidFill>
                <a:effectLst/>
                <a:latin typeface="Consolas" panose="020B0609020204030204" pitchFamily="49" charset="0"/>
              </a:rPr>
              <a:t>srv</a:t>
            </a:r>
            <a:r>
              <a:rPr lang="en-US" b="0" dirty="0">
                <a:solidFill>
                  <a:srgbClr val="000000"/>
                </a:solidFill>
                <a:effectLst/>
                <a:latin typeface="Consolas" panose="020B0609020204030204" pitchFamily="49" charset="0"/>
              </a:rPr>
              <a:t> directory</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Download Sales Order API </a:t>
            </a:r>
            <a:r>
              <a:rPr lang="en-US" b="0" dirty="0" err="1">
                <a:solidFill>
                  <a:srgbClr val="000000"/>
                </a:solidFill>
                <a:effectLst/>
                <a:latin typeface="Consolas" panose="020B0609020204030204" pitchFamily="49" charset="0"/>
              </a:rPr>
              <a:t>edmx</a:t>
            </a:r>
            <a:r>
              <a:rPr lang="en-US" b="0" dirty="0">
                <a:solidFill>
                  <a:srgbClr val="000000"/>
                </a:solidFill>
                <a:effectLst/>
                <a:latin typeface="Consolas" panose="020B0609020204030204" pitchFamily="49" charset="0"/>
              </a:rPr>
              <a:t> file from </a:t>
            </a:r>
            <a:r>
              <a:rPr lang="en-US" b="0" dirty="0" err="1">
                <a:solidFill>
                  <a:srgbClr val="000000"/>
                </a:solidFill>
                <a:effectLst/>
                <a:latin typeface="Consolas" panose="020B0609020204030204" pitchFamily="49" charset="0"/>
                <a:hlinkClick r:id="rId2"/>
              </a:rPr>
              <a:t>api</a:t>
            </a:r>
            <a:r>
              <a:rPr lang="en-US" b="0" dirty="0">
                <a:solidFill>
                  <a:srgbClr val="000000"/>
                </a:solidFill>
                <a:effectLst/>
                <a:latin typeface="Consolas" panose="020B0609020204030204" pitchFamily="49" charset="0"/>
                <a:hlinkClick r:id="rId2"/>
              </a:rPr>
              <a:t> hub</a:t>
            </a:r>
            <a:endParaRPr lang="en-US" b="0" dirty="0">
              <a:solidFill>
                <a:srgbClr val="000000"/>
              </a:solidFill>
              <a:effectLst/>
              <a:latin typeface="Consolas" panose="020B0609020204030204" pitchFamily="49" charset="0"/>
            </a:endParaRP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run </a:t>
            </a:r>
            <a:r>
              <a:rPr lang="en-US" b="1" dirty="0" err="1">
                <a:solidFill>
                  <a:srgbClr val="000000"/>
                </a:solidFill>
                <a:effectLst/>
                <a:latin typeface="Consolas" panose="020B0609020204030204" pitchFamily="49" charset="0"/>
              </a:rPr>
              <a:t>cds</a:t>
            </a:r>
            <a:r>
              <a:rPr lang="en-US" b="1" dirty="0">
                <a:solidFill>
                  <a:srgbClr val="000000"/>
                </a:solidFill>
                <a:effectLst/>
                <a:latin typeface="Consolas" panose="020B0609020204030204" pitchFamily="49" charset="0"/>
              </a:rPr>
              <a:t> watch </a:t>
            </a:r>
            <a:r>
              <a:rPr lang="en-US" b="0" dirty="0">
                <a:solidFill>
                  <a:srgbClr val="000000"/>
                </a:solidFill>
                <a:effectLst/>
                <a:latin typeface="Consolas" panose="020B0609020204030204" pitchFamily="49" charset="0"/>
              </a:rPr>
              <a:t>on project and drop </a:t>
            </a:r>
            <a:r>
              <a:rPr lang="en-US" b="0" dirty="0" err="1">
                <a:solidFill>
                  <a:srgbClr val="000000"/>
                </a:solidFill>
                <a:effectLst/>
                <a:latin typeface="Consolas" panose="020B0609020204030204" pitchFamily="49" charset="0"/>
              </a:rPr>
              <a:t>edmx</a:t>
            </a:r>
            <a:r>
              <a:rPr lang="en-US" b="0" dirty="0">
                <a:solidFill>
                  <a:srgbClr val="000000"/>
                </a:solidFill>
                <a:effectLst/>
                <a:latin typeface="Consolas" panose="020B0609020204030204" pitchFamily="49" charset="0"/>
              </a:rPr>
              <a:t> inside folder, </a:t>
            </a:r>
            <a:r>
              <a:rPr lang="en-US" b="0" dirty="0" err="1">
                <a:solidFill>
                  <a:srgbClr val="000000"/>
                </a:solidFill>
                <a:effectLst/>
                <a:latin typeface="Consolas" panose="020B0609020204030204" pitchFamily="49" charset="0"/>
              </a:rPr>
              <a:t>csn</a:t>
            </a:r>
            <a:r>
              <a:rPr lang="en-US" b="0" dirty="0">
                <a:solidFill>
                  <a:srgbClr val="000000"/>
                </a:solidFill>
                <a:effectLst/>
                <a:latin typeface="Consolas" panose="020B0609020204030204" pitchFamily="49" charset="0"/>
              </a:rPr>
              <a:t> gets created</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create </a:t>
            </a:r>
            <a:r>
              <a:rPr lang="en-US" b="1" dirty="0">
                <a:solidFill>
                  <a:srgbClr val="000000"/>
                </a:solidFill>
                <a:effectLst/>
                <a:latin typeface="Consolas" panose="020B0609020204030204" pitchFamily="49" charset="0"/>
              </a:rPr>
              <a:t>data-</a:t>
            </a:r>
            <a:r>
              <a:rPr lang="en-US" b="1" dirty="0" err="1">
                <a:solidFill>
                  <a:srgbClr val="000000"/>
                </a:solidFill>
                <a:effectLst/>
                <a:latin typeface="Consolas" panose="020B0609020204030204" pitchFamily="49" charset="0"/>
              </a:rPr>
              <a:t>model.cds</a:t>
            </a:r>
            <a:r>
              <a:rPr lang="en-US" b="1"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which has abstract entity</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create </a:t>
            </a:r>
            <a:r>
              <a:rPr lang="en-US" b="1" dirty="0">
                <a:solidFill>
                  <a:srgbClr val="000000"/>
                </a:solidFill>
                <a:effectLst/>
                <a:latin typeface="Consolas" panose="020B0609020204030204" pitchFamily="49" charset="0"/>
              </a:rPr>
              <a:t>catalog-</a:t>
            </a:r>
            <a:r>
              <a:rPr lang="en-US" b="1" dirty="0" err="1">
                <a:solidFill>
                  <a:srgbClr val="000000"/>
                </a:solidFill>
                <a:effectLst/>
                <a:latin typeface="Consolas" panose="020B0609020204030204" pitchFamily="49" charset="0"/>
              </a:rPr>
              <a:t>service.cds</a:t>
            </a:r>
            <a:r>
              <a:rPr lang="en-US" b="1"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exposing the service from abstract entity</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create </a:t>
            </a:r>
            <a:r>
              <a:rPr lang="en-US" b="1" dirty="0">
                <a:solidFill>
                  <a:srgbClr val="000000"/>
                </a:solidFill>
                <a:effectLst/>
                <a:latin typeface="Consolas" panose="020B0609020204030204" pitchFamily="49" charset="0"/>
              </a:rPr>
              <a:t>catalog-service.js </a:t>
            </a:r>
            <a:r>
              <a:rPr lang="en-US" b="0" dirty="0">
                <a:solidFill>
                  <a:srgbClr val="000000"/>
                </a:solidFill>
                <a:effectLst/>
                <a:latin typeface="Consolas" panose="020B0609020204030204" pitchFamily="49" charset="0"/>
              </a:rPr>
              <a:t>to write hook method for read data from Sales orders in S/4HANA</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Expose the data out of CDS in JSON format by mapping to Entity of CDS</a:t>
            </a:r>
          </a:p>
          <a:p>
            <a:endParaRPr lang="en-US" b="0" dirty="0">
              <a:solidFill>
                <a:srgbClr val="000000"/>
              </a:solidFill>
              <a:effectLst/>
              <a:latin typeface="Consolas" panose="020B0609020204030204" pitchFamily="49" charset="0"/>
            </a:endParaRPr>
          </a:p>
          <a:p>
            <a:endParaRPr lang="en-US" dirty="0">
              <a:solidFill>
                <a:srgbClr val="000000"/>
              </a:solidFill>
              <a:latin typeface="Consolas" panose="020B0609020204030204" pitchFamily="49" charset="0"/>
            </a:endParaRPr>
          </a:p>
          <a:p>
            <a:r>
              <a:rPr lang="en-US" b="0" dirty="0">
                <a:solidFill>
                  <a:srgbClr val="000000"/>
                </a:solidFill>
                <a:effectLst/>
                <a:latin typeface="Consolas" panose="020B0609020204030204" pitchFamily="49" charset="0"/>
              </a:rPr>
              <a:t>Source Code Library</a:t>
            </a:r>
          </a:p>
          <a:p>
            <a:r>
              <a:rPr lang="en-US" b="0" dirty="0">
                <a:solidFill>
                  <a:srgbClr val="000000"/>
                </a:solidFill>
                <a:effectLst/>
                <a:latin typeface="Consolas" panose="020B0609020204030204" pitchFamily="49" charset="0"/>
                <a:hlinkClick r:id="rId3"/>
              </a:rPr>
              <a:t>https://github.com/soyuztechnologies/s4extapp</a:t>
            </a:r>
            <a:endParaRPr lang="en-US" dirty="0">
              <a:solidFill>
                <a:srgbClr val="000000"/>
              </a:solidFill>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218920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5</a:t>
            </a:r>
          </a:p>
        </p:txBody>
      </p:sp>
    </p:spTree>
    <p:extLst>
      <p:ext uri="{BB962C8B-B14F-4D97-AF65-F5344CB8AC3E}">
        <p14:creationId xmlns:p14="http://schemas.microsoft.com/office/powerpoint/2010/main" val="3867772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3CE40B-ACD9-464B-ACA1-6B909994244D}"/>
              </a:ext>
            </a:extLst>
          </p:cNvPr>
          <p:cNvSpPr txBox="1"/>
          <p:nvPr/>
        </p:nvSpPr>
        <p:spPr>
          <a:xfrm>
            <a:off x="138545" y="101600"/>
            <a:ext cx="11684000" cy="707886"/>
          </a:xfrm>
          <a:prstGeom prst="rect">
            <a:avLst/>
          </a:prstGeom>
          <a:noFill/>
        </p:spPr>
        <p:txBody>
          <a:bodyPr wrap="square" rtlCol="0">
            <a:spAutoFit/>
          </a:bodyPr>
          <a:lstStyle/>
          <a:p>
            <a:r>
              <a:rPr lang="en-US" sz="4000" b="1" dirty="0"/>
              <a:t>Hands-on: Create HANA DB Service in Cloud</a:t>
            </a:r>
          </a:p>
        </p:txBody>
      </p:sp>
      <p:pic>
        <p:nvPicPr>
          <p:cNvPr id="5" name="Picture 4">
            <a:extLst>
              <a:ext uri="{FF2B5EF4-FFF2-40B4-BE49-F238E27FC236}">
                <a16:creationId xmlns:a16="http://schemas.microsoft.com/office/drawing/2014/main" id="{C10203A0-26E0-4220-AD7A-1E3494A7B4E0}"/>
              </a:ext>
            </a:extLst>
          </p:cNvPr>
          <p:cNvPicPr>
            <a:picLocks noChangeAspect="1"/>
          </p:cNvPicPr>
          <p:nvPr/>
        </p:nvPicPr>
        <p:blipFill>
          <a:blip r:embed="rId2"/>
          <a:stretch>
            <a:fillRect/>
          </a:stretch>
        </p:blipFill>
        <p:spPr>
          <a:xfrm>
            <a:off x="277091" y="959906"/>
            <a:ext cx="7689246" cy="4938188"/>
          </a:xfrm>
          <a:prstGeom prst="rect">
            <a:avLst/>
          </a:prstGeom>
        </p:spPr>
      </p:pic>
    </p:spTree>
    <p:extLst>
      <p:ext uri="{BB962C8B-B14F-4D97-AF65-F5344CB8AC3E}">
        <p14:creationId xmlns:p14="http://schemas.microsoft.com/office/powerpoint/2010/main" val="1338489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3CE40B-ACD9-464B-ACA1-6B909994244D}"/>
              </a:ext>
            </a:extLst>
          </p:cNvPr>
          <p:cNvSpPr txBox="1"/>
          <p:nvPr/>
        </p:nvSpPr>
        <p:spPr>
          <a:xfrm>
            <a:off x="138545" y="101600"/>
            <a:ext cx="11794837" cy="707886"/>
          </a:xfrm>
          <a:prstGeom prst="rect">
            <a:avLst/>
          </a:prstGeom>
          <a:noFill/>
        </p:spPr>
        <p:txBody>
          <a:bodyPr wrap="square" rtlCol="0">
            <a:spAutoFit/>
          </a:bodyPr>
          <a:lstStyle/>
          <a:p>
            <a:r>
              <a:rPr lang="en-US" sz="4000" b="1" dirty="0"/>
              <a:t>HANA Deployment process</a:t>
            </a:r>
          </a:p>
        </p:txBody>
      </p:sp>
      <p:sp>
        <p:nvSpPr>
          <p:cNvPr id="4" name="Rectangle 3">
            <a:extLst>
              <a:ext uri="{FF2B5EF4-FFF2-40B4-BE49-F238E27FC236}">
                <a16:creationId xmlns:a16="http://schemas.microsoft.com/office/drawing/2014/main" id="{969A25F3-528A-4318-A7B2-BB87F1377366}"/>
              </a:ext>
            </a:extLst>
          </p:cNvPr>
          <p:cNvSpPr/>
          <p:nvPr/>
        </p:nvSpPr>
        <p:spPr>
          <a:xfrm>
            <a:off x="277092" y="2909455"/>
            <a:ext cx="2041236" cy="2170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CAPM </a:t>
            </a:r>
          </a:p>
          <a:p>
            <a:pPr algn="ctr"/>
            <a:r>
              <a:rPr lang="en-US" dirty="0"/>
              <a:t>.</a:t>
            </a:r>
            <a:r>
              <a:rPr lang="en-US" dirty="0" err="1"/>
              <a:t>cds</a:t>
            </a:r>
            <a:r>
              <a:rPr lang="en-US" dirty="0"/>
              <a:t> file</a:t>
            </a:r>
          </a:p>
        </p:txBody>
      </p:sp>
      <p:sp>
        <p:nvSpPr>
          <p:cNvPr id="5" name="Arrow: Right 4">
            <a:extLst>
              <a:ext uri="{FF2B5EF4-FFF2-40B4-BE49-F238E27FC236}">
                <a16:creationId xmlns:a16="http://schemas.microsoft.com/office/drawing/2014/main" id="{9F522113-B462-4294-B58B-F10BBBF20BBA}"/>
              </a:ext>
            </a:extLst>
          </p:cNvPr>
          <p:cNvSpPr/>
          <p:nvPr/>
        </p:nvSpPr>
        <p:spPr>
          <a:xfrm>
            <a:off x="2318328" y="3405908"/>
            <a:ext cx="3288145" cy="974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cds</a:t>
            </a:r>
            <a:r>
              <a:rPr lang="en-US" dirty="0"/>
              <a:t> build --production</a:t>
            </a:r>
          </a:p>
        </p:txBody>
      </p:sp>
      <p:sp>
        <p:nvSpPr>
          <p:cNvPr id="6" name="Rectangle 5">
            <a:extLst>
              <a:ext uri="{FF2B5EF4-FFF2-40B4-BE49-F238E27FC236}">
                <a16:creationId xmlns:a16="http://schemas.microsoft.com/office/drawing/2014/main" id="{A0546298-6BD5-4A14-B2D1-AF9F8DF8908A}"/>
              </a:ext>
            </a:extLst>
          </p:cNvPr>
          <p:cNvSpPr/>
          <p:nvPr/>
        </p:nvSpPr>
        <p:spPr>
          <a:xfrm>
            <a:off x="5606473" y="2909455"/>
            <a:ext cx="2041236" cy="2170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HANADB Artefacts</a:t>
            </a:r>
          </a:p>
        </p:txBody>
      </p:sp>
      <p:sp>
        <p:nvSpPr>
          <p:cNvPr id="7" name="Rectangle 6">
            <a:extLst>
              <a:ext uri="{FF2B5EF4-FFF2-40B4-BE49-F238E27FC236}">
                <a16:creationId xmlns:a16="http://schemas.microsoft.com/office/drawing/2014/main" id="{C44619F0-C69D-4EDB-A57F-7E1804C4235E}"/>
              </a:ext>
            </a:extLst>
          </p:cNvPr>
          <p:cNvSpPr/>
          <p:nvPr/>
        </p:nvSpPr>
        <p:spPr>
          <a:xfrm>
            <a:off x="2743200" y="1847273"/>
            <a:ext cx="1911927" cy="707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cds</a:t>
            </a:r>
            <a:r>
              <a:rPr lang="en-US" dirty="0"/>
              <a:t> add </a:t>
            </a:r>
            <a:r>
              <a:rPr lang="en-US" dirty="0" err="1"/>
              <a:t>hana</a:t>
            </a:r>
            <a:endParaRPr lang="en-US" dirty="0"/>
          </a:p>
        </p:txBody>
      </p:sp>
      <p:cxnSp>
        <p:nvCxnSpPr>
          <p:cNvPr id="9" name="Connector: Elbow 8">
            <a:extLst>
              <a:ext uri="{FF2B5EF4-FFF2-40B4-BE49-F238E27FC236}">
                <a16:creationId xmlns:a16="http://schemas.microsoft.com/office/drawing/2014/main" id="{18E85BA7-8845-439F-A5CB-AAF9C3BF7A20}"/>
              </a:ext>
            </a:extLst>
          </p:cNvPr>
          <p:cNvCxnSpPr>
            <a:stCxn id="7" idx="2"/>
          </p:cNvCxnSpPr>
          <p:nvPr/>
        </p:nvCxnSpPr>
        <p:spPr>
          <a:xfrm rot="5400000">
            <a:off x="2711525" y="2161962"/>
            <a:ext cx="594442" cy="13808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877CCC3A-E8F8-4C6F-9630-83F655FE5A50}"/>
              </a:ext>
            </a:extLst>
          </p:cNvPr>
          <p:cNvSpPr/>
          <p:nvPr/>
        </p:nvSpPr>
        <p:spPr>
          <a:xfrm>
            <a:off x="10160000" y="3625272"/>
            <a:ext cx="1376218" cy="759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HDI</a:t>
            </a:r>
          </a:p>
        </p:txBody>
      </p:sp>
      <p:sp>
        <p:nvSpPr>
          <p:cNvPr id="11" name="Arrow: Right 10">
            <a:extLst>
              <a:ext uri="{FF2B5EF4-FFF2-40B4-BE49-F238E27FC236}">
                <a16:creationId xmlns:a16="http://schemas.microsoft.com/office/drawing/2014/main" id="{F4AE92AA-C619-4DDF-BB6B-1FFA3D67881A}"/>
              </a:ext>
            </a:extLst>
          </p:cNvPr>
          <p:cNvSpPr/>
          <p:nvPr/>
        </p:nvSpPr>
        <p:spPr>
          <a:xfrm>
            <a:off x="7647709" y="3629891"/>
            <a:ext cx="2512291" cy="750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cds</a:t>
            </a:r>
            <a:r>
              <a:rPr lang="en-US" dirty="0"/>
              <a:t> deploy –to </a:t>
            </a:r>
            <a:r>
              <a:rPr lang="en-US" dirty="0" err="1"/>
              <a:t>hana</a:t>
            </a:r>
            <a:endParaRPr lang="en-US" dirty="0"/>
          </a:p>
        </p:txBody>
      </p:sp>
      <p:sp>
        <p:nvSpPr>
          <p:cNvPr id="12" name="Rectangle 11">
            <a:extLst>
              <a:ext uri="{FF2B5EF4-FFF2-40B4-BE49-F238E27FC236}">
                <a16:creationId xmlns:a16="http://schemas.microsoft.com/office/drawing/2014/main" id="{A81D473B-CA99-4F15-A1AC-8C0B85414A58}"/>
              </a:ext>
            </a:extLst>
          </p:cNvPr>
          <p:cNvSpPr/>
          <p:nvPr/>
        </p:nvSpPr>
        <p:spPr>
          <a:xfrm>
            <a:off x="7259781" y="1720572"/>
            <a:ext cx="4036291" cy="759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Package.json</a:t>
            </a:r>
            <a:endParaRPr lang="en-US" dirty="0"/>
          </a:p>
          <a:p>
            <a:pPr algn="ctr"/>
            <a:r>
              <a:rPr lang="en-US" dirty="0"/>
              <a:t>“</a:t>
            </a:r>
            <a:r>
              <a:rPr lang="en-US" dirty="0" err="1"/>
              <a:t>hana</a:t>
            </a:r>
            <a:r>
              <a:rPr lang="en-US" dirty="0"/>
              <a:t>”: {“deploy-format”:”</a:t>
            </a:r>
            <a:r>
              <a:rPr lang="en-US" dirty="0" err="1"/>
              <a:t>hdbtable</a:t>
            </a:r>
            <a:r>
              <a:rPr lang="en-US" dirty="0"/>
              <a:t>”}</a:t>
            </a:r>
          </a:p>
        </p:txBody>
      </p:sp>
      <p:cxnSp>
        <p:nvCxnSpPr>
          <p:cNvPr id="14" name="Connector: Elbow 13">
            <a:extLst>
              <a:ext uri="{FF2B5EF4-FFF2-40B4-BE49-F238E27FC236}">
                <a16:creationId xmlns:a16="http://schemas.microsoft.com/office/drawing/2014/main" id="{EAF41AE6-535E-4F9E-860F-E0BB82782C7D}"/>
              </a:ext>
            </a:extLst>
          </p:cNvPr>
          <p:cNvCxnSpPr>
            <a:stCxn id="12" idx="2"/>
          </p:cNvCxnSpPr>
          <p:nvPr/>
        </p:nvCxnSpPr>
        <p:spPr>
          <a:xfrm rot="5400000">
            <a:off x="8081391" y="2046581"/>
            <a:ext cx="762854" cy="16302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58BA0E3-F97F-48FF-A90F-BE532DFAB145}"/>
              </a:ext>
            </a:extLst>
          </p:cNvPr>
          <p:cNvSpPr txBox="1"/>
          <p:nvPr/>
        </p:nvSpPr>
        <p:spPr>
          <a:xfrm>
            <a:off x="7943272" y="2888246"/>
            <a:ext cx="2041236" cy="369332"/>
          </a:xfrm>
          <a:prstGeom prst="rect">
            <a:avLst/>
          </a:prstGeom>
          <a:noFill/>
        </p:spPr>
        <p:txBody>
          <a:bodyPr wrap="square" rtlCol="0">
            <a:spAutoFit/>
          </a:bodyPr>
          <a:lstStyle/>
          <a:p>
            <a:r>
              <a:rPr lang="en-US" dirty="0"/>
              <a:t>config</a:t>
            </a:r>
          </a:p>
        </p:txBody>
      </p:sp>
      <p:grpSp>
        <p:nvGrpSpPr>
          <p:cNvPr id="17" name="Group 16">
            <a:extLst>
              <a:ext uri="{FF2B5EF4-FFF2-40B4-BE49-F238E27FC236}">
                <a16:creationId xmlns:a16="http://schemas.microsoft.com/office/drawing/2014/main" id="{4B1749F2-2537-4929-8F9E-011433B91585}"/>
              </a:ext>
            </a:extLst>
          </p:cNvPr>
          <p:cNvGrpSpPr/>
          <p:nvPr/>
        </p:nvGrpSpPr>
        <p:grpSpPr>
          <a:xfrm>
            <a:off x="10228981" y="4682837"/>
            <a:ext cx="1413745" cy="1312617"/>
            <a:chOff x="10201272" y="3731491"/>
            <a:chExt cx="1413745" cy="1312617"/>
          </a:xfrm>
        </p:grpSpPr>
        <p:pic>
          <p:nvPicPr>
            <p:cNvPr id="1026" name="Picture 2" descr="Image result for microchip icon">
              <a:extLst>
                <a:ext uri="{FF2B5EF4-FFF2-40B4-BE49-F238E27FC236}">
                  <a16:creationId xmlns:a16="http://schemas.microsoft.com/office/drawing/2014/main" id="{AFFBAC03-1EE2-4F4C-BDD1-C6D909DE4F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1272" y="3731491"/>
              <a:ext cx="1413745" cy="94340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1A0BC23B-D13F-47AF-B05F-AF2406B405FE}"/>
                </a:ext>
              </a:extLst>
            </p:cNvPr>
            <p:cNvSpPr txBox="1"/>
            <p:nvPr/>
          </p:nvSpPr>
          <p:spPr>
            <a:xfrm>
              <a:off x="10418618" y="4674776"/>
              <a:ext cx="1089891" cy="369332"/>
            </a:xfrm>
            <a:prstGeom prst="rect">
              <a:avLst/>
            </a:prstGeom>
            <a:noFill/>
          </p:spPr>
          <p:txBody>
            <a:bodyPr wrap="square" rtlCol="0">
              <a:spAutoFit/>
            </a:bodyPr>
            <a:lstStyle/>
            <a:p>
              <a:r>
                <a:rPr lang="en-US" b="1" i="1" dirty="0">
                  <a:solidFill>
                    <a:srgbClr val="1B1464"/>
                  </a:solidFill>
                  <a:latin typeface="72 Black" panose="020B0A04030603020204" pitchFamily="34" charset="0"/>
                  <a:cs typeface="72 Black" panose="020B0A04030603020204" pitchFamily="34" charset="0"/>
                </a:rPr>
                <a:t>HANA</a:t>
              </a:r>
            </a:p>
          </p:txBody>
        </p:sp>
      </p:grpSp>
      <p:sp>
        <p:nvSpPr>
          <p:cNvPr id="18" name="Arrow: Down 17">
            <a:extLst>
              <a:ext uri="{FF2B5EF4-FFF2-40B4-BE49-F238E27FC236}">
                <a16:creationId xmlns:a16="http://schemas.microsoft.com/office/drawing/2014/main" id="{55CC38E5-2680-4FD6-B3C1-80EB78A20649}"/>
              </a:ext>
            </a:extLst>
          </p:cNvPr>
          <p:cNvSpPr/>
          <p:nvPr/>
        </p:nvSpPr>
        <p:spPr>
          <a:xfrm>
            <a:off x="10651981" y="4267201"/>
            <a:ext cx="517236" cy="41563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7AEDA34-4F63-4641-A119-7252B00C00D1}"/>
              </a:ext>
            </a:extLst>
          </p:cNvPr>
          <p:cNvSpPr txBox="1"/>
          <p:nvPr/>
        </p:nvSpPr>
        <p:spPr>
          <a:xfrm>
            <a:off x="7860145" y="3500582"/>
            <a:ext cx="1694873" cy="369332"/>
          </a:xfrm>
          <a:prstGeom prst="rect">
            <a:avLst/>
          </a:prstGeom>
          <a:noFill/>
        </p:spPr>
        <p:txBody>
          <a:bodyPr wrap="square" rtlCol="0">
            <a:spAutoFit/>
          </a:bodyPr>
          <a:lstStyle/>
          <a:p>
            <a:r>
              <a:rPr lang="en-US" dirty="0"/>
              <a:t>Hana-deployer</a:t>
            </a:r>
          </a:p>
        </p:txBody>
      </p:sp>
    </p:spTree>
    <p:extLst>
      <p:ext uri="{BB962C8B-B14F-4D97-AF65-F5344CB8AC3E}">
        <p14:creationId xmlns:p14="http://schemas.microsoft.com/office/powerpoint/2010/main" val="1297168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3CE40B-ACD9-464B-ACA1-6B909994244D}"/>
              </a:ext>
            </a:extLst>
          </p:cNvPr>
          <p:cNvSpPr txBox="1"/>
          <p:nvPr/>
        </p:nvSpPr>
        <p:spPr>
          <a:xfrm>
            <a:off x="138545" y="101600"/>
            <a:ext cx="7934037" cy="707886"/>
          </a:xfrm>
          <a:prstGeom prst="rect">
            <a:avLst/>
          </a:prstGeom>
          <a:noFill/>
        </p:spPr>
        <p:txBody>
          <a:bodyPr wrap="square" rtlCol="0">
            <a:spAutoFit/>
          </a:bodyPr>
          <a:lstStyle/>
          <a:p>
            <a:r>
              <a:rPr lang="en-US" sz="4000" b="1" dirty="0"/>
              <a:t>App Router</a:t>
            </a:r>
          </a:p>
        </p:txBody>
      </p:sp>
      <p:sp>
        <p:nvSpPr>
          <p:cNvPr id="3" name="TextBox 2">
            <a:extLst>
              <a:ext uri="{FF2B5EF4-FFF2-40B4-BE49-F238E27FC236}">
                <a16:creationId xmlns:a16="http://schemas.microsoft.com/office/drawing/2014/main" id="{533FEC5F-FE17-440A-B26D-D0740928B879}"/>
              </a:ext>
            </a:extLst>
          </p:cNvPr>
          <p:cNvSpPr txBox="1"/>
          <p:nvPr/>
        </p:nvSpPr>
        <p:spPr>
          <a:xfrm>
            <a:off x="249382" y="895927"/>
            <a:ext cx="11684000" cy="2862322"/>
          </a:xfrm>
          <a:prstGeom prst="rect">
            <a:avLst/>
          </a:prstGeom>
          <a:noFill/>
        </p:spPr>
        <p:txBody>
          <a:bodyPr wrap="square" rtlCol="0">
            <a:spAutoFit/>
          </a:bodyPr>
          <a:lstStyle/>
          <a:p>
            <a:r>
              <a:rPr lang="en-US" dirty="0"/>
              <a:t>The application router is the single point-of-entry for an application running in the Cloud Foundry environment on SAP Cloud Platform. The application router is used to serve static content, authenticate users, rewrite URLs, and forward or proxy requests to other micro services while propagating user information.</a:t>
            </a:r>
          </a:p>
          <a:p>
            <a:endParaRPr lang="en-US" dirty="0"/>
          </a:p>
          <a:p>
            <a:r>
              <a:rPr lang="en-US" dirty="0"/>
              <a:t>The application router is a library that is available on npmjs.com (NPM). For more information, see </a:t>
            </a:r>
            <a:r>
              <a:rPr lang="en-US" dirty="0">
                <a:hlinkClick r:id="rId2"/>
              </a:rPr>
              <a:t>@sap/approuter </a:t>
            </a:r>
            <a:r>
              <a:rPr lang="en-US" dirty="0"/>
              <a:t>Information published on non-SAP site.</a:t>
            </a:r>
          </a:p>
          <a:p>
            <a:endParaRPr lang="en-US" dirty="0"/>
          </a:p>
          <a:p>
            <a:r>
              <a:rPr lang="en-US" dirty="0"/>
              <a:t>You can set up an run your own application router or you can use the application router that is managed by SAP (for more information see </a:t>
            </a:r>
            <a:r>
              <a:rPr lang="en-US" dirty="0">
                <a:hlinkClick r:id="rId3"/>
              </a:rPr>
              <a:t>Managed Application Router</a:t>
            </a:r>
            <a:r>
              <a:rPr lang="en-US" dirty="0"/>
              <a:t>). We recommend running you own application router only in advanced cases, for example when application router extensibility is required.</a:t>
            </a:r>
          </a:p>
        </p:txBody>
      </p:sp>
    </p:spTree>
    <p:extLst>
      <p:ext uri="{BB962C8B-B14F-4D97-AF65-F5344CB8AC3E}">
        <p14:creationId xmlns:p14="http://schemas.microsoft.com/office/powerpoint/2010/main" val="114718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3CE40B-ACD9-464B-ACA1-6B909994244D}"/>
              </a:ext>
            </a:extLst>
          </p:cNvPr>
          <p:cNvSpPr txBox="1"/>
          <p:nvPr/>
        </p:nvSpPr>
        <p:spPr>
          <a:xfrm>
            <a:off x="138545" y="101600"/>
            <a:ext cx="10852728" cy="707886"/>
          </a:xfrm>
          <a:prstGeom prst="rect">
            <a:avLst/>
          </a:prstGeom>
          <a:noFill/>
        </p:spPr>
        <p:txBody>
          <a:bodyPr wrap="square" rtlCol="0">
            <a:spAutoFit/>
          </a:bodyPr>
          <a:lstStyle/>
          <a:p>
            <a:r>
              <a:rPr lang="en-US" sz="4000" b="1" dirty="0"/>
              <a:t>Hands-on: Add App Router to UI5 app</a:t>
            </a:r>
          </a:p>
        </p:txBody>
      </p:sp>
      <p:sp>
        <p:nvSpPr>
          <p:cNvPr id="3" name="TextBox 2">
            <a:extLst>
              <a:ext uri="{FF2B5EF4-FFF2-40B4-BE49-F238E27FC236}">
                <a16:creationId xmlns:a16="http://schemas.microsoft.com/office/drawing/2014/main" id="{533FEC5F-FE17-440A-B26D-D0740928B879}"/>
              </a:ext>
            </a:extLst>
          </p:cNvPr>
          <p:cNvSpPr txBox="1"/>
          <p:nvPr/>
        </p:nvSpPr>
        <p:spPr>
          <a:xfrm>
            <a:off x="249382" y="895927"/>
            <a:ext cx="11684000" cy="2308324"/>
          </a:xfrm>
          <a:prstGeom prst="rect">
            <a:avLst/>
          </a:prstGeom>
          <a:noFill/>
        </p:spPr>
        <p:txBody>
          <a:bodyPr wrap="square" rtlCol="0">
            <a:spAutoFit/>
          </a:bodyPr>
          <a:lstStyle/>
          <a:p>
            <a:r>
              <a:rPr lang="en-US" dirty="0"/>
              <a:t>Add Application router dependency in the root </a:t>
            </a:r>
            <a:r>
              <a:rPr lang="en-US" b="1" dirty="0"/>
              <a:t>app</a:t>
            </a:r>
            <a:r>
              <a:rPr lang="en-US" dirty="0"/>
              <a:t> folder</a:t>
            </a:r>
          </a:p>
          <a:p>
            <a:endParaRPr lang="en-US" dirty="0"/>
          </a:p>
          <a:p>
            <a:r>
              <a:rPr lang="en-US" dirty="0" err="1"/>
              <a:t>npm</a:t>
            </a:r>
            <a:r>
              <a:rPr lang="en-US" dirty="0"/>
              <a:t> install @sap/approuter</a:t>
            </a:r>
          </a:p>
          <a:p>
            <a:endParaRPr lang="en-US" dirty="0"/>
          </a:p>
          <a:p>
            <a:r>
              <a:rPr lang="en-US" dirty="0"/>
              <a:t>Change Start script in </a:t>
            </a:r>
            <a:r>
              <a:rPr lang="en-US" dirty="0" err="1"/>
              <a:t>package.json</a:t>
            </a:r>
            <a:r>
              <a:rPr lang="en-US" dirty="0"/>
              <a:t> of app</a:t>
            </a:r>
          </a:p>
          <a:p>
            <a:endParaRPr lang="en-US" dirty="0"/>
          </a:p>
          <a:p>
            <a:r>
              <a:rPr lang="en-US" b="0" dirty="0">
                <a:solidFill>
                  <a:srgbClr val="0451A5"/>
                </a:solidFill>
                <a:effectLst/>
                <a:latin typeface="Consolas" panose="020B0609020204030204" pitchFamily="49" charset="0"/>
              </a:rPr>
              <a:t>"start"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"node </a:t>
            </a:r>
            <a:r>
              <a:rPr lang="en-US" b="0" dirty="0" err="1">
                <a:solidFill>
                  <a:srgbClr val="A31515"/>
                </a:solidFill>
                <a:effectLst/>
                <a:latin typeface="Consolas" panose="020B0609020204030204" pitchFamily="49" charset="0"/>
              </a:rPr>
              <a:t>node_modules</a:t>
            </a:r>
            <a:r>
              <a:rPr lang="en-US" b="0" dirty="0">
                <a:solidFill>
                  <a:srgbClr val="A31515"/>
                </a:solidFill>
                <a:effectLst/>
                <a:latin typeface="Consolas" panose="020B0609020204030204" pitchFamily="49" charset="0"/>
              </a:rPr>
              <a:t>/@sap/approuter/approuter.js"</a:t>
            </a:r>
            <a:endParaRPr lang="en-US" b="0" dirty="0">
              <a:solidFill>
                <a:srgbClr val="000000"/>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2243038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3CE40B-ACD9-464B-ACA1-6B909994244D}"/>
              </a:ext>
            </a:extLst>
          </p:cNvPr>
          <p:cNvSpPr txBox="1"/>
          <p:nvPr/>
        </p:nvSpPr>
        <p:spPr>
          <a:xfrm>
            <a:off x="138545" y="101600"/>
            <a:ext cx="7934037" cy="707886"/>
          </a:xfrm>
          <a:prstGeom prst="rect">
            <a:avLst/>
          </a:prstGeom>
          <a:noFill/>
        </p:spPr>
        <p:txBody>
          <a:bodyPr wrap="square" rtlCol="0">
            <a:spAutoFit/>
          </a:bodyPr>
          <a:lstStyle/>
          <a:p>
            <a:r>
              <a:rPr lang="en-US" sz="4000" b="1" dirty="0" err="1"/>
              <a:t>xs-app.json</a:t>
            </a:r>
            <a:r>
              <a:rPr lang="en-US" sz="4000" b="1" dirty="0"/>
              <a:t> content</a:t>
            </a:r>
          </a:p>
        </p:txBody>
      </p:sp>
      <p:sp>
        <p:nvSpPr>
          <p:cNvPr id="3" name="TextBox 2">
            <a:extLst>
              <a:ext uri="{FF2B5EF4-FFF2-40B4-BE49-F238E27FC236}">
                <a16:creationId xmlns:a16="http://schemas.microsoft.com/office/drawing/2014/main" id="{533FEC5F-FE17-440A-B26D-D0740928B879}"/>
              </a:ext>
            </a:extLst>
          </p:cNvPr>
          <p:cNvSpPr txBox="1"/>
          <p:nvPr/>
        </p:nvSpPr>
        <p:spPr>
          <a:xfrm>
            <a:off x="249382" y="895927"/>
            <a:ext cx="11684000" cy="3416320"/>
          </a:xfrm>
          <a:prstGeom prst="rect">
            <a:avLst/>
          </a:prstGeom>
          <a:noFill/>
        </p:spPr>
        <p:txBody>
          <a:bodyPr wrap="square" rtlCol="0">
            <a:spAutoFit/>
          </a:bodyPr>
          <a:lstStyle/>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a:t>
            </a:r>
            <a:r>
              <a:rPr lang="en-US" b="0" dirty="0" err="1">
                <a:solidFill>
                  <a:srgbClr val="0451A5"/>
                </a:solidFill>
                <a:effectLst/>
                <a:latin typeface="Consolas" panose="020B0609020204030204" pitchFamily="49" charset="0"/>
              </a:rPr>
              <a:t>welcomeFile</a:t>
            </a: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managestudents</a:t>
            </a:r>
            <a:r>
              <a:rPr lang="en-US" b="0" dirty="0">
                <a:solidFill>
                  <a:srgbClr val="A31515"/>
                </a:solidFill>
                <a:effectLst/>
                <a:latin typeface="Consolas" panose="020B0609020204030204" pitchFamily="49" charset="0"/>
              </a:rPr>
              <a:t>/webapp/"</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a:t>
            </a:r>
            <a:r>
              <a:rPr lang="en-US" b="0" dirty="0" err="1">
                <a:solidFill>
                  <a:srgbClr val="0451A5"/>
                </a:solidFill>
                <a:effectLst/>
                <a:latin typeface="Consolas" panose="020B0609020204030204" pitchFamily="49" charset="0"/>
              </a:rPr>
              <a:t>authenticationMethod</a:t>
            </a: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"none"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"routes"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"source"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managestudents</a:t>
            </a:r>
            <a:r>
              <a:rPr lang="en-US" b="0" dirty="0">
                <a:solidFill>
                  <a:srgbClr val="A31515"/>
                </a:solidFill>
                <a:effectLst/>
                <a:latin typeface="Consolas" panose="020B0609020204030204" pitchFamily="49" charset="0"/>
              </a:rPr>
              <a:t>/webapp/(.*)$"</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"target"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a:t>
            </a:r>
            <a:r>
              <a:rPr lang="en-US" b="0" dirty="0" err="1">
                <a:solidFill>
                  <a:srgbClr val="0451A5"/>
                </a:solidFill>
                <a:effectLst/>
                <a:latin typeface="Consolas" panose="020B0609020204030204" pitchFamily="49" charset="0"/>
              </a:rPr>
              <a:t>localDir</a:t>
            </a: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managestudents</a:t>
            </a:r>
            <a:r>
              <a:rPr lang="en-US" b="0" dirty="0">
                <a:solidFill>
                  <a:srgbClr val="A31515"/>
                </a:solidFill>
                <a:effectLst/>
                <a:latin typeface="Consolas" panose="020B0609020204030204" pitchFamily="49" charset="0"/>
              </a:rPr>
              <a:t>/webapp/"</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"source"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"destination"</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srv-api</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pic>
        <p:nvPicPr>
          <p:cNvPr id="5" name="Picture 4">
            <a:extLst>
              <a:ext uri="{FF2B5EF4-FFF2-40B4-BE49-F238E27FC236}">
                <a16:creationId xmlns:a16="http://schemas.microsoft.com/office/drawing/2014/main" id="{5CB11DDA-F75D-4988-AE6A-528C6B858AFA}"/>
              </a:ext>
            </a:extLst>
          </p:cNvPr>
          <p:cNvPicPr>
            <a:picLocks noChangeAspect="1"/>
          </p:cNvPicPr>
          <p:nvPr/>
        </p:nvPicPr>
        <p:blipFill>
          <a:blip r:embed="rId2"/>
          <a:stretch>
            <a:fillRect/>
          </a:stretch>
        </p:blipFill>
        <p:spPr>
          <a:xfrm>
            <a:off x="7803273" y="966720"/>
            <a:ext cx="4130109" cy="2182880"/>
          </a:xfrm>
          <a:prstGeom prst="rect">
            <a:avLst/>
          </a:prstGeom>
        </p:spPr>
      </p:pic>
    </p:spTree>
    <p:extLst>
      <p:ext uri="{BB962C8B-B14F-4D97-AF65-F5344CB8AC3E}">
        <p14:creationId xmlns:p14="http://schemas.microsoft.com/office/powerpoint/2010/main" val="4239197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3CE40B-ACD9-464B-ACA1-6B909994244D}"/>
              </a:ext>
            </a:extLst>
          </p:cNvPr>
          <p:cNvSpPr txBox="1"/>
          <p:nvPr/>
        </p:nvSpPr>
        <p:spPr>
          <a:xfrm>
            <a:off x="138545" y="101600"/>
            <a:ext cx="7934037" cy="707886"/>
          </a:xfrm>
          <a:prstGeom prst="rect">
            <a:avLst/>
          </a:prstGeom>
          <a:noFill/>
        </p:spPr>
        <p:txBody>
          <a:bodyPr wrap="square" rtlCol="0">
            <a:spAutoFit/>
          </a:bodyPr>
          <a:lstStyle/>
          <a:p>
            <a:r>
              <a:rPr lang="en-US" sz="4000" b="1" dirty="0"/>
              <a:t>What is MTA</a:t>
            </a:r>
          </a:p>
        </p:txBody>
      </p:sp>
      <p:sp>
        <p:nvSpPr>
          <p:cNvPr id="3" name="TextBox 2">
            <a:extLst>
              <a:ext uri="{FF2B5EF4-FFF2-40B4-BE49-F238E27FC236}">
                <a16:creationId xmlns:a16="http://schemas.microsoft.com/office/drawing/2014/main" id="{533FEC5F-FE17-440A-B26D-D0740928B879}"/>
              </a:ext>
            </a:extLst>
          </p:cNvPr>
          <p:cNvSpPr txBox="1"/>
          <p:nvPr/>
        </p:nvSpPr>
        <p:spPr>
          <a:xfrm>
            <a:off x="249382" y="895927"/>
            <a:ext cx="11684000" cy="2031325"/>
          </a:xfrm>
          <a:prstGeom prst="rect">
            <a:avLst/>
          </a:prstGeom>
          <a:noFill/>
        </p:spPr>
        <p:txBody>
          <a:bodyPr wrap="square" rtlCol="0">
            <a:spAutoFit/>
          </a:bodyPr>
          <a:lstStyle/>
          <a:p>
            <a:r>
              <a:rPr lang="en-US" b="0" i="0" dirty="0">
                <a:solidFill>
                  <a:srgbClr val="000000"/>
                </a:solidFill>
                <a:effectLst/>
                <a:latin typeface="Montserrat"/>
              </a:rPr>
              <a:t>A Multi-Target Application (</a:t>
            </a:r>
            <a:r>
              <a:rPr lang="en-US" b="0" i="0" u="none" strike="noStrike" dirty="0">
                <a:solidFill>
                  <a:srgbClr val="042C40"/>
                </a:solidFill>
                <a:effectLst/>
                <a:latin typeface="Montserrat"/>
              </a:rPr>
              <a:t>SAP</a:t>
            </a:r>
            <a:r>
              <a:rPr lang="en-US" b="0" i="0" dirty="0">
                <a:solidFill>
                  <a:srgbClr val="000000"/>
                </a:solidFill>
                <a:effectLst/>
                <a:latin typeface="Montserrat"/>
              </a:rPr>
              <a:t> MTA) is a package comprised of multiple libraries, application and resource modules. These have been created using different technologies and deployed to different runtimes but have a common life-cycle. You can bundle different modules together, describe them along with their inter-dependencies to other modules, services, and interfaces, and package them in an Multi-Target Application(MTA) .</a:t>
            </a:r>
          </a:p>
          <a:p>
            <a:pPr algn="l"/>
            <a:r>
              <a:rPr lang="en-US" b="0" i="0" dirty="0">
                <a:solidFill>
                  <a:srgbClr val="000000"/>
                </a:solidFill>
                <a:effectLst/>
                <a:latin typeface="Montserrat"/>
              </a:rPr>
              <a:t>A Multi-Target Application can have both UI5 and other open source app implementation. We can deploy Java, Node.js and all other SAP cloud platform services.</a:t>
            </a:r>
          </a:p>
          <a:p>
            <a:endParaRPr lang="en-US" dirty="0"/>
          </a:p>
        </p:txBody>
      </p:sp>
      <p:sp>
        <p:nvSpPr>
          <p:cNvPr id="10" name="TextBox 9">
            <a:extLst>
              <a:ext uri="{FF2B5EF4-FFF2-40B4-BE49-F238E27FC236}">
                <a16:creationId xmlns:a16="http://schemas.microsoft.com/office/drawing/2014/main" id="{E5E63CA9-4357-4079-9DA0-5EA2E30F3165}"/>
              </a:ext>
            </a:extLst>
          </p:cNvPr>
          <p:cNvSpPr txBox="1"/>
          <p:nvPr/>
        </p:nvSpPr>
        <p:spPr>
          <a:xfrm>
            <a:off x="249382" y="2690336"/>
            <a:ext cx="11794836" cy="923330"/>
          </a:xfrm>
          <a:prstGeom prst="rect">
            <a:avLst/>
          </a:prstGeom>
          <a:noFill/>
        </p:spPr>
        <p:txBody>
          <a:bodyPr wrap="square">
            <a:spAutoFit/>
          </a:bodyPr>
          <a:lstStyle/>
          <a:p>
            <a:r>
              <a:rPr lang="en-US" b="0" i="0" dirty="0">
                <a:effectLst/>
                <a:latin typeface="Benton Sans"/>
              </a:rPr>
              <a:t>Development descriptors are used to generate MTA deployment descriptors, which define the required deployment data. That is, the MTA development descriptor data specifies what you want to build, how to build it, while the deployment descriptor data specifies as what and how to deploy it.</a:t>
            </a:r>
            <a:endParaRPr lang="en-US" dirty="0"/>
          </a:p>
        </p:txBody>
      </p:sp>
      <p:pic>
        <p:nvPicPr>
          <p:cNvPr id="2056" name="Picture 8">
            <a:extLst>
              <a:ext uri="{FF2B5EF4-FFF2-40B4-BE49-F238E27FC236}">
                <a16:creationId xmlns:a16="http://schemas.microsoft.com/office/drawing/2014/main" id="{D6D52274-6175-471E-A6DF-DF0C20EAE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663" y="3898757"/>
            <a:ext cx="7543800" cy="1000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4A9D19-BCF8-46DC-A52C-216854010C68}"/>
              </a:ext>
            </a:extLst>
          </p:cNvPr>
          <p:cNvSpPr txBox="1"/>
          <p:nvPr/>
        </p:nvSpPr>
        <p:spPr>
          <a:xfrm>
            <a:off x="333663" y="5107709"/>
            <a:ext cx="5596082" cy="369332"/>
          </a:xfrm>
          <a:prstGeom prst="rect">
            <a:avLst/>
          </a:prstGeom>
          <a:noFill/>
        </p:spPr>
        <p:txBody>
          <a:bodyPr wrap="square" rtlCol="0">
            <a:spAutoFit/>
          </a:bodyPr>
          <a:lstStyle/>
          <a:p>
            <a:r>
              <a:rPr lang="en-US" dirty="0">
                <a:hlinkClick r:id="rId3"/>
              </a:rPr>
              <a:t>Click here for more on MTA</a:t>
            </a:r>
            <a:endParaRPr lang="en-US" dirty="0"/>
          </a:p>
        </p:txBody>
      </p:sp>
    </p:spTree>
    <p:extLst>
      <p:ext uri="{BB962C8B-B14F-4D97-AF65-F5344CB8AC3E}">
        <p14:creationId xmlns:p14="http://schemas.microsoft.com/office/powerpoint/2010/main" val="192670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3CE40B-ACD9-464B-ACA1-6B909994244D}"/>
              </a:ext>
            </a:extLst>
          </p:cNvPr>
          <p:cNvSpPr txBox="1"/>
          <p:nvPr/>
        </p:nvSpPr>
        <p:spPr>
          <a:xfrm>
            <a:off x="138545" y="101600"/>
            <a:ext cx="7934037" cy="707886"/>
          </a:xfrm>
          <a:prstGeom prst="rect">
            <a:avLst/>
          </a:prstGeom>
          <a:noFill/>
        </p:spPr>
        <p:txBody>
          <a:bodyPr wrap="square" rtlCol="0">
            <a:spAutoFit/>
          </a:bodyPr>
          <a:lstStyle/>
          <a:p>
            <a:r>
              <a:rPr lang="en-US" sz="4000" b="1" dirty="0"/>
              <a:t>Hands-on Add UI module to MTA</a:t>
            </a:r>
          </a:p>
        </p:txBody>
      </p:sp>
      <p:sp>
        <p:nvSpPr>
          <p:cNvPr id="3" name="TextBox 2">
            <a:extLst>
              <a:ext uri="{FF2B5EF4-FFF2-40B4-BE49-F238E27FC236}">
                <a16:creationId xmlns:a16="http://schemas.microsoft.com/office/drawing/2014/main" id="{533FEC5F-FE17-440A-B26D-D0740928B879}"/>
              </a:ext>
            </a:extLst>
          </p:cNvPr>
          <p:cNvSpPr txBox="1"/>
          <p:nvPr/>
        </p:nvSpPr>
        <p:spPr>
          <a:xfrm>
            <a:off x="249382" y="895927"/>
            <a:ext cx="11684000" cy="5632311"/>
          </a:xfrm>
          <a:prstGeom prst="rect">
            <a:avLst/>
          </a:prstGeom>
          <a:noFill/>
        </p:spPr>
        <p:txBody>
          <a:bodyPr wrap="square" rtlCol="0">
            <a:spAutoFit/>
          </a:bodyPr>
          <a:lstStyle/>
          <a:p>
            <a:r>
              <a:rPr lang="en-US" dirty="0"/>
              <a:t>Add a new </a:t>
            </a:r>
            <a:r>
              <a:rPr lang="en-US" dirty="0" err="1"/>
              <a:t>mta.yml</a:t>
            </a:r>
            <a:r>
              <a:rPr lang="en-US" dirty="0"/>
              <a:t> file using command</a:t>
            </a:r>
          </a:p>
          <a:p>
            <a:endParaRPr lang="en-US" dirty="0"/>
          </a:p>
          <a:p>
            <a:r>
              <a:rPr lang="en-US" sz="1800" b="1" dirty="0" err="1"/>
              <a:t>cds</a:t>
            </a:r>
            <a:r>
              <a:rPr lang="en-US" sz="1800" b="1" dirty="0"/>
              <a:t> add </a:t>
            </a:r>
            <a:r>
              <a:rPr lang="en-US" sz="1800" b="1" dirty="0" err="1"/>
              <a:t>mta</a:t>
            </a:r>
            <a:endParaRPr lang="en-US" sz="1800" b="1" dirty="0"/>
          </a:p>
          <a:p>
            <a:endParaRPr lang="en-US" dirty="0"/>
          </a:p>
          <a:p>
            <a:r>
              <a:rPr lang="en-US" dirty="0"/>
              <a:t>Open </a:t>
            </a:r>
            <a:r>
              <a:rPr lang="en-US" dirty="0" err="1"/>
              <a:t>mta.yml</a:t>
            </a:r>
            <a:r>
              <a:rPr lang="en-US" dirty="0"/>
              <a:t> file and add new UI Config</a:t>
            </a:r>
          </a:p>
          <a:p>
            <a:endParaRPr lang="en-US" dirty="0"/>
          </a:p>
          <a:p>
            <a:r>
              <a:rPr lang="en-US" b="0" dirty="0">
                <a:solidFill>
                  <a:srgbClr val="000000"/>
                </a:solidFill>
                <a:effectLst/>
                <a:latin typeface="Consolas" panose="020B0609020204030204" pitchFamily="49" charset="0"/>
              </a:rPr>
              <a:t>  - </a:t>
            </a:r>
            <a:r>
              <a:rPr lang="en-US" b="0" dirty="0">
                <a:solidFill>
                  <a:srgbClr val="800000"/>
                </a:solidFill>
                <a:effectLst/>
                <a:latin typeface="Consolas" panose="020B0609020204030204" pitchFamily="49" charset="0"/>
              </a:rPr>
              <a:t>name</a:t>
            </a:r>
            <a:r>
              <a:rPr lang="en-US" b="0" dirty="0">
                <a:solidFill>
                  <a:srgbClr val="000000"/>
                </a:solidFill>
                <a:effectLst/>
                <a:latin typeface="Consolas" panose="020B0609020204030204" pitchFamily="49" charset="0"/>
              </a:rPr>
              <a:t>: capm3-ui</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nodejs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path</a:t>
            </a:r>
            <a:r>
              <a:rPr lang="en-US" b="0" dirty="0">
                <a:solidFill>
                  <a:srgbClr val="000000"/>
                </a:solidFill>
                <a:effectLst/>
                <a:latin typeface="Consolas" panose="020B0609020204030204" pitchFamily="49" charset="0"/>
              </a:rPr>
              <a:t>: app</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requires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r>
              <a:rPr lang="en-US" b="0" dirty="0">
                <a:solidFill>
                  <a:srgbClr val="800000"/>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srv-api</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properties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forwardAuthToken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true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800000"/>
                </a:solidFill>
                <a:effectLst/>
                <a:latin typeface="Consolas" panose="020B0609020204030204" pitchFamily="49" charset="0"/>
              </a:rPr>
              <a:t>strictSSL</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true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srv-api</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url</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srv-url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group</a:t>
            </a:r>
            <a:r>
              <a:rPr lang="en-US" b="0" dirty="0">
                <a:solidFill>
                  <a:srgbClr val="000000"/>
                </a:solidFill>
                <a:effectLst/>
                <a:latin typeface="Consolas" panose="020B0609020204030204" pitchFamily="49" charset="0"/>
              </a:rPr>
              <a:t>: destinations</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parameters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disk-quota</a:t>
            </a:r>
            <a:r>
              <a:rPr lang="en-US" b="0" dirty="0">
                <a:solidFill>
                  <a:srgbClr val="000000"/>
                </a:solidFill>
                <a:effectLst/>
                <a:latin typeface="Consolas" panose="020B0609020204030204" pitchFamily="49" charset="0"/>
              </a:rPr>
              <a:t>: 256M</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memory</a:t>
            </a:r>
            <a:r>
              <a:rPr lang="en-US" b="0" dirty="0">
                <a:solidFill>
                  <a:srgbClr val="000000"/>
                </a:solidFill>
                <a:effectLst/>
                <a:latin typeface="Consolas" panose="020B0609020204030204" pitchFamily="49" charset="0"/>
              </a:rPr>
              <a:t>: 256M</a:t>
            </a:r>
          </a:p>
        </p:txBody>
      </p:sp>
    </p:spTree>
    <p:extLst>
      <p:ext uri="{BB962C8B-B14F-4D97-AF65-F5344CB8AC3E}">
        <p14:creationId xmlns:p14="http://schemas.microsoft.com/office/powerpoint/2010/main" val="2280803239"/>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6509</TotalTime>
  <Words>1557</Words>
  <Application>Microsoft Office PowerPoint</Application>
  <PresentationFormat>Widescreen</PresentationFormat>
  <Paragraphs>196</Paragraphs>
  <Slides>24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72 Black</vt:lpstr>
      <vt:lpstr>Arial</vt:lpstr>
      <vt:lpstr>Benton Sans</vt:lpstr>
      <vt:lpstr>Calibri</vt:lpstr>
      <vt:lpstr>Calibri Light</vt:lpstr>
      <vt:lpstr>Consolas</vt:lpstr>
      <vt:lpstr>Montserrat</vt:lpstr>
      <vt:lpstr>SFMono-Regular</vt:lpstr>
      <vt:lpstr>system-ui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697</cp:revision>
  <dcterms:created xsi:type="dcterms:W3CDTF">2016-07-10T03:33:26Z</dcterms:created>
  <dcterms:modified xsi:type="dcterms:W3CDTF">2021-02-05T16:23:02Z</dcterms:modified>
</cp:coreProperties>
</file>