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46" r:id="rId4"/>
  </p:sldMasterIdLst>
  <p:notesMasterIdLst>
    <p:notesMasterId r:id="rId30"/>
  </p:notesMasterIdLst>
  <p:sldIdLst>
    <p:sldId id="256" r:id="rId5"/>
    <p:sldId id="402" r:id="rId6"/>
    <p:sldId id="276" r:id="rId7"/>
    <p:sldId id="319" r:id="rId8"/>
    <p:sldId id="345" r:id="rId9"/>
    <p:sldId id="346" r:id="rId10"/>
    <p:sldId id="347" r:id="rId11"/>
    <p:sldId id="348" r:id="rId12"/>
    <p:sldId id="349" r:id="rId13"/>
    <p:sldId id="350" r:id="rId14"/>
    <p:sldId id="352" r:id="rId15"/>
    <p:sldId id="357" r:id="rId16"/>
    <p:sldId id="358" r:id="rId17"/>
    <p:sldId id="359" r:id="rId18"/>
    <p:sldId id="383" r:id="rId19"/>
    <p:sldId id="386" r:id="rId20"/>
    <p:sldId id="392" r:id="rId21"/>
    <p:sldId id="361" r:id="rId22"/>
    <p:sldId id="363" r:id="rId23"/>
    <p:sldId id="367" r:id="rId24"/>
    <p:sldId id="371" r:id="rId25"/>
    <p:sldId id="377" r:id="rId26"/>
    <p:sldId id="378" r:id="rId27"/>
    <p:sldId id="419" r:id="rId28"/>
    <p:sldId id="409" r:id="rId29"/>
  </p:sldIdLst>
  <p:sldSz cx="12188825" cy="6858000"/>
  <p:notesSz cx="6858000" cy="9144000"/>
  <p:embeddedFontLst>
    <p:embeddedFont>
      <p:font typeface="72 Condensed" panose="020B0506030000000003" pitchFamily="34" charset="0"/>
      <p:regular r:id="rId31"/>
      <p:bold r:id="rId32"/>
    </p:embeddedFont>
    <p:embeddedFont>
      <p:font typeface="72 Monospace" panose="020B0509030603020204" pitchFamily="49" charset="0"/>
      <p:regular r:id="rId33"/>
      <p:bold r:id="rId34"/>
    </p:embeddedFont>
    <p:embeddedFont>
      <p:font typeface="Amasis MT Pro" panose="02040504050005020304" pitchFamily="18" charset="0"/>
      <p:regular r:id="rId35"/>
      <p:bold r:id="rId36"/>
      <p:italic r:id="rId37"/>
      <p:boldItalic r:id="rId38"/>
    </p:embeddedFont>
    <p:embeddedFont>
      <p:font typeface="Arial Black" panose="020B0A04020102020204" pitchFamily="34" charset="0"/>
      <p:regular r:id="rId39"/>
      <p:bold r:id="rId40"/>
    </p:embeddedFont>
    <p:embeddedFont>
      <p:font typeface="Cambria" panose="02040503050406030204" pitchFamily="18" charset="0"/>
      <p:regular r:id="rId41"/>
      <p:bold r:id="rId42"/>
      <p:italic r:id="rId43"/>
      <p:boldItalic r:id="rId44"/>
    </p:embeddedFont>
    <p:embeddedFont>
      <p:font typeface="Cooper Black" panose="0208090404030B020404" pitchFamily="18" charset="0"/>
      <p:regular r:id="rId45"/>
    </p:embeddedFont>
    <p:embeddedFont>
      <p:font typeface="Corben" panose="020B0604020202020204" charset="0"/>
      <p:bold r:id="rId46"/>
    </p:embeddedFont>
    <p:embeddedFont>
      <p:font typeface="Open Sans" panose="020B0606030504020204" pitchFamily="34" charset="0"/>
      <p:regular r:id="rId47"/>
      <p:bold r:id="rId48"/>
      <p:italic r:id="rId49"/>
      <p:boldItalic r:id="rId50"/>
    </p:embeddedFont>
    <p:embeddedFont>
      <p:font typeface="Quattrocento Sans" panose="020B0502050000020003" pitchFamily="34" charset="0"/>
      <p:regular r:id="rId51"/>
      <p:bold r:id="rId52"/>
      <p:italic r:id="rId53"/>
      <p:boldItalic r:id="rId54"/>
    </p:embeddedFont>
    <p:embeddedFont>
      <p:font typeface="Segoe UI" panose="020B0502040204020203" pitchFamily="34" charset="0"/>
      <p:regular r:id="rId55"/>
      <p:bold r:id="rId56"/>
      <p:italic r:id="rId57"/>
      <p:boldItalic r:id="rId58"/>
    </p:embeddedFont>
    <p:embeddedFont>
      <p:font typeface="Segoe UI Light" panose="020B0502040204020203" pitchFamily="34" charset="0"/>
      <p:regular r:id="rId59"/>
      <p: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5" Type="http://schemas.openxmlformats.org/officeDocument/2006/relationships/slide" Target="slides/slide1.xml"/><Relationship Id="rId203" Type="http://customschemas.google.com/relationships/presentationmetadata" Target="meta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8" Type="http://schemas.openxmlformats.org/officeDocument/2006/relationships/slide" Target="slides/slide4.xml"/><Relationship Id="rId51" Type="http://schemas.openxmlformats.org/officeDocument/2006/relationships/font" Target="fonts/font21.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font" Target="fonts/font29.fntdata"/><Relationship Id="rId20" Type="http://schemas.openxmlformats.org/officeDocument/2006/relationships/slide" Target="slides/slide16.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10" Type="http://schemas.openxmlformats.org/officeDocument/2006/relationships/slide" Target="slides/slide6.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font" Target="fonts/font30.fntdata"/><Relationship Id="rId4" Type="http://schemas.openxmlformats.org/officeDocument/2006/relationships/slideMaster" Target="slideMasters/slideMaster4.xml"/><Relationship Id="rId9" Type="http://schemas.openxmlformats.org/officeDocument/2006/relationships/slide" Target="slides/slide5.xml"/><Relationship Id="rId207" Type="http://schemas.openxmlformats.org/officeDocument/2006/relationships/tableStyles" Target="tableStyle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font" Target="fonts/font9.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1:38:08.957"/>
    </inkml:context>
    <inkml:brush xml:id="br0">
      <inkml:brushProperty name="width" value="0.05" units="cm"/>
      <inkml:brushProperty name="height" value="0.05" units="cm"/>
    </inkml:brush>
  </inkml:definitions>
  <inkml:trace contextRef="#ctx0" brushRef="#br0">0 4 24575,'0'0'0,"0"-4"0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8/6/2025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0" y="3225800"/>
            <a:ext cx="12188825"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a:p>
        </p:txBody>
      </p:sp>
      <p:sp>
        <p:nvSpPr>
          <p:cNvPr id="2" name="Title 1"/>
          <p:cNvSpPr>
            <a:spLocks noGrp="1"/>
          </p:cNvSpPr>
          <p:nvPr>
            <p:ph type="ctrTitle"/>
          </p:nvPr>
        </p:nvSpPr>
        <p:spPr>
          <a:xfrm>
            <a:off x="914162" y="4987990"/>
            <a:ext cx="10360501"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324" y="5509360"/>
            <a:ext cx="8532178"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86677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387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6484106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8279699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1974674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7" y="1535113"/>
            <a:ext cx="5387630"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1757" y="2174875"/>
            <a:ext cx="5387630"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pPr/>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9017355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441" y="274640"/>
            <a:ext cx="10969943"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41972248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441" y="274640"/>
            <a:ext cx="10969943"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441" y="990600"/>
            <a:ext cx="10969943"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3825214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92532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051750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441" y="274640"/>
            <a:ext cx="10969943"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441" y="990600"/>
            <a:ext cx="10969943"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402425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Title Only">
    <p:bg>
      <p:bgPr>
        <a:solidFill>
          <a:schemeClr val="bg1">
            <a:lumMod val="8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441" y="274640"/>
            <a:ext cx="10969943" cy="715961"/>
          </a:xfrm>
        </p:spPr>
        <p:txBody>
          <a:bodyPr>
            <a:normAutofit/>
          </a:bodyPr>
          <a:lstStyle>
            <a:lvl1pPr algn="l">
              <a:defRPr sz="3732">
                <a:solidFill>
                  <a:schemeClr val="bg1">
                    <a:lumMod val="85000"/>
                  </a:schemeClr>
                </a:solidFill>
              </a:defRPr>
            </a:lvl1pPr>
          </a:lstStyle>
          <a:p>
            <a:r>
              <a:rPr lang="en-US" dirty="0"/>
              <a:t>Click to edit Master title style</a:t>
            </a:r>
          </a:p>
        </p:txBody>
      </p:sp>
    </p:spTree>
    <p:extLst>
      <p:ext uri="{BB962C8B-B14F-4D97-AF65-F5344CB8AC3E}">
        <p14:creationId xmlns:p14="http://schemas.microsoft.com/office/powerpoint/2010/main" val="2875827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bg1">
            <a:lumMod val="8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
        <p:nvSpPr>
          <p:cNvPr id="5" name="Rectangle 4"/>
          <p:cNvSpPr/>
          <p:nvPr userDrawn="1"/>
        </p:nvSpPr>
        <p:spPr>
          <a:xfrm>
            <a:off x="0" y="5130800"/>
            <a:ext cx="12188825" cy="1727200"/>
          </a:xfrm>
          <a:prstGeom prst="rect">
            <a:avLst/>
          </a:prstGeom>
          <a:solidFill>
            <a:srgbClr val="B5D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6"/>
          </a:p>
        </p:txBody>
      </p:sp>
    </p:spTree>
    <p:extLst>
      <p:ext uri="{BB962C8B-B14F-4D97-AF65-F5344CB8AC3E}">
        <p14:creationId xmlns:p14="http://schemas.microsoft.com/office/powerpoint/2010/main" val="4568385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5" y="273049"/>
            <a:ext cx="4010039"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273053"/>
            <a:ext cx="6813892"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5" y="1435103"/>
            <a:ext cx="4010039"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367544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095" y="5367339"/>
            <a:ext cx="7313295"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2271354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6116906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0"/>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5075626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4381215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176A7-B091-469C-82C8-89C693043C40}" type="datetimeFigureOut">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6701999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441" y="274640"/>
            <a:ext cx="10969943"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441" y="990600"/>
            <a:ext cx="10969943"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10824070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8/6/2025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173592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441" y="274640"/>
            <a:ext cx="10969943"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441" y="990600"/>
            <a:ext cx="10969943"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36630565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our team">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6" name="Footer Placeholder 3">
            <a:extLst>
              <a:ext uri="{FF2B5EF4-FFF2-40B4-BE49-F238E27FC236}">
                <a16:creationId xmlns:a16="http://schemas.microsoft.com/office/drawing/2014/main" id="{31AE4013-CFE6-4915-84CF-76C961EA0FEC}"/>
              </a:ext>
            </a:extLst>
          </p:cNvPr>
          <p:cNvSpPr>
            <a:spLocks noGrp="1"/>
          </p:cNvSpPr>
          <p:nvPr>
            <p:ph type="ftr" sz="quarter" idx="11"/>
          </p:nvPr>
        </p:nvSpPr>
        <p:spPr>
          <a:xfrm>
            <a:off x="633820" y="6231656"/>
            <a:ext cx="2292240" cy="365125"/>
          </a:xfrm>
        </p:spPr>
        <p:txBody>
          <a:bodyPr/>
          <a:lstStyle>
            <a:lvl1pPr algn="l">
              <a:defRPr/>
            </a:lvl1pPr>
          </a:lstStyle>
          <a:p>
            <a:r>
              <a:rPr lang="en-US" dirty="0"/>
              <a:t>Company name.com</a:t>
            </a:r>
          </a:p>
        </p:txBody>
      </p:sp>
      <p:cxnSp>
        <p:nvCxnSpPr>
          <p:cNvPr id="9" name="Straight Connector 8">
            <a:extLst>
              <a:ext uri="{FF2B5EF4-FFF2-40B4-BE49-F238E27FC236}">
                <a16:creationId xmlns:a16="http://schemas.microsoft.com/office/drawing/2014/main" id="{F2199DF7-ECEA-415A-8D89-70A773B35114}"/>
              </a:ext>
            </a:extLst>
          </p:cNvPr>
          <p:cNvCxnSpPr>
            <a:cxnSpLocks/>
            <a:stCxn id="6" idx="3"/>
          </p:cNvCxnSpPr>
          <p:nvPr userDrawn="1"/>
        </p:nvCxnSpPr>
        <p:spPr>
          <a:xfrm flipV="1">
            <a:off x="2926063" y="6400649"/>
            <a:ext cx="7992887" cy="1357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Picture Placeholder 13">
            <a:extLst>
              <a:ext uri="{FF2B5EF4-FFF2-40B4-BE49-F238E27FC236}">
                <a16:creationId xmlns:a16="http://schemas.microsoft.com/office/drawing/2014/main" id="{52641AED-5186-4AE5-80EF-1D4F71727820}"/>
              </a:ext>
            </a:extLst>
          </p:cNvPr>
          <p:cNvSpPr>
            <a:spLocks noGrp="1"/>
          </p:cNvSpPr>
          <p:nvPr>
            <p:ph type="pic" sz="quarter" idx="13"/>
          </p:nvPr>
        </p:nvSpPr>
        <p:spPr>
          <a:xfrm>
            <a:off x="3286126" y="2297681"/>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13" name="Picture Placeholder 13">
            <a:extLst>
              <a:ext uri="{FF2B5EF4-FFF2-40B4-BE49-F238E27FC236}">
                <a16:creationId xmlns:a16="http://schemas.microsoft.com/office/drawing/2014/main" id="{6CD6188D-1D9A-4405-A939-A7092EDC61C0}"/>
              </a:ext>
            </a:extLst>
          </p:cNvPr>
          <p:cNvSpPr>
            <a:spLocks noGrp="1"/>
          </p:cNvSpPr>
          <p:nvPr>
            <p:ph type="pic" sz="quarter" idx="14"/>
          </p:nvPr>
        </p:nvSpPr>
        <p:spPr>
          <a:xfrm>
            <a:off x="6312310" y="1412777"/>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14" name="Picture Placeholder 13">
            <a:extLst>
              <a:ext uri="{FF2B5EF4-FFF2-40B4-BE49-F238E27FC236}">
                <a16:creationId xmlns:a16="http://schemas.microsoft.com/office/drawing/2014/main" id="{92B64510-840C-4709-8399-168B7FB30E6B}"/>
              </a:ext>
            </a:extLst>
          </p:cNvPr>
          <p:cNvSpPr>
            <a:spLocks noGrp="1"/>
          </p:cNvSpPr>
          <p:nvPr>
            <p:ph type="pic" sz="quarter" idx="15"/>
          </p:nvPr>
        </p:nvSpPr>
        <p:spPr>
          <a:xfrm>
            <a:off x="7622662"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15" name="Picture Placeholder 13">
            <a:extLst>
              <a:ext uri="{FF2B5EF4-FFF2-40B4-BE49-F238E27FC236}">
                <a16:creationId xmlns:a16="http://schemas.microsoft.com/office/drawing/2014/main" id="{4DF610E9-7621-45E3-A908-CE5A283E73B3}"/>
              </a:ext>
            </a:extLst>
          </p:cNvPr>
          <p:cNvSpPr>
            <a:spLocks noGrp="1"/>
          </p:cNvSpPr>
          <p:nvPr>
            <p:ph type="pic" sz="quarter" idx="16"/>
          </p:nvPr>
        </p:nvSpPr>
        <p:spPr>
          <a:xfrm>
            <a:off x="5103405" y="3537009"/>
            <a:ext cx="2012950" cy="201294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Tree>
    <p:extLst>
      <p:ext uri="{BB962C8B-B14F-4D97-AF65-F5344CB8AC3E}">
        <p14:creationId xmlns:p14="http://schemas.microsoft.com/office/powerpoint/2010/main" val="174506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54535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theme" Target="../theme/theme4.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8/6/2025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40"/>
            <a:ext cx="10969943"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2"/>
            <a:ext cx="2844059" cy="365125"/>
          </a:xfrm>
          <a:prstGeom prst="rect">
            <a:avLst/>
          </a:prstGeom>
        </p:spPr>
        <p:txBody>
          <a:bodyPr vert="horz" lIns="91436" tIns="45718" rIns="91436" bIns="45718" rtlCol="0" anchor="ctr"/>
          <a:lstStyle>
            <a:lvl1pPr algn="l">
              <a:defRPr sz="1600">
                <a:solidFill>
                  <a:schemeClr val="tx1">
                    <a:tint val="75000"/>
                  </a:schemeClr>
                </a:solidFill>
              </a:defRPr>
            </a:lvl1pPr>
          </a:lstStyle>
          <a:p>
            <a:fld id="{FD1176A7-B091-469C-82C8-89C693043C40}" type="datetimeFigureOut">
              <a:rPr lang="en-US" smtClean="0"/>
              <a:pPr/>
              <a:t>8/6/2025</a:t>
            </a:fld>
            <a:endParaRPr lang="en-US"/>
          </a:p>
        </p:txBody>
      </p:sp>
      <p:sp>
        <p:nvSpPr>
          <p:cNvPr id="5" name="Footer Placeholder 4"/>
          <p:cNvSpPr>
            <a:spLocks noGrp="1"/>
          </p:cNvSpPr>
          <p:nvPr>
            <p:ph type="ftr" sz="quarter" idx="3"/>
          </p:nvPr>
        </p:nvSpPr>
        <p:spPr>
          <a:xfrm>
            <a:off x="4164515" y="6356352"/>
            <a:ext cx="3859795"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2"/>
            <a:ext cx="2844059" cy="365125"/>
          </a:xfrm>
          <a:prstGeom prst="rect">
            <a:avLst/>
          </a:prstGeom>
        </p:spPr>
        <p:txBody>
          <a:bodyPr vert="horz" lIns="91436" tIns="45718" rIns="91436" bIns="45718" rtlCol="0" anchor="ctr"/>
          <a:lstStyle>
            <a:lvl1pPr algn="r">
              <a:defRPr sz="160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218338491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4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i5.sap.com/" TargetMode="Externa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DAY-10</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EDFBE-7E53-BABF-BFE3-36AB6B25A05E}"/>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F9C478F5-F208-990C-C825-37CC2444B17D}"/>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View</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058DF0E-D5E1-2787-652E-3A7BD2539628}"/>
              </a:ext>
            </a:extLst>
          </p:cNvPr>
          <p:cNvSpPr txBox="1"/>
          <p:nvPr/>
        </p:nvSpPr>
        <p:spPr>
          <a:xfrm>
            <a:off x="179188" y="655068"/>
            <a:ext cx="11483853" cy="5386035"/>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A view represents the IO of the application, it is our screen (UI) with which our user will interact. A view contains collection of UI Controls (e.g. Button, Image, </a:t>
            </a:r>
            <a:r>
              <a:rPr lang="en-IN" sz="1800" kern="1200" dirty="0" err="1">
                <a:latin typeface="Amasis MT Pro" panose="02040504050005020304" pitchFamily="18" charset="0"/>
                <a:ea typeface="+mn-ea"/>
                <a:cs typeface="+mn-cs"/>
              </a:rPr>
              <a:t>DropDown</a:t>
            </a:r>
            <a:r>
              <a:rPr lang="en-IN" sz="1800" kern="1200" dirty="0">
                <a:latin typeface="Amasis MT Pro" panose="02040504050005020304" pitchFamily="18" charset="0"/>
                <a:ea typeface="+mn-ea"/>
                <a:cs typeface="+mn-cs"/>
              </a:rPr>
              <a:t>, Input, Table, Charts etc.). These UI controls are the classes of UI5 framework from SAP UI5 framework libraries (</a:t>
            </a:r>
            <a:r>
              <a:rPr lang="en-IN" sz="1800" kern="1200" dirty="0" err="1">
                <a:latin typeface="Amasis MT Pro" panose="02040504050005020304" pitchFamily="18" charset="0"/>
                <a:ea typeface="+mn-ea"/>
                <a:cs typeface="+mn-cs"/>
              </a:rPr>
              <a:t>sap.m</a:t>
            </a:r>
            <a:r>
              <a:rPr lang="en-IN" sz="1800" kern="1200" dirty="0">
                <a:latin typeface="Amasis MT Pro" panose="02040504050005020304" pitchFamily="18" charset="0"/>
                <a:ea typeface="+mn-ea"/>
                <a:cs typeface="+mn-cs"/>
              </a:rPr>
              <a:t>).</a:t>
            </a:r>
          </a:p>
          <a:p>
            <a:pPr defTabSz="1218895">
              <a:buClrTx/>
            </a:pPr>
            <a:endParaRPr lang="en-IN" sz="1800" kern="1200" dirty="0">
              <a:latin typeface="Amasis MT Pro" panose="02040504050005020304" pitchFamily="18" charset="0"/>
              <a:ea typeface="+mn-ea"/>
              <a:cs typeface="+mn-cs"/>
            </a:endParaRPr>
          </a:p>
          <a:p>
            <a:pPr defTabSz="1218895">
              <a:buClrTx/>
            </a:pPr>
            <a:r>
              <a:rPr lang="en-IN" sz="1800" kern="1200" dirty="0">
                <a:latin typeface="Amasis MT Pro" panose="02040504050005020304" pitchFamily="18" charset="0"/>
                <a:ea typeface="+mn-ea"/>
                <a:cs typeface="+mn-cs"/>
              </a:rPr>
              <a:t>There are 4 types of views in UI5</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JS View – 0-5% </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XML View – 95-99%</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HTML View – 0%</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JSON View – 0%</a:t>
            </a:r>
          </a:p>
          <a:p>
            <a:pPr marL="380905" indent="-380905" defTabSz="1218895">
              <a:buClrTx/>
              <a:buFont typeface="Arial" panose="020B0604020202020204" pitchFamily="34" charset="0"/>
              <a:buChar char="•"/>
            </a:pPr>
            <a:endParaRPr lang="en-IN" sz="1800" kern="1200" dirty="0">
              <a:latin typeface="Amasis MT Pro" panose="02040504050005020304" pitchFamily="18" charset="0"/>
              <a:ea typeface="+mn-ea"/>
              <a:cs typeface="+mn-cs"/>
            </a:endParaRPr>
          </a:p>
          <a:p>
            <a:pPr defTabSz="1218895">
              <a:buClrTx/>
            </a:pPr>
            <a:r>
              <a:rPr lang="en-IN" sz="1800" kern="1200" dirty="0">
                <a:latin typeface="Amasis MT Pro" panose="02040504050005020304" pitchFamily="18" charset="0"/>
                <a:ea typeface="+mn-ea"/>
                <a:cs typeface="+mn-cs"/>
              </a:rPr>
              <a:t>Syntax to create a JS View:</a:t>
            </a:r>
          </a:p>
          <a:p>
            <a:pPr defTabSz="1218895">
              <a:buClrTx/>
            </a:pPr>
            <a:r>
              <a:rPr lang="en-IN" sz="1800" b="1" kern="1200" dirty="0" err="1">
                <a:latin typeface="Amasis MT Pro" panose="02040504050005020304" pitchFamily="18" charset="0"/>
                <a:ea typeface="+mn-ea"/>
                <a:cs typeface="+mn-cs"/>
              </a:rPr>
              <a:t>sap.ui.jsview</a:t>
            </a:r>
            <a:r>
              <a:rPr lang="en-IN" sz="1800" b="1" kern="1200" dirty="0">
                <a:latin typeface="Amasis MT Pro" panose="02040504050005020304" pitchFamily="18" charset="0"/>
                <a:ea typeface="+mn-ea"/>
                <a:cs typeface="+mn-cs"/>
              </a:rPr>
              <a:t>(“address of our view”, { </a:t>
            </a:r>
          </a:p>
          <a:p>
            <a:pPr defTabSz="1218895">
              <a:buClrTx/>
            </a:pPr>
            <a:r>
              <a:rPr lang="en-IN" sz="1800" b="1" kern="1200" dirty="0">
                <a:latin typeface="Amasis MT Pro" panose="02040504050005020304" pitchFamily="18" charset="0"/>
                <a:ea typeface="+mn-ea"/>
                <a:cs typeface="+mn-cs"/>
              </a:rPr>
              <a:t>				</a:t>
            </a:r>
            <a:r>
              <a:rPr lang="en-IN" sz="1800" i="1" kern="1200" dirty="0" err="1">
                <a:latin typeface="Amasis MT Pro" panose="02040504050005020304" pitchFamily="18" charset="0"/>
                <a:ea typeface="+mn-ea"/>
                <a:cs typeface="+mn-cs"/>
              </a:rPr>
              <a:t>getControllerName</a:t>
            </a:r>
            <a:r>
              <a:rPr lang="en-IN" sz="1800" kern="1200" dirty="0">
                <a:latin typeface="Amasis MT Pro" panose="02040504050005020304" pitchFamily="18" charset="0"/>
                <a:ea typeface="+mn-ea"/>
                <a:cs typeface="+mn-cs"/>
              </a:rPr>
              <a:t>: function(){</a:t>
            </a:r>
          </a:p>
          <a:p>
            <a:pPr defTabSz="1218895">
              <a:buClrTx/>
            </a:pPr>
            <a:r>
              <a:rPr lang="en-IN" sz="1800" kern="1200" dirty="0">
                <a:latin typeface="Amasis MT Pro" panose="02040504050005020304" pitchFamily="18" charset="0"/>
                <a:ea typeface="+mn-ea"/>
                <a:cs typeface="+mn-cs"/>
              </a:rPr>
              <a:t>					return “address of the controller”;</a:t>
            </a:r>
          </a:p>
          <a:p>
            <a:pPr defTabSz="1218895">
              <a:buClrTx/>
            </a:pPr>
            <a:r>
              <a:rPr lang="en-IN" sz="1800" kern="1200" dirty="0">
                <a:latin typeface="Amasis MT Pro" panose="02040504050005020304" pitchFamily="18" charset="0"/>
                <a:ea typeface="+mn-ea"/>
                <a:cs typeface="+mn-cs"/>
              </a:rPr>
              <a:t>				},</a:t>
            </a:r>
          </a:p>
          <a:p>
            <a:pPr defTabSz="1218895">
              <a:buClrTx/>
            </a:pPr>
            <a:r>
              <a:rPr lang="en-IN" sz="1800" b="1" kern="1200" dirty="0">
                <a:latin typeface="Amasis MT Pro" panose="02040504050005020304" pitchFamily="18" charset="0"/>
                <a:ea typeface="+mn-ea"/>
                <a:cs typeface="+mn-cs"/>
              </a:rPr>
              <a:t>				</a:t>
            </a:r>
            <a:r>
              <a:rPr lang="en-IN" sz="1800" i="1" kern="1200" dirty="0" err="1">
                <a:latin typeface="Amasis MT Pro" panose="02040504050005020304" pitchFamily="18" charset="0"/>
                <a:ea typeface="+mn-ea"/>
                <a:cs typeface="+mn-cs"/>
              </a:rPr>
              <a:t>createContent</a:t>
            </a:r>
            <a:r>
              <a:rPr lang="en-IN" sz="1800" kern="1200" dirty="0">
                <a:latin typeface="Amasis MT Pro" panose="02040504050005020304" pitchFamily="18" charset="0"/>
                <a:ea typeface="+mn-ea"/>
                <a:cs typeface="+mn-cs"/>
              </a:rPr>
              <a:t>: function() {</a:t>
            </a:r>
          </a:p>
          <a:p>
            <a:pPr defTabSz="1218895">
              <a:buClrTx/>
            </a:pPr>
            <a:r>
              <a:rPr lang="en-IN" sz="1800" kern="1200" dirty="0">
                <a:latin typeface="Amasis MT Pro" panose="02040504050005020304" pitchFamily="18" charset="0"/>
                <a:ea typeface="+mn-ea"/>
                <a:cs typeface="+mn-cs"/>
              </a:rPr>
              <a:t>					return “Array of our control objects”;</a:t>
            </a:r>
          </a:p>
          <a:p>
            <a:pPr defTabSz="1218895">
              <a:buClrTx/>
            </a:pPr>
            <a:r>
              <a:rPr lang="en-IN" sz="1800" b="1" kern="1200" dirty="0">
                <a:latin typeface="Amasis MT Pro" panose="02040504050005020304" pitchFamily="18" charset="0"/>
                <a:ea typeface="+mn-ea"/>
                <a:cs typeface="+mn-cs"/>
              </a:rPr>
              <a:t>				}</a:t>
            </a:r>
          </a:p>
          <a:p>
            <a:pPr defTabSz="1218895">
              <a:buClrTx/>
            </a:pPr>
            <a:r>
              <a:rPr lang="en-IN" sz="1800" b="1" kern="1200" dirty="0">
                <a:latin typeface="Amasis MT Pro" panose="02040504050005020304" pitchFamily="18" charset="0"/>
                <a:ea typeface="+mn-ea"/>
                <a:cs typeface="+mn-cs"/>
              </a:rPr>
              <a:t>});</a:t>
            </a:r>
          </a:p>
        </p:txBody>
      </p:sp>
      <p:sp>
        <p:nvSpPr>
          <p:cNvPr id="4" name="TextBox 3">
            <a:extLst>
              <a:ext uri="{FF2B5EF4-FFF2-40B4-BE49-F238E27FC236}">
                <a16:creationId xmlns:a16="http://schemas.microsoft.com/office/drawing/2014/main" id="{7C327716-F46F-2145-4CFE-334E1B82EAA7}"/>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74934A6F-9F0D-4662-DCAE-9D7D4B7ADC39}"/>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44DAF9BA-0DD1-3900-904B-7887D7DA7A70}"/>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Tree>
    <p:extLst>
      <p:ext uri="{BB962C8B-B14F-4D97-AF65-F5344CB8AC3E}">
        <p14:creationId xmlns:p14="http://schemas.microsoft.com/office/powerpoint/2010/main" val="78229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EB0F-7565-603C-73FA-26F6F2439A12}"/>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167F9BBA-0C44-D82D-AD1D-5ACEC1E533C7}"/>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How to create JS files and Controller Classes in UI5</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2726C3F-6928-7553-FFAB-BB561423158F}"/>
              </a:ext>
            </a:extLst>
          </p:cNvPr>
          <p:cNvSpPr txBox="1"/>
          <p:nvPr/>
        </p:nvSpPr>
        <p:spPr>
          <a:xfrm>
            <a:off x="179188" y="655068"/>
            <a:ext cx="11483853" cy="4001041"/>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Every JS file except Views, must follow a special syntax in SAP UI5. It is called as AMD (Asynchronous Module Definition) OR Scaffolding Syntax. With this we define a class/module, Often a class have dependencies on other classes like passenger plane inherit the plane class, so we can add all these dependencies nicely.</a:t>
            </a:r>
          </a:p>
          <a:p>
            <a:pPr defTabSz="1218895">
              <a:buClrTx/>
            </a:pPr>
            <a:endParaRPr lang="en-IN" sz="1800" kern="1200" dirty="0">
              <a:latin typeface="Amasis MT Pro" panose="02040504050005020304" pitchFamily="18" charset="0"/>
              <a:ea typeface="+mn-ea"/>
              <a:cs typeface="+mn-cs"/>
            </a:endParaRPr>
          </a:p>
          <a:p>
            <a:pPr defTabSz="1218895">
              <a:buClrTx/>
            </a:pPr>
            <a:r>
              <a:rPr lang="en-IN" sz="1800" b="1" kern="1200" dirty="0" err="1">
                <a:latin typeface="Amasis MT Pro" panose="02040504050005020304" pitchFamily="18" charset="0"/>
                <a:ea typeface="+mn-ea"/>
                <a:cs typeface="+mn-cs"/>
              </a:rPr>
              <a:t>sap.ui.define</a:t>
            </a:r>
            <a:r>
              <a:rPr lang="en-IN" sz="1800" b="1" kern="1200" dirty="0">
                <a:latin typeface="Amasis MT Pro" panose="02040504050005020304" pitchFamily="18" charset="0"/>
                <a:ea typeface="+mn-ea"/>
                <a:cs typeface="+mn-cs"/>
              </a:rPr>
              <a:t>(</a:t>
            </a:r>
          </a:p>
          <a:p>
            <a:pPr defTabSz="1218895">
              <a:buClrTx/>
            </a:pPr>
            <a:r>
              <a:rPr lang="en-IN" sz="1800" b="1" kern="1200" dirty="0">
                <a:latin typeface="Amasis MT Pro" panose="02040504050005020304" pitchFamily="18" charset="0"/>
                <a:ea typeface="+mn-ea"/>
                <a:cs typeface="+mn-cs"/>
              </a:rPr>
              <a:t>	     [ </a:t>
            </a:r>
            <a:r>
              <a:rPr lang="en-IN" sz="1800" i="1" kern="1200" dirty="0">
                <a:latin typeface="Amasis MT Pro" panose="02040504050005020304" pitchFamily="18" charset="0"/>
                <a:ea typeface="+mn-ea"/>
                <a:cs typeface="+mn-cs"/>
              </a:rPr>
              <a:t>“</a:t>
            </a:r>
            <a:r>
              <a:rPr lang="en-IN" sz="1800" i="1" kern="1200" dirty="0" err="1">
                <a:latin typeface="Amasis MT Pro" panose="02040504050005020304" pitchFamily="18" charset="0"/>
                <a:ea typeface="+mn-ea"/>
                <a:cs typeface="+mn-cs"/>
              </a:rPr>
              <a:t>plane_class</a:t>
            </a:r>
            <a:r>
              <a:rPr lang="en-IN" sz="1800" i="1" kern="1200" dirty="0">
                <a:latin typeface="Amasis MT Pro" panose="02040504050005020304" pitchFamily="18" charset="0"/>
                <a:ea typeface="+mn-ea"/>
                <a:cs typeface="+mn-cs"/>
              </a:rPr>
              <a:t>”, “module 2”, “module 3”</a:t>
            </a:r>
            <a:r>
              <a:rPr lang="en-IN" sz="1800" b="1" kern="1200" dirty="0">
                <a:latin typeface="Amasis MT Pro" panose="02040504050005020304" pitchFamily="18" charset="0"/>
                <a:ea typeface="+mn-ea"/>
                <a:cs typeface="+mn-cs"/>
              </a:rPr>
              <a:t> ],</a:t>
            </a:r>
          </a:p>
          <a:p>
            <a:pPr defTabSz="1218895">
              <a:buClrTx/>
            </a:pPr>
            <a:r>
              <a:rPr lang="en-IN" sz="1800" b="1" kern="1200" dirty="0">
                <a:latin typeface="Amasis MT Pro" panose="02040504050005020304" pitchFamily="18" charset="0"/>
                <a:ea typeface="+mn-ea"/>
                <a:cs typeface="+mn-cs"/>
              </a:rPr>
              <a:t>	     </a:t>
            </a:r>
          </a:p>
          <a:p>
            <a:pPr defTabSz="1218895">
              <a:buClrTx/>
            </a:pPr>
            <a:r>
              <a:rPr lang="en-IN" sz="1800" b="1" kern="1200" dirty="0">
                <a:latin typeface="Amasis MT Pro" panose="02040504050005020304" pitchFamily="18" charset="0"/>
                <a:ea typeface="+mn-ea"/>
                <a:cs typeface="+mn-cs"/>
              </a:rPr>
              <a:t>                        function ( </a:t>
            </a:r>
            <a:r>
              <a:rPr lang="en-IN" sz="1800" i="1" kern="1200" dirty="0">
                <a:latin typeface="Amasis MT Pro" panose="02040504050005020304" pitchFamily="18" charset="0"/>
                <a:ea typeface="+mn-ea"/>
                <a:cs typeface="+mn-cs"/>
              </a:rPr>
              <a:t>oDep1, oDep2, oDep3</a:t>
            </a:r>
            <a:r>
              <a:rPr lang="en-IN" sz="1800" b="1" kern="1200" dirty="0">
                <a:latin typeface="Amasis MT Pro" panose="02040504050005020304" pitchFamily="18" charset="0"/>
                <a:ea typeface="+mn-ea"/>
                <a:cs typeface="+mn-cs"/>
              </a:rPr>
              <a:t> ){</a:t>
            </a:r>
          </a:p>
          <a:p>
            <a:pPr defTabSz="1218895">
              <a:buClrTx/>
            </a:pPr>
            <a:r>
              <a:rPr lang="en-IN" sz="1800" b="1" kern="1200" dirty="0">
                <a:latin typeface="Amasis MT Pro" panose="02040504050005020304" pitchFamily="18" charset="0"/>
                <a:ea typeface="+mn-ea"/>
                <a:cs typeface="+mn-cs"/>
              </a:rPr>
              <a:t>		</a:t>
            </a:r>
            <a:r>
              <a:rPr lang="en-IN" sz="1800" i="1" kern="1200" dirty="0">
                <a:latin typeface="Amasis MT Pro" panose="02040504050005020304" pitchFamily="18" charset="0"/>
                <a:ea typeface="+mn-ea"/>
                <a:cs typeface="+mn-cs"/>
              </a:rPr>
              <a:t>return oDep1.extend( </a:t>
            </a:r>
            <a:r>
              <a:rPr lang="en-IN" sz="1800" b="1" kern="1200" dirty="0">
                <a:latin typeface="Amasis MT Pro" panose="02040504050005020304" pitchFamily="18" charset="0"/>
                <a:ea typeface="+mn-ea"/>
                <a:cs typeface="+mn-cs"/>
              </a:rPr>
              <a:t>“current class”, {</a:t>
            </a:r>
          </a:p>
          <a:p>
            <a:pPr defTabSz="1218895">
              <a:buClrTx/>
            </a:pPr>
            <a:r>
              <a:rPr lang="en-IN" sz="1800" b="1" kern="1200" dirty="0">
                <a:latin typeface="Amasis MT Pro" panose="02040504050005020304" pitchFamily="18" charset="0"/>
                <a:ea typeface="+mn-ea"/>
                <a:cs typeface="+mn-cs"/>
              </a:rPr>
              <a:t>			</a:t>
            </a:r>
            <a:r>
              <a:rPr lang="en-IN" sz="1800" kern="1200" dirty="0">
                <a:effectLst>
                  <a:outerShdw blurRad="38100" dist="38100" dir="2700000" algn="tl">
                    <a:srgbClr val="000000">
                      <a:alpha val="43137"/>
                    </a:srgbClr>
                  </a:outerShdw>
                </a:effectLst>
                <a:latin typeface="Amasis MT Pro" panose="02040504050005020304" pitchFamily="18" charset="0"/>
                <a:ea typeface="+mn-ea"/>
                <a:cs typeface="+mn-cs"/>
              </a:rPr>
              <a:t>demo1 : function() {},</a:t>
            </a:r>
          </a:p>
          <a:p>
            <a:pPr defTabSz="1218895">
              <a:buClrTx/>
            </a:pPr>
            <a:r>
              <a:rPr lang="en-IN" sz="1800" b="1" kern="1200" dirty="0">
                <a:effectLst>
                  <a:outerShdw blurRad="38100" dist="38100" dir="2700000" algn="tl">
                    <a:srgbClr val="000000">
                      <a:alpha val="43137"/>
                    </a:srgbClr>
                  </a:outerShdw>
                </a:effectLst>
                <a:latin typeface="Amasis MT Pro" panose="02040504050005020304" pitchFamily="18" charset="0"/>
                <a:ea typeface="+mn-ea"/>
                <a:cs typeface="+mn-cs"/>
              </a:rPr>
              <a:t>		</a:t>
            </a:r>
            <a:r>
              <a:rPr lang="en-IN" sz="1800" kern="1200" dirty="0">
                <a:effectLst>
                  <a:outerShdw blurRad="38100" dist="38100" dir="2700000" algn="tl">
                    <a:srgbClr val="000000">
                      <a:alpha val="43137"/>
                    </a:srgbClr>
                  </a:outerShdw>
                </a:effectLst>
                <a:latin typeface="Amasis MT Pro" panose="02040504050005020304" pitchFamily="18" charset="0"/>
                <a:ea typeface="+mn-ea"/>
                <a:cs typeface="+mn-cs"/>
              </a:rPr>
              <a:t>	demo2: function() {}</a:t>
            </a:r>
            <a:endParaRPr lang="en-IN" sz="1800" kern="1200" dirty="0">
              <a:latin typeface="Amasis MT Pro" panose="02040504050005020304" pitchFamily="18" charset="0"/>
              <a:ea typeface="+mn-ea"/>
              <a:cs typeface="+mn-cs"/>
            </a:endParaRPr>
          </a:p>
          <a:p>
            <a:pPr defTabSz="1218895">
              <a:buClrTx/>
            </a:pPr>
            <a:r>
              <a:rPr lang="en-IN" sz="1800" b="1" kern="1200" dirty="0">
                <a:latin typeface="Amasis MT Pro" panose="02040504050005020304" pitchFamily="18" charset="0"/>
                <a:ea typeface="+mn-ea"/>
                <a:cs typeface="+mn-cs"/>
              </a:rPr>
              <a:t>		}</a:t>
            </a:r>
            <a:r>
              <a:rPr lang="en-IN" sz="1800" i="1" kern="1200" dirty="0">
                <a:latin typeface="Amasis MT Pro" panose="02040504050005020304" pitchFamily="18" charset="0"/>
                <a:ea typeface="+mn-ea"/>
                <a:cs typeface="+mn-cs"/>
              </a:rPr>
              <a:t> );</a:t>
            </a:r>
            <a:endParaRPr lang="en-IN" sz="1800" b="1" kern="1200" dirty="0">
              <a:latin typeface="Amasis MT Pro" panose="02040504050005020304" pitchFamily="18" charset="0"/>
              <a:ea typeface="+mn-ea"/>
              <a:cs typeface="+mn-cs"/>
            </a:endParaRPr>
          </a:p>
          <a:p>
            <a:pPr defTabSz="1218895">
              <a:buClrTx/>
            </a:pPr>
            <a:r>
              <a:rPr lang="en-IN" sz="1800" b="1" kern="1200" dirty="0">
                <a:latin typeface="Amasis MT Pro" panose="02040504050005020304" pitchFamily="18" charset="0"/>
                <a:ea typeface="+mn-ea"/>
                <a:cs typeface="+mn-cs"/>
              </a:rPr>
              <a:t>	     }</a:t>
            </a:r>
          </a:p>
          <a:p>
            <a:pPr defTabSz="1218895">
              <a:buClrTx/>
            </a:pPr>
            <a:r>
              <a:rPr lang="en-IN" sz="1800" b="1" kern="1200" dirty="0">
                <a:latin typeface="Amasis MT Pro" panose="02040504050005020304" pitchFamily="18" charset="0"/>
                <a:ea typeface="+mn-ea"/>
                <a:cs typeface="+mn-cs"/>
              </a:rPr>
              <a:t>);</a:t>
            </a:r>
          </a:p>
        </p:txBody>
      </p:sp>
      <p:sp>
        <p:nvSpPr>
          <p:cNvPr id="4" name="TextBox 3">
            <a:extLst>
              <a:ext uri="{FF2B5EF4-FFF2-40B4-BE49-F238E27FC236}">
                <a16:creationId xmlns:a16="http://schemas.microsoft.com/office/drawing/2014/main" id="{141D6D36-269E-EEEF-E491-81D4701623FA}"/>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C93CB495-C051-348C-6620-D3BFB1887E0F}"/>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91D85C99-7CDD-8B0E-3DCA-C78FB0B1981A}"/>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Tree>
    <p:extLst>
      <p:ext uri="{BB962C8B-B14F-4D97-AF65-F5344CB8AC3E}">
        <p14:creationId xmlns:p14="http://schemas.microsoft.com/office/powerpoint/2010/main" val="3227929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3D63D-5EC2-A124-F06C-C1E7C2AF431B}"/>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E47E5F42-EBB9-50DC-C42F-85B58686A12E}"/>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66" dirty="0">
                <a:latin typeface="Cooper Black" panose="0208090404030B020404" pitchFamily="18" charset="0"/>
                <a:cs typeface="Times New Roman" panose="02020603050405020304" pitchFamily="18" charset="0"/>
              </a:rPr>
              <a:t>Funda Fox</a:t>
            </a:r>
            <a:endParaRPr lang="en-IN" sz="2666"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BCF72DC-1B1D-9B01-46DF-5588A0A9F921}"/>
              </a:ext>
            </a:extLst>
          </p:cNvPr>
          <p:cNvSpPr txBox="1"/>
          <p:nvPr/>
        </p:nvSpPr>
        <p:spPr>
          <a:xfrm>
            <a:off x="179188" y="655068"/>
            <a:ext cx="11483853" cy="4400766"/>
          </a:xfrm>
          <a:prstGeom prst="rect">
            <a:avLst/>
          </a:prstGeom>
          <a:noFill/>
        </p:spPr>
        <p:txBody>
          <a:bodyPr wrap="square" lIns="121867" tIns="60933" rIns="121867" bIns="60933" rtlCol="0">
            <a:spAutoFit/>
          </a:bodyPr>
          <a:lstStyle/>
          <a:p>
            <a:pPr marL="380905" indent="-380905">
              <a:buFont typeface="Arial" panose="020B0604020202020204" pitchFamily="34" charset="0"/>
              <a:buChar char="•"/>
            </a:pPr>
            <a:r>
              <a:rPr lang="en-IN" sz="1800" dirty="0">
                <a:latin typeface="Amasis MT Pro" panose="02040504050005020304" pitchFamily="18" charset="0"/>
              </a:rPr>
              <a:t>If you trying to find a attribute, method, association, event or aggregation, inside a control class but you cannot find. You can check the parent class, because that </a:t>
            </a:r>
            <a:r>
              <a:rPr lang="en-IN" sz="1800" dirty="0" err="1">
                <a:latin typeface="Amasis MT Pro" panose="02040504050005020304" pitchFamily="18" charset="0"/>
              </a:rPr>
              <a:t>attr</a:t>
            </a:r>
            <a:r>
              <a:rPr lang="en-IN" sz="1800" dirty="0">
                <a:latin typeface="Amasis MT Pro" panose="02040504050005020304" pitchFamily="18" charset="0"/>
              </a:rPr>
              <a:t>, function, </a:t>
            </a:r>
            <a:r>
              <a:rPr lang="en-IN" sz="1800" dirty="0" err="1">
                <a:latin typeface="Amasis MT Pro" panose="02040504050005020304" pitchFamily="18" charset="0"/>
              </a:rPr>
              <a:t>agg</a:t>
            </a:r>
            <a:r>
              <a:rPr lang="en-IN" sz="1800" dirty="0">
                <a:latin typeface="Amasis MT Pro" panose="02040504050005020304" pitchFamily="18" charset="0"/>
              </a:rPr>
              <a:t>. Might be inherited from base class.</a:t>
            </a:r>
          </a:p>
          <a:p>
            <a:pPr marL="380905" indent="-380905">
              <a:buFont typeface="Arial" panose="020B0604020202020204" pitchFamily="34" charset="0"/>
              <a:buChar char="•"/>
            </a:pPr>
            <a:r>
              <a:rPr lang="en-IN" sz="1800" dirty="0">
                <a:latin typeface="Amasis MT Pro" panose="02040504050005020304" pitchFamily="18" charset="0"/>
              </a:rPr>
              <a:t>When we find an event of a controller, we will usually have 3 methods like </a:t>
            </a:r>
            <a:r>
              <a:rPr lang="en-IN" sz="1800" b="1" dirty="0" err="1">
                <a:latin typeface="Amasis MT Pro" panose="02040504050005020304" pitchFamily="18" charset="0"/>
              </a:rPr>
              <a:t>fireEvent</a:t>
            </a:r>
            <a:r>
              <a:rPr lang="en-IN" sz="1800" b="1" dirty="0">
                <a:latin typeface="Amasis MT Pro" panose="02040504050005020304" pitchFamily="18" charset="0"/>
              </a:rPr>
              <a:t>, </a:t>
            </a:r>
            <a:r>
              <a:rPr lang="en-IN" sz="1800" b="1" dirty="0" err="1">
                <a:latin typeface="Amasis MT Pro" panose="02040504050005020304" pitchFamily="18" charset="0"/>
              </a:rPr>
              <a:t>attachEvent</a:t>
            </a:r>
            <a:r>
              <a:rPr lang="en-IN" sz="1800" b="1" dirty="0">
                <a:latin typeface="Amasis MT Pro" panose="02040504050005020304" pitchFamily="18" charset="0"/>
              </a:rPr>
              <a:t>, </a:t>
            </a:r>
            <a:r>
              <a:rPr lang="en-IN" sz="1800" b="1" dirty="0" err="1">
                <a:latin typeface="Amasis MT Pro" panose="02040504050005020304" pitchFamily="18" charset="0"/>
              </a:rPr>
              <a:t>detachEvent</a:t>
            </a:r>
            <a:r>
              <a:rPr lang="en-IN" sz="1800" b="1" dirty="0">
                <a:latin typeface="Amasis MT Pro" panose="02040504050005020304" pitchFamily="18" charset="0"/>
              </a:rPr>
              <a:t> </a:t>
            </a:r>
            <a:r>
              <a:rPr lang="en-IN" sz="1800" dirty="0">
                <a:latin typeface="Amasis MT Pro" panose="02040504050005020304" pitchFamily="18" charset="0"/>
              </a:rPr>
              <a:t>methods for each of the event in a class. If we have </a:t>
            </a:r>
            <a:r>
              <a:rPr lang="en-IN" sz="1800" b="1" dirty="0">
                <a:latin typeface="Amasis MT Pro" panose="02040504050005020304" pitchFamily="18" charset="0"/>
              </a:rPr>
              <a:t>press</a:t>
            </a:r>
            <a:r>
              <a:rPr lang="en-IN" sz="1800" dirty="0">
                <a:latin typeface="Amasis MT Pro" panose="02040504050005020304" pitchFamily="18" charset="0"/>
              </a:rPr>
              <a:t> event for button, we will have </a:t>
            </a:r>
            <a:r>
              <a:rPr lang="en-IN" sz="1800" dirty="0" err="1">
                <a:latin typeface="Amasis MT Pro" panose="02040504050005020304" pitchFamily="18" charset="0"/>
              </a:rPr>
              <a:t>firePress</a:t>
            </a:r>
            <a:r>
              <a:rPr lang="en-IN" sz="1800" dirty="0">
                <a:latin typeface="Amasis MT Pro" panose="02040504050005020304" pitchFamily="18" charset="0"/>
              </a:rPr>
              <a:t>, </a:t>
            </a:r>
            <a:r>
              <a:rPr lang="en-IN" sz="1800" dirty="0" err="1">
                <a:latin typeface="Amasis MT Pro" panose="02040504050005020304" pitchFamily="18" charset="0"/>
              </a:rPr>
              <a:t>attachPress</a:t>
            </a:r>
            <a:r>
              <a:rPr lang="en-IN" sz="1800" dirty="0">
                <a:latin typeface="Amasis MT Pro" panose="02040504050005020304" pitchFamily="18" charset="0"/>
              </a:rPr>
              <a:t> and </a:t>
            </a:r>
            <a:r>
              <a:rPr lang="en-IN" sz="1800" dirty="0" err="1">
                <a:latin typeface="Amasis MT Pro" panose="02040504050005020304" pitchFamily="18" charset="0"/>
              </a:rPr>
              <a:t>detachPress</a:t>
            </a:r>
            <a:r>
              <a:rPr lang="en-IN" sz="1800" dirty="0">
                <a:latin typeface="Amasis MT Pro" panose="02040504050005020304" pitchFamily="18" charset="0"/>
              </a:rPr>
              <a:t> methods.</a:t>
            </a:r>
          </a:p>
          <a:p>
            <a:pPr marL="380905" indent="-380905">
              <a:buFont typeface="Arial" panose="020B0604020202020204" pitchFamily="34" charset="0"/>
              <a:buChar char="•"/>
            </a:pPr>
            <a:r>
              <a:rPr lang="en-IN" sz="1800" dirty="0">
                <a:latin typeface="Amasis MT Pro" panose="02040504050005020304" pitchFamily="18" charset="0"/>
              </a:rPr>
              <a:t>Since we are using the SAP UI5 framework, to use the full benefits of the framework, we should always work with SAP UI5 objects rather HTML objects.</a:t>
            </a:r>
          </a:p>
          <a:p>
            <a:pPr marL="380905" indent="-380905">
              <a:buFont typeface="Arial" panose="020B0604020202020204" pitchFamily="34" charset="0"/>
              <a:buChar char="•"/>
            </a:pPr>
            <a:r>
              <a:rPr lang="en-IN" sz="1800" dirty="0">
                <a:latin typeface="Amasis MT Pro" panose="02040504050005020304" pitchFamily="18" charset="0"/>
              </a:rPr>
              <a:t>In SAP UI5, every library name starts with small letter and Class name starts with Capital letter and follow camel case.</a:t>
            </a:r>
          </a:p>
          <a:p>
            <a:pPr marL="380905" indent="-380905">
              <a:buFont typeface="Arial" panose="020B0604020202020204" pitchFamily="34" charset="0"/>
              <a:buChar char="•"/>
            </a:pPr>
            <a:r>
              <a:rPr lang="en-IN" sz="1800" dirty="0">
                <a:latin typeface="Amasis MT Pro" panose="02040504050005020304" pitchFamily="18" charset="0"/>
              </a:rPr>
              <a:t>In case of XML views, the control IDs are made by using </a:t>
            </a:r>
            <a:r>
              <a:rPr lang="en-IN" sz="1800" b="1" dirty="0" err="1">
                <a:latin typeface="Amasis MT Pro" panose="02040504050005020304" pitchFamily="18" charset="0"/>
              </a:rPr>
              <a:t>viewId</a:t>
            </a:r>
            <a:r>
              <a:rPr lang="en-IN" sz="1800" b="1" dirty="0">
                <a:latin typeface="Amasis MT Pro" panose="02040504050005020304" pitchFamily="18" charset="0"/>
              </a:rPr>
              <a:t>--</a:t>
            </a:r>
            <a:r>
              <a:rPr lang="en-IN" sz="1800" b="1" dirty="0" err="1">
                <a:latin typeface="Amasis MT Pro" panose="02040504050005020304" pitchFamily="18" charset="0"/>
              </a:rPr>
              <a:t>controlId</a:t>
            </a:r>
            <a:r>
              <a:rPr lang="en-IN" sz="1800" dirty="0">
                <a:latin typeface="Amasis MT Pro" panose="02040504050005020304" pitchFamily="18" charset="0"/>
              </a:rPr>
              <a:t>, so when we use </a:t>
            </a:r>
            <a:r>
              <a:rPr lang="en-IN" sz="1800" dirty="0" err="1">
                <a:latin typeface="Amasis MT Pro" panose="02040504050005020304" pitchFamily="18" charset="0"/>
              </a:rPr>
              <a:t>sap.ui.getCore</a:t>
            </a:r>
            <a:r>
              <a:rPr lang="en-IN" sz="1800" dirty="0">
                <a:latin typeface="Amasis MT Pro" panose="02040504050005020304" pitchFamily="18" charset="0"/>
              </a:rPr>
              <a:t>().</a:t>
            </a:r>
            <a:r>
              <a:rPr lang="en-IN" sz="1800" dirty="0" err="1">
                <a:latin typeface="Amasis MT Pro" panose="02040504050005020304" pitchFamily="18" charset="0"/>
              </a:rPr>
              <a:t>byId</a:t>
            </a:r>
            <a:r>
              <a:rPr lang="en-IN" sz="1800" dirty="0">
                <a:latin typeface="Amasis MT Pro" panose="02040504050005020304" pitchFamily="18" charset="0"/>
              </a:rPr>
              <a:t>(), we have to pass this complete id to get the object.</a:t>
            </a:r>
          </a:p>
          <a:p>
            <a:pPr marL="380905" indent="-380905">
              <a:buFont typeface="Arial" panose="020B0604020202020204" pitchFamily="34" charset="0"/>
              <a:buChar char="•"/>
            </a:pPr>
            <a:r>
              <a:rPr lang="en-IN" sz="1800" dirty="0">
                <a:latin typeface="Amasis MT Pro" panose="02040504050005020304" pitchFamily="18" charset="0"/>
              </a:rPr>
              <a:t>Why we use XML Views over JS Views?</a:t>
            </a:r>
          </a:p>
          <a:p>
            <a:pPr marL="380905" indent="-380905">
              <a:buFont typeface="Wingdings" panose="05000000000000000000" pitchFamily="2" charset="2"/>
              <a:buChar char="q"/>
            </a:pPr>
            <a:r>
              <a:rPr lang="en-IN" sz="1466" dirty="0">
                <a:latin typeface="Amasis MT Pro" panose="02040504050005020304" pitchFamily="18" charset="0"/>
              </a:rPr>
              <a:t>Industry standard = XML Views are best practice over JS View, Apple, Google all of them use XML as preferred way to create views.</a:t>
            </a:r>
          </a:p>
          <a:p>
            <a:pPr marL="380905" indent="-380905">
              <a:buFont typeface="Wingdings" panose="05000000000000000000" pitchFamily="2" charset="2"/>
              <a:buChar char="q"/>
            </a:pPr>
            <a:r>
              <a:rPr lang="en-IN" sz="1466" dirty="0">
                <a:latin typeface="Amasis MT Pro" panose="02040504050005020304" pitchFamily="18" charset="0"/>
              </a:rPr>
              <a:t>XML views are processed faster than JS views</a:t>
            </a:r>
          </a:p>
          <a:p>
            <a:pPr marL="380905" indent="-380905">
              <a:buFont typeface="Wingdings" panose="05000000000000000000" pitchFamily="2" charset="2"/>
              <a:buChar char="q"/>
            </a:pPr>
            <a:r>
              <a:rPr lang="en-IN" sz="1466" dirty="0">
                <a:latin typeface="Amasis MT Pro" panose="02040504050005020304" pitchFamily="18" charset="0"/>
              </a:rPr>
              <a:t>JS views have possibility to violate MVC principles</a:t>
            </a:r>
          </a:p>
          <a:p>
            <a:pPr marL="380905" indent="-380905">
              <a:buFont typeface="Arial" panose="020B0604020202020204" pitchFamily="34" charset="0"/>
              <a:buChar char="•"/>
            </a:pPr>
            <a:endParaRPr lang="en-IN" sz="1800" dirty="0">
              <a:latin typeface="Amasis MT Pro" panose="02040504050005020304" pitchFamily="18" charset="0"/>
            </a:endParaRPr>
          </a:p>
        </p:txBody>
      </p:sp>
      <p:sp>
        <p:nvSpPr>
          <p:cNvPr id="4" name="TextBox 3">
            <a:extLst>
              <a:ext uri="{FF2B5EF4-FFF2-40B4-BE49-F238E27FC236}">
                <a16:creationId xmlns:a16="http://schemas.microsoft.com/office/drawing/2014/main" id="{D9D183E8-69F4-2A09-E1AC-C6EA51F68115}"/>
              </a:ext>
            </a:extLst>
          </p:cNvPr>
          <p:cNvSpPr txBox="1"/>
          <p:nvPr/>
        </p:nvSpPr>
        <p:spPr>
          <a:xfrm>
            <a:off x="9663685" y="6549412"/>
            <a:ext cx="2523553" cy="307722"/>
          </a:xfrm>
          <a:prstGeom prst="rect">
            <a:avLst/>
          </a:prstGeom>
          <a:noFill/>
        </p:spPr>
        <p:txBody>
          <a:bodyPr wrap="square" lIns="121867" tIns="60933" rIns="121867" bIns="60933">
            <a:spAutoFit/>
          </a:bodyPr>
          <a:lstStyle/>
          <a:p>
            <a:r>
              <a:rPr lang="en-US" sz="1200" dirty="0">
                <a:solidFill>
                  <a:schemeClr val="tx2">
                    <a:lumMod val="40000"/>
                    <a:lumOff val="60000"/>
                  </a:schemeClr>
                </a:solidFill>
                <a:latin typeface="Cooper Black" panose="0208090404030B020404" pitchFamily="18" charset="0"/>
              </a:rPr>
              <a:t>www.anubhavtrainings.com</a:t>
            </a:r>
            <a:endParaRPr lang="en-IN" sz="1200" dirty="0">
              <a:solidFill>
                <a:schemeClr val="tx2">
                  <a:lumMod val="40000"/>
                  <a:lumOff val="60000"/>
                </a:schemeClr>
              </a:solidFill>
              <a:latin typeface="Cooper Black" panose="0208090404030B020404" pitchFamily="18" charset="0"/>
            </a:endParaRPr>
          </a:p>
        </p:txBody>
      </p:sp>
      <p:pic>
        <p:nvPicPr>
          <p:cNvPr id="5" name="Picture 4">
            <a:extLst>
              <a:ext uri="{FF2B5EF4-FFF2-40B4-BE49-F238E27FC236}">
                <a16:creationId xmlns:a16="http://schemas.microsoft.com/office/drawing/2014/main" id="{D7ED4A55-187E-2FFD-158F-57A43B3913F4}"/>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ACC58C41-FA3B-AF38-9ABA-4068DBFE1077}"/>
              </a:ext>
            </a:extLst>
          </p:cNvPr>
          <p:cNvSpPr txBox="1"/>
          <p:nvPr/>
        </p:nvSpPr>
        <p:spPr>
          <a:xfrm>
            <a:off x="118259" y="6559466"/>
            <a:ext cx="223620" cy="292333"/>
          </a:xfrm>
          <a:prstGeom prst="rect">
            <a:avLst/>
          </a:prstGeom>
          <a:noFill/>
        </p:spPr>
        <p:txBody>
          <a:bodyPr wrap="square" lIns="121867" tIns="60933" rIns="121867" bIns="60933" rtlCol="0">
            <a:spAutoFit/>
          </a:bodyPr>
          <a:lstStyle/>
          <a:p>
            <a:r>
              <a:rPr lang="en-US" sz="1100" dirty="0">
                <a:solidFill>
                  <a:schemeClr val="tx2">
                    <a:lumMod val="40000"/>
                    <a:lumOff val="60000"/>
                  </a:schemeClr>
                </a:solidFill>
              </a:rPr>
              <a:t>9</a:t>
            </a:r>
            <a:endParaRPr lang="en-IN" sz="1100" dirty="0">
              <a:solidFill>
                <a:schemeClr val="tx2">
                  <a:lumMod val="40000"/>
                  <a:lumOff val="60000"/>
                </a:schemeClr>
              </a:solidFill>
            </a:endParaRPr>
          </a:p>
        </p:txBody>
      </p:sp>
    </p:spTree>
    <p:extLst>
      <p:ext uri="{BB962C8B-B14F-4D97-AF65-F5344CB8AC3E}">
        <p14:creationId xmlns:p14="http://schemas.microsoft.com/office/powerpoint/2010/main" val="329236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3D94-3DF8-3812-688C-2268D547E059}"/>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2AEC300F-7D33-F059-0D07-76400A52D5B6}"/>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What is XML?</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FC2BBE-7B93-393A-930C-340A3576540D}"/>
              </a:ext>
            </a:extLst>
          </p:cNvPr>
          <p:cNvSpPr txBox="1"/>
          <p:nvPr/>
        </p:nvSpPr>
        <p:spPr>
          <a:xfrm>
            <a:off x="179188" y="655069"/>
            <a:ext cx="11483853" cy="5109036"/>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XML stands for </a:t>
            </a:r>
            <a:r>
              <a:rPr lang="en-IN" sz="1800" kern="1200" dirty="0" err="1">
                <a:latin typeface="Amasis MT Pro" panose="02040504050005020304" pitchFamily="18" charset="0"/>
                <a:ea typeface="+mn-ea"/>
                <a:cs typeface="+mn-cs"/>
              </a:rPr>
              <a:t>eXtensible</a:t>
            </a:r>
            <a:r>
              <a:rPr lang="en-IN" sz="1800" kern="1200" dirty="0">
                <a:latin typeface="Amasis MT Pro" panose="02040504050005020304" pitchFamily="18" charset="0"/>
                <a:ea typeface="+mn-ea"/>
                <a:cs typeface="+mn-cs"/>
              </a:rPr>
              <a:t> Markup Language, it was designed to exchange data between heterogeneous technologies.</a:t>
            </a: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r>
              <a:rPr lang="en-IN" sz="1800" kern="1200" dirty="0">
                <a:latin typeface="Amasis MT Pro" panose="02040504050005020304" pitchFamily="18" charset="0"/>
                <a:ea typeface="+mn-ea"/>
                <a:cs typeface="+mn-cs"/>
              </a:rPr>
              <a:t>Data object </a:t>
            </a:r>
            <a:r>
              <a:rPr lang="en-IN" sz="1800" kern="1200" dirty="0">
                <a:latin typeface="Amasis MT Pro" panose="02040504050005020304" pitchFamily="18" charset="0"/>
                <a:ea typeface="+mn-ea"/>
                <a:cs typeface="+mn-cs"/>
                <a:sym typeface="Wingdings" panose="05000000000000000000" pitchFamily="2" charset="2"/>
              </a:rPr>
              <a:t> XML = rendering</a:t>
            </a:r>
          </a:p>
          <a:p>
            <a:pPr defTabSz="1218895">
              <a:buClrTx/>
            </a:pPr>
            <a:r>
              <a:rPr lang="en-IN" sz="1800" kern="1200" dirty="0">
                <a:latin typeface="Amasis MT Pro" panose="02040504050005020304" pitchFamily="18" charset="0"/>
                <a:ea typeface="+mn-ea"/>
                <a:cs typeface="+mn-cs"/>
                <a:sym typeface="Wingdings" panose="05000000000000000000" pitchFamily="2" charset="2"/>
              </a:rPr>
              <a:t>XML  Data object = parsing</a:t>
            </a:r>
          </a:p>
          <a:p>
            <a:pPr defTabSz="1218895">
              <a:buClrTx/>
            </a:pPr>
            <a:endParaRPr lang="en-IN" sz="1800" kern="1200" dirty="0">
              <a:latin typeface="Amasis MT Pro" panose="02040504050005020304" pitchFamily="18" charset="0"/>
              <a:ea typeface="+mn-ea"/>
              <a:cs typeface="+mn-cs"/>
              <a:sym typeface="Wingdings" panose="05000000000000000000" pitchFamily="2" charset="2"/>
            </a:endParaRP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sym typeface="Wingdings" panose="05000000000000000000" pitchFamily="2" charset="2"/>
              </a:rPr>
              <a:t>We can define the skeleton of the data as well using XML – metadata</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sym typeface="Wingdings" panose="05000000000000000000" pitchFamily="2" charset="2"/>
              </a:rPr>
              <a:t>XML is the common mode of communication between different technologies</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sym typeface="Wingdings" panose="05000000000000000000" pitchFamily="2" charset="2"/>
              </a:rPr>
              <a:t>XML is also a tree data structure but unlike HTML, it doesn’t have fixed tags</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sym typeface="Wingdings" panose="05000000000000000000" pitchFamily="2" charset="2"/>
              </a:rPr>
              <a:t>You as a developer decide the tag name</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sym typeface="Wingdings" panose="05000000000000000000" pitchFamily="2" charset="2"/>
              </a:rPr>
              <a:t>In order to design a view, XML is the default best practice/gold standard.</a:t>
            </a:r>
            <a:endParaRPr lang="en-IN" sz="1800" kern="1200" dirty="0">
              <a:latin typeface="Amasis MT Pro" panose="02040504050005020304" pitchFamily="18" charset="0"/>
              <a:ea typeface="+mn-ea"/>
              <a:cs typeface="+mn-cs"/>
            </a:endParaRPr>
          </a:p>
        </p:txBody>
      </p:sp>
      <p:sp>
        <p:nvSpPr>
          <p:cNvPr id="4" name="TextBox 3">
            <a:extLst>
              <a:ext uri="{FF2B5EF4-FFF2-40B4-BE49-F238E27FC236}">
                <a16:creationId xmlns:a16="http://schemas.microsoft.com/office/drawing/2014/main" id="{36FF3B3E-8F9C-39AB-55C1-CA8CFECEA2E8}"/>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45178F06-8886-5D54-84AC-C7309DCB047B}"/>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B0B061F6-C932-F15A-1802-123166697D08}"/>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
        <p:nvSpPr>
          <p:cNvPr id="7" name="Rectangle 6">
            <a:extLst>
              <a:ext uri="{FF2B5EF4-FFF2-40B4-BE49-F238E27FC236}">
                <a16:creationId xmlns:a16="http://schemas.microsoft.com/office/drawing/2014/main" id="{497DA46B-EF7B-292E-8C23-544F37D12880}"/>
              </a:ext>
            </a:extLst>
          </p:cNvPr>
          <p:cNvSpPr/>
          <p:nvPr/>
        </p:nvSpPr>
        <p:spPr>
          <a:xfrm>
            <a:off x="1523603" y="1803823"/>
            <a:ext cx="2133044" cy="1117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ABAP</a:t>
            </a:r>
          </a:p>
        </p:txBody>
      </p:sp>
      <p:sp>
        <p:nvSpPr>
          <p:cNvPr id="8" name="Rectangle 7">
            <a:extLst>
              <a:ext uri="{FF2B5EF4-FFF2-40B4-BE49-F238E27FC236}">
                <a16:creationId xmlns:a16="http://schemas.microsoft.com/office/drawing/2014/main" id="{090EB942-45E5-601F-9892-755E6B182015}"/>
              </a:ext>
            </a:extLst>
          </p:cNvPr>
          <p:cNvSpPr/>
          <p:nvPr/>
        </p:nvSpPr>
        <p:spPr>
          <a:xfrm>
            <a:off x="8318929" y="1803823"/>
            <a:ext cx="2133044" cy="1117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Java</a:t>
            </a:r>
          </a:p>
        </p:txBody>
      </p:sp>
      <p:sp>
        <p:nvSpPr>
          <p:cNvPr id="9" name="TextBox 8">
            <a:extLst>
              <a:ext uri="{FF2B5EF4-FFF2-40B4-BE49-F238E27FC236}">
                <a16:creationId xmlns:a16="http://schemas.microsoft.com/office/drawing/2014/main" id="{D24F64D9-F7D9-FF6A-5DBE-AC561E131225}"/>
              </a:ext>
            </a:extLst>
          </p:cNvPr>
          <p:cNvSpPr txBox="1"/>
          <p:nvPr/>
        </p:nvSpPr>
        <p:spPr>
          <a:xfrm>
            <a:off x="1422029" y="1391236"/>
            <a:ext cx="2640912" cy="338554"/>
          </a:xfrm>
          <a:prstGeom prst="rect">
            <a:avLst/>
          </a:prstGeom>
          <a:noFill/>
        </p:spPr>
        <p:txBody>
          <a:bodyPr wrap="square" rtlCol="0">
            <a:spAutoFit/>
          </a:bodyPr>
          <a:lstStyle/>
          <a:p>
            <a:pPr defTabSz="1218895">
              <a:buClrTx/>
            </a:pPr>
            <a:r>
              <a:rPr lang="en-IN" sz="1600" b="1" kern="1200" dirty="0">
                <a:latin typeface="Calibri"/>
                <a:ea typeface="+mn-ea"/>
                <a:cs typeface="+mn-cs"/>
              </a:rPr>
              <a:t>Itab </a:t>
            </a:r>
            <a:r>
              <a:rPr lang="en-IN" sz="1600" b="1" kern="1200" dirty="0">
                <a:latin typeface="Calibri"/>
                <a:ea typeface="+mn-ea"/>
                <a:cs typeface="+mn-cs"/>
                <a:sym typeface="Wingdings" panose="05000000000000000000" pitchFamily="2" charset="2"/>
              </a:rPr>
              <a:t> XML</a:t>
            </a:r>
            <a:endParaRPr lang="en-IN" sz="1600" b="1" kern="1200" dirty="0">
              <a:latin typeface="Calibri"/>
              <a:ea typeface="+mn-ea"/>
              <a:cs typeface="+mn-cs"/>
            </a:endParaRPr>
          </a:p>
        </p:txBody>
      </p:sp>
      <p:sp>
        <p:nvSpPr>
          <p:cNvPr id="10" name="TextBox 9">
            <a:extLst>
              <a:ext uri="{FF2B5EF4-FFF2-40B4-BE49-F238E27FC236}">
                <a16:creationId xmlns:a16="http://schemas.microsoft.com/office/drawing/2014/main" id="{26AA6C13-01AB-24E6-065F-4D43E02C1A22}"/>
              </a:ext>
            </a:extLst>
          </p:cNvPr>
          <p:cNvSpPr txBox="1"/>
          <p:nvPr/>
        </p:nvSpPr>
        <p:spPr>
          <a:xfrm>
            <a:off x="8227456" y="1429158"/>
            <a:ext cx="2640912" cy="338554"/>
          </a:xfrm>
          <a:prstGeom prst="rect">
            <a:avLst/>
          </a:prstGeom>
          <a:noFill/>
        </p:spPr>
        <p:txBody>
          <a:bodyPr wrap="square" rtlCol="0">
            <a:spAutoFit/>
          </a:bodyPr>
          <a:lstStyle/>
          <a:p>
            <a:pPr defTabSz="1218895">
              <a:buClrTx/>
            </a:pPr>
            <a:r>
              <a:rPr lang="en-IN" sz="1600" b="1" kern="1200" dirty="0">
                <a:latin typeface="Calibri"/>
                <a:ea typeface="+mn-ea"/>
                <a:cs typeface="+mn-cs"/>
              </a:rPr>
              <a:t>Xml </a:t>
            </a:r>
            <a:r>
              <a:rPr lang="en-IN" sz="1600" b="1" kern="1200" dirty="0">
                <a:latin typeface="Calibri"/>
                <a:ea typeface="+mn-ea"/>
                <a:cs typeface="+mn-cs"/>
                <a:sym typeface="Wingdings" panose="05000000000000000000" pitchFamily="2" charset="2"/>
              </a:rPr>
              <a:t> </a:t>
            </a:r>
            <a:r>
              <a:rPr lang="en-IN" sz="1600" b="1" kern="1200" dirty="0">
                <a:latin typeface="Calibri"/>
                <a:ea typeface="+mn-ea"/>
                <a:cs typeface="+mn-cs"/>
              </a:rPr>
              <a:t>collections</a:t>
            </a:r>
          </a:p>
        </p:txBody>
      </p:sp>
      <p:sp>
        <p:nvSpPr>
          <p:cNvPr id="11" name="Arrow: Right 10">
            <a:extLst>
              <a:ext uri="{FF2B5EF4-FFF2-40B4-BE49-F238E27FC236}">
                <a16:creationId xmlns:a16="http://schemas.microsoft.com/office/drawing/2014/main" id="{3790F054-6353-21D1-9505-114FB675334B}"/>
              </a:ext>
            </a:extLst>
          </p:cNvPr>
          <p:cNvSpPr/>
          <p:nvPr/>
        </p:nvSpPr>
        <p:spPr>
          <a:xfrm>
            <a:off x="3656647" y="1905397"/>
            <a:ext cx="4570809" cy="5078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&lt;xml&gt;</a:t>
            </a:r>
          </a:p>
        </p:txBody>
      </p:sp>
      <p:sp>
        <p:nvSpPr>
          <p:cNvPr id="12" name="TextBox 11">
            <a:extLst>
              <a:ext uri="{FF2B5EF4-FFF2-40B4-BE49-F238E27FC236}">
                <a16:creationId xmlns:a16="http://schemas.microsoft.com/office/drawing/2014/main" id="{ABE1F63F-C13A-47C1-9EBF-94C96D434BC3}"/>
              </a:ext>
            </a:extLst>
          </p:cNvPr>
          <p:cNvSpPr txBox="1"/>
          <p:nvPr/>
        </p:nvSpPr>
        <p:spPr>
          <a:xfrm>
            <a:off x="8273474" y="2921132"/>
            <a:ext cx="2640912" cy="338554"/>
          </a:xfrm>
          <a:prstGeom prst="rect">
            <a:avLst/>
          </a:prstGeom>
          <a:noFill/>
        </p:spPr>
        <p:txBody>
          <a:bodyPr wrap="square" rtlCol="0">
            <a:spAutoFit/>
          </a:bodyPr>
          <a:lstStyle/>
          <a:p>
            <a:pPr defTabSz="1218895">
              <a:buClrTx/>
            </a:pPr>
            <a:r>
              <a:rPr lang="en-IN" sz="1600" b="1" kern="1200" dirty="0">
                <a:latin typeface="Calibri"/>
                <a:ea typeface="+mn-ea"/>
                <a:cs typeface="+mn-cs"/>
              </a:rPr>
              <a:t>Collections </a:t>
            </a:r>
            <a:r>
              <a:rPr lang="en-IN" sz="1600" b="1" kern="1200" dirty="0">
                <a:latin typeface="Calibri"/>
                <a:ea typeface="+mn-ea"/>
                <a:cs typeface="+mn-cs"/>
                <a:sym typeface="Wingdings" panose="05000000000000000000" pitchFamily="2" charset="2"/>
              </a:rPr>
              <a:t> xml</a:t>
            </a:r>
            <a:endParaRPr lang="en-IN" sz="1600" b="1" kern="1200" dirty="0">
              <a:latin typeface="Calibri"/>
              <a:ea typeface="+mn-ea"/>
              <a:cs typeface="+mn-cs"/>
            </a:endParaRPr>
          </a:p>
        </p:txBody>
      </p:sp>
      <p:sp>
        <p:nvSpPr>
          <p:cNvPr id="13" name="Arrow: Right 12">
            <a:extLst>
              <a:ext uri="{FF2B5EF4-FFF2-40B4-BE49-F238E27FC236}">
                <a16:creationId xmlns:a16="http://schemas.microsoft.com/office/drawing/2014/main" id="{69689124-33A5-B380-A679-707F0184979A}"/>
              </a:ext>
            </a:extLst>
          </p:cNvPr>
          <p:cNvSpPr/>
          <p:nvPr/>
        </p:nvSpPr>
        <p:spPr>
          <a:xfrm flipH="1">
            <a:off x="3656647" y="2376961"/>
            <a:ext cx="4469236" cy="5078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&lt;xml&gt;</a:t>
            </a:r>
          </a:p>
        </p:txBody>
      </p:sp>
      <p:sp>
        <p:nvSpPr>
          <p:cNvPr id="14" name="TextBox 13">
            <a:extLst>
              <a:ext uri="{FF2B5EF4-FFF2-40B4-BE49-F238E27FC236}">
                <a16:creationId xmlns:a16="http://schemas.microsoft.com/office/drawing/2014/main" id="{6B47B7CB-F9C7-2BF1-FA5A-3A4C68F17559}"/>
              </a:ext>
            </a:extLst>
          </p:cNvPr>
          <p:cNvSpPr txBox="1"/>
          <p:nvPr/>
        </p:nvSpPr>
        <p:spPr>
          <a:xfrm>
            <a:off x="1384991" y="2881439"/>
            <a:ext cx="2640912" cy="338554"/>
          </a:xfrm>
          <a:prstGeom prst="rect">
            <a:avLst/>
          </a:prstGeom>
          <a:noFill/>
        </p:spPr>
        <p:txBody>
          <a:bodyPr wrap="square" rtlCol="0">
            <a:spAutoFit/>
          </a:bodyPr>
          <a:lstStyle/>
          <a:p>
            <a:pPr defTabSz="1218895">
              <a:buClrTx/>
            </a:pPr>
            <a:r>
              <a:rPr lang="en-IN" sz="1600" b="1" kern="1200" dirty="0">
                <a:latin typeface="Calibri"/>
                <a:ea typeface="+mn-ea"/>
                <a:cs typeface="+mn-cs"/>
              </a:rPr>
              <a:t>XML </a:t>
            </a:r>
            <a:r>
              <a:rPr lang="en-IN" sz="1600" b="1" kern="1200" dirty="0">
                <a:latin typeface="Calibri"/>
                <a:ea typeface="+mn-ea"/>
                <a:cs typeface="+mn-cs"/>
                <a:sym typeface="Wingdings" panose="05000000000000000000" pitchFamily="2" charset="2"/>
              </a:rPr>
              <a:t> </a:t>
            </a:r>
            <a:r>
              <a:rPr lang="en-IN" sz="1600" b="1" kern="1200" dirty="0" err="1">
                <a:latin typeface="Calibri"/>
                <a:ea typeface="+mn-ea"/>
                <a:cs typeface="+mn-cs"/>
                <a:sym typeface="Wingdings" panose="05000000000000000000" pitchFamily="2" charset="2"/>
              </a:rPr>
              <a:t>itab</a:t>
            </a:r>
            <a:endParaRPr lang="en-IN" sz="1600" b="1" kern="1200" dirty="0">
              <a:latin typeface="Calibri"/>
              <a:ea typeface="+mn-ea"/>
              <a:cs typeface="+mn-cs"/>
            </a:endParaRPr>
          </a:p>
        </p:txBody>
      </p:sp>
    </p:spTree>
    <p:extLst>
      <p:ext uri="{BB962C8B-B14F-4D97-AF65-F5344CB8AC3E}">
        <p14:creationId xmlns:p14="http://schemas.microsoft.com/office/powerpoint/2010/main" val="144048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CA76C-2F74-9CF0-CA8E-5A9EAFFC3608}"/>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9C0224C9-372F-F3A2-4E21-B85B57DC8FFC}"/>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Example of XML and View syntax</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605A07-BBDA-0956-4D8F-D95F184FAE41}"/>
              </a:ext>
            </a:extLst>
          </p:cNvPr>
          <p:cNvSpPr txBox="1"/>
          <p:nvPr/>
        </p:nvSpPr>
        <p:spPr>
          <a:xfrm>
            <a:off x="179188" y="655068"/>
            <a:ext cx="11483853" cy="5642196"/>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&lt;data&gt;</a:t>
            </a:r>
          </a:p>
          <a:p>
            <a:pPr defTabSz="1218895">
              <a:buClrTx/>
            </a:pPr>
            <a:r>
              <a:rPr lang="en-IN" sz="1800" kern="1200" dirty="0">
                <a:latin typeface="Amasis MT Pro" panose="02040504050005020304" pitchFamily="18" charset="0"/>
                <a:ea typeface="+mn-ea"/>
                <a:cs typeface="+mn-cs"/>
              </a:rPr>
              <a:t>	&lt;</a:t>
            </a:r>
            <a:r>
              <a:rPr lang="en-IN" sz="1800" kern="1200" dirty="0" err="1">
                <a:latin typeface="Amasis MT Pro" panose="02040504050005020304" pitchFamily="18" charset="0"/>
                <a:ea typeface="+mn-ea"/>
                <a:cs typeface="+mn-cs"/>
              </a:rPr>
              <a:t>empStr</a:t>
            </a:r>
            <a:r>
              <a:rPr lang="en-IN" sz="1800" kern="1200" dirty="0">
                <a:latin typeface="Amasis MT Pro" panose="02040504050005020304" pitchFamily="18" charset="0"/>
                <a:ea typeface="+mn-ea"/>
                <a:cs typeface="+mn-cs"/>
              </a:rPr>
              <a:t>&gt;</a:t>
            </a:r>
          </a:p>
          <a:p>
            <a:pPr defTabSz="1218895">
              <a:buClrTx/>
            </a:pPr>
            <a:r>
              <a:rPr lang="en-IN" sz="1800" kern="1200" dirty="0">
                <a:latin typeface="Amasis MT Pro" panose="02040504050005020304" pitchFamily="18" charset="0"/>
                <a:ea typeface="+mn-ea"/>
                <a:cs typeface="+mn-cs"/>
              </a:rPr>
              <a:t>		&lt;</a:t>
            </a:r>
            <a:r>
              <a:rPr lang="en-IN" sz="1800" kern="1200" dirty="0" err="1">
                <a:latin typeface="Amasis MT Pro" panose="02040504050005020304" pitchFamily="18" charset="0"/>
                <a:ea typeface="+mn-ea"/>
                <a:cs typeface="+mn-cs"/>
              </a:rPr>
              <a:t>empId</a:t>
            </a:r>
            <a:r>
              <a:rPr lang="en-IN" sz="1800" kern="1200" dirty="0">
                <a:latin typeface="Amasis MT Pro" panose="02040504050005020304" pitchFamily="18" charset="0"/>
                <a:ea typeface="+mn-ea"/>
                <a:cs typeface="+mn-cs"/>
              </a:rPr>
              <a:t>&gt;1002&lt;/</a:t>
            </a:r>
            <a:r>
              <a:rPr lang="en-IN" sz="1800" kern="1200" dirty="0" err="1">
                <a:latin typeface="Amasis MT Pro" panose="02040504050005020304" pitchFamily="18" charset="0"/>
                <a:ea typeface="+mn-ea"/>
                <a:cs typeface="+mn-cs"/>
              </a:rPr>
              <a:t>empId</a:t>
            </a:r>
            <a:r>
              <a:rPr lang="en-IN" sz="1800" kern="1200" dirty="0">
                <a:latin typeface="Amasis MT Pro" panose="02040504050005020304" pitchFamily="18" charset="0"/>
                <a:ea typeface="+mn-ea"/>
                <a:cs typeface="+mn-cs"/>
              </a:rPr>
              <a:t>&gt;</a:t>
            </a:r>
          </a:p>
          <a:p>
            <a:pPr defTabSz="1218895">
              <a:buClrTx/>
            </a:pPr>
            <a:r>
              <a:rPr lang="en-IN" sz="1800" kern="1200" dirty="0">
                <a:latin typeface="Amasis MT Pro" panose="02040504050005020304" pitchFamily="18" charset="0"/>
                <a:ea typeface="+mn-ea"/>
                <a:cs typeface="+mn-cs"/>
              </a:rPr>
              <a:t>		&lt;</a:t>
            </a:r>
            <a:r>
              <a:rPr lang="en-IN" sz="1800" kern="1200" dirty="0" err="1">
                <a:latin typeface="Amasis MT Pro" panose="02040504050005020304" pitchFamily="18" charset="0"/>
                <a:ea typeface="+mn-ea"/>
                <a:cs typeface="+mn-cs"/>
              </a:rPr>
              <a:t>empName</a:t>
            </a:r>
            <a:r>
              <a:rPr lang="en-IN" sz="1800" kern="1200" dirty="0">
                <a:latin typeface="Amasis MT Pro" panose="02040504050005020304" pitchFamily="18" charset="0"/>
                <a:ea typeface="+mn-ea"/>
                <a:cs typeface="+mn-cs"/>
              </a:rPr>
              <a:t>&gt;Anubhav&lt;/</a:t>
            </a:r>
            <a:r>
              <a:rPr lang="en-IN" sz="1800" kern="1200" dirty="0" err="1">
                <a:latin typeface="Amasis MT Pro" panose="02040504050005020304" pitchFamily="18" charset="0"/>
                <a:ea typeface="+mn-ea"/>
                <a:cs typeface="+mn-cs"/>
              </a:rPr>
              <a:t>empName</a:t>
            </a:r>
            <a:r>
              <a:rPr lang="en-IN" sz="1800" kern="1200" dirty="0">
                <a:latin typeface="Amasis MT Pro" panose="02040504050005020304" pitchFamily="18" charset="0"/>
                <a:ea typeface="+mn-ea"/>
                <a:cs typeface="+mn-cs"/>
              </a:rPr>
              <a:t>&gt;</a:t>
            </a:r>
          </a:p>
          <a:p>
            <a:pPr defTabSz="1218895">
              <a:buClrTx/>
            </a:pPr>
            <a:r>
              <a:rPr lang="en-IN" sz="1800" kern="1200" dirty="0">
                <a:latin typeface="Amasis MT Pro" panose="02040504050005020304" pitchFamily="18" charset="0"/>
                <a:ea typeface="+mn-ea"/>
                <a:cs typeface="+mn-cs"/>
              </a:rPr>
              <a:t>		&lt;salary&gt;15000&lt;/salary&gt;</a:t>
            </a:r>
          </a:p>
          <a:p>
            <a:pPr defTabSz="1218895">
              <a:buClrTx/>
            </a:pPr>
            <a:r>
              <a:rPr lang="en-IN" sz="1800" kern="1200" dirty="0">
                <a:latin typeface="Amasis MT Pro" panose="02040504050005020304" pitchFamily="18" charset="0"/>
                <a:ea typeface="+mn-ea"/>
                <a:cs typeface="+mn-cs"/>
              </a:rPr>
              <a:t>		&lt;currency&gt;EUR&lt;/currency&gt;</a:t>
            </a:r>
          </a:p>
          <a:p>
            <a:pPr defTabSz="1218895">
              <a:buClrTx/>
            </a:pPr>
            <a:r>
              <a:rPr lang="en-IN" sz="1800" kern="1200" dirty="0">
                <a:latin typeface="Amasis MT Pro" panose="02040504050005020304" pitchFamily="18" charset="0"/>
                <a:ea typeface="+mn-ea"/>
                <a:cs typeface="+mn-cs"/>
              </a:rPr>
              <a:t>	&lt;/</a:t>
            </a:r>
            <a:r>
              <a:rPr lang="en-IN" sz="1800" kern="1200" dirty="0" err="1">
                <a:latin typeface="Amasis MT Pro" panose="02040504050005020304" pitchFamily="18" charset="0"/>
                <a:ea typeface="+mn-ea"/>
                <a:cs typeface="+mn-cs"/>
              </a:rPr>
              <a:t>empStr</a:t>
            </a:r>
            <a:r>
              <a:rPr lang="en-IN" sz="1800" kern="1200" dirty="0">
                <a:latin typeface="Amasis MT Pro" panose="02040504050005020304" pitchFamily="18" charset="0"/>
                <a:ea typeface="+mn-ea"/>
                <a:cs typeface="+mn-cs"/>
              </a:rPr>
              <a:t>&gt;</a:t>
            </a:r>
          </a:p>
          <a:p>
            <a:pPr defTabSz="1218895">
              <a:buClrTx/>
            </a:pPr>
            <a:r>
              <a:rPr lang="en-IN" sz="1800" kern="1200" dirty="0">
                <a:latin typeface="Amasis MT Pro" panose="02040504050005020304" pitchFamily="18" charset="0"/>
                <a:ea typeface="+mn-ea"/>
                <a:cs typeface="+mn-cs"/>
              </a:rPr>
              <a:t>&lt;/data&gt;</a:t>
            </a:r>
          </a:p>
          <a:p>
            <a:pPr defTabSz="1218895">
              <a:buClrTx/>
            </a:pPr>
            <a:endParaRPr lang="en-IN" sz="1800" kern="1200" dirty="0">
              <a:latin typeface="Amasis MT Pro" panose="02040504050005020304" pitchFamily="18" charset="0"/>
              <a:ea typeface="+mn-ea"/>
              <a:cs typeface="+mn-cs"/>
            </a:endParaRPr>
          </a:p>
          <a:p>
            <a:pPr defTabSz="1218895">
              <a:buClrTx/>
            </a:pPr>
            <a:r>
              <a:rPr lang="en-IN" sz="1800" b="1" kern="1200" dirty="0">
                <a:latin typeface="Amasis MT Pro" panose="02040504050005020304" pitchFamily="18" charset="0"/>
                <a:ea typeface="+mn-ea"/>
                <a:cs typeface="+mn-cs"/>
              </a:rPr>
              <a:t>Syntax to create XML View – a view is also a class from </a:t>
            </a:r>
            <a:r>
              <a:rPr lang="en-IN" sz="1800" b="1" kern="1200" dirty="0" err="1">
                <a:latin typeface="Amasis MT Pro" panose="02040504050005020304" pitchFamily="18" charset="0"/>
                <a:ea typeface="+mn-ea"/>
                <a:cs typeface="+mn-cs"/>
              </a:rPr>
              <a:t>sap.ui.core.mvc</a:t>
            </a:r>
            <a:endParaRPr lang="en-IN" sz="1800" b="1" kern="1200" dirty="0">
              <a:latin typeface="Amasis MT Pro" panose="02040504050005020304" pitchFamily="18" charset="0"/>
              <a:ea typeface="+mn-ea"/>
              <a:cs typeface="+mn-cs"/>
            </a:endParaRPr>
          </a:p>
          <a:p>
            <a:pPr defTabSz="1218895">
              <a:buClrTx/>
            </a:pPr>
            <a:r>
              <a:rPr lang="en-IN" sz="1800" i="1" kern="1200" dirty="0" err="1">
                <a:latin typeface="Amasis MT Pro" panose="02040504050005020304" pitchFamily="18" charset="0"/>
                <a:ea typeface="+mn-ea"/>
                <a:cs typeface="+mn-cs"/>
              </a:rPr>
              <a:t>Xmlns</a:t>
            </a:r>
            <a:r>
              <a:rPr lang="en-IN" sz="1800" i="1" kern="1200" dirty="0">
                <a:latin typeface="Amasis MT Pro" panose="02040504050005020304" pitchFamily="18" charset="0"/>
                <a:ea typeface="+mn-ea"/>
                <a:cs typeface="+mn-cs"/>
              </a:rPr>
              <a:t> is a way to define a variable in xml (namespace)</a:t>
            </a:r>
          </a:p>
          <a:p>
            <a:pPr defTabSz="1218895">
              <a:buClrTx/>
            </a:pPr>
            <a:r>
              <a:rPr lang="en-IN" sz="1800" i="1" kern="1200" dirty="0">
                <a:latin typeface="Amasis MT Pro" panose="02040504050005020304" pitchFamily="18" charset="0"/>
                <a:ea typeface="+mn-ea"/>
                <a:cs typeface="+mn-cs"/>
              </a:rPr>
              <a:t>In addition, we provide a default namespace (ONLY ONE), which will be used in case of no namespace provided before class name like Button</a:t>
            </a:r>
          </a:p>
          <a:p>
            <a:pPr defTabSz="1218895">
              <a:buClrTx/>
            </a:pPr>
            <a:endParaRPr lang="en-IN" sz="1800" b="1" kern="1200" dirty="0">
              <a:latin typeface="Amasis MT Pro" panose="02040504050005020304" pitchFamily="18" charset="0"/>
              <a:ea typeface="+mn-ea"/>
              <a:cs typeface="+mn-cs"/>
            </a:endParaRPr>
          </a:p>
          <a:p>
            <a:pPr defTabSz="1218895">
              <a:buClrTx/>
            </a:pPr>
            <a:r>
              <a:rPr lang="en-IN" sz="2133" kern="1200" dirty="0">
                <a:latin typeface="72 Condensed" panose="020B0506030000000003" pitchFamily="34" charset="0"/>
                <a:ea typeface="+mn-ea"/>
                <a:cs typeface="72 Condensed" panose="020B0506030000000003" pitchFamily="34" charset="0"/>
              </a:rPr>
              <a:t>&lt;</a:t>
            </a:r>
            <a:r>
              <a:rPr lang="en-IN" sz="2133" kern="1200" dirty="0" err="1">
                <a:solidFill>
                  <a:srgbClr val="FF0000"/>
                </a:solidFill>
                <a:latin typeface="72 Condensed" panose="020B0506030000000003" pitchFamily="34" charset="0"/>
                <a:ea typeface="+mn-ea"/>
                <a:cs typeface="72 Condensed" panose="020B0506030000000003" pitchFamily="34" charset="0"/>
              </a:rPr>
              <a:t>nikita</a:t>
            </a:r>
            <a:r>
              <a:rPr lang="en-IN" sz="2133" kern="1200" dirty="0" err="1">
                <a:latin typeface="72 Condensed" panose="020B0506030000000003" pitchFamily="34" charset="0"/>
                <a:ea typeface="+mn-ea"/>
                <a:cs typeface="72 Condensed" panose="020B0506030000000003" pitchFamily="34" charset="0"/>
              </a:rPr>
              <a:t>:View</a:t>
            </a:r>
            <a:r>
              <a:rPr lang="en-IN" sz="2133" kern="1200" dirty="0">
                <a:latin typeface="72 Condensed" panose="020B0506030000000003" pitchFamily="34" charset="0"/>
                <a:ea typeface="+mn-ea"/>
                <a:cs typeface="72 Condensed" panose="020B0506030000000003" pitchFamily="34" charset="0"/>
              </a:rPr>
              <a:t> </a:t>
            </a:r>
            <a:r>
              <a:rPr lang="en-IN" sz="2133" b="1" kern="1200" dirty="0" err="1">
                <a:latin typeface="72 Condensed" panose="020B0506030000000003" pitchFamily="34" charset="0"/>
                <a:ea typeface="+mn-ea"/>
                <a:cs typeface="72 Condensed" panose="020B0506030000000003" pitchFamily="34" charset="0"/>
              </a:rPr>
              <a:t>xmlns:</a:t>
            </a:r>
            <a:r>
              <a:rPr lang="en-IN" sz="2133" b="1" kern="1200" dirty="0" err="1">
                <a:solidFill>
                  <a:srgbClr val="FF0000"/>
                </a:solidFill>
                <a:latin typeface="72 Condensed" panose="020B0506030000000003" pitchFamily="34" charset="0"/>
                <a:ea typeface="+mn-ea"/>
                <a:cs typeface="72 Condensed" panose="020B0506030000000003" pitchFamily="34" charset="0"/>
              </a:rPr>
              <a:t>nikita</a:t>
            </a:r>
            <a:r>
              <a:rPr lang="en-IN" sz="2133" b="1" kern="1200" dirty="0">
                <a:latin typeface="72 Condensed" panose="020B0506030000000003" pitchFamily="34" charset="0"/>
                <a:ea typeface="+mn-ea"/>
                <a:cs typeface="72 Condensed" panose="020B0506030000000003" pitchFamily="34" charset="0"/>
              </a:rPr>
              <a:t>=“</a:t>
            </a:r>
            <a:r>
              <a:rPr lang="en-IN" sz="2133" b="1" kern="1200" dirty="0" err="1">
                <a:latin typeface="72 Condensed" panose="020B0506030000000003" pitchFamily="34" charset="0"/>
                <a:ea typeface="+mn-ea"/>
                <a:cs typeface="72 Condensed" panose="020B0506030000000003" pitchFamily="34" charset="0"/>
              </a:rPr>
              <a:t>sap.ui.core.mvc</a:t>
            </a:r>
            <a:r>
              <a:rPr lang="en-IN" sz="2133" b="1" kern="1200" dirty="0">
                <a:latin typeface="72 Condensed" panose="020B0506030000000003" pitchFamily="34" charset="0"/>
                <a:ea typeface="+mn-ea"/>
                <a:cs typeface="72 Condensed" panose="020B0506030000000003" pitchFamily="34" charset="0"/>
              </a:rPr>
              <a:t>”  </a:t>
            </a:r>
            <a:r>
              <a:rPr lang="en-IN" sz="2133" b="1" kern="1200" dirty="0" err="1">
                <a:latin typeface="72 Condensed" panose="020B0506030000000003" pitchFamily="34" charset="0"/>
                <a:ea typeface="+mn-ea"/>
                <a:cs typeface="72 Condensed" panose="020B0506030000000003" pitchFamily="34" charset="0"/>
              </a:rPr>
              <a:t>xmlns</a:t>
            </a:r>
            <a:r>
              <a:rPr lang="en-IN" sz="2133" b="1" kern="1200" dirty="0">
                <a:latin typeface="72 Condensed" panose="020B0506030000000003" pitchFamily="34" charset="0"/>
                <a:ea typeface="+mn-ea"/>
                <a:cs typeface="72 Condensed" panose="020B0506030000000003" pitchFamily="34" charset="0"/>
              </a:rPr>
              <a:t>=“</a:t>
            </a:r>
            <a:r>
              <a:rPr lang="en-IN" sz="2133" b="1" kern="1200" dirty="0" err="1">
                <a:latin typeface="72 Condensed" panose="020B0506030000000003" pitchFamily="34" charset="0"/>
                <a:ea typeface="+mn-ea"/>
                <a:cs typeface="72 Condensed" panose="020B0506030000000003" pitchFamily="34" charset="0"/>
              </a:rPr>
              <a:t>sap.m</a:t>
            </a:r>
            <a:r>
              <a:rPr lang="en-IN" sz="2133" b="1" kern="1200" dirty="0">
                <a:latin typeface="72 Condensed" panose="020B0506030000000003" pitchFamily="34" charset="0"/>
                <a:ea typeface="+mn-ea"/>
                <a:cs typeface="72 Condensed" panose="020B0506030000000003" pitchFamily="34" charset="0"/>
              </a:rPr>
              <a:t>”</a:t>
            </a:r>
            <a:r>
              <a:rPr lang="en-IN" sz="2133" kern="1200" dirty="0">
                <a:latin typeface="72 Condensed" panose="020B0506030000000003" pitchFamily="34" charset="0"/>
                <a:ea typeface="+mn-ea"/>
                <a:cs typeface="72 Condensed" panose="020B0506030000000003" pitchFamily="34" charset="0"/>
              </a:rPr>
              <a:t>&gt;</a:t>
            </a:r>
          </a:p>
          <a:p>
            <a:pPr defTabSz="1218895">
              <a:buClrTx/>
            </a:pPr>
            <a:endParaRPr lang="en-IN" sz="2133" kern="1200" dirty="0">
              <a:latin typeface="72 Condensed" panose="020B0506030000000003" pitchFamily="34" charset="0"/>
              <a:ea typeface="+mn-ea"/>
              <a:cs typeface="72 Condensed" panose="020B0506030000000003" pitchFamily="34" charset="0"/>
            </a:endParaRPr>
          </a:p>
          <a:p>
            <a:pPr defTabSz="1218895">
              <a:buClrTx/>
            </a:pPr>
            <a:r>
              <a:rPr lang="en-IN" sz="2133" kern="1200" dirty="0">
                <a:latin typeface="72 Condensed" panose="020B0506030000000003" pitchFamily="34" charset="0"/>
                <a:ea typeface="+mn-ea"/>
                <a:cs typeface="72 Condensed" panose="020B0506030000000003" pitchFamily="34" charset="0"/>
              </a:rPr>
              <a:t>	&lt;Button text=“click me”&gt;&lt;/Button&gt;</a:t>
            </a:r>
          </a:p>
          <a:p>
            <a:pPr defTabSz="1218895">
              <a:buClrTx/>
            </a:pPr>
            <a:endParaRPr lang="en-IN" sz="2133" kern="1200" dirty="0">
              <a:latin typeface="72 Condensed" panose="020B0506030000000003" pitchFamily="34" charset="0"/>
              <a:ea typeface="+mn-ea"/>
              <a:cs typeface="72 Condensed" panose="020B0506030000000003" pitchFamily="34" charset="0"/>
            </a:endParaRPr>
          </a:p>
          <a:p>
            <a:pPr defTabSz="1218895">
              <a:buClrTx/>
            </a:pPr>
            <a:r>
              <a:rPr lang="en-IN" sz="2133" kern="1200" dirty="0">
                <a:latin typeface="72 Condensed" panose="020B0506030000000003" pitchFamily="34" charset="0"/>
                <a:ea typeface="+mn-ea"/>
                <a:cs typeface="72 Condensed" panose="020B0506030000000003" pitchFamily="34" charset="0"/>
              </a:rPr>
              <a:t>&lt;/</a:t>
            </a:r>
            <a:r>
              <a:rPr lang="en-IN" sz="2133" kern="1200" dirty="0" err="1">
                <a:solidFill>
                  <a:srgbClr val="FF0000"/>
                </a:solidFill>
                <a:latin typeface="72 Condensed" panose="020B0506030000000003" pitchFamily="34" charset="0"/>
                <a:ea typeface="+mn-ea"/>
                <a:cs typeface="72 Condensed" panose="020B0506030000000003" pitchFamily="34" charset="0"/>
              </a:rPr>
              <a:t>nikita</a:t>
            </a:r>
            <a:r>
              <a:rPr lang="en-IN" sz="2133" kern="1200" dirty="0" err="1">
                <a:latin typeface="72 Condensed" panose="020B0506030000000003" pitchFamily="34" charset="0"/>
                <a:ea typeface="+mn-ea"/>
                <a:cs typeface="72 Condensed" panose="020B0506030000000003" pitchFamily="34" charset="0"/>
              </a:rPr>
              <a:t>:View</a:t>
            </a:r>
            <a:r>
              <a:rPr lang="en-IN" sz="2133" kern="1200" dirty="0">
                <a:latin typeface="72 Condensed" panose="020B0506030000000003" pitchFamily="34" charset="0"/>
                <a:ea typeface="+mn-ea"/>
                <a:cs typeface="72 Condensed" panose="020B0506030000000003" pitchFamily="34" charset="0"/>
              </a:rPr>
              <a:t>&gt;</a:t>
            </a:r>
          </a:p>
        </p:txBody>
      </p:sp>
      <p:sp>
        <p:nvSpPr>
          <p:cNvPr id="4" name="TextBox 3">
            <a:extLst>
              <a:ext uri="{FF2B5EF4-FFF2-40B4-BE49-F238E27FC236}">
                <a16:creationId xmlns:a16="http://schemas.microsoft.com/office/drawing/2014/main" id="{8ADBA40B-A476-53A5-5570-85AE51155B9C}"/>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2704125-DFB3-889D-FF10-DA80188F9B76}"/>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39ECFE71-0599-1FE5-5E39-35B771AA0446}"/>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Tree>
    <p:extLst>
      <p:ext uri="{BB962C8B-B14F-4D97-AF65-F5344CB8AC3E}">
        <p14:creationId xmlns:p14="http://schemas.microsoft.com/office/powerpoint/2010/main" val="325168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5FD1E-DDF0-86F3-7CE4-70073C94F373}"/>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9991CCF3-9CF3-AD28-FF94-23363C271878}"/>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66" dirty="0">
                <a:latin typeface="Cooper Black" panose="0208090404030B020404" pitchFamily="18" charset="0"/>
                <a:cs typeface="Times New Roman" panose="02020603050405020304" pitchFamily="18" charset="0"/>
              </a:rPr>
              <a:t>Component.js</a:t>
            </a:r>
            <a:endParaRPr lang="en-IN" sz="2666"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A22982-AE50-C89D-0A15-8E7A218DBFD8}"/>
              </a:ext>
            </a:extLst>
          </p:cNvPr>
          <p:cNvSpPr txBox="1"/>
          <p:nvPr/>
        </p:nvSpPr>
        <p:spPr>
          <a:xfrm>
            <a:off x="179188" y="655068"/>
            <a:ext cx="11483853" cy="4001041"/>
          </a:xfrm>
          <a:prstGeom prst="rect">
            <a:avLst/>
          </a:prstGeom>
          <a:noFill/>
        </p:spPr>
        <p:txBody>
          <a:bodyPr wrap="square" lIns="121867" tIns="60933" rIns="121867" bIns="60933" rtlCol="0">
            <a:spAutoFit/>
          </a:bodyPr>
          <a:lstStyle/>
          <a:p>
            <a:r>
              <a:rPr lang="en-IN" sz="1800" dirty="0">
                <a:latin typeface="Amasis MT Pro" panose="02040504050005020304" pitchFamily="18" charset="0"/>
              </a:rPr>
              <a:t>Component.js is the launcher file of any Fiori Application, an application which contains Component.js file is called </a:t>
            </a:r>
            <a:r>
              <a:rPr lang="en-IN" sz="1800" b="1" dirty="0" err="1">
                <a:latin typeface="Amasis MT Pro" panose="02040504050005020304" pitchFamily="18" charset="0"/>
              </a:rPr>
              <a:t>fiorilikeapp</a:t>
            </a:r>
            <a:endParaRPr lang="en-IN" sz="1800" b="1" dirty="0">
              <a:latin typeface="Amasis MT Pro" panose="02040504050005020304" pitchFamily="18" charset="0"/>
            </a:endParaRPr>
          </a:p>
          <a:p>
            <a:pPr marL="380905" indent="-380905">
              <a:buFont typeface="Arial" panose="020B0604020202020204" pitchFamily="34" charset="0"/>
              <a:buChar char="•"/>
            </a:pPr>
            <a:r>
              <a:rPr lang="en-IN" sz="1800" dirty="0">
                <a:latin typeface="Amasis MT Pro" panose="02040504050005020304" pitchFamily="18" charset="0"/>
              </a:rPr>
              <a:t>It wraps the functionality of any Fiori App</a:t>
            </a:r>
          </a:p>
          <a:p>
            <a:pPr marL="380905" indent="-380905">
              <a:buFont typeface="Arial" panose="020B0604020202020204" pitchFamily="34" charset="0"/>
              <a:buChar char="•"/>
            </a:pPr>
            <a:r>
              <a:rPr lang="en-IN" sz="1800" dirty="0">
                <a:latin typeface="Amasis MT Pro" panose="02040504050005020304" pitchFamily="18" charset="0"/>
              </a:rPr>
              <a:t>We cannot integrate our app with Fiori Launchpad, if we don’t have Component.js file in our app</a:t>
            </a:r>
          </a:p>
          <a:p>
            <a:pPr marL="380905" indent="-380905">
              <a:buFont typeface="Arial" panose="020B0604020202020204" pitchFamily="34" charset="0"/>
              <a:buChar char="•"/>
            </a:pPr>
            <a:r>
              <a:rPr lang="en-IN" sz="1800" dirty="0">
                <a:latin typeface="Amasis MT Pro" panose="02040504050005020304" pitchFamily="18" charset="0"/>
              </a:rPr>
              <a:t>There is always only one Component.js file in our app</a:t>
            </a:r>
          </a:p>
          <a:p>
            <a:pPr marL="380905" indent="-380905">
              <a:buFont typeface="Arial" panose="020B0604020202020204" pitchFamily="34" charset="0"/>
              <a:buChar char="•"/>
            </a:pPr>
            <a:r>
              <a:rPr lang="en-IN" sz="1800" dirty="0">
                <a:latin typeface="Amasis MT Pro" panose="02040504050005020304" pitchFamily="18" charset="0"/>
              </a:rPr>
              <a:t>Usually located in the root directory (webapp) of our project</a:t>
            </a:r>
          </a:p>
          <a:p>
            <a:pPr marL="380905" indent="-380905">
              <a:buFont typeface="Arial" panose="020B0604020202020204" pitchFamily="34" charset="0"/>
              <a:buChar char="•"/>
            </a:pPr>
            <a:r>
              <a:rPr lang="en-IN" sz="1800" dirty="0">
                <a:latin typeface="Amasis MT Pro" panose="02040504050005020304" pitchFamily="18" charset="0"/>
              </a:rPr>
              <a:t>The name must be Component.js because UI5 framework SCAN your app to look this file @ start</a:t>
            </a:r>
          </a:p>
          <a:p>
            <a:pPr marL="380905" indent="-380905">
              <a:buFont typeface="Arial" panose="020B0604020202020204" pitchFamily="34" charset="0"/>
              <a:buChar char="•"/>
            </a:pPr>
            <a:r>
              <a:rPr lang="en-IN" sz="1800" dirty="0">
                <a:latin typeface="Amasis MT Pro" panose="02040504050005020304" pitchFamily="18" charset="0"/>
              </a:rPr>
              <a:t>It comes companion file called </a:t>
            </a:r>
            <a:r>
              <a:rPr lang="en-IN" sz="1800" dirty="0" err="1">
                <a:latin typeface="Amasis MT Pro" panose="02040504050005020304" pitchFamily="18" charset="0"/>
              </a:rPr>
              <a:t>manifest.json</a:t>
            </a:r>
            <a:r>
              <a:rPr lang="en-IN" sz="1800" dirty="0">
                <a:latin typeface="Amasis MT Pro" panose="02040504050005020304" pitchFamily="18" charset="0"/>
              </a:rPr>
              <a:t> (called Application descriptor file)</a:t>
            </a:r>
          </a:p>
          <a:p>
            <a:pPr marL="380905" indent="-380905">
              <a:buFont typeface="Arial" panose="020B0604020202020204" pitchFamily="34" charset="0"/>
              <a:buChar char="•"/>
            </a:pPr>
            <a:r>
              <a:rPr lang="en-IN" sz="1800" dirty="0">
                <a:latin typeface="Amasis MT Pro" panose="02040504050005020304" pitchFamily="18" charset="0"/>
              </a:rPr>
              <a:t>Technically, it inherit from standard SAP UI5 class/module </a:t>
            </a:r>
            <a:r>
              <a:rPr lang="en-IN" sz="1800" b="1" dirty="0">
                <a:latin typeface="Amasis MT Pro" panose="02040504050005020304" pitchFamily="18" charset="0"/>
              </a:rPr>
              <a:t>“sap/</a:t>
            </a:r>
            <a:r>
              <a:rPr lang="en-IN" sz="1800" b="1" dirty="0" err="1">
                <a:latin typeface="Amasis MT Pro" panose="02040504050005020304" pitchFamily="18" charset="0"/>
              </a:rPr>
              <a:t>ui</a:t>
            </a:r>
            <a:r>
              <a:rPr lang="en-IN" sz="1800" b="1" dirty="0">
                <a:latin typeface="Amasis MT Pro" panose="02040504050005020304" pitchFamily="18" charset="0"/>
              </a:rPr>
              <a:t>/core/</a:t>
            </a:r>
            <a:r>
              <a:rPr lang="en-IN" sz="1800" b="1" dirty="0" err="1">
                <a:latin typeface="Amasis MT Pro" panose="02040504050005020304" pitchFamily="18" charset="0"/>
              </a:rPr>
              <a:t>UIComponent</a:t>
            </a:r>
            <a:r>
              <a:rPr lang="en-IN" sz="1800" b="1" dirty="0">
                <a:latin typeface="Amasis MT Pro" panose="02040504050005020304" pitchFamily="18" charset="0"/>
              </a:rPr>
              <a:t>”</a:t>
            </a:r>
          </a:p>
          <a:p>
            <a:pPr marL="380905" indent="-380905">
              <a:buFont typeface="Arial" panose="020B0604020202020204" pitchFamily="34" charset="0"/>
              <a:buChar char="•"/>
            </a:pPr>
            <a:r>
              <a:rPr lang="en-IN" sz="1800" dirty="0">
                <a:latin typeface="Amasis MT Pro" panose="02040504050005020304" pitchFamily="18" charset="0"/>
              </a:rPr>
              <a:t>A Component.js connect to manifest using metadata property</a:t>
            </a:r>
          </a:p>
          <a:p>
            <a:pPr marL="380905" indent="-380905">
              <a:buFont typeface="Arial" panose="020B0604020202020204" pitchFamily="34" charset="0"/>
              <a:buChar char="•"/>
            </a:pPr>
            <a:r>
              <a:rPr lang="en-IN" sz="1800" dirty="0">
                <a:latin typeface="Amasis MT Pro" panose="02040504050005020304" pitchFamily="18" charset="0"/>
              </a:rPr>
              <a:t>It contains 3 methods – </a:t>
            </a:r>
            <a:r>
              <a:rPr lang="en-IN" sz="1800" b="1" dirty="0" err="1">
                <a:latin typeface="Amasis MT Pro" panose="02040504050005020304" pitchFamily="18" charset="0"/>
              </a:rPr>
              <a:t>init</a:t>
            </a:r>
            <a:r>
              <a:rPr lang="en-IN" sz="1800" b="1" dirty="0">
                <a:latin typeface="Amasis MT Pro" panose="02040504050005020304" pitchFamily="18" charset="0"/>
              </a:rPr>
              <a:t>, </a:t>
            </a:r>
            <a:r>
              <a:rPr lang="en-IN" sz="1800" b="1" dirty="0" err="1">
                <a:latin typeface="Amasis MT Pro" panose="02040504050005020304" pitchFamily="18" charset="0"/>
              </a:rPr>
              <a:t>createContent</a:t>
            </a:r>
            <a:r>
              <a:rPr lang="en-IN" sz="1800" b="1" dirty="0">
                <a:latin typeface="Amasis MT Pro" panose="02040504050005020304" pitchFamily="18" charset="0"/>
              </a:rPr>
              <a:t>, and destroy</a:t>
            </a:r>
          </a:p>
          <a:p>
            <a:pPr marL="380905" indent="-380905">
              <a:buFont typeface="Arial" panose="020B0604020202020204" pitchFamily="34" charset="0"/>
              <a:buChar char="•"/>
            </a:pPr>
            <a:r>
              <a:rPr lang="en-IN" sz="1800" dirty="0">
                <a:latin typeface="Amasis MT Pro" panose="02040504050005020304" pitchFamily="18" charset="0"/>
              </a:rPr>
              <a:t>Remember Component.js is the starring point of any Fiori App</a:t>
            </a:r>
          </a:p>
          <a:p>
            <a:pPr marL="380905" indent="-380905">
              <a:buFont typeface="Arial" panose="020B0604020202020204" pitchFamily="34" charset="0"/>
              <a:buChar char="•"/>
            </a:pPr>
            <a:r>
              <a:rPr lang="en-IN" sz="1800" dirty="0">
                <a:latin typeface="Amasis MT Pro" panose="02040504050005020304" pitchFamily="18" charset="0"/>
              </a:rPr>
              <a:t>In the index.html, we never put any productive code anymore, rather we just test our Component.js using a class called </a:t>
            </a:r>
            <a:r>
              <a:rPr lang="en-IN" sz="1800" dirty="0" err="1">
                <a:latin typeface="Amasis MT Pro" panose="02040504050005020304" pitchFamily="18" charset="0"/>
              </a:rPr>
              <a:t>ComponentContainer</a:t>
            </a:r>
            <a:endParaRPr lang="en-IN" sz="1800" dirty="0">
              <a:latin typeface="Amasis MT Pro" panose="02040504050005020304" pitchFamily="18" charset="0"/>
            </a:endParaRPr>
          </a:p>
        </p:txBody>
      </p:sp>
      <p:sp>
        <p:nvSpPr>
          <p:cNvPr id="4" name="TextBox 3">
            <a:extLst>
              <a:ext uri="{FF2B5EF4-FFF2-40B4-BE49-F238E27FC236}">
                <a16:creationId xmlns:a16="http://schemas.microsoft.com/office/drawing/2014/main" id="{50315F24-3365-1532-7A3C-C4B6EA70B41B}"/>
              </a:ext>
            </a:extLst>
          </p:cNvPr>
          <p:cNvSpPr txBox="1"/>
          <p:nvPr/>
        </p:nvSpPr>
        <p:spPr>
          <a:xfrm>
            <a:off x="9663685" y="6549412"/>
            <a:ext cx="2523553" cy="307722"/>
          </a:xfrm>
          <a:prstGeom prst="rect">
            <a:avLst/>
          </a:prstGeom>
          <a:noFill/>
        </p:spPr>
        <p:txBody>
          <a:bodyPr wrap="square" lIns="121867" tIns="60933" rIns="121867" bIns="60933">
            <a:spAutoFit/>
          </a:bodyPr>
          <a:lstStyle/>
          <a:p>
            <a:r>
              <a:rPr lang="en-US" sz="1200" dirty="0">
                <a:solidFill>
                  <a:schemeClr val="tx2">
                    <a:lumMod val="40000"/>
                    <a:lumOff val="60000"/>
                  </a:schemeClr>
                </a:solidFill>
                <a:latin typeface="Cooper Black" panose="0208090404030B020404" pitchFamily="18" charset="0"/>
              </a:rPr>
              <a:t>www.anubhavtrainings.com</a:t>
            </a:r>
            <a:endParaRPr lang="en-IN" sz="1200" dirty="0">
              <a:solidFill>
                <a:schemeClr val="tx2">
                  <a:lumMod val="40000"/>
                  <a:lumOff val="60000"/>
                </a:schemeClr>
              </a:solidFill>
              <a:latin typeface="Cooper Black" panose="0208090404030B020404" pitchFamily="18" charset="0"/>
            </a:endParaRPr>
          </a:p>
        </p:txBody>
      </p:sp>
      <p:pic>
        <p:nvPicPr>
          <p:cNvPr id="5" name="Picture 4">
            <a:extLst>
              <a:ext uri="{FF2B5EF4-FFF2-40B4-BE49-F238E27FC236}">
                <a16:creationId xmlns:a16="http://schemas.microsoft.com/office/drawing/2014/main" id="{7BCE6AA4-47DF-B6FC-D3AB-9FDD6419DA03}"/>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42FEFFD2-EA7F-7991-3055-07E0EB981166}"/>
              </a:ext>
            </a:extLst>
          </p:cNvPr>
          <p:cNvSpPr txBox="1"/>
          <p:nvPr/>
        </p:nvSpPr>
        <p:spPr>
          <a:xfrm>
            <a:off x="118259" y="6559466"/>
            <a:ext cx="223620" cy="292333"/>
          </a:xfrm>
          <a:prstGeom prst="rect">
            <a:avLst/>
          </a:prstGeom>
          <a:noFill/>
        </p:spPr>
        <p:txBody>
          <a:bodyPr wrap="square" lIns="121867" tIns="60933" rIns="121867" bIns="60933" rtlCol="0">
            <a:spAutoFit/>
          </a:bodyPr>
          <a:lstStyle/>
          <a:p>
            <a:r>
              <a:rPr lang="en-US" sz="1100" dirty="0">
                <a:solidFill>
                  <a:schemeClr val="tx2">
                    <a:lumMod val="40000"/>
                    <a:lumOff val="60000"/>
                  </a:schemeClr>
                </a:solidFill>
              </a:rPr>
              <a:t>9</a:t>
            </a:r>
            <a:endParaRPr lang="en-IN" sz="1100" dirty="0">
              <a:solidFill>
                <a:schemeClr val="tx2">
                  <a:lumMod val="40000"/>
                  <a:lumOff val="60000"/>
                </a:schemeClr>
              </a:solidFill>
            </a:endParaRPr>
          </a:p>
        </p:txBody>
      </p:sp>
    </p:spTree>
    <p:extLst>
      <p:ext uri="{BB962C8B-B14F-4D97-AF65-F5344CB8AC3E}">
        <p14:creationId xmlns:p14="http://schemas.microsoft.com/office/powerpoint/2010/main" val="153624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5C2F0-3BEB-A1BD-10D0-6CBA1FFF54A4}"/>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56D2588D-A6C5-16C0-79E9-DF155AC86B30}"/>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Manifest – application descriptor file</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7D4121-F69D-EC36-1B45-3808F502CD55}"/>
              </a:ext>
            </a:extLst>
          </p:cNvPr>
          <p:cNvSpPr txBox="1"/>
          <p:nvPr/>
        </p:nvSpPr>
        <p:spPr>
          <a:xfrm>
            <a:off x="179188" y="655068"/>
            <a:ext cx="11483853" cy="4278040"/>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It describes the property of our application end to end. Some of the properties are just for documentation purpose, whereas many properties are used for driving the functionality of our app.</a:t>
            </a:r>
          </a:p>
          <a:p>
            <a:pPr defTabSz="1218895">
              <a:buClrTx/>
            </a:pPr>
            <a:r>
              <a:rPr lang="en-IN" sz="1800" kern="1200" dirty="0">
                <a:latin typeface="Amasis MT Pro" panose="02040504050005020304" pitchFamily="18" charset="0"/>
                <a:ea typeface="+mn-ea"/>
                <a:cs typeface="+mn-cs"/>
              </a:rPr>
              <a:t>It contains 3 sections</a:t>
            </a:r>
          </a:p>
          <a:p>
            <a:pPr defTabSz="1218895">
              <a:buClrTx/>
            </a:pPr>
            <a:r>
              <a:rPr lang="en-IN" sz="1800" kern="1200" dirty="0" err="1">
                <a:latin typeface="Amasis MT Pro" panose="02040504050005020304" pitchFamily="18" charset="0"/>
                <a:ea typeface="+mn-ea"/>
                <a:cs typeface="+mn-cs"/>
              </a:rPr>
              <a:t>sap.app</a:t>
            </a:r>
            <a:r>
              <a:rPr lang="en-IN" sz="1800" kern="1200" dirty="0">
                <a:latin typeface="Amasis MT Pro" panose="02040504050005020304" pitchFamily="18" charset="0"/>
                <a:ea typeface="+mn-ea"/>
                <a:cs typeface="+mn-cs"/>
              </a:rPr>
              <a:t> – application title, id, namespace, version etc.</a:t>
            </a:r>
          </a:p>
          <a:p>
            <a:pPr defTabSz="1218895">
              <a:buClrTx/>
            </a:pPr>
            <a:r>
              <a:rPr lang="en-IN" sz="1800" kern="1200" dirty="0">
                <a:latin typeface="Amasis MT Pro" panose="02040504050005020304" pitchFamily="18" charset="0"/>
                <a:ea typeface="+mn-ea"/>
                <a:cs typeface="+mn-cs"/>
              </a:rPr>
              <a:t>sap.ui5 – theme, experience, allowed devices</a:t>
            </a:r>
          </a:p>
          <a:p>
            <a:pPr defTabSz="1218895">
              <a:buClrTx/>
            </a:pPr>
            <a:r>
              <a:rPr lang="en-IN" sz="1800" kern="1200" dirty="0" err="1">
                <a:latin typeface="Amasis MT Pro" panose="02040504050005020304" pitchFamily="18" charset="0"/>
                <a:ea typeface="+mn-ea"/>
                <a:cs typeface="+mn-cs"/>
              </a:rPr>
              <a:t>sap.ui</a:t>
            </a:r>
            <a:r>
              <a:rPr lang="en-IN" sz="1800" kern="1200" dirty="0">
                <a:latin typeface="Amasis MT Pro" panose="02040504050005020304" pitchFamily="18" charset="0"/>
                <a:ea typeface="+mn-ea"/>
                <a:cs typeface="+mn-cs"/>
              </a:rPr>
              <a:t> – model, i18n, service connection</a:t>
            </a: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The idea is to avoid JS coding and write all the major details of our app in a single file.</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It brings standardization to our app</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When a consultant is on leave or leaves company, you can check manifest for the app details</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We also can instantiate our model and set it at application level using manifest</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Also create i18n model as well</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You just provide the configuration in manifest and system will create rest of things automatically</a:t>
            </a:r>
          </a:p>
          <a:p>
            <a:pPr marL="380905" indent="-380905" defTabSz="1218895">
              <a:buClrTx/>
              <a:buFont typeface="Arial" panose="020B0604020202020204" pitchFamily="34" charset="0"/>
              <a:buChar char="•"/>
            </a:pPr>
            <a:endParaRPr lang="en-IN" sz="1800" kern="1200" dirty="0">
              <a:latin typeface="Amasis MT Pro" panose="02040504050005020304" pitchFamily="18" charset="0"/>
              <a:ea typeface="+mn-ea"/>
              <a:cs typeface="+mn-cs"/>
            </a:endParaRPr>
          </a:p>
        </p:txBody>
      </p:sp>
      <p:sp>
        <p:nvSpPr>
          <p:cNvPr id="4" name="TextBox 3">
            <a:extLst>
              <a:ext uri="{FF2B5EF4-FFF2-40B4-BE49-F238E27FC236}">
                <a16:creationId xmlns:a16="http://schemas.microsoft.com/office/drawing/2014/main" id="{3369D392-2959-2B97-EC14-A1C70232BB50}"/>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0E8DBA9-FA8F-E05A-6CB3-A86835A3F511}"/>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B7A84CC5-6CA6-E502-05FE-5D99DE911A47}"/>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Tree>
    <p:extLst>
      <p:ext uri="{BB962C8B-B14F-4D97-AF65-F5344CB8AC3E}">
        <p14:creationId xmlns:p14="http://schemas.microsoft.com/office/powerpoint/2010/main" val="7711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28687-5A83-1668-E659-A32C392E8351}"/>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AA5ED2F5-4E04-8A0C-78E8-98C554B3B0AE}"/>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What is Router</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D71A23-F5FA-4DD2-5B69-500769584F8C}"/>
              </a:ext>
            </a:extLst>
          </p:cNvPr>
          <p:cNvSpPr txBox="1"/>
          <p:nvPr/>
        </p:nvSpPr>
        <p:spPr>
          <a:xfrm>
            <a:off x="179188" y="655068"/>
            <a:ext cx="11483853" cy="4001041"/>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Router is a class which is provided FREE by </a:t>
            </a:r>
            <a:r>
              <a:rPr lang="en-IN" sz="1800" i="1" kern="1200" dirty="0">
                <a:latin typeface="Amasis MT Pro" panose="02040504050005020304" pitchFamily="18" charset="0"/>
                <a:ea typeface="+mn-ea"/>
                <a:cs typeface="+mn-cs"/>
              </a:rPr>
              <a:t>sap/</a:t>
            </a:r>
            <a:r>
              <a:rPr lang="en-IN" sz="1800" i="1" kern="1200" dirty="0" err="1">
                <a:latin typeface="Amasis MT Pro" panose="02040504050005020304" pitchFamily="18" charset="0"/>
                <a:ea typeface="+mn-ea"/>
                <a:cs typeface="+mn-cs"/>
              </a:rPr>
              <a:t>ui</a:t>
            </a:r>
            <a:r>
              <a:rPr lang="en-IN" sz="1800" i="1" kern="1200" dirty="0">
                <a:latin typeface="Amasis MT Pro" panose="02040504050005020304" pitchFamily="18" charset="0"/>
                <a:ea typeface="+mn-ea"/>
                <a:cs typeface="+mn-cs"/>
              </a:rPr>
              <a:t>/core/</a:t>
            </a:r>
            <a:r>
              <a:rPr lang="en-IN" sz="1800" i="1" kern="1200" dirty="0" err="1">
                <a:latin typeface="Amasis MT Pro" panose="02040504050005020304" pitchFamily="18" charset="0"/>
                <a:ea typeface="+mn-ea"/>
                <a:cs typeface="+mn-cs"/>
              </a:rPr>
              <a:t>UIComponent</a:t>
            </a:r>
            <a:endParaRPr lang="en-IN" sz="1800" i="1" kern="1200" dirty="0">
              <a:latin typeface="Amasis MT Pro" panose="02040504050005020304" pitchFamily="18" charset="0"/>
              <a:ea typeface="+mn-ea"/>
              <a:cs typeface="+mn-cs"/>
            </a:endParaRPr>
          </a:p>
          <a:p>
            <a:pPr defTabSz="1218895">
              <a:buClrTx/>
            </a:pPr>
            <a:r>
              <a:rPr lang="en-IN" sz="1800" kern="1200" dirty="0">
                <a:latin typeface="Amasis MT Pro" panose="02040504050005020304" pitchFamily="18" charset="0"/>
                <a:ea typeface="+mn-ea"/>
                <a:cs typeface="+mn-cs"/>
              </a:rPr>
              <a:t>It handles the entire view creation and navigation between the views of our app.</a:t>
            </a:r>
          </a:p>
          <a:p>
            <a:pPr defTabSz="1218895">
              <a:buClrTx/>
            </a:pPr>
            <a:endParaRPr lang="en-IN" sz="1800" kern="1200" dirty="0">
              <a:latin typeface="Amasis MT Pro" panose="02040504050005020304" pitchFamily="18" charset="0"/>
              <a:ea typeface="+mn-ea"/>
              <a:cs typeface="+mn-cs"/>
            </a:endParaRPr>
          </a:p>
          <a:p>
            <a:pPr defTabSz="1218895">
              <a:buClrTx/>
            </a:pPr>
            <a:r>
              <a:rPr lang="en-IN" sz="1800" kern="1200" dirty="0">
                <a:latin typeface="Amasis MT Pro" panose="02040504050005020304" pitchFamily="18" charset="0"/>
                <a:ea typeface="+mn-ea"/>
                <a:cs typeface="+mn-cs"/>
              </a:rPr>
              <a:t>How does router does it?</a:t>
            </a:r>
          </a:p>
          <a:p>
            <a:pPr defTabSz="1218895">
              <a:buClrTx/>
            </a:pPr>
            <a:r>
              <a:rPr lang="en-IN" sz="1800" kern="1200" dirty="0">
                <a:latin typeface="Amasis MT Pro" panose="02040504050005020304" pitchFamily="18" charset="0"/>
                <a:ea typeface="+mn-ea"/>
                <a:cs typeface="+mn-cs"/>
              </a:rPr>
              <a:t>We need to </a:t>
            </a:r>
            <a:r>
              <a:rPr lang="en-IN" sz="1800" b="1" kern="1200" dirty="0">
                <a:latin typeface="Amasis MT Pro" panose="02040504050005020304" pitchFamily="18" charset="0"/>
                <a:ea typeface="+mn-ea"/>
                <a:cs typeface="+mn-cs"/>
              </a:rPr>
              <a:t>initialize</a:t>
            </a:r>
            <a:r>
              <a:rPr lang="en-IN" sz="1800" kern="1200" dirty="0">
                <a:latin typeface="Amasis MT Pro" panose="02040504050005020304" pitchFamily="18" charset="0"/>
                <a:ea typeface="+mn-ea"/>
                <a:cs typeface="+mn-cs"/>
              </a:rPr>
              <a:t> the router.</a:t>
            </a:r>
          </a:p>
          <a:p>
            <a:pPr defTabSz="1218895">
              <a:buClrTx/>
            </a:pPr>
            <a:r>
              <a:rPr lang="en-IN" sz="1800" kern="1200" dirty="0">
                <a:latin typeface="Amasis MT Pro" panose="02040504050005020304" pitchFamily="18" charset="0"/>
                <a:ea typeface="+mn-ea"/>
                <a:cs typeface="+mn-cs"/>
              </a:rPr>
              <a:t>We need to provide a routing configuration in the </a:t>
            </a:r>
            <a:r>
              <a:rPr lang="en-IN" sz="1800" b="1" kern="1200" dirty="0" err="1">
                <a:latin typeface="Amasis MT Pro" panose="02040504050005020304" pitchFamily="18" charset="0"/>
                <a:ea typeface="+mn-ea"/>
                <a:cs typeface="+mn-cs"/>
              </a:rPr>
              <a:t>manifest.json</a:t>
            </a:r>
            <a:r>
              <a:rPr lang="en-IN" sz="1800" b="1" kern="1200" dirty="0">
                <a:latin typeface="Amasis MT Pro" panose="02040504050005020304" pitchFamily="18" charset="0"/>
                <a:ea typeface="+mn-ea"/>
                <a:cs typeface="+mn-cs"/>
              </a:rPr>
              <a:t> </a:t>
            </a:r>
            <a:r>
              <a:rPr lang="en-IN" sz="1800" kern="1200" dirty="0">
                <a:latin typeface="Amasis MT Pro" panose="02040504050005020304" pitchFamily="18" charset="0"/>
                <a:ea typeface="+mn-ea"/>
                <a:cs typeface="+mn-cs"/>
              </a:rPr>
              <a:t>file under </a:t>
            </a:r>
            <a:r>
              <a:rPr lang="en-IN" sz="1800" b="1" kern="1200" dirty="0">
                <a:latin typeface="Amasis MT Pro" panose="02040504050005020304" pitchFamily="18" charset="0"/>
                <a:ea typeface="+mn-ea"/>
                <a:cs typeface="+mn-cs"/>
              </a:rPr>
              <a:t>sap.ui5</a:t>
            </a:r>
            <a:r>
              <a:rPr lang="en-IN" sz="1800" kern="1200" dirty="0">
                <a:latin typeface="Amasis MT Pro" panose="02040504050005020304" pitchFamily="18" charset="0"/>
                <a:ea typeface="+mn-ea"/>
                <a:cs typeface="+mn-cs"/>
              </a:rPr>
              <a:t> section.</a:t>
            </a:r>
          </a:p>
          <a:p>
            <a:pPr defTabSz="1218895">
              <a:buClrTx/>
            </a:pPr>
            <a:r>
              <a:rPr lang="en-IN" sz="1800" i="1" kern="1200" dirty="0" err="1">
                <a:latin typeface="Amasis MT Pro" panose="02040504050005020304" pitchFamily="18" charset="0"/>
                <a:ea typeface="+mn-ea"/>
                <a:cs typeface="+mn-cs"/>
              </a:rPr>
              <a:t>rootView</a:t>
            </a:r>
            <a:r>
              <a:rPr lang="en-IN" sz="1800" i="1" kern="1200" dirty="0">
                <a:latin typeface="Amasis MT Pro" panose="02040504050005020304" pitchFamily="18" charset="0"/>
                <a:ea typeface="+mn-ea"/>
                <a:cs typeface="+mn-cs"/>
              </a:rPr>
              <a:t> – </a:t>
            </a:r>
            <a:r>
              <a:rPr lang="en-IN" sz="1800" kern="1200" dirty="0">
                <a:latin typeface="Amasis MT Pro" panose="02040504050005020304" pitchFamily="18" charset="0"/>
                <a:ea typeface="+mn-ea"/>
                <a:cs typeface="+mn-cs"/>
              </a:rPr>
              <a:t>specify the name of our root view (App.view.xml)</a:t>
            </a:r>
            <a:endParaRPr lang="en-IN" sz="1800" i="1" kern="1200" dirty="0">
              <a:latin typeface="Amasis MT Pro" panose="02040504050005020304" pitchFamily="18" charset="0"/>
              <a:ea typeface="+mn-ea"/>
              <a:cs typeface="+mn-cs"/>
            </a:endParaRPr>
          </a:p>
          <a:p>
            <a:pPr defTabSz="1218895">
              <a:buClrTx/>
            </a:pPr>
            <a:r>
              <a:rPr lang="en-IN" sz="1800" i="1" kern="1200" dirty="0">
                <a:latin typeface="Amasis MT Pro" panose="02040504050005020304" pitchFamily="18" charset="0"/>
                <a:ea typeface="+mn-ea"/>
                <a:cs typeface="+mn-cs"/>
              </a:rPr>
              <a:t>routing</a:t>
            </a:r>
          </a:p>
          <a:p>
            <a:pPr defTabSz="1218895">
              <a:buClrTx/>
            </a:pPr>
            <a:r>
              <a:rPr lang="en-IN" sz="1800" i="1" kern="1200" dirty="0">
                <a:latin typeface="Amasis MT Pro" panose="02040504050005020304" pitchFamily="18" charset="0"/>
                <a:ea typeface="+mn-ea"/>
                <a:cs typeface="+mn-cs"/>
              </a:rPr>
              <a:t>    - config – </a:t>
            </a:r>
            <a:r>
              <a:rPr lang="en-IN" sz="1800" kern="1200" dirty="0">
                <a:latin typeface="Amasis MT Pro" panose="02040504050005020304" pitchFamily="18" charset="0"/>
                <a:ea typeface="+mn-ea"/>
                <a:cs typeface="+mn-cs"/>
              </a:rPr>
              <a:t>provide the core views config, where are all my views, type of my views</a:t>
            </a:r>
            <a:endParaRPr lang="en-IN" sz="1800" i="1" kern="1200" dirty="0">
              <a:latin typeface="Amasis MT Pro" panose="02040504050005020304" pitchFamily="18" charset="0"/>
              <a:ea typeface="+mn-ea"/>
              <a:cs typeface="+mn-cs"/>
            </a:endParaRPr>
          </a:p>
          <a:p>
            <a:pPr defTabSz="1218895">
              <a:buClrTx/>
            </a:pPr>
            <a:r>
              <a:rPr lang="en-IN" sz="1800" i="1" kern="1200" dirty="0">
                <a:latin typeface="Amasis MT Pro" panose="02040504050005020304" pitchFamily="18" charset="0"/>
                <a:ea typeface="+mn-ea"/>
                <a:cs typeface="+mn-cs"/>
              </a:rPr>
              <a:t>    - routes – </a:t>
            </a:r>
            <a:r>
              <a:rPr lang="en-IN" sz="1800" kern="1200" dirty="0">
                <a:latin typeface="Amasis MT Pro" panose="02040504050005020304" pitchFamily="18" charset="0"/>
                <a:ea typeface="+mn-ea"/>
                <a:cs typeface="+mn-cs"/>
              </a:rPr>
              <a:t>specify unique end points pattern (‘’ always trigger automatically), points to target</a:t>
            </a:r>
            <a:endParaRPr lang="en-IN" sz="1800" i="1" kern="1200" dirty="0">
              <a:latin typeface="Amasis MT Pro" panose="02040504050005020304" pitchFamily="18" charset="0"/>
              <a:ea typeface="+mn-ea"/>
              <a:cs typeface="+mn-cs"/>
            </a:endParaRPr>
          </a:p>
          <a:p>
            <a:pPr defTabSz="1218895">
              <a:buClrTx/>
            </a:pPr>
            <a:r>
              <a:rPr lang="en-IN" sz="1800" i="1" kern="1200" dirty="0">
                <a:latin typeface="Amasis MT Pro" panose="02040504050005020304" pitchFamily="18" charset="0"/>
                <a:ea typeface="+mn-ea"/>
                <a:cs typeface="+mn-cs"/>
              </a:rPr>
              <a:t>    - targets – </a:t>
            </a:r>
            <a:r>
              <a:rPr lang="en-IN" sz="1800" kern="1200" dirty="0">
                <a:latin typeface="Amasis MT Pro" panose="02040504050005020304" pitchFamily="18" charset="0"/>
                <a:ea typeface="+mn-ea"/>
                <a:cs typeface="+mn-cs"/>
              </a:rPr>
              <a:t>tell router about our view name, id</a:t>
            </a:r>
          </a:p>
          <a:p>
            <a:pPr defTabSz="1218895">
              <a:buClrTx/>
            </a:pPr>
            <a:endParaRPr lang="en-IN" sz="1800" i="1" kern="1200" dirty="0">
              <a:latin typeface="Amasis MT Pro" panose="02040504050005020304" pitchFamily="18" charset="0"/>
              <a:ea typeface="+mn-ea"/>
              <a:cs typeface="+mn-cs"/>
            </a:endParaRPr>
          </a:p>
          <a:p>
            <a:pPr defTabSz="1218895">
              <a:buClrTx/>
            </a:pPr>
            <a:endParaRPr lang="en-IN" sz="1800" i="1" kern="1200" dirty="0">
              <a:latin typeface="Amasis MT Pro" panose="02040504050005020304" pitchFamily="18" charset="0"/>
              <a:ea typeface="+mn-ea"/>
              <a:cs typeface="+mn-cs"/>
            </a:endParaRPr>
          </a:p>
          <a:p>
            <a:pPr defTabSz="1218895">
              <a:buClrTx/>
            </a:pPr>
            <a:r>
              <a:rPr lang="en-IN" sz="1800" kern="1200" dirty="0">
                <a:latin typeface="Amasis MT Pro" panose="02040504050005020304" pitchFamily="18" charset="0"/>
                <a:ea typeface="+mn-ea"/>
                <a:cs typeface="+mn-cs"/>
              </a:rPr>
              <a:t>Exercise: Try to integrate the View2 using Router, when we click the left side, load the 2</a:t>
            </a:r>
            <a:r>
              <a:rPr lang="en-IN" sz="1800" kern="1200" baseline="30000" dirty="0">
                <a:latin typeface="Amasis MT Pro" panose="02040504050005020304" pitchFamily="18" charset="0"/>
                <a:ea typeface="+mn-ea"/>
                <a:cs typeface="+mn-cs"/>
              </a:rPr>
              <a:t>nd</a:t>
            </a:r>
            <a:r>
              <a:rPr lang="en-IN" sz="1800" kern="1200" dirty="0">
                <a:latin typeface="Amasis MT Pro" panose="02040504050005020304" pitchFamily="18" charset="0"/>
                <a:ea typeface="+mn-ea"/>
                <a:cs typeface="+mn-cs"/>
              </a:rPr>
              <a:t> view on right side.</a:t>
            </a:r>
          </a:p>
        </p:txBody>
      </p:sp>
      <p:sp>
        <p:nvSpPr>
          <p:cNvPr id="4" name="TextBox 3">
            <a:extLst>
              <a:ext uri="{FF2B5EF4-FFF2-40B4-BE49-F238E27FC236}">
                <a16:creationId xmlns:a16="http://schemas.microsoft.com/office/drawing/2014/main" id="{6B6E0F88-743E-2799-9586-11D495D77C2C}"/>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86FD35A2-018C-A8AA-FB4B-E7AE3714F808}"/>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D8391FD7-8B62-FCC2-3F9C-5991CBF0D632}"/>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Tree>
    <p:extLst>
      <p:ext uri="{BB962C8B-B14F-4D97-AF65-F5344CB8AC3E}">
        <p14:creationId xmlns:p14="http://schemas.microsoft.com/office/powerpoint/2010/main" val="239635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38A48-C667-ECD8-680D-8E0F94879F2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86071C4-A83D-0F92-93CE-C7BB48EB04F2}"/>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Aggregation: funda fox</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CDC496-371F-7EA6-C48D-00F66009D1A9}"/>
              </a:ext>
            </a:extLst>
          </p:cNvPr>
          <p:cNvSpPr txBox="1"/>
          <p:nvPr/>
        </p:nvSpPr>
        <p:spPr>
          <a:xfrm>
            <a:off x="179188" y="655068"/>
            <a:ext cx="11483853" cy="3724042"/>
          </a:xfrm>
          <a:prstGeom prst="rect">
            <a:avLst/>
          </a:prstGeom>
          <a:noFill/>
        </p:spPr>
        <p:txBody>
          <a:bodyPr wrap="square" lIns="121867" tIns="60933" rIns="121867" bIns="60933" rtlCol="0">
            <a:spAutoFit/>
          </a:bodyPr>
          <a:lstStyle/>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Aggregation name always starts with small letter and follows camel case</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An aggregation always comes with the same namespace of its parent.</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When we see a class aggregate the parent or grand parent class, any of the grand child/child classes can provide the object in the aggregation.</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If an aggregation is default, then whether we write it or not write it, it does not matter.</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We can define global variables at a class level using </a:t>
            </a:r>
            <a:r>
              <a:rPr lang="en-IN" sz="1800" b="1" kern="1200" dirty="0">
                <a:latin typeface="Amasis MT Pro" panose="02040504050005020304" pitchFamily="18" charset="0"/>
                <a:ea typeface="+mn-ea"/>
                <a:cs typeface="+mn-cs"/>
              </a:rPr>
              <a:t>this </a:t>
            </a:r>
            <a:r>
              <a:rPr lang="en-IN" sz="1800" kern="1200" dirty="0">
                <a:latin typeface="Amasis MT Pro" panose="02040504050005020304" pitchFamily="18" charset="0"/>
                <a:ea typeface="+mn-ea"/>
                <a:cs typeface="+mn-cs"/>
              </a:rPr>
              <a:t>pointer. We can do this at controller class with 2 options</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First, </a:t>
            </a:r>
            <a:r>
              <a:rPr lang="en-IN" sz="1800" b="1" kern="1200" dirty="0">
                <a:latin typeface="Amasis MT Pro" panose="02040504050005020304" pitchFamily="18" charset="0"/>
                <a:ea typeface="+mn-ea"/>
                <a:cs typeface="+mn-cs"/>
              </a:rPr>
              <a:t>variable: value, </a:t>
            </a:r>
            <a:r>
              <a:rPr lang="en-IN" sz="1800" kern="1200" dirty="0">
                <a:latin typeface="Amasis MT Pro" panose="02040504050005020304" pitchFamily="18" charset="0"/>
                <a:ea typeface="+mn-ea"/>
                <a:cs typeface="+mn-cs"/>
              </a:rPr>
              <a:t>at a controller level</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Second, define </a:t>
            </a:r>
            <a:r>
              <a:rPr lang="en-IN" sz="1800" b="1" kern="1200" dirty="0" err="1">
                <a:latin typeface="Amasis MT Pro" panose="02040504050005020304" pitchFamily="18" charset="0"/>
                <a:ea typeface="+mn-ea"/>
                <a:cs typeface="+mn-cs"/>
              </a:rPr>
              <a:t>this.variable</a:t>
            </a:r>
            <a:r>
              <a:rPr lang="en-IN" sz="1800" b="1" kern="1200" dirty="0">
                <a:latin typeface="Amasis MT Pro" panose="02040504050005020304" pitchFamily="18" charset="0"/>
                <a:ea typeface="+mn-ea"/>
                <a:cs typeface="+mn-cs"/>
              </a:rPr>
              <a:t> = value;</a:t>
            </a:r>
            <a:r>
              <a:rPr lang="en-IN" sz="1800" kern="1200" dirty="0">
                <a:latin typeface="Amasis MT Pro" panose="02040504050005020304" pitchFamily="18" charset="0"/>
                <a:ea typeface="+mn-ea"/>
                <a:cs typeface="+mn-cs"/>
              </a:rPr>
              <a:t> inside the </a:t>
            </a:r>
            <a:r>
              <a:rPr lang="en-IN" sz="1800" kern="1200" dirty="0" err="1">
                <a:latin typeface="Amasis MT Pro" panose="02040504050005020304" pitchFamily="18" charset="0"/>
                <a:ea typeface="+mn-ea"/>
                <a:cs typeface="+mn-cs"/>
              </a:rPr>
              <a:t>onInit</a:t>
            </a:r>
            <a:r>
              <a:rPr lang="en-IN" sz="1800" kern="1200" dirty="0">
                <a:latin typeface="Amasis MT Pro" panose="02040504050005020304" pitchFamily="18" charset="0"/>
                <a:ea typeface="+mn-ea"/>
                <a:cs typeface="+mn-cs"/>
              </a:rPr>
              <a:t> function, which is the constructor, gets called automatically at the start of the application.</a:t>
            </a:r>
          </a:p>
          <a:p>
            <a:pPr marL="380905" indent="-380905" defTabSz="1218895">
              <a:buClrTx/>
              <a:buFont typeface="Arial" panose="020B0604020202020204" pitchFamily="34" charset="0"/>
              <a:buChar char="•"/>
            </a:pPr>
            <a:endParaRPr lang="en-IN" sz="1800" kern="1200" dirty="0">
              <a:latin typeface="Amasis MT Pro" panose="02040504050005020304" pitchFamily="18" charset="0"/>
              <a:ea typeface="+mn-ea"/>
              <a:cs typeface="+mn-cs"/>
            </a:endParaRPr>
          </a:p>
          <a:p>
            <a:pPr marL="380905" indent="-380905" defTabSz="1218895">
              <a:buClrTx/>
              <a:buFont typeface="Arial" panose="020B0604020202020204" pitchFamily="34" charset="0"/>
              <a:buChar char="•"/>
            </a:pPr>
            <a:endParaRPr lang="en-IN" sz="1800" kern="1200" dirty="0">
              <a:latin typeface="Amasis MT Pro" panose="02040504050005020304" pitchFamily="18" charset="0"/>
              <a:ea typeface="+mn-ea"/>
              <a:cs typeface="+mn-cs"/>
            </a:endParaRPr>
          </a:p>
          <a:p>
            <a:pPr marL="380905" indent="-380905" defTabSz="1218895">
              <a:buClrTx/>
              <a:buFont typeface="Arial" panose="020B0604020202020204" pitchFamily="34" charset="0"/>
              <a:buChar char="•"/>
            </a:pPr>
            <a:endParaRPr lang="en-IN" sz="1800" kern="1200" dirty="0">
              <a:latin typeface="Amasis MT Pro" panose="02040504050005020304" pitchFamily="18" charset="0"/>
              <a:ea typeface="+mn-ea"/>
              <a:cs typeface="+mn-cs"/>
            </a:endParaRPr>
          </a:p>
        </p:txBody>
      </p:sp>
      <p:sp>
        <p:nvSpPr>
          <p:cNvPr id="4" name="TextBox 3">
            <a:extLst>
              <a:ext uri="{FF2B5EF4-FFF2-40B4-BE49-F238E27FC236}">
                <a16:creationId xmlns:a16="http://schemas.microsoft.com/office/drawing/2014/main" id="{C3D8BD90-2272-B3E0-C4E1-46AE97CDA43F}"/>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2FA1194E-B421-3E5A-43F7-E43A49F13207}"/>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61D94394-D7F5-9FF3-E741-0F15E0BB5FEC}"/>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Tree>
    <p:extLst>
      <p:ext uri="{BB962C8B-B14F-4D97-AF65-F5344CB8AC3E}">
        <p14:creationId xmlns:p14="http://schemas.microsoft.com/office/powerpoint/2010/main" val="398182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27EEC-15EA-8616-6968-207FE08CDDB9}"/>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6962693A-4C6F-FD6C-EEAC-9F3155D47112}"/>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Model </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382B2C-46DF-C643-4307-C7AEC72A9EA4}"/>
              </a:ext>
            </a:extLst>
          </p:cNvPr>
          <p:cNvSpPr txBox="1"/>
          <p:nvPr/>
        </p:nvSpPr>
        <p:spPr>
          <a:xfrm>
            <a:off x="179188" y="655069"/>
            <a:ext cx="11483853" cy="2339047"/>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Model is a </a:t>
            </a:r>
            <a:r>
              <a:rPr lang="en-IN" sz="1800" b="1" u="sng" kern="1200" dirty="0">
                <a:latin typeface="Amasis MT Pro" panose="02040504050005020304" pitchFamily="18" charset="0"/>
                <a:ea typeface="+mn-ea"/>
                <a:cs typeface="+mn-cs"/>
              </a:rPr>
              <a:t>object</a:t>
            </a:r>
            <a:r>
              <a:rPr lang="en-IN" sz="1800" b="1" kern="1200" dirty="0">
                <a:latin typeface="Amasis MT Pro" panose="02040504050005020304" pitchFamily="18" charset="0"/>
                <a:ea typeface="+mn-ea"/>
                <a:cs typeface="+mn-cs"/>
              </a:rPr>
              <a:t> </a:t>
            </a:r>
            <a:r>
              <a:rPr lang="en-IN" sz="1800" kern="1200" dirty="0">
                <a:latin typeface="Amasis MT Pro" panose="02040504050005020304" pitchFamily="18" charset="0"/>
                <a:ea typeface="+mn-ea"/>
                <a:cs typeface="+mn-cs"/>
              </a:rPr>
              <a:t>of the data, which we want to use in our application to hold our application data or communicate to data source. There are 4 types of model which are categorized into 2 categories.</a:t>
            </a:r>
          </a:p>
          <a:p>
            <a:pPr defTabSz="1218895">
              <a:buClrTx/>
            </a:pPr>
            <a:endParaRPr lang="en-IN" sz="1800" kern="1200" dirty="0">
              <a:latin typeface="Amasis MT Pro" panose="02040504050005020304" pitchFamily="18" charset="0"/>
              <a:ea typeface="+mn-ea"/>
              <a:cs typeface="+mn-cs"/>
            </a:endParaRPr>
          </a:p>
          <a:p>
            <a:pPr defTabSz="1218895">
              <a:buClrTx/>
            </a:pPr>
            <a:r>
              <a:rPr lang="en-IN" sz="1800" kern="1200" dirty="0">
                <a:latin typeface="Amasis MT Pro" panose="02040504050005020304" pitchFamily="18" charset="0"/>
                <a:ea typeface="+mn-ea"/>
                <a:cs typeface="+mn-cs"/>
              </a:rPr>
              <a:t>JSON Model – 80%</a:t>
            </a:r>
          </a:p>
          <a:p>
            <a:pPr defTabSz="1218895">
              <a:buClrTx/>
            </a:pPr>
            <a:r>
              <a:rPr lang="en-IN" sz="1800" kern="1200" dirty="0">
                <a:latin typeface="Amasis MT Pro" panose="02040504050005020304" pitchFamily="18" charset="0"/>
                <a:ea typeface="+mn-ea"/>
                <a:cs typeface="+mn-cs"/>
              </a:rPr>
              <a:t>XML Model – 0%</a:t>
            </a:r>
          </a:p>
          <a:p>
            <a:pPr defTabSz="1218895">
              <a:buClrTx/>
            </a:pPr>
            <a:r>
              <a:rPr lang="en-IN" sz="1800" kern="1200" dirty="0">
                <a:latin typeface="Amasis MT Pro" panose="02040504050005020304" pitchFamily="18" charset="0"/>
                <a:ea typeface="+mn-ea"/>
                <a:cs typeface="+mn-cs"/>
              </a:rPr>
              <a:t>Resource Model – 100%</a:t>
            </a:r>
          </a:p>
          <a:p>
            <a:pPr defTabSz="1218895">
              <a:buClrTx/>
            </a:pPr>
            <a:endParaRPr lang="en-IN" sz="1800" kern="1200" dirty="0">
              <a:latin typeface="Amasis MT Pro" panose="02040504050005020304" pitchFamily="18" charset="0"/>
              <a:ea typeface="+mn-ea"/>
              <a:cs typeface="+mn-cs"/>
            </a:endParaRPr>
          </a:p>
          <a:p>
            <a:pPr defTabSz="1218895">
              <a:buClrTx/>
            </a:pPr>
            <a:r>
              <a:rPr lang="en-IN" sz="1800" kern="1200" dirty="0">
                <a:latin typeface="Amasis MT Pro" panose="02040504050005020304" pitchFamily="18" charset="0"/>
                <a:ea typeface="+mn-ea"/>
                <a:cs typeface="+mn-cs"/>
              </a:rPr>
              <a:t>OData Model – 90%</a:t>
            </a:r>
          </a:p>
        </p:txBody>
      </p:sp>
      <p:sp>
        <p:nvSpPr>
          <p:cNvPr id="4" name="TextBox 3">
            <a:extLst>
              <a:ext uri="{FF2B5EF4-FFF2-40B4-BE49-F238E27FC236}">
                <a16:creationId xmlns:a16="http://schemas.microsoft.com/office/drawing/2014/main" id="{EA4DC379-D016-213D-C65C-8162A1C0553A}"/>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371245D7-500A-E764-CB56-93C43043AE2A}"/>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E9AC9985-95EE-DD89-087D-C633A9D174AA}"/>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
        <p:nvSpPr>
          <p:cNvPr id="7" name="Right Brace 6">
            <a:extLst>
              <a:ext uri="{FF2B5EF4-FFF2-40B4-BE49-F238E27FC236}">
                <a16:creationId xmlns:a16="http://schemas.microsoft.com/office/drawing/2014/main" id="{44BA72DC-DEA6-4FDD-546F-F6E6545F5EDF}"/>
              </a:ext>
            </a:extLst>
          </p:cNvPr>
          <p:cNvSpPr/>
          <p:nvPr/>
        </p:nvSpPr>
        <p:spPr>
          <a:xfrm>
            <a:off x="1929897" y="1499103"/>
            <a:ext cx="609441" cy="9141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1218895">
              <a:buClrTx/>
            </a:pPr>
            <a:endParaRPr lang="en-IN" sz="2399" kern="1200">
              <a:solidFill>
                <a:srgbClr val="000000"/>
              </a:solidFill>
              <a:latin typeface="Calibri"/>
            </a:endParaRPr>
          </a:p>
        </p:txBody>
      </p:sp>
      <p:sp>
        <p:nvSpPr>
          <p:cNvPr id="8" name="Right Brace 7">
            <a:extLst>
              <a:ext uri="{FF2B5EF4-FFF2-40B4-BE49-F238E27FC236}">
                <a16:creationId xmlns:a16="http://schemas.microsoft.com/office/drawing/2014/main" id="{7C8EEB46-3FFF-41D8-9247-11EAA52F3CE9}"/>
              </a:ext>
            </a:extLst>
          </p:cNvPr>
          <p:cNvSpPr/>
          <p:nvPr/>
        </p:nvSpPr>
        <p:spPr>
          <a:xfrm>
            <a:off x="1966454" y="2413265"/>
            <a:ext cx="609441" cy="9141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1218895">
              <a:buClrTx/>
            </a:pPr>
            <a:endParaRPr lang="en-IN" sz="2399" kern="1200">
              <a:solidFill>
                <a:srgbClr val="000000"/>
              </a:solidFill>
              <a:latin typeface="Calibri"/>
            </a:endParaRPr>
          </a:p>
        </p:txBody>
      </p:sp>
      <p:sp>
        <p:nvSpPr>
          <p:cNvPr id="10" name="TextBox 9">
            <a:extLst>
              <a:ext uri="{FF2B5EF4-FFF2-40B4-BE49-F238E27FC236}">
                <a16:creationId xmlns:a16="http://schemas.microsoft.com/office/drawing/2014/main" id="{B87249EC-9FB1-855E-B138-FF21C6AD7B63}"/>
              </a:ext>
            </a:extLst>
          </p:cNvPr>
          <p:cNvSpPr txBox="1"/>
          <p:nvPr/>
        </p:nvSpPr>
        <p:spPr>
          <a:xfrm>
            <a:off x="2437955" y="1325298"/>
            <a:ext cx="9708410" cy="1077218"/>
          </a:xfrm>
          <a:prstGeom prst="rect">
            <a:avLst/>
          </a:prstGeom>
          <a:noFill/>
        </p:spPr>
        <p:txBody>
          <a:bodyPr wrap="square">
            <a:spAutoFit/>
          </a:bodyPr>
          <a:lstStyle/>
          <a:p>
            <a:pPr defTabSz="1218895">
              <a:buClrTx/>
            </a:pPr>
            <a:r>
              <a:rPr lang="en-IN" sz="1600" b="1" kern="1200" dirty="0">
                <a:latin typeface="Amasis MT Pro" panose="02040504050005020304" pitchFamily="18" charset="0"/>
                <a:ea typeface="+mn-ea"/>
                <a:cs typeface="+mn-cs"/>
              </a:rPr>
              <a:t>Client Side Model: </a:t>
            </a:r>
            <a:r>
              <a:rPr lang="en-IN" sz="1600" kern="1200" dirty="0">
                <a:latin typeface="Amasis MT Pro" panose="02040504050005020304" pitchFamily="18" charset="0"/>
                <a:ea typeface="+mn-ea"/>
                <a:cs typeface="+mn-cs"/>
              </a:rPr>
              <a:t>the models which keeps all the data in client side(browser) when app starts. Throughout the execution of the app, data is kept in the browser. These models are suitable for data manipulation @ runtime. In ABAP we have concept of internal table. These models should be used if we don’t want to persist data permanently and data volume is low.</a:t>
            </a:r>
            <a:endParaRPr lang="en-IN" sz="1600" b="1" kern="1200" dirty="0">
              <a:latin typeface="Calibri"/>
              <a:ea typeface="+mn-ea"/>
              <a:cs typeface="+mn-cs"/>
            </a:endParaRPr>
          </a:p>
        </p:txBody>
      </p:sp>
      <p:sp>
        <p:nvSpPr>
          <p:cNvPr id="11" name="TextBox 10">
            <a:extLst>
              <a:ext uri="{FF2B5EF4-FFF2-40B4-BE49-F238E27FC236}">
                <a16:creationId xmlns:a16="http://schemas.microsoft.com/office/drawing/2014/main" id="{855381C3-F022-EF22-6453-C02A0CDA5ADB}"/>
              </a:ext>
            </a:extLst>
          </p:cNvPr>
          <p:cNvSpPr txBox="1"/>
          <p:nvPr/>
        </p:nvSpPr>
        <p:spPr>
          <a:xfrm>
            <a:off x="2437955" y="2438753"/>
            <a:ext cx="9708410" cy="1077218"/>
          </a:xfrm>
          <a:prstGeom prst="rect">
            <a:avLst/>
          </a:prstGeom>
          <a:noFill/>
        </p:spPr>
        <p:txBody>
          <a:bodyPr wrap="square">
            <a:spAutoFit/>
          </a:bodyPr>
          <a:lstStyle/>
          <a:p>
            <a:pPr defTabSz="1218895">
              <a:buClrTx/>
            </a:pPr>
            <a:r>
              <a:rPr lang="en-IN" sz="1600" b="1" kern="1200" dirty="0">
                <a:latin typeface="Amasis MT Pro" panose="02040504050005020304" pitchFamily="18" charset="0"/>
                <a:ea typeface="+mn-ea"/>
                <a:cs typeface="+mn-cs"/>
              </a:rPr>
              <a:t>Server Side Model: </a:t>
            </a:r>
            <a:r>
              <a:rPr lang="en-IN" sz="1600" kern="1200" dirty="0">
                <a:latin typeface="Amasis MT Pro" panose="02040504050005020304" pitchFamily="18" charset="0"/>
                <a:ea typeface="+mn-ea"/>
                <a:cs typeface="+mn-cs"/>
              </a:rPr>
              <a:t>the models which keeps all the data in server side(SAP system ECC, S/4HANA). Throughout the execution of the app, data is kept in the server and loaded via the server side model in the application </a:t>
            </a:r>
            <a:r>
              <a:rPr lang="en-IN" sz="1600" b="1" kern="1200" dirty="0">
                <a:latin typeface="Amasis MT Pro" panose="02040504050005020304" pitchFamily="18" charset="0"/>
                <a:ea typeface="+mn-ea"/>
                <a:cs typeface="+mn-cs"/>
              </a:rPr>
              <a:t>on-demand</a:t>
            </a:r>
            <a:r>
              <a:rPr lang="en-IN" sz="1600" kern="1200" dirty="0">
                <a:latin typeface="Amasis MT Pro" panose="02040504050005020304" pitchFamily="18" charset="0"/>
                <a:ea typeface="+mn-ea"/>
                <a:cs typeface="+mn-cs"/>
              </a:rPr>
              <a:t>. These models are suitable for data store in SAP system. These models should be used if we want to persist data permanently and data volume is high.</a:t>
            </a:r>
            <a:endParaRPr lang="en-IN" sz="1600" b="1" kern="1200" dirty="0">
              <a:latin typeface="Calibri"/>
              <a:ea typeface="+mn-ea"/>
              <a:cs typeface="+mn-cs"/>
            </a:endParaRPr>
          </a:p>
        </p:txBody>
      </p:sp>
      <p:sp>
        <p:nvSpPr>
          <p:cNvPr id="12" name="TextBox 11">
            <a:extLst>
              <a:ext uri="{FF2B5EF4-FFF2-40B4-BE49-F238E27FC236}">
                <a16:creationId xmlns:a16="http://schemas.microsoft.com/office/drawing/2014/main" id="{943DA12A-07F1-3DA7-35C2-74CF85B775F9}"/>
              </a:ext>
            </a:extLst>
          </p:cNvPr>
          <p:cNvSpPr txBox="1"/>
          <p:nvPr/>
        </p:nvSpPr>
        <p:spPr>
          <a:xfrm>
            <a:off x="118258" y="3658740"/>
            <a:ext cx="12028107" cy="2308324"/>
          </a:xfrm>
          <a:prstGeom prst="rect">
            <a:avLst/>
          </a:prstGeom>
          <a:noFill/>
        </p:spPr>
        <p:txBody>
          <a:bodyPr wrap="square">
            <a:spAutoFit/>
          </a:bodyPr>
          <a:lstStyle/>
          <a:p>
            <a:pPr defTabSz="1218895">
              <a:buClrTx/>
            </a:pPr>
            <a:r>
              <a:rPr lang="en-IN" sz="1600" b="1" kern="1200" dirty="0">
                <a:latin typeface="Amasis MT Pro" panose="02040504050005020304" pitchFamily="18" charset="0"/>
                <a:ea typeface="+mn-ea"/>
                <a:cs typeface="+mn-cs"/>
              </a:rPr>
              <a:t>Steps to create and use model:</a:t>
            </a:r>
          </a:p>
          <a:p>
            <a:pPr marL="304724" indent="-304724" defTabSz="1218895">
              <a:buClrTx/>
              <a:buFontTx/>
              <a:buAutoNum type="arabicPeriod"/>
            </a:pPr>
            <a:r>
              <a:rPr lang="en-IN" sz="1600" kern="1200" dirty="0">
                <a:latin typeface="Amasis MT Pro" panose="02040504050005020304" pitchFamily="18" charset="0"/>
                <a:ea typeface="+mn-ea"/>
                <a:cs typeface="+mn-cs"/>
              </a:rPr>
              <a:t>Create a brand new model object</a:t>
            </a:r>
          </a:p>
          <a:p>
            <a:pPr marL="609448" lvl="1" defTabSz="1218895">
              <a:buClrTx/>
            </a:pPr>
            <a:r>
              <a:rPr lang="en-IN" sz="1600" kern="1200" dirty="0">
                <a:latin typeface="Amasis MT Pro" panose="02040504050005020304" pitchFamily="18" charset="0"/>
                <a:ea typeface="+mn-ea"/>
                <a:cs typeface="+mn-cs"/>
              </a:rPr>
              <a:t>var </a:t>
            </a:r>
            <a:r>
              <a:rPr lang="en-IN" sz="1600" kern="1200" dirty="0" err="1">
                <a:latin typeface="Amasis MT Pro" panose="02040504050005020304" pitchFamily="18" charset="0"/>
                <a:ea typeface="+mn-ea"/>
                <a:cs typeface="+mn-cs"/>
              </a:rPr>
              <a:t>oModel</a:t>
            </a:r>
            <a:r>
              <a:rPr lang="en-IN" sz="1600" kern="1200" dirty="0">
                <a:latin typeface="Amasis MT Pro" panose="02040504050005020304" pitchFamily="18" charset="0"/>
                <a:ea typeface="+mn-ea"/>
                <a:cs typeface="+mn-cs"/>
              </a:rPr>
              <a:t> = </a:t>
            </a:r>
            <a:r>
              <a:rPr lang="en-IN" sz="1600" b="1" kern="1200" dirty="0">
                <a:latin typeface="Amasis MT Pro" panose="02040504050005020304" pitchFamily="18" charset="0"/>
                <a:ea typeface="+mn-ea"/>
                <a:cs typeface="+mn-cs"/>
              </a:rPr>
              <a:t>new </a:t>
            </a:r>
            <a:r>
              <a:rPr lang="en-IN" sz="1600" kern="1200" dirty="0" err="1">
                <a:latin typeface="Amasis MT Pro" panose="02040504050005020304" pitchFamily="18" charset="0"/>
                <a:ea typeface="+mn-ea"/>
                <a:cs typeface="+mn-cs"/>
              </a:rPr>
              <a:t>sap.ui.model.</a:t>
            </a:r>
            <a:r>
              <a:rPr lang="en-IN" sz="1600" b="1" kern="1200" dirty="0" err="1">
                <a:latin typeface="Amasis MT Pro" panose="02040504050005020304" pitchFamily="18" charset="0"/>
                <a:ea typeface="+mn-ea"/>
                <a:cs typeface="+mn-cs"/>
              </a:rPr>
              <a:t>json.JSONModel</a:t>
            </a:r>
            <a:r>
              <a:rPr lang="en-IN" sz="1600" b="1" kern="1200" dirty="0">
                <a:latin typeface="Amasis MT Pro" panose="02040504050005020304" pitchFamily="18" charset="0"/>
                <a:ea typeface="+mn-ea"/>
                <a:cs typeface="+mn-cs"/>
              </a:rPr>
              <a:t>();</a:t>
            </a:r>
          </a:p>
          <a:p>
            <a:pPr marL="609448" lvl="1" defTabSz="1218895">
              <a:buClrTx/>
            </a:pPr>
            <a:r>
              <a:rPr lang="en-IN" sz="1600" kern="1200" dirty="0">
                <a:latin typeface="Amasis MT Pro" panose="02040504050005020304" pitchFamily="18" charset="0"/>
                <a:ea typeface="+mn-ea"/>
                <a:cs typeface="+mn-cs"/>
              </a:rPr>
              <a:t>var </a:t>
            </a:r>
            <a:r>
              <a:rPr lang="en-IN" sz="1600" kern="1200" dirty="0" err="1">
                <a:latin typeface="Amasis MT Pro" panose="02040504050005020304" pitchFamily="18" charset="0"/>
                <a:ea typeface="+mn-ea"/>
                <a:cs typeface="+mn-cs"/>
              </a:rPr>
              <a:t>oModel</a:t>
            </a:r>
            <a:r>
              <a:rPr lang="en-IN" sz="1600" kern="1200" dirty="0">
                <a:latin typeface="Amasis MT Pro" panose="02040504050005020304" pitchFamily="18" charset="0"/>
                <a:ea typeface="+mn-ea"/>
                <a:cs typeface="+mn-cs"/>
              </a:rPr>
              <a:t> = </a:t>
            </a:r>
            <a:r>
              <a:rPr lang="en-IN" sz="1600" b="1" kern="1200" dirty="0">
                <a:latin typeface="Amasis MT Pro" panose="02040504050005020304" pitchFamily="18" charset="0"/>
                <a:ea typeface="+mn-ea"/>
                <a:cs typeface="+mn-cs"/>
              </a:rPr>
              <a:t>new </a:t>
            </a:r>
            <a:r>
              <a:rPr lang="en-IN" sz="1600" kern="1200" dirty="0" err="1">
                <a:latin typeface="Amasis MT Pro" panose="02040504050005020304" pitchFamily="18" charset="0"/>
                <a:ea typeface="+mn-ea"/>
                <a:cs typeface="+mn-cs"/>
              </a:rPr>
              <a:t>sap.ui.model.</a:t>
            </a:r>
            <a:r>
              <a:rPr lang="en-IN" sz="1600" b="1" kern="1200" dirty="0" err="1">
                <a:latin typeface="Amasis MT Pro" panose="02040504050005020304" pitchFamily="18" charset="0"/>
                <a:ea typeface="+mn-ea"/>
                <a:cs typeface="+mn-cs"/>
              </a:rPr>
              <a:t>xml.XMLModel</a:t>
            </a:r>
            <a:r>
              <a:rPr lang="en-IN" sz="1600" b="1" kern="1200" dirty="0">
                <a:latin typeface="Amasis MT Pro" panose="02040504050005020304" pitchFamily="18" charset="0"/>
                <a:ea typeface="+mn-ea"/>
                <a:cs typeface="+mn-cs"/>
              </a:rPr>
              <a:t>();</a:t>
            </a:r>
          </a:p>
          <a:p>
            <a:pPr marL="609448" lvl="1" defTabSz="1218895">
              <a:buClrTx/>
            </a:pPr>
            <a:r>
              <a:rPr lang="en-IN" sz="1600" kern="1200" dirty="0">
                <a:latin typeface="Amasis MT Pro" panose="02040504050005020304" pitchFamily="18" charset="0"/>
                <a:ea typeface="+mn-ea"/>
                <a:cs typeface="+mn-cs"/>
              </a:rPr>
              <a:t>var </a:t>
            </a:r>
            <a:r>
              <a:rPr lang="en-IN" sz="1600" kern="1200" dirty="0" err="1">
                <a:latin typeface="Amasis MT Pro" panose="02040504050005020304" pitchFamily="18" charset="0"/>
                <a:ea typeface="+mn-ea"/>
                <a:cs typeface="+mn-cs"/>
              </a:rPr>
              <a:t>oModel</a:t>
            </a:r>
            <a:r>
              <a:rPr lang="en-IN" sz="1600" kern="1200" dirty="0">
                <a:latin typeface="Amasis MT Pro" panose="02040504050005020304" pitchFamily="18" charset="0"/>
                <a:ea typeface="+mn-ea"/>
                <a:cs typeface="+mn-cs"/>
              </a:rPr>
              <a:t> = </a:t>
            </a:r>
            <a:r>
              <a:rPr lang="en-IN" sz="1600" b="1" kern="1200" dirty="0">
                <a:latin typeface="Amasis MT Pro" panose="02040504050005020304" pitchFamily="18" charset="0"/>
                <a:ea typeface="+mn-ea"/>
                <a:cs typeface="+mn-cs"/>
              </a:rPr>
              <a:t>new </a:t>
            </a:r>
            <a:r>
              <a:rPr lang="en-IN" sz="1600" kern="1200" dirty="0" err="1">
                <a:latin typeface="Amasis MT Pro" panose="02040504050005020304" pitchFamily="18" charset="0"/>
                <a:ea typeface="+mn-ea"/>
                <a:cs typeface="+mn-cs"/>
              </a:rPr>
              <a:t>sap.ui.model.</a:t>
            </a:r>
            <a:r>
              <a:rPr lang="en-IN" sz="1600" b="1" kern="1200" dirty="0" err="1">
                <a:latin typeface="Amasis MT Pro" panose="02040504050005020304" pitchFamily="18" charset="0"/>
                <a:ea typeface="+mn-ea"/>
                <a:cs typeface="+mn-cs"/>
              </a:rPr>
              <a:t>resource.ResourceModel</a:t>
            </a:r>
            <a:r>
              <a:rPr lang="en-IN" sz="1600" b="1" kern="1200" dirty="0">
                <a:latin typeface="Amasis MT Pro" panose="02040504050005020304" pitchFamily="18" charset="0"/>
                <a:ea typeface="+mn-ea"/>
                <a:cs typeface="+mn-cs"/>
              </a:rPr>
              <a:t>();</a:t>
            </a:r>
          </a:p>
          <a:p>
            <a:pPr marL="609448" lvl="1" defTabSz="1218895">
              <a:buClrTx/>
            </a:pPr>
            <a:endParaRPr lang="en-IN" sz="1600" kern="1200" dirty="0">
              <a:latin typeface="Amasis MT Pro" panose="02040504050005020304" pitchFamily="18" charset="0"/>
              <a:ea typeface="+mn-ea"/>
              <a:cs typeface="+mn-cs"/>
            </a:endParaRPr>
          </a:p>
          <a:p>
            <a:pPr marL="304724" indent="-304724" defTabSz="1218895">
              <a:buClrTx/>
              <a:buFontTx/>
              <a:buAutoNum type="arabicPeriod"/>
            </a:pPr>
            <a:r>
              <a:rPr lang="en-IN" sz="1600" kern="1200" dirty="0">
                <a:latin typeface="Amasis MT Pro" panose="02040504050005020304" pitchFamily="18" charset="0"/>
                <a:ea typeface="+mn-ea"/>
                <a:cs typeface="+mn-cs"/>
              </a:rPr>
              <a:t>Set or Load data to the model object</a:t>
            </a:r>
          </a:p>
          <a:p>
            <a:pPr marL="609448" lvl="1" defTabSz="1218895">
              <a:buClrTx/>
            </a:pPr>
            <a:r>
              <a:rPr lang="en-IN" sz="1600" kern="1200" dirty="0" err="1">
                <a:latin typeface="Amasis MT Pro" panose="02040504050005020304" pitchFamily="18" charset="0"/>
                <a:ea typeface="+mn-ea"/>
                <a:cs typeface="+mn-cs"/>
              </a:rPr>
              <a:t>oModel.setData</a:t>
            </a:r>
            <a:r>
              <a:rPr lang="en-IN" sz="1600" kern="1200" dirty="0">
                <a:latin typeface="Amasis MT Pro" panose="02040504050005020304" pitchFamily="18" charset="0"/>
                <a:ea typeface="+mn-ea"/>
                <a:cs typeface="+mn-cs"/>
              </a:rPr>
              <a:t>(</a:t>
            </a:r>
            <a:r>
              <a:rPr lang="en-IN" sz="1600" i="1" kern="1200" dirty="0">
                <a:latin typeface="Amasis MT Pro" panose="02040504050005020304" pitchFamily="18" charset="0"/>
                <a:ea typeface="+mn-ea"/>
                <a:cs typeface="+mn-cs"/>
              </a:rPr>
              <a:t>data</a:t>
            </a:r>
            <a:r>
              <a:rPr lang="en-IN" sz="1600" kern="1200" dirty="0">
                <a:latin typeface="Amasis MT Pro" panose="02040504050005020304" pitchFamily="18" charset="0"/>
                <a:ea typeface="+mn-ea"/>
                <a:cs typeface="+mn-cs"/>
              </a:rPr>
              <a:t>);                    </a:t>
            </a:r>
          </a:p>
          <a:p>
            <a:pPr marL="609448" lvl="1" defTabSz="1218895">
              <a:buClrTx/>
            </a:pPr>
            <a:r>
              <a:rPr lang="en-IN" sz="1600" kern="1200" dirty="0" err="1">
                <a:latin typeface="Amasis MT Pro" panose="02040504050005020304" pitchFamily="18" charset="0"/>
                <a:ea typeface="+mn-ea"/>
                <a:cs typeface="+mn-cs"/>
              </a:rPr>
              <a:t>oModel.loadData</a:t>
            </a:r>
            <a:r>
              <a:rPr lang="en-IN" sz="1600" kern="1200" dirty="0">
                <a:latin typeface="Amasis MT Pro" panose="02040504050005020304" pitchFamily="18" charset="0"/>
                <a:ea typeface="+mn-ea"/>
                <a:cs typeface="+mn-cs"/>
              </a:rPr>
              <a:t>(</a:t>
            </a:r>
            <a:r>
              <a:rPr lang="en-IN" sz="1600" i="1" kern="1200" dirty="0">
                <a:latin typeface="Amasis MT Pro" panose="02040504050005020304" pitchFamily="18" charset="0"/>
                <a:ea typeface="+mn-ea"/>
                <a:cs typeface="+mn-cs"/>
              </a:rPr>
              <a:t>address of the file where we need to load data from</a:t>
            </a:r>
            <a:r>
              <a:rPr lang="en-IN" sz="1600" kern="1200" dirty="0">
                <a:latin typeface="Amasis MT Pro" panose="02040504050005020304" pitchFamily="18" charset="0"/>
                <a:ea typeface="+mn-ea"/>
                <a:cs typeface="+mn-cs"/>
              </a:rPr>
              <a:t>);</a:t>
            </a:r>
          </a:p>
        </p:txBody>
      </p:sp>
    </p:spTree>
    <p:extLst>
      <p:ext uri="{BB962C8B-B14F-4D97-AF65-F5344CB8AC3E}">
        <p14:creationId xmlns:p14="http://schemas.microsoft.com/office/powerpoint/2010/main" val="177017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A1F57-44AD-41E3-E46C-6E1A3EB8C0E9}"/>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06B0C8A1-6FC2-AB53-A5FF-11B571E7970E}"/>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Types of binding in SAP UI5</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3714F8-2F5C-6943-E229-8B8856C48B4D}"/>
              </a:ext>
            </a:extLst>
          </p:cNvPr>
          <p:cNvSpPr txBox="1"/>
          <p:nvPr/>
        </p:nvSpPr>
        <p:spPr>
          <a:xfrm>
            <a:off x="179188" y="655068"/>
            <a:ext cx="11483853" cy="5663034"/>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There are 4 types of binding in UI5</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Property Binding – When we bind property of a control class with the address of data from our model, then its called property binding. E.g. we bound the </a:t>
            </a:r>
            <a:r>
              <a:rPr lang="en-IN" sz="1800" b="1" kern="1200" dirty="0">
                <a:latin typeface="Amasis MT Pro" panose="02040504050005020304" pitchFamily="18" charset="0"/>
                <a:ea typeface="+mn-ea"/>
                <a:cs typeface="+mn-cs"/>
              </a:rPr>
              <a:t>value</a:t>
            </a:r>
            <a:r>
              <a:rPr lang="en-IN" sz="1800" kern="1200" dirty="0">
                <a:latin typeface="Amasis MT Pro" panose="02040504050005020304" pitchFamily="18" charset="0"/>
                <a:ea typeface="+mn-ea"/>
                <a:cs typeface="+mn-cs"/>
              </a:rPr>
              <a:t> property of our </a:t>
            </a:r>
            <a:r>
              <a:rPr lang="en-IN" sz="1800" b="1" kern="1200" dirty="0">
                <a:latin typeface="Amasis MT Pro" panose="02040504050005020304" pitchFamily="18" charset="0"/>
                <a:ea typeface="+mn-ea"/>
                <a:cs typeface="+mn-cs"/>
              </a:rPr>
              <a:t>Input</a:t>
            </a:r>
            <a:r>
              <a:rPr lang="en-IN" sz="1800" kern="1200" dirty="0">
                <a:latin typeface="Amasis MT Pro" panose="02040504050005020304" pitchFamily="18" charset="0"/>
                <a:ea typeface="+mn-ea"/>
                <a:cs typeface="+mn-cs"/>
              </a:rPr>
              <a:t> control with the JSON model, so it was the property binding. There were 4 ways of achieving property binding.</a:t>
            </a:r>
          </a:p>
          <a:p>
            <a:pPr marL="380905" indent="-380905" defTabSz="1218895">
              <a:buClrTx/>
              <a:buFont typeface="Arial" panose="020B0604020202020204" pitchFamily="34" charset="0"/>
              <a:buChar char="•"/>
            </a:pPr>
            <a:endParaRPr lang="en-IN" sz="1800" kern="1200" dirty="0">
              <a:latin typeface="Amasis MT Pro" panose="02040504050005020304" pitchFamily="18" charset="0"/>
              <a:ea typeface="+mn-ea"/>
              <a:cs typeface="+mn-cs"/>
            </a:endParaRP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Expression Binding – When we bind a rule/expression/conditional expression to a control instead of direct path, then its called expression binding. We do expression binding to compute and bind the data, where we can check a condition and then bind it.</a:t>
            </a:r>
          </a:p>
          <a:p>
            <a:pPr marL="609448" lvl="1" defTabSz="1218895">
              <a:buClrTx/>
            </a:pPr>
            <a:r>
              <a:rPr lang="en-IN" sz="1800" b="1" i="1" kern="1200" dirty="0">
                <a:latin typeface="Amasis MT Pro" panose="02040504050005020304" pitchFamily="18" charset="0"/>
                <a:ea typeface="+mn-ea"/>
                <a:cs typeface="+mn-cs"/>
              </a:rPr>
              <a:t>{= condition ? True : false}</a:t>
            </a:r>
          </a:p>
          <a:p>
            <a:pPr marL="609448" lvl="1" defTabSz="1218895">
              <a:buClrTx/>
            </a:pPr>
            <a:r>
              <a:rPr lang="en-IN" sz="1800" kern="1200" dirty="0">
                <a:latin typeface="Amasis MT Pro" panose="02040504050005020304" pitchFamily="18" charset="0"/>
                <a:ea typeface="+mn-ea"/>
                <a:cs typeface="+mn-cs"/>
              </a:rPr>
              <a:t>If the employee name is Anubhav, Set the default value of the salary to 50555. </a:t>
            </a:r>
            <a:r>
              <a:rPr lang="en-IN" sz="1800" b="1" kern="1200" dirty="0">
                <a:highlight>
                  <a:srgbClr val="00D040"/>
                </a:highlight>
                <a:latin typeface="Amasis MT Pro" panose="02040504050005020304" pitchFamily="18" charset="0"/>
                <a:ea typeface="+mn-ea"/>
                <a:cs typeface="+mn-cs"/>
              </a:rPr>
              <a:t>If the Employee name is Rahul, make the salary field greyed out.</a:t>
            </a:r>
          </a:p>
          <a:p>
            <a:pPr marL="609448" lvl="1" defTabSz="1218895">
              <a:buClrTx/>
            </a:pPr>
            <a:r>
              <a:rPr lang="en-IN" sz="1800" kern="1200" dirty="0">
                <a:solidFill>
                  <a:srgbClr val="F3F2FF">
                    <a:lumMod val="50000"/>
                  </a:srgbClr>
                </a:solidFill>
                <a:latin typeface="Amasis MT Pro" panose="02040504050005020304" pitchFamily="18" charset="0"/>
                <a:ea typeface="+mn-ea"/>
                <a:cs typeface="+mn-cs"/>
              </a:rPr>
              <a:t>What is the condition – </a:t>
            </a:r>
            <a:r>
              <a:rPr lang="en-IN" sz="1800" kern="1200" dirty="0" err="1">
                <a:solidFill>
                  <a:srgbClr val="F3F2FF">
                    <a:lumMod val="50000"/>
                  </a:srgbClr>
                </a:solidFill>
                <a:latin typeface="Amasis MT Pro" panose="02040504050005020304" pitchFamily="18" charset="0"/>
                <a:ea typeface="+mn-ea"/>
                <a:cs typeface="+mn-cs"/>
              </a:rPr>
              <a:t>empName</a:t>
            </a:r>
            <a:r>
              <a:rPr lang="en-IN" sz="1800" kern="1200" dirty="0">
                <a:solidFill>
                  <a:srgbClr val="F3F2FF">
                    <a:lumMod val="50000"/>
                  </a:srgbClr>
                </a:solidFill>
                <a:latin typeface="Amasis MT Pro" panose="02040504050005020304" pitchFamily="18" charset="0"/>
                <a:ea typeface="+mn-ea"/>
                <a:cs typeface="+mn-cs"/>
              </a:rPr>
              <a:t> === ‘Anubhav’</a:t>
            </a:r>
          </a:p>
          <a:p>
            <a:pPr marL="609448" lvl="1" defTabSz="1218895">
              <a:buClrTx/>
            </a:pPr>
            <a:r>
              <a:rPr lang="en-IN" sz="1800" kern="1200" dirty="0">
                <a:solidFill>
                  <a:srgbClr val="F3F2FF">
                    <a:lumMod val="50000"/>
                  </a:srgbClr>
                </a:solidFill>
                <a:latin typeface="Amasis MT Pro" panose="02040504050005020304" pitchFamily="18" charset="0"/>
                <a:ea typeface="+mn-ea"/>
                <a:cs typeface="+mn-cs"/>
              </a:rPr>
              <a:t>Which field is your target, what property = Salary field with </a:t>
            </a:r>
            <a:r>
              <a:rPr lang="en-IN" sz="1800" i="1" kern="1200" dirty="0">
                <a:solidFill>
                  <a:srgbClr val="F3F2FF">
                    <a:lumMod val="50000"/>
                  </a:srgbClr>
                </a:solidFill>
                <a:latin typeface="Amasis MT Pro" panose="02040504050005020304" pitchFamily="18" charset="0"/>
                <a:ea typeface="+mn-ea"/>
                <a:cs typeface="+mn-cs"/>
              </a:rPr>
              <a:t>value</a:t>
            </a:r>
            <a:r>
              <a:rPr lang="en-IN" sz="1800" kern="1200" dirty="0">
                <a:solidFill>
                  <a:srgbClr val="F3F2FF">
                    <a:lumMod val="50000"/>
                  </a:srgbClr>
                </a:solidFill>
                <a:latin typeface="Amasis MT Pro" panose="02040504050005020304" pitchFamily="18" charset="0"/>
                <a:ea typeface="+mn-ea"/>
                <a:cs typeface="+mn-cs"/>
              </a:rPr>
              <a:t> property</a:t>
            </a:r>
          </a:p>
          <a:p>
            <a:pPr marL="609448" lvl="1" defTabSz="1218895">
              <a:buClrTx/>
            </a:pPr>
            <a:r>
              <a:rPr lang="en-IN" sz="1800" kern="1200" dirty="0">
                <a:solidFill>
                  <a:srgbClr val="F3F2FF">
                    <a:lumMod val="50000"/>
                  </a:srgbClr>
                </a:solidFill>
                <a:latin typeface="Amasis MT Pro" panose="02040504050005020304" pitchFamily="18" charset="0"/>
                <a:ea typeface="+mn-ea"/>
                <a:cs typeface="+mn-cs"/>
              </a:rPr>
              <a:t>Which field is your source for condition - </a:t>
            </a:r>
            <a:r>
              <a:rPr lang="en-IN" sz="1800" kern="1200" dirty="0" err="1">
                <a:solidFill>
                  <a:srgbClr val="F3F2FF">
                    <a:lumMod val="50000"/>
                  </a:srgbClr>
                </a:solidFill>
                <a:latin typeface="Amasis MT Pro" panose="02040504050005020304" pitchFamily="18" charset="0"/>
                <a:ea typeface="+mn-ea"/>
                <a:cs typeface="+mn-cs"/>
              </a:rPr>
              <a:t>empName</a:t>
            </a:r>
            <a:endParaRPr lang="en-IN" sz="1800" kern="1200" dirty="0">
              <a:solidFill>
                <a:srgbClr val="F3F2FF">
                  <a:lumMod val="50000"/>
                </a:srgbClr>
              </a:solidFill>
              <a:latin typeface="Amasis MT Pro" panose="02040504050005020304" pitchFamily="18" charset="0"/>
              <a:ea typeface="+mn-ea"/>
              <a:cs typeface="+mn-cs"/>
            </a:endParaRPr>
          </a:p>
          <a:p>
            <a:pPr marL="609448" lvl="1" defTabSz="1218895">
              <a:buClrTx/>
            </a:pPr>
            <a:r>
              <a:rPr lang="en-IN" sz="1800" kern="1200" dirty="0">
                <a:latin typeface="Amasis MT Pro" panose="02040504050005020304" pitchFamily="18" charset="0"/>
                <a:ea typeface="+mn-ea"/>
                <a:cs typeface="+mn-cs"/>
              </a:rPr>
              <a:t>If we want to use existing field value from model in the expression ${path} - </a:t>
            </a:r>
            <a:r>
              <a:rPr lang="en-IN" sz="1800" i="1" kern="1200" dirty="0">
                <a:latin typeface="Amasis MT Pro" panose="02040504050005020304" pitchFamily="18" charset="0"/>
                <a:ea typeface="+mn-ea"/>
                <a:cs typeface="+mn-cs"/>
              </a:rPr>
              <a:t>${/</a:t>
            </a:r>
            <a:r>
              <a:rPr lang="en-IN" sz="1800" i="1" kern="1200" dirty="0" err="1">
                <a:latin typeface="Amasis MT Pro" panose="02040504050005020304" pitchFamily="18" charset="0"/>
                <a:ea typeface="+mn-ea"/>
                <a:cs typeface="+mn-cs"/>
              </a:rPr>
              <a:t>empStr</a:t>
            </a:r>
            <a:r>
              <a:rPr lang="en-IN" sz="1800" i="1" kern="1200" dirty="0">
                <a:latin typeface="Amasis MT Pro" panose="02040504050005020304" pitchFamily="18" charset="0"/>
                <a:ea typeface="+mn-ea"/>
                <a:cs typeface="+mn-cs"/>
              </a:rPr>
              <a:t>/</a:t>
            </a:r>
            <a:r>
              <a:rPr lang="en-IN" sz="1800" i="1" kern="1200" dirty="0" err="1">
                <a:latin typeface="Amasis MT Pro" panose="02040504050005020304" pitchFamily="18" charset="0"/>
                <a:ea typeface="+mn-ea"/>
                <a:cs typeface="+mn-cs"/>
              </a:rPr>
              <a:t>empName</a:t>
            </a:r>
            <a:r>
              <a:rPr lang="en-IN" sz="1800" i="1" kern="1200" dirty="0">
                <a:latin typeface="Amasis MT Pro" panose="02040504050005020304" pitchFamily="18" charset="0"/>
                <a:ea typeface="+mn-ea"/>
                <a:cs typeface="+mn-cs"/>
              </a:rPr>
              <a:t>}</a:t>
            </a:r>
          </a:p>
          <a:p>
            <a:pPr marL="609448" lvl="1" defTabSz="1218895">
              <a:buClrTx/>
            </a:pPr>
            <a:r>
              <a:rPr lang="en-IN" sz="1800" kern="1200" dirty="0">
                <a:latin typeface="Amasis MT Pro" panose="02040504050005020304" pitchFamily="18" charset="0"/>
                <a:ea typeface="+mn-ea"/>
                <a:cs typeface="+mn-cs"/>
              </a:rPr>
              <a:t>{= </a:t>
            </a:r>
            <a:r>
              <a:rPr lang="en-IN" sz="1800" i="1" kern="1200" dirty="0">
                <a:highlight>
                  <a:srgbClr val="FFFF00"/>
                </a:highlight>
                <a:latin typeface="Amasis MT Pro" panose="02040504050005020304" pitchFamily="18" charset="0"/>
                <a:ea typeface="+mn-ea"/>
                <a:cs typeface="+mn-cs"/>
              </a:rPr>
              <a:t>${/</a:t>
            </a:r>
            <a:r>
              <a:rPr lang="en-IN" sz="1800" i="1" kern="1200" dirty="0" err="1">
                <a:highlight>
                  <a:srgbClr val="FFFF00"/>
                </a:highlight>
                <a:latin typeface="Amasis MT Pro" panose="02040504050005020304" pitchFamily="18" charset="0"/>
                <a:ea typeface="+mn-ea"/>
                <a:cs typeface="+mn-cs"/>
              </a:rPr>
              <a:t>empStr</a:t>
            </a:r>
            <a:r>
              <a:rPr lang="en-IN" sz="1800" i="1" kern="1200" dirty="0">
                <a:highlight>
                  <a:srgbClr val="FFFF00"/>
                </a:highlight>
                <a:latin typeface="Amasis MT Pro" panose="02040504050005020304" pitchFamily="18" charset="0"/>
                <a:ea typeface="+mn-ea"/>
                <a:cs typeface="+mn-cs"/>
              </a:rPr>
              <a:t>/</a:t>
            </a:r>
            <a:r>
              <a:rPr lang="en-IN" sz="1800" i="1" kern="1200" dirty="0" err="1">
                <a:highlight>
                  <a:srgbClr val="FFFF00"/>
                </a:highlight>
                <a:latin typeface="Amasis MT Pro" panose="02040504050005020304" pitchFamily="18" charset="0"/>
                <a:ea typeface="+mn-ea"/>
                <a:cs typeface="+mn-cs"/>
              </a:rPr>
              <a:t>empName</a:t>
            </a:r>
            <a:r>
              <a:rPr lang="en-IN" sz="1800" i="1" kern="1200" dirty="0">
                <a:highlight>
                  <a:srgbClr val="FFFF00"/>
                </a:highlight>
                <a:latin typeface="Amasis MT Pro" panose="02040504050005020304" pitchFamily="18" charset="0"/>
                <a:ea typeface="+mn-ea"/>
                <a:cs typeface="+mn-cs"/>
              </a:rPr>
              <a:t>}</a:t>
            </a:r>
            <a:r>
              <a:rPr lang="en-IN" sz="1800" kern="1200" dirty="0">
                <a:solidFill>
                  <a:srgbClr val="F3F2FF">
                    <a:lumMod val="50000"/>
                  </a:srgbClr>
                </a:solidFill>
                <a:highlight>
                  <a:srgbClr val="FFFF00"/>
                </a:highlight>
                <a:latin typeface="Amasis MT Pro" panose="02040504050005020304" pitchFamily="18" charset="0"/>
                <a:ea typeface="+mn-ea"/>
                <a:cs typeface="+mn-cs"/>
              </a:rPr>
              <a:t> === ‘Anubhav’ </a:t>
            </a:r>
            <a:r>
              <a:rPr lang="en-IN" sz="1800" kern="1200" dirty="0">
                <a:solidFill>
                  <a:srgbClr val="F3F2FF">
                    <a:lumMod val="50000"/>
                  </a:srgbClr>
                </a:solidFill>
                <a:latin typeface="Amasis MT Pro" panose="02040504050005020304" pitchFamily="18" charset="0"/>
                <a:ea typeface="+mn-ea"/>
                <a:cs typeface="+mn-cs"/>
              </a:rPr>
              <a:t>?</a:t>
            </a:r>
            <a:r>
              <a:rPr lang="en-IN" sz="1800" kern="1200" dirty="0">
                <a:latin typeface="Amasis MT Pro" panose="02040504050005020304" pitchFamily="18" charset="0"/>
                <a:ea typeface="+mn-ea"/>
                <a:cs typeface="+mn-cs"/>
              </a:rPr>
              <a:t> 50555 : </a:t>
            </a:r>
            <a:r>
              <a:rPr lang="en-IN" sz="1800" i="1" kern="1200" dirty="0">
                <a:latin typeface="Amasis MT Pro" panose="02040504050005020304" pitchFamily="18" charset="0"/>
                <a:ea typeface="+mn-ea"/>
                <a:cs typeface="+mn-cs"/>
              </a:rPr>
              <a:t>${/</a:t>
            </a:r>
            <a:r>
              <a:rPr lang="en-IN" sz="1800" i="1" kern="1200" dirty="0" err="1">
                <a:latin typeface="Amasis MT Pro" panose="02040504050005020304" pitchFamily="18" charset="0"/>
                <a:ea typeface="+mn-ea"/>
                <a:cs typeface="+mn-cs"/>
              </a:rPr>
              <a:t>empStr</a:t>
            </a:r>
            <a:r>
              <a:rPr lang="en-IN" sz="1800" i="1" kern="1200" dirty="0">
                <a:latin typeface="Amasis MT Pro" panose="02040504050005020304" pitchFamily="18" charset="0"/>
                <a:ea typeface="+mn-ea"/>
                <a:cs typeface="+mn-cs"/>
              </a:rPr>
              <a:t>/salary}</a:t>
            </a:r>
            <a:r>
              <a:rPr lang="en-IN" sz="1800" kern="1200" dirty="0">
                <a:latin typeface="Amasis MT Pro" panose="02040504050005020304" pitchFamily="18" charset="0"/>
                <a:ea typeface="+mn-ea"/>
                <a:cs typeface="+mn-cs"/>
              </a:rPr>
              <a:t>}</a:t>
            </a:r>
          </a:p>
          <a:p>
            <a:pPr marL="609448" lvl="1" defTabSz="1218895">
              <a:buClrTx/>
            </a:pPr>
            <a:endParaRPr lang="en-IN" sz="1800" kern="1200" dirty="0">
              <a:latin typeface="Amasis MT Pro" panose="02040504050005020304" pitchFamily="18" charset="0"/>
              <a:ea typeface="+mn-ea"/>
              <a:cs typeface="+mn-cs"/>
            </a:endParaRP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Aggregation Binding</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Element Binding</a:t>
            </a:r>
          </a:p>
          <a:p>
            <a:pPr marL="380905" indent="-380905" defTabSz="1218895">
              <a:buClrTx/>
              <a:buFont typeface="Arial" panose="020B0604020202020204" pitchFamily="34" charset="0"/>
              <a:buChar char="•"/>
            </a:pPr>
            <a:endParaRPr lang="en-IN" sz="1800" kern="1200" dirty="0">
              <a:latin typeface="Amasis MT Pro" panose="02040504050005020304" pitchFamily="18" charset="0"/>
              <a:ea typeface="+mn-ea"/>
              <a:cs typeface="+mn-cs"/>
            </a:endParaRPr>
          </a:p>
        </p:txBody>
      </p:sp>
      <p:sp>
        <p:nvSpPr>
          <p:cNvPr id="4" name="TextBox 3">
            <a:extLst>
              <a:ext uri="{FF2B5EF4-FFF2-40B4-BE49-F238E27FC236}">
                <a16:creationId xmlns:a16="http://schemas.microsoft.com/office/drawing/2014/main" id="{A19FEB94-2644-1B92-FB0E-E85D917A37BE}"/>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796599BB-21B7-3D37-6AD8-0D8F3A609A81}"/>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FD603EE3-4B6A-ED22-4AF4-7ADFB62789C1}"/>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Tree>
    <p:extLst>
      <p:ext uri="{BB962C8B-B14F-4D97-AF65-F5344CB8AC3E}">
        <p14:creationId xmlns:p14="http://schemas.microsoft.com/office/powerpoint/2010/main" val="921458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728AF-F043-2F5C-7180-C23F388E5DD9}"/>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1A6D7F0D-7AD7-A39B-A392-5DBFF2C2D263}"/>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What is Aggregation binding</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A6741A-D46E-DB62-6ECF-8A9EEE7E12A1}"/>
              </a:ext>
            </a:extLst>
          </p:cNvPr>
          <p:cNvSpPr txBox="1"/>
          <p:nvPr/>
        </p:nvSpPr>
        <p:spPr>
          <a:xfrm>
            <a:off x="179188" y="655069"/>
            <a:ext cx="11483853" cy="2339047"/>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When we bind aggregation of a control with the model </a:t>
            </a:r>
            <a:r>
              <a:rPr lang="en-IN" sz="1800" kern="1200" dirty="0" err="1">
                <a:latin typeface="Amasis MT Pro" panose="02040504050005020304" pitchFamily="18" charset="0"/>
                <a:ea typeface="+mn-ea"/>
                <a:cs typeface="+mn-cs"/>
              </a:rPr>
              <a:t>xPath</a:t>
            </a:r>
            <a:r>
              <a:rPr lang="en-IN" sz="1800" kern="1200" dirty="0">
                <a:latin typeface="Amasis MT Pro" panose="02040504050005020304" pitchFamily="18" charset="0"/>
                <a:ea typeface="+mn-ea"/>
                <a:cs typeface="+mn-cs"/>
              </a:rPr>
              <a:t>, its called aggregation binding. E.g. When we bind the </a:t>
            </a:r>
            <a:r>
              <a:rPr lang="en-IN" sz="1800" b="1" kern="1200" dirty="0">
                <a:latin typeface="Amasis MT Pro" panose="02040504050005020304" pitchFamily="18" charset="0"/>
                <a:ea typeface="+mn-ea"/>
                <a:cs typeface="+mn-cs"/>
              </a:rPr>
              <a:t>rows </a:t>
            </a:r>
            <a:r>
              <a:rPr lang="en-IN" sz="1800" kern="1200" dirty="0">
                <a:latin typeface="Amasis MT Pro" panose="02040504050005020304" pitchFamily="18" charset="0"/>
                <a:ea typeface="+mn-ea"/>
                <a:cs typeface="+mn-cs"/>
              </a:rPr>
              <a:t>aggregation of a </a:t>
            </a:r>
            <a:r>
              <a:rPr lang="en-IN" sz="1800" b="1" kern="1200" dirty="0">
                <a:latin typeface="Amasis MT Pro" panose="02040504050005020304" pitchFamily="18" charset="0"/>
                <a:ea typeface="+mn-ea"/>
                <a:cs typeface="+mn-cs"/>
              </a:rPr>
              <a:t>Table</a:t>
            </a:r>
            <a:r>
              <a:rPr lang="en-IN" sz="1800" kern="1200" dirty="0">
                <a:latin typeface="Amasis MT Pro" panose="02040504050005020304" pitchFamily="18" charset="0"/>
                <a:ea typeface="+mn-ea"/>
                <a:cs typeface="+mn-cs"/>
              </a:rPr>
              <a:t> control with our binding path, it is aggregation binding.</a:t>
            </a:r>
          </a:p>
          <a:p>
            <a:pPr defTabSz="1218895">
              <a:buClrTx/>
            </a:pPr>
            <a:r>
              <a:rPr lang="en-IN" sz="1800" b="1" kern="1200" dirty="0">
                <a:latin typeface="Amasis MT Pro" panose="02040504050005020304" pitchFamily="18" charset="0"/>
                <a:ea typeface="+mn-ea"/>
                <a:cs typeface="+mn-cs"/>
              </a:rPr>
              <a:t>Absolute path </a:t>
            </a:r>
            <a:r>
              <a:rPr lang="en-IN" sz="1800" kern="1200" dirty="0">
                <a:latin typeface="Amasis MT Pro" panose="02040504050005020304" pitchFamily="18" charset="0"/>
                <a:ea typeface="+mn-ea"/>
                <a:cs typeface="+mn-cs"/>
              </a:rPr>
              <a:t>– the path which we bind to the aggregation of parent control, is called absolute path. It is usually the </a:t>
            </a:r>
            <a:r>
              <a:rPr lang="en-IN" sz="1800" kern="1200" dirty="0" err="1">
                <a:latin typeface="Amasis MT Pro" panose="02040504050005020304" pitchFamily="18" charset="0"/>
                <a:ea typeface="+mn-ea"/>
                <a:cs typeface="+mn-cs"/>
              </a:rPr>
              <a:t>entityset</a:t>
            </a:r>
            <a:r>
              <a:rPr lang="en-IN" sz="1800" kern="1200" dirty="0">
                <a:latin typeface="Amasis MT Pro" panose="02040504050005020304" pitchFamily="18" charset="0"/>
                <a:ea typeface="+mn-ea"/>
                <a:cs typeface="+mn-cs"/>
              </a:rPr>
              <a:t> of a model. E.g. /</a:t>
            </a:r>
            <a:r>
              <a:rPr lang="en-IN" sz="1800" kern="1200" dirty="0" err="1">
                <a:latin typeface="Amasis MT Pro" panose="02040504050005020304" pitchFamily="18" charset="0"/>
                <a:ea typeface="+mn-ea"/>
                <a:cs typeface="+mn-cs"/>
              </a:rPr>
              <a:t>empTab</a:t>
            </a:r>
            <a:r>
              <a:rPr lang="en-IN" sz="1800" kern="1200" dirty="0">
                <a:latin typeface="Amasis MT Pro" panose="02040504050005020304" pitchFamily="18" charset="0"/>
                <a:ea typeface="+mn-ea"/>
                <a:cs typeface="+mn-cs"/>
              </a:rPr>
              <a:t> was the absolute path for rows </a:t>
            </a:r>
            <a:r>
              <a:rPr lang="en-IN" sz="1800" kern="1200" dirty="0" err="1">
                <a:latin typeface="Amasis MT Pro" panose="02040504050005020304" pitchFamily="18" charset="0"/>
                <a:ea typeface="+mn-ea"/>
                <a:cs typeface="+mn-cs"/>
              </a:rPr>
              <a:t>agg</a:t>
            </a:r>
            <a:r>
              <a:rPr lang="en-IN" sz="1800" kern="1200" dirty="0">
                <a:latin typeface="Amasis MT Pro" panose="02040504050005020304" pitchFamily="18" charset="0"/>
                <a:ea typeface="+mn-ea"/>
                <a:cs typeface="+mn-cs"/>
              </a:rPr>
              <a:t>. Of Table.</a:t>
            </a:r>
          </a:p>
          <a:p>
            <a:pPr defTabSz="1218895">
              <a:buClrTx/>
            </a:pPr>
            <a:r>
              <a:rPr lang="en-IN" sz="1800" b="1" kern="1200" dirty="0">
                <a:latin typeface="Amasis MT Pro" panose="02040504050005020304" pitchFamily="18" charset="0"/>
                <a:ea typeface="+mn-ea"/>
                <a:cs typeface="+mn-cs"/>
              </a:rPr>
              <a:t>Relative path – </a:t>
            </a:r>
            <a:r>
              <a:rPr lang="en-IN" sz="1800" kern="1200" dirty="0">
                <a:latin typeface="Amasis MT Pro" panose="02040504050005020304" pitchFamily="18" charset="0"/>
                <a:ea typeface="+mn-ea"/>
                <a:cs typeface="+mn-cs"/>
              </a:rPr>
              <a:t>the path which we bind to the child control of a parent. So that the child can access the property in-relation to the parent’s absolute address. E.g. the column access </a:t>
            </a:r>
            <a:r>
              <a:rPr lang="en-IN" sz="1800" kern="1200" dirty="0" err="1">
                <a:latin typeface="Amasis MT Pro" panose="02040504050005020304" pitchFamily="18" charset="0"/>
                <a:ea typeface="+mn-ea"/>
                <a:cs typeface="+mn-cs"/>
              </a:rPr>
              <a:t>empId</a:t>
            </a:r>
            <a:r>
              <a:rPr lang="en-IN" sz="1800" kern="1200" dirty="0">
                <a:latin typeface="Amasis MT Pro" panose="02040504050005020304" pitchFamily="18" charset="0"/>
                <a:ea typeface="+mn-ea"/>
                <a:cs typeface="+mn-cs"/>
              </a:rPr>
              <a:t> which is inside the /</a:t>
            </a:r>
            <a:r>
              <a:rPr lang="en-IN" sz="1800" kern="1200" dirty="0" err="1">
                <a:latin typeface="Amasis MT Pro" panose="02040504050005020304" pitchFamily="18" charset="0"/>
                <a:ea typeface="+mn-ea"/>
                <a:cs typeface="+mn-cs"/>
              </a:rPr>
              <a:t>empTab</a:t>
            </a:r>
            <a:r>
              <a:rPr lang="en-IN" sz="1800" kern="1200" dirty="0">
                <a:latin typeface="Amasis MT Pro" panose="02040504050005020304" pitchFamily="18" charset="0"/>
                <a:ea typeface="+mn-ea"/>
                <a:cs typeface="+mn-cs"/>
              </a:rPr>
              <a:t>. So here the </a:t>
            </a:r>
            <a:r>
              <a:rPr lang="en-IN" sz="1800" kern="1200" dirty="0" err="1">
                <a:latin typeface="Amasis MT Pro" panose="02040504050005020304" pitchFamily="18" charset="0"/>
                <a:ea typeface="+mn-ea"/>
                <a:cs typeface="+mn-cs"/>
              </a:rPr>
              <a:t>empId</a:t>
            </a:r>
            <a:r>
              <a:rPr lang="en-IN" sz="1800" kern="1200" dirty="0">
                <a:latin typeface="Amasis MT Pro" panose="02040504050005020304" pitchFamily="18" charset="0"/>
                <a:ea typeface="+mn-ea"/>
                <a:cs typeface="+mn-cs"/>
              </a:rPr>
              <a:t> is the relative path.</a:t>
            </a:r>
          </a:p>
          <a:p>
            <a:pPr defTabSz="1218895">
              <a:buClrTx/>
            </a:pPr>
            <a:endParaRPr lang="en-IN" sz="1800" b="1" kern="1200" dirty="0">
              <a:latin typeface="Amasis MT Pro" panose="02040504050005020304" pitchFamily="18" charset="0"/>
              <a:ea typeface="+mn-ea"/>
              <a:cs typeface="+mn-cs"/>
            </a:endParaRPr>
          </a:p>
        </p:txBody>
      </p:sp>
      <p:sp>
        <p:nvSpPr>
          <p:cNvPr id="4" name="TextBox 3">
            <a:extLst>
              <a:ext uri="{FF2B5EF4-FFF2-40B4-BE49-F238E27FC236}">
                <a16:creationId xmlns:a16="http://schemas.microsoft.com/office/drawing/2014/main" id="{36DD9C30-2092-4441-FDCA-C25CBF7AE76F}"/>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8A08194E-4FAA-8FAB-052E-F7F913C574B9}"/>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538030C8-6E1E-A9D7-CB94-5E8122110A48}"/>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pic>
        <p:nvPicPr>
          <p:cNvPr id="8" name="Picture 7">
            <a:extLst>
              <a:ext uri="{FF2B5EF4-FFF2-40B4-BE49-F238E27FC236}">
                <a16:creationId xmlns:a16="http://schemas.microsoft.com/office/drawing/2014/main" id="{701CEDA6-DAEB-1B61-398F-348404CBB514}"/>
              </a:ext>
            </a:extLst>
          </p:cNvPr>
          <p:cNvPicPr>
            <a:picLocks noChangeAspect="1"/>
          </p:cNvPicPr>
          <p:nvPr/>
        </p:nvPicPr>
        <p:blipFill>
          <a:blip r:embed="rId3"/>
          <a:stretch>
            <a:fillRect/>
          </a:stretch>
        </p:blipFill>
        <p:spPr>
          <a:xfrm>
            <a:off x="341878" y="2832745"/>
            <a:ext cx="8938472" cy="3417186"/>
          </a:xfrm>
          <a:prstGeom prst="rect">
            <a:avLst/>
          </a:prstGeom>
        </p:spPr>
      </p:pic>
    </p:spTree>
    <p:extLst>
      <p:ext uri="{BB962C8B-B14F-4D97-AF65-F5344CB8AC3E}">
        <p14:creationId xmlns:p14="http://schemas.microsoft.com/office/powerpoint/2010/main" val="2885926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6B978-1647-DA18-6376-1050F8633016}"/>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4BDBD71C-DE42-4271-47F4-289AAF637B54}"/>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Resource Model</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27542B-2515-B3E3-3215-19A3CFB533EF}"/>
              </a:ext>
            </a:extLst>
          </p:cNvPr>
          <p:cNvSpPr txBox="1"/>
          <p:nvPr/>
        </p:nvSpPr>
        <p:spPr>
          <a:xfrm>
            <a:off x="179188" y="655068"/>
            <a:ext cx="11483853" cy="2339047"/>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Often when we create application, we need to translate our application labels in different languages, so we use the resource model. i18n – internationalization</a:t>
            </a:r>
          </a:p>
          <a:p>
            <a:pPr defTabSz="1218895">
              <a:buClrTx/>
            </a:pPr>
            <a:endParaRPr lang="en-IN" sz="1800" kern="1200" dirty="0">
              <a:latin typeface="Amasis MT Pro" panose="02040504050005020304" pitchFamily="18" charset="0"/>
              <a:ea typeface="+mn-ea"/>
              <a:cs typeface="+mn-cs"/>
            </a:endParaRPr>
          </a:p>
          <a:p>
            <a:pPr marL="457086" indent="-457086" defTabSz="1218895">
              <a:buClrTx/>
              <a:buFontTx/>
              <a:buAutoNum type="arabicPeriod"/>
            </a:pPr>
            <a:r>
              <a:rPr lang="en-IN" sz="1800" kern="1200" dirty="0">
                <a:latin typeface="Amasis MT Pro" panose="02040504050005020304" pitchFamily="18" charset="0"/>
                <a:ea typeface="+mn-ea"/>
                <a:cs typeface="+mn-cs"/>
              </a:rPr>
              <a:t>As a developer, we need to create a i18n.properties file where we maintain all the labels in most commonly used language for our app (English).</a:t>
            </a:r>
          </a:p>
          <a:p>
            <a:pPr marL="457086" indent="-457086" defTabSz="1218895">
              <a:buClrTx/>
              <a:buFontTx/>
              <a:buAutoNum type="arabicPeriod"/>
            </a:pPr>
            <a:r>
              <a:rPr lang="en-IN" sz="1800" kern="1200" dirty="0">
                <a:latin typeface="Amasis MT Pro" panose="02040504050005020304" pitchFamily="18" charset="0"/>
                <a:ea typeface="+mn-ea"/>
                <a:cs typeface="+mn-cs"/>
              </a:rPr>
              <a:t>Then we create resource model and bind all the labels with text element created in i18n file</a:t>
            </a:r>
          </a:p>
          <a:p>
            <a:pPr marL="457086" indent="-457086" defTabSz="1218895">
              <a:buClrTx/>
              <a:buFontTx/>
              <a:buAutoNum type="arabicPeriod"/>
            </a:pPr>
            <a:r>
              <a:rPr lang="en-IN" sz="1800" kern="1200" dirty="0">
                <a:latin typeface="Amasis MT Pro" panose="02040504050005020304" pitchFamily="18" charset="0"/>
                <a:ea typeface="+mn-ea"/>
                <a:cs typeface="+mn-cs"/>
              </a:rPr>
              <a:t>Then we translate the i18n file to i18n_ISOLANGCODE file and keep labels in different language</a:t>
            </a:r>
          </a:p>
          <a:p>
            <a:pPr marL="457086" indent="-457086" defTabSz="1218895">
              <a:buClrTx/>
              <a:buFontTx/>
              <a:buAutoNum type="arabicPeriod"/>
            </a:pPr>
            <a:r>
              <a:rPr lang="en-IN" sz="1800" kern="1200" dirty="0">
                <a:latin typeface="Amasis MT Pro" panose="02040504050005020304" pitchFamily="18" charset="0"/>
                <a:ea typeface="+mn-ea"/>
                <a:cs typeface="+mn-cs"/>
              </a:rPr>
              <a:t>Finally, we test using ?sap-</a:t>
            </a:r>
            <a:r>
              <a:rPr lang="en-IN" sz="1800" kern="1200" dirty="0" err="1">
                <a:latin typeface="Amasis MT Pro" panose="02040504050005020304" pitchFamily="18" charset="0"/>
                <a:ea typeface="+mn-ea"/>
                <a:cs typeface="+mn-cs"/>
              </a:rPr>
              <a:t>ui</a:t>
            </a:r>
            <a:r>
              <a:rPr lang="en-IN" sz="1800" kern="1200">
                <a:latin typeface="Amasis MT Pro" panose="02040504050005020304" pitchFamily="18" charset="0"/>
                <a:ea typeface="+mn-ea"/>
                <a:cs typeface="+mn-cs"/>
              </a:rPr>
              <a:t>-language=CODE</a:t>
            </a:r>
            <a:endParaRPr lang="en-IN" sz="1800" kern="1200" dirty="0">
              <a:latin typeface="Amasis MT Pro" panose="02040504050005020304" pitchFamily="18" charset="0"/>
              <a:ea typeface="+mn-ea"/>
              <a:cs typeface="+mn-cs"/>
            </a:endParaRPr>
          </a:p>
        </p:txBody>
      </p:sp>
      <p:sp>
        <p:nvSpPr>
          <p:cNvPr id="4" name="TextBox 3">
            <a:extLst>
              <a:ext uri="{FF2B5EF4-FFF2-40B4-BE49-F238E27FC236}">
                <a16:creationId xmlns:a16="http://schemas.microsoft.com/office/drawing/2014/main" id="{A14076CB-E315-5F06-1637-286B49078CAE}"/>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EEA4CF2-147F-9501-07F2-B6595C0DF0F8}"/>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A345AC70-E00F-74C4-9B87-4D6706FB59E3}"/>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Tree>
    <p:extLst>
      <p:ext uri="{BB962C8B-B14F-4D97-AF65-F5344CB8AC3E}">
        <p14:creationId xmlns:p14="http://schemas.microsoft.com/office/powerpoint/2010/main" val="247419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73E9-C919-276B-9C28-20F26EF48BD0}"/>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0AFFB1AB-B0DF-6700-A121-843EAF376AD5}"/>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Formatters</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9CFE96-9D6A-75B3-EC97-B549BABE3606}"/>
              </a:ext>
            </a:extLst>
          </p:cNvPr>
          <p:cNvSpPr txBox="1"/>
          <p:nvPr/>
        </p:nvSpPr>
        <p:spPr>
          <a:xfrm>
            <a:off x="179188" y="655068"/>
            <a:ext cx="11483853" cy="4555039"/>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A formatter is a function, The function will be called automatically just before the binding takes place. Before the data is supplied to the view from the model, our data will pass through the formatter.</a:t>
            </a: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a:p>
            <a:pPr marL="457086" indent="-457086" defTabSz="1218895">
              <a:buClrTx/>
              <a:buFontTx/>
              <a:buAutoNum type="arabicPeriod"/>
            </a:pPr>
            <a:r>
              <a:rPr lang="en-IN" sz="1800" kern="1200" dirty="0">
                <a:latin typeface="Amasis MT Pro" panose="02040504050005020304" pitchFamily="18" charset="0"/>
                <a:ea typeface="+mn-ea"/>
                <a:cs typeface="+mn-cs"/>
              </a:rPr>
              <a:t>Create a utility reusable file called lifeSaver.js where we will write bunch of functions.</a:t>
            </a:r>
          </a:p>
          <a:p>
            <a:pPr marL="457086" indent="-457086" defTabSz="1218895">
              <a:buClrTx/>
              <a:buFontTx/>
              <a:buAutoNum type="arabicPeriod"/>
            </a:pPr>
            <a:r>
              <a:rPr lang="en-IN" sz="1800" kern="1200" dirty="0">
                <a:latin typeface="Amasis MT Pro" panose="02040504050005020304" pitchFamily="18" charset="0"/>
                <a:ea typeface="+mn-ea"/>
                <a:cs typeface="+mn-cs"/>
              </a:rPr>
              <a:t>Import this util/lifeSaver.js in our controller</a:t>
            </a:r>
          </a:p>
          <a:p>
            <a:pPr marL="457086" indent="-457086" defTabSz="1218895">
              <a:buClrTx/>
              <a:buFontTx/>
              <a:buAutoNum type="arabicPeriod"/>
            </a:pPr>
            <a:r>
              <a:rPr lang="en-IN" sz="1800" kern="1200" dirty="0">
                <a:latin typeface="Amasis MT Pro" panose="02040504050005020304" pitchFamily="18" charset="0"/>
                <a:ea typeface="+mn-ea"/>
                <a:cs typeface="+mn-cs"/>
              </a:rPr>
              <a:t>We create a global variable in controller where we set this object So our view can consume it</a:t>
            </a:r>
          </a:p>
          <a:p>
            <a:pPr marL="457086" indent="-457086" defTabSz="1218895">
              <a:buClrTx/>
              <a:buFontTx/>
              <a:buAutoNum type="arabicPeriod"/>
            </a:pPr>
            <a:r>
              <a:rPr lang="en-IN" sz="1800" kern="1200" dirty="0">
                <a:latin typeface="Amasis MT Pro" panose="02040504050005020304" pitchFamily="18" charset="0"/>
                <a:ea typeface="+mn-ea"/>
                <a:cs typeface="+mn-cs"/>
              </a:rPr>
              <a:t>If we want to use a controller global variable in the view, we use </a:t>
            </a:r>
            <a:r>
              <a:rPr lang="en-IN" sz="1800" b="1" kern="1200" dirty="0">
                <a:latin typeface="Amasis MT Pro" panose="02040504050005020304" pitchFamily="18" charset="0"/>
                <a:ea typeface="+mn-ea"/>
                <a:cs typeface="+mn-cs"/>
              </a:rPr>
              <a:t>dot variable name, </a:t>
            </a:r>
            <a:r>
              <a:rPr lang="en-IN" sz="1800" kern="1200" dirty="0">
                <a:latin typeface="Amasis MT Pro" panose="02040504050005020304" pitchFamily="18" charset="0"/>
                <a:ea typeface="+mn-ea"/>
                <a:cs typeface="+mn-cs"/>
              </a:rPr>
              <a:t>e.g. </a:t>
            </a:r>
            <a:r>
              <a:rPr lang="en-IN" sz="1800" b="1" kern="1200" dirty="0">
                <a:latin typeface="Amasis MT Pro" panose="02040504050005020304" pitchFamily="18" charset="0"/>
                <a:ea typeface="+mn-ea"/>
                <a:cs typeface="+mn-cs"/>
              </a:rPr>
              <a:t>.</a:t>
            </a:r>
            <a:r>
              <a:rPr lang="en-IN" sz="1800" b="1" kern="1200" dirty="0" err="1">
                <a:latin typeface="Amasis MT Pro" panose="02040504050005020304" pitchFamily="18" charset="0"/>
                <a:ea typeface="+mn-ea"/>
                <a:cs typeface="+mn-cs"/>
              </a:rPr>
              <a:t>shweta</a:t>
            </a:r>
            <a:r>
              <a:rPr lang="en-IN" sz="1800" b="1" kern="1200" dirty="0">
                <a:latin typeface="Amasis MT Pro" panose="02040504050005020304" pitchFamily="18" charset="0"/>
                <a:ea typeface="+mn-ea"/>
                <a:cs typeface="+mn-cs"/>
              </a:rPr>
              <a:t>, </a:t>
            </a:r>
            <a:r>
              <a:rPr lang="en-IN" sz="1800" kern="1200" dirty="0">
                <a:latin typeface="Amasis MT Pro" panose="02040504050005020304" pitchFamily="18" charset="0"/>
                <a:ea typeface="+mn-ea"/>
                <a:cs typeface="+mn-cs"/>
              </a:rPr>
              <a:t>using this global variable, we can consume the reusable function </a:t>
            </a:r>
            <a:r>
              <a:rPr lang="en-IN" sz="1800" b="1" kern="1200" dirty="0">
                <a:latin typeface="Amasis MT Pro" panose="02040504050005020304" pitchFamily="18" charset="0"/>
                <a:ea typeface="+mn-ea"/>
                <a:cs typeface="+mn-cs"/>
              </a:rPr>
              <a:t>.</a:t>
            </a:r>
            <a:r>
              <a:rPr lang="en-IN" sz="1800" b="1" kern="1200" dirty="0" err="1">
                <a:latin typeface="Amasis MT Pro" panose="02040504050005020304" pitchFamily="18" charset="0"/>
                <a:ea typeface="+mn-ea"/>
                <a:cs typeface="+mn-cs"/>
              </a:rPr>
              <a:t>shweta.transformName</a:t>
            </a:r>
            <a:endParaRPr lang="en-IN" sz="1800" b="1" kern="1200" dirty="0">
              <a:latin typeface="Amasis MT Pro" panose="02040504050005020304" pitchFamily="18" charset="0"/>
              <a:ea typeface="+mn-ea"/>
              <a:cs typeface="+mn-cs"/>
            </a:endParaRPr>
          </a:p>
          <a:p>
            <a:pPr marL="457086" indent="-457086" defTabSz="1218895">
              <a:buClrTx/>
              <a:buFontTx/>
              <a:buAutoNum type="arabicPeriod"/>
            </a:pPr>
            <a:r>
              <a:rPr lang="en-IN" sz="1800" kern="1200" dirty="0">
                <a:latin typeface="Amasis MT Pro" panose="02040504050005020304" pitchFamily="18" charset="0"/>
                <a:ea typeface="+mn-ea"/>
                <a:cs typeface="+mn-cs"/>
              </a:rPr>
              <a:t>To integrate this we use 2</a:t>
            </a:r>
            <a:r>
              <a:rPr lang="en-IN" sz="1800" kern="1200" baseline="30000" dirty="0">
                <a:latin typeface="Amasis MT Pro" panose="02040504050005020304" pitchFamily="18" charset="0"/>
                <a:ea typeface="+mn-ea"/>
                <a:cs typeface="+mn-cs"/>
              </a:rPr>
              <a:t>nd</a:t>
            </a:r>
            <a:r>
              <a:rPr lang="en-IN" sz="1800" kern="1200" dirty="0">
                <a:latin typeface="Amasis MT Pro" panose="02040504050005020304" pitchFamily="18" charset="0"/>
                <a:ea typeface="+mn-ea"/>
                <a:cs typeface="+mn-cs"/>
              </a:rPr>
              <a:t> binding syntax, {path : ‘</a:t>
            </a:r>
            <a:r>
              <a:rPr lang="en-IN" sz="1800" kern="1200" dirty="0" err="1">
                <a:latin typeface="Amasis MT Pro" panose="02040504050005020304" pitchFamily="18" charset="0"/>
                <a:ea typeface="+mn-ea"/>
                <a:cs typeface="+mn-cs"/>
              </a:rPr>
              <a:t>xPath</a:t>
            </a:r>
            <a:r>
              <a:rPr lang="en-IN" sz="1800" kern="1200" dirty="0">
                <a:latin typeface="Amasis MT Pro" panose="02040504050005020304" pitchFamily="18" charset="0"/>
                <a:ea typeface="+mn-ea"/>
                <a:cs typeface="+mn-cs"/>
              </a:rPr>
              <a:t>’, formatter: ‘.</a:t>
            </a:r>
            <a:r>
              <a:rPr lang="en-IN" sz="1800" kern="1200" dirty="0" err="1">
                <a:latin typeface="Amasis MT Pro" panose="02040504050005020304" pitchFamily="18" charset="0"/>
                <a:ea typeface="+mn-ea"/>
                <a:cs typeface="+mn-cs"/>
              </a:rPr>
              <a:t>class.formatterFunctionName</a:t>
            </a:r>
            <a:r>
              <a:rPr lang="en-IN" sz="1800" kern="1200" dirty="0">
                <a:latin typeface="Amasis MT Pro" panose="02040504050005020304" pitchFamily="18" charset="0"/>
                <a:ea typeface="+mn-ea"/>
                <a:cs typeface="+mn-cs"/>
              </a:rPr>
              <a:t>’}</a:t>
            </a:r>
          </a:p>
          <a:p>
            <a:pPr marL="457086" indent="-457086" defTabSz="1218895">
              <a:buClrTx/>
              <a:buFontTx/>
              <a:buAutoNum type="arabicPeriod"/>
            </a:pPr>
            <a:endParaRPr lang="en-IN" sz="1800" kern="1200" dirty="0">
              <a:latin typeface="Amasis MT Pro" panose="02040504050005020304" pitchFamily="18" charset="0"/>
              <a:ea typeface="+mn-ea"/>
              <a:cs typeface="+mn-cs"/>
            </a:endParaRPr>
          </a:p>
        </p:txBody>
      </p:sp>
      <p:sp>
        <p:nvSpPr>
          <p:cNvPr id="4" name="TextBox 3">
            <a:extLst>
              <a:ext uri="{FF2B5EF4-FFF2-40B4-BE49-F238E27FC236}">
                <a16:creationId xmlns:a16="http://schemas.microsoft.com/office/drawing/2014/main" id="{89D218F1-2626-31DB-420D-BCE77E7C929C}"/>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24152CB9-C6DF-D6FF-2C44-E20EE6647B7D}"/>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C270FD72-F418-544A-3514-AB07D4B421A8}"/>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26" name="Ink 25">
                <a:extLst>
                  <a:ext uri="{FF2B5EF4-FFF2-40B4-BE49-F238E27FC236}">
                    <a16:creationId xmlns:a16="http://schemas.microsoft.com/office/drawing/2014/main" id="{C1301F00-87BB-CCE0-BD9B-007234AD0C8F}"/>
                  </a:ext>
                </a:extLst>
              </p14:cNvPr>
              <p14:cNvContentPartPr/>
              <p14:nvPr/>
            </p14:nvContentPartPr>
            <p14:xfrm>
              <a:off x="3777883" y="2309338"/>
              <a:ext cx="480" cy="1440"/>
            </p14:xfrm>
          </p:contentPart>
        </mc:Choice>
        <mc:Fallback>
          <p:pic>
            <p:nvPicPr>
              <p:cNvPr id="26" name="Ink 25">
                <a:extLst>
                  <a:ext uri="{FF2B5EF4-FFF2-40B4-BE49-F238E27FC236}">
                    <a16:creationId xmlns:a16="http://schemas.microsoft.com/office/drawing/2014/main" id="{C1301F00-87BB-CCE0-BD9B-007234AD0C8F}"/>
                  </a:ext>
                </a:extLst>
              </p:cNvPr>
              <p:cNvPicPr/>
              <p:nvPr/>
            </p:nvPicPr>
            <p:blipFill>
              <a:blip r:embed="rId4"/>
              <a:stretch>
                <a:fillRect/>
              </a:stretch>
            </p:blipFill>
            <p:spPr>
              <a:xfrm>
                <a:off x="3765883" y="2302138"/>
                <a:ext cx="24000" cy="15552"/>
              </a:xfrm>
              <a:prstGeom prst="rect">
                <a:avLst/>
              </a:prstGeom>
            </p:spPr>
          </p:pic>
        </mc:Fallback>
      </mc:AlternateContent>
    </p:spTree>
    <p:extLst>
      <p:ext uri="{BB962C8B-B14F-4D97-AF65-F5344CB8AC3E}">
        <p14:creationId xmlns:p14="http://schemas.microsoft.com/office/powerpoint/2010/main" val="2502487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10</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Introduction to UI5</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5" y="2373010"/>
            <a:ext cx="3458607"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SAP UI5 Tooling</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600523"/>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Design and Develop Fiori Application</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877AF-8CE6-E6EA-7C45-85F2CE60CBEB}"/>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102048D5-771C-F6EB-3AE3-97625233940E}"/>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66" dirty="0">
                <a:latin typeface="Cooper Black" panose="0208090404030B020404" pitchFamily="18" charset="0"/>
                <a:cs typeface="Times New Roman" panose="02020603050405020304" pitchFamily="18" charset="0"/>
              </a:rPr>
              <a:t>What is SAP UI5</a:t>
            </a:r>
            <a:endParaRPr lang="en-IN" sz="2666"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BA3BCBE-A74A-47EC-2B12-681700910630}"/>
              </a:ext>
            </a:extLst>
          </p:cNvPr>
          <p:cNvSpPr txBox="1"/>
          <p:nvPr/>
        </p:nvSpPr>
        <p:spPr>
          <a:xfrm>
            <a:off x="179188" y="655068"/>
            <a:ext cx="11483853" cy="2339047"/>
          </a:xfrm>
          <a:prstGeom prst="rect">
            <a:avLst/>
          </a:prstGeom>
          <a:noFill/>
        </p:spPr>
        <p:txBody>
          <a:bodyPr wrap="square" lIns="121867" tIns="60933" rIns="121867" bIns="60933" rtlCol="0">
            <a:spAutoFit/>
          </a:bodyPr>
          <a:lstStyle/>
          <a:p>
            <a:r>
              <a:rPr lang="en-IN" sz="1800" dirty="0">
                <a:latin typeface="Amasis MT Pro" panose="02040504050005020304" pitchFamily="18" charset="0"/>
              </a:rPr>
              <a:t>SAP UI5 is a </a:t>
            </a:r>
            <a:r>
              <a:rPr lang="en-IN" sz="1800" b="1" dirty="0">
                <a:latin typeface="Amasis MT Pro" panose="02040504050005020304" pitchFamily="18" charset="0"/>
              </a:rPr>
              <a:t>framework</a:t>
            </a:r>
            <a:r>
              <a:rPr lang="en-IN" sz="1800" dirty="0">
                <a:latin typeface="Amasis MT Pro" panose="02040504050005020304" pitchFamily="18" charset="0"/>
              </a:rPr>
              <a:t> to develop </a:t>
            </a:r>
            <a:r>
              <a:rPr lang="en-IN" sz="1800" b="1" dirty="0">
                <a:latin typeface="Amasis MT Pro" panose="02040504050005020304" pitchFamily="18" charset="0"/>
              </a:rPr>
              <a:t>responsive </a:t>
            </a:r>
            <a:r>
              <a:rPr lang="en-IN" sz="1800" dirty="0">
                <a:latin typeface="Amasis MT Pro" panose="02040504050005020304" pitchFamily="18" charset="0"/>
              </a:rPr>
              <a:t>web applications which can run on any device, any platform and any browser.</a:t>
            </a:r>
          </a:p>
          <a:p>
            <a:endParaRPr lang="en-IN" sz="1800" dirty="0">
              <a:latin typeface="Amasis MT Pro" panose="02040504050005020304" pitchFamily="18" charset="0"/>
            </a:endParaRPr>
          </a:p>
          <a:p>
            <a:r>
              <a:rPr lang="en-IN" sz="1800" dirty="0">
                <a:latin typeface="Amasis MT Pro" panose="02040504050005020304" pitchFamily="18" charset="0"/>
              </a:rPr>
              <a:t>Framework – Collection of libraries</a:t>
            </a:r>
          </a:p>
          <a:p>
            <a:r>
              <a:rPr lang="en-IN" sz="1800" dirty="0">
                <a:latin typeface="Amasis MT Pro" panose="02040504050005020304" pitchFamily="18" charset="0"/>
              </a:rPr>
              <a:t>Library – Collection of classes</a:t>
            </a:r>
          </a:p>
          <a:p>
            <a:r>
              <a:rPr lang="en-IN" sz="1800" dirty="0">
                <a:latin typeface="Amasis MT Pro" panose="02040504050005020304" pitchFamily="18" charset="0"/>
              </a:rPr>
              <a:t>Class – Class is a Collection of Methods, Attributes, Events etc.</a:t>
            </a:r>
          </a:p>
          <a:p>
            <a:endParaRPr lang="en-IN" sz="1800" dirty="0">
              <a:latin typeface="Amasis MT Pro" panose="02040504050005020304" pitchFamily="18" charset="0"/>
            </a:endParaRPr>
          </a:p>
          <a:p>
            <a:r>
              <a:rPr lang="en-IN" sz="1800" dirty="0">
                <a:latin typeface="Amasis MT Pro" panose="02040504050005020304" pitchFamily="18" charset="0"/>
              </a:rPr>
              <a:t>Responsive – An application which adapt itself according to the device automatically.</a:t>
            </a:r>
          </a:p>
        </p:txBody>
      </p:sp>
      <p:sp>
        <p:nvSpPr>
          <p:cNvPr id="4" name="TextBox 3">
            <a:extLst>
              <a:ext uri="{FF2B5EF4-FFF2-40B4-BE49-F238E27FC236}">
                <a16:creationId xmlns:a16="http://schemas.microsoft.com/office/drawing/2014/main" id="{80BC1646-C62B-D758-66DA-46C8C85B120C}"/>
              </a:ext>
            </a:extLst>
          </p:cNvPr>
          <p:cNvSpPr txBox="1"/>
          <p:nvPr/>
        </p:nvSpPr>
        <p:spPr>
          <a:xfrm>
            <a:off x="9663685" y="6549412"/>
            <a:ext cx="2523553" cy="307722"/>
          </a:xfrm>
          <a:prstGeom prst="rect">
            <a:avLst/>
          </a:prstGeom>
          <a:noFill/>
        </p:spPr>
        <p:txBody>
          <a:bodyPr wrap="square" lIns="121867" tIns="60933" rIns="121867" bIns="60933">
            <a:spAutoFit/>
          </a:bodyPr>
          <a:lstStyle/>
          <a:p>
            <a:r>
              <a:rPr lang="en-US" sz="1200" dirty="0">
                <a:solidFill>
                  <a:schemeClr val="tx2">
                    <a:lumMod val="40000"/>
                    <a:lumOff val="60000"/>
                  </a:schemeClr>
                </a:solidFill>
                <a:latin typeface="Cooper Black" panose="0208090404030B020404" pitchFamily="18" charset="0"/>
              </a:rPr>
              <a:t>www.anubhavtrainings.com</a:t>
            </a:r>
            <a:endParaRPr lang="en-IN" sz="1200" dirty="0">
              <a:solidFill>
                <a:schemeClr val="tx2">
                  <a:lumMod val="40000"/>
                  <a:lumOff val="60000"/>
                </a:schemeClr>
              </a:solidFill>
              <a:latin typeface="Cooper Black" panose="0208090404030B020404" pitchFamily="18" charset="0"/>
            </a:endParaRPr>
          </a:p>
        </p:txBody>
      </p:sp>
      <p:pic>
        <p:nvPicPr>
          <p:cNvPr id="5" name="Picture 4">
            <a:extLst>
              <a:ext uri="{FF2B5EF4-FFF2-40B4-BE49-F238E27FC236}">
                <a16:creationId xmlns:a16="http://schemas.microsoft.com/office/drawing/2014/main" id="{E7938805-7FD6-24B8-3E6D-A152D6363BDB}"/>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DB2CC54D-6BE7-F5F9-B895-E19EC5DBE409}"/>
              </a:ext>
            </a:extLst>
          </p:cNvPr>
          <p:cNvSpPr txBox="1"/>
          <p:nvPr/>
        </p:nvSpPr>
        <p:spPr>
          <a:xfrm>
            <a:off x="118259" y="6559466"/>
            <a:ext cx="223620" cy="292333"/>
          </a:xfrm>
          <a:prstGeom prst="rect">
            <a:avLst/>
          </a:prstGeom>
          <a:noFill/>
        </p:spPr>
        <p:txBody>
          <a:bodyPr wrap="square" lIns="121867" tIns="60933" rIns="121867" bIns="60933" rtlCol="0">
            <a:spAutoFit/>
          </a:bodyPr>
          <a:lstStyle/>
          <a:p>
            <a:r>
              <a:rPr lang="en-US" sz="1100" dirty="0">
                <a:solidFill>
                  <a:schemeClr val="tx2">
                    <a:lumMod val="40000"/>
                    <a:lumOff val="60000"/>
                  </a:schemeClr>
                </a:solidFill>
              </a:rPr>
              <a:t>9</a:t>
            </a:r>
            <a:endParaRPr lang="en-IN" sz="1100" dirty="0">
              <a:solidFill>
                <a:schemeClr val="tx2">
                  <a:lumMod val="40000"/>
                  <a:lumOff val="60000"/>
                </a:schemeClr>
              </a:solidFill>
            </a:endParaRPr>
          </a:p>
        </p:txBody>
      </p:sp>
      <p:sp>
        <p:nvSpPr>
          <p:cNvPr id="7" name="Smiley Face 6">
            <a:extLst>
              <a:ext uri="{FF2B5EF4-FFF2-40B4-BE49-F238E27FC236}">
                <a16:creationId xmlns:a16="http://schemas.microsoft.com/office/drawing/2014/main" id="{FC9C62B7-9BE5-9049-5D56-DE6F7D5C6C40}"/>
              </a:ext>
            </a:extLst>
          </p:cNvPr>
          <p:cNvSpPr/>
          <p:nvPr/>
        </p:nvSpPr>
        <p:spPr>
          <a:xfrm>
            <a:off x="609441" y="4292375"/>
            <a:ext cx="507868" cy="50786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66"/>
          </a:p>
        </p:txBody>
      </p:sp>
      <p:sp>
        <p:nvSpPr>
          <p:cNvPr id="8" name="Rectangle 7">
            <a:extLst>
              <a:ext uri="{FF2B5EF4-FFF2-40B4-BE49-F238E27FC236}">
                <a16:creationId xmlns:a16="http://schemas.microsoft.com/office/drawing/2014/main" id="{1C5389EC-DF33-DCD4-1217-9B6608AB8291}"/>
              </a:ext>
            </a:extLst>
          </p:cNvPr>
          <p:cNvSpPr/>
          <p:nvPr/>
        </p:nvSpPr>
        <p:spPr>
          <a:xfrm>
            <a:off x="2222833" y="4038441"/>
            <a:ext cx="2640912" cy="10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66" dirty="0"/>
              <a:t>BAS / VS Code</a:t>
            </a:r>
          </a:p>
        </p:txBody>
      </p:sp>
      <p:cxnSp>
        <p:nvCxnSpPr>
          <p:cNvPr id="10" name="Straight Arrow Connector 9">
            <a:extLst>
              <a:ext uri="{FF2B5EF4-FFF2-40B4-BE49-F238E27FC236}">
                <a16:creationId xmlns:a16="http://schemas.microsoft.com/office/drawing/2014/main" id="{A9F7CE4E-95E3-4EEA-31F8-3CD4287E9B48}"/>
              </a:ext>
            </a:extLst>
          </p:cNvPr>
          <p:cNvCxnSpPr>
            <a:stCxn id="7" idx="6"/>
            <a:endCxn id="8" idx="1"/>
          </p:cNvCxnSpPr>
          <p:nvPr/>
        </p:nvCxnSpPr>
        <p:spPr>
          <a:xfrm>
            <a:off x="1117309" y="4546309"/>
            <a:ext cx="11055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242C12E-1149-E789-6184-CE5F4F62B5BA}"/>
              </a:ext>
            </a:extLst>
          </p:cNvPr>
          <p:cNvSpPr/>
          <p:nvPr/>
        </p:nvSpPr>
        <p:spPr>
          <a:xfrm>
            <a:off x="7211721" y="3124279"/>
            <a:ext cx="2640912" cy="7401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66" dirty="0"/>
              <a:t>Controller</a:t>
            </a:r>
          </a:p>
          <a:p>
            <a:pPr algn="ctr"/>
            <a:r>
              <a:rPr lang="en-IN" sz="1866" dirty="0"/>
              <a:t>(processing)</a:t>
            </a:r>
          </a:p>
        </p:txBody>
      </p:sp>
      <p:sp>
        <p:nvSpPr>
          <p:cNvPr id="13" name="Rectangle 12">
            <a:extLst>
              <a:ext uri="{FF2B5EF4-FFF2-40B4-BE49-F238E27FC236}">
                <a16:creationId xmlns:a16="http://schemas.microsoft.com/office/drawing/2014/main" id="{02478EBD-0218-00AF-BC91-567EA68A405C}"/>
              </a:ext>
            </a:extLst>
          </p:cNvPr>
          <p:cNvSpPr/>
          <p:nvPr/>
        </p:nvSpPr>
        <p:spPr>
          <a:xfrm>
            <a:off x="5484971" y="4938419"/>
            <a:ext cx="2640912" cy="7401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66" dirty="0"/>
              <a:t>View - IO</a:t>
            </a:r>
          </a:p>
        </p:txBody>
      </p:sp>
      <p:sp>
        <p:nvSpPr>
          <p:cNvPr id="14" name="Rectangle 13">
            <a:extLst>
              <a:ext uri="{FF2B5EF4-FFF2-40B4-BE49-F238E27FC236}">
                <a16:creationId xmlns:a16="http://schemas.microsoft.com/office/drawing/2014/main" id="{A87DBA9F-F4A6-1ED1-831E-8BA81A819668}"/>
              </a:ext>
            </a:extLst>
          </p:cNvPr>
          <p:cNvSpPr/>
          <p:nvPr/>
        </p:nvSpPr>
        <p:spPr>
          <a:xfrm>
            <a:off x="9344765" y="4938304"/>
            <a:ext cx="2640912" cy="7401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66" dirty="0"/>
              <a:t>Model (data)</a:t>
            </a:r>
          </a:p>
        </p:txBody>
      </p:sp>
      <p:sp>
        <p:nvSpPr>
          <p:cNvPr id="15" name="Smiley Face 14">
            <a:extLst>
              <a:ext uri="{FF2B5EF4-FFF2-40B4-BE49-F238E27FC236}">
                <a16:creationId xmlns:a16="http://schemas.microsoft.com/office/drawing/2014/main" id="{56C309B7-D221-A1A8-C597-2C6FAAED4850}"/>
              </a:ext>
            </a:extLst>
          </p:cNvPr>
          <p:cNvSpPr/>
          <p:nvPr/>
        </p:nvSpPr>
        <p:spPr>
          <a:xfrm>
            <a:off x="6551493" y="6273059"/>
            <a:ext cx="507868" cy="406294"/>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66"/>
          </a:p>
        </p:txBody>
      </p:sp>
      <p:sp>
        <p:nvSpPr>
          <p:cNvPr id="16" name="Arrow: Down 15">
            <a:extLst>
              <a:ext uri="{FF2B5EF4-FFF2-40B4-BE49-F238E27FC236}">
                <a16:creationId xmlns:a16="http://schemas.microsoft.com/office/drawing/2014/main" id="{8A0BA4E7-EF64-E79C-92D1-3E2090C7FB0E}"/>
              </a:ext>
            </a:extLst>
          </p:cNvPr>
          <p:cNvSpPr/>
          <p:nvPr/>
        </p:nvSpPr>
        <p:spPr>
          <a:xfrm rot="10800000">
            <a:off x="6703853" y="5710638"/>
            <a:ext cx="203147" cy="5078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66"/>
          </a:p>
        </p:txBody>
      </p:sp>
      <p:cxnSp>
        <p:nvCxnSpPr>
          <p:cNvPr id="18" name="Connector: Elbow 17">
            <a:extLst>
              <a:ext uri="{FF2B5EF4-FFF2-40B4-BE49-F238E27FC236}">
                <a16:creationId xmlns:a16="http://schemas.microsoft.com/office/drawing/2014/main" id="{E8A1C410-C1F9-08EB-F6CF-1071E0DEE216}"/>
              </a:ext>
            </a:extLst>
          </p:cNvPr>
          <p:cNvCxnSpPr>
            <a:endCxn id="12" idx="1"/>
          </p:cNvCxnSpPr>
          <p:nvPr/>
        </p:nvCxnSpPr>
        <p:spPr>
          <a:xfrm rot="5400000" flipH="1" flipV="1">
            <a:off x="5829526" y="3556110"/>
            <a:ext cx="1443933" cy="13204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A92766-A5AB-9B1F-8D06-D68EBE1532D1}"/>
              </a:ext>
            </a:extLst>
          </p:cNvPr>
          <p:cNvSpPr txBox="1"/>
          <p:nvPr/>
        </p:nvSpPr>
        <p:spPr>
          <a:xfrm>
            <a:off x="5921113" y="3225853"/>
            <a:ext cx="1138248" cy="317908"/>
          </a:xfrm>
          <a:prstGeom prst="rect">
            <a:avLst/>
          </a:prstGeom>
          <a:noFill/>
        </p:spPr>
        <p:txBody>
          <a:bodyPr wrap="square" rtlCol="0">
            <a:spAutoFit/>
          </a:bodyPr>
          <a:lstStyle/>
          <a:p>
            <a:r>
              <a:rPr lang="en-IN" sz="1466" b="1" dirty="0"/>
              <a:t>event</a:t>
            </a:r>
          </a:p>
        </p:txBody>
      </p:sp>
      <p:sp>
        <p:nvSpPr>
          <p:cNvPr id="20" name="TextBox 19">
            <a:extLst>
              <a:ext uri="{FF2B5EF4-FFF2-40B4-BE49-F238E27FC236}">
                <a16:creationId xmlns:a16="http://schemas.microsoft.com/office/drawing/2014/main" id="{F154CE25-B6B3-21F8-E03C-E296F29C49C6}"/>
              </a:ext>
            </a:extLst>
          </p:cNvPr>
          <p:cNvSpPr txBox="1"/>
          <p:nvPr/>
        </p:nvSpPr>
        <p:spPr>
          <a:xfrm>
            <a:off x="8731957" y="2775557"/>
            <a:ext cx="3250353" cy="317908"/>
          </a:xfrm>
          <a:prstGeom prst="rect">
            <a:avLst/>
          </a:prstGeom>
          <a:noFill/>
        </p:spPr>
        <p:txBody>
          <a:bodyPr wrap="square" rtlCol="0">
            <a:spAutoFit/>
          </a:bodyPr>
          <a:lstStyle/>
          <a:p>
            <a:r>
              <a:rPr lang="en-IN" sz="1466" b="1" dirty="0" err="1"/>
              <a:t>eventHandler</a:t>
            </a:r>
            <a:r>
              <a:rPr lang="en-IN" sz="1466" b="1" dirty="0"/>
              <a:t>() function</a:t>
            </a:r>
          </a:p>
        </p:txBody>
      </p:sp>
      <p:cxnSp>
        <p:nvCxnSpPr>
          <p:cNvPr id="22" name="Connector: Elbow 21">
            <a:extLst>
              <a:ext uri="{FF2B5EF4-FFF2-40B4-BE49-F238E27FC236}">
                <a16:creationId xmlns:a16="http://schemas.microsoft.com/office/drawing/2014/main" id="{B53AFDA3-3FC3-A24A-B64F-1FCD0BCD2B56}"/>
              </a:ext>
            </a:extLst>
          </p:cNvPr>
          <p:cNvCxnSpPr>
            <a:endCxn id="14" idx="0"/>
          </p:cNvCxnSpPr>
          <p:nvPr/>
        </p:nvCxnSpPr>
        <p:spPr>
          <a:xfrm rot="16200000" flipH="1">
            <a:off x="9453490" y="3726571"/>
            <a:ext cx="1610878" cy="812588"/>
          </a:xfrm>
          <a:prstGeom prst="bentConnector3">
            <a:avLst>
              <a:gd name="adj1" fmla="val -14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E84CD438-E1DA-8AAE-C757-CF5C2975C8F6}"/>
              </a:ext>
            </a:extLst>
          </p:cNvPr>
          <p:cNvCxnSpPr>
            <a:cxnSpLocks/>
            <a:stCxn id="14" idx="0"/>
            <a:endCxn id="12" idx="2"/>
          </p:cNvCxnSpPr>
          <p:nvPr/>
        </p:nvCxnSpPr>
        <p:spPr>
          <a:xfrm rot="16200000" flipV="1">
            <a:off x="9061780" y="3334862"/>
            <a:ext cx="1073842" cy="21330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29BF51A-501F-DDDA-953B-A3C5E3CCBB1C}"/>
              </a:ext>
            </a:extLst>
          </p:cNvPr>
          <p:cNvCxnSpPr>
            <a:endCxn id="13" idx="0"/>
          </p:cNvCxnSpPr>
          <p:nvPr/>
        </p:nvCxnSpPr>
        <p:spPr>
          <a:xfrm rot="5400000">
            <a:off x="6573171" y="4096720"/>
            <a:ext cx="1073956" cy="6094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rrow: Left-Right 28">
            <a:extLst>
              <a:ext uri="{FF2B5EF4-FFF2-40B4-BE49-F238E27FC236}">
                <a16:creationId xmlns:a16="http://schemas.microsoft.com/office/drawing/2014/main" id="{5470E6D0-7179-8DC4-1652-426B758D40C0}"/>
              </a:ext>
            </a:extLst>
          </p:cNvPr>
          <p:cNvSpPr/>
          <p:nvPr/>
        </p:nvSpPr>
        <p:spPr>
          <a:xfrm>
            <a:off x="8227457" y="5155751"/>
            <a:ext cx="1015735" cy="31959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66"/>
          </a:p>
        </p:txBody>
      </p:sp>
    </p:spTree>
    <p:extLst>
      <p:ext uri="{BB962C8B-B14F-4D97-AF65-F5344CB8AC3E}">
        <p14:creationId xmlns:p14="http://schemas.microsoft.com/office/powerpoint/2010/main" val="364556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681BA-3FFE-443D-F782-92CEB9C3AC87}"/>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5BECB6-E410-25F4-57C7-C0A23F799845}"/>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What is SAP UI5</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88E943E-BBE1-1130-9AB3-A8BC9A11C786}"/>
              </a:ext>
            </a:extLst>
          </p:cNvPr>
          <p:cNvSpPr txBox="1"/>
          <p:nvPr/>
        </p:nvSpPr>
        <p:spPr>
          <a:xfrm>
            <a:off x="179188" y="655068"/>
            <a:ext cx="11483853" cy="1785050"/>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SAP UI5 is a </a:t>
            </a:r>
            <a:r>
              <a:rPr lang="en-IN" sz="1800" b="1" kern="1200" dirty="0">
                <a:latin typeface="Amasis MT Pro" panose="02040504050005020304" pitchFamily="18" charset="0"/>
                <a:ea typeface="+mn-ea"/>
                <a:cs typeface="+mn-cs"/>
              </a:rPr>
              <a:t>framework</a:t>
            </a:r>
            <a:r>
              <a:rPr lang="en-IN" sz="1800" kern="1200" dirty="0">
                <a:latin typeface="Amasis MT Pro" panose="02040504050005020304" pitchFamily="18" charset="0"/>
                <a:ea typeface="+mn-ea"/>
                <a:cs typeface="+mn-cs"/>
              </a:rPr>
              <a:t> offered by SAP to design and develop </a:t>
            </a:r>
            <a:r>
              <a:rPr lang="en-IN" sz="1800" b="1" kern="1200" dirty="0">
                <a:latin typeface="Amasis MT Pro" panose="02040504050005020304" pitchFamily="18" charset="0"/>
                <a:ea typeface="+mn-ea"/>
                <a:cs typeface="+mn-cs"/>
              </a:rPr>
              <a:t>responsive </a:t>
            </a:r>
            <a:r>
              <a:rPr lang="en-IN" sz="1800" kern="1200" dirty="0">
                <a:latin typeface="Amasis MT Pro" panose="02040504050005020304" pitchFamily="18" charset="0"/>
                <a:ea typeface="+mn-ea"/>
                <a:cs typeface="+mn-cs"/>
              </a:rPr>
              <a:t> web applications. </a:t>
            </a:r>
          </a:p>
          <a:p>
            <a:pPr defTabSz="1218895">
              <a:buClrTx/>
            </a:pPr>
            <a:r>
              <a:rPr lang="en-IN" sz="1800" kern="1200" dirty="0">
                <a:latin typeface="Amasis MT Pro" panose="02040504050005020304" pitchFamily="18" charset="0"/>
                <a:ea typeface="+mn-ea"/>
                <a:cs typeface="+mn-cs"/>
              </a:rPr>
              <a:t>Framework = Collection of libraries</a:t>
            </a:r>
          </a:p>
          <a:p>
            <a:pPr defTabSz="1218895">
              <a:buClrTx/>
            </a:pPr>
            <a:r>
              <a:rPr lang="en-IN" sz="1800" kern="1200" dirty="0">
                <a:latin typeface="Amasis MT Pro" panose="02040504050005020304" pitchFamily="18" charset="0"/>
                <a:ea typeface="+mn-ea"/>
                <a:cs typeface="+mn-cs"/>
              </a:rPr>
              <a:t>Library = Collection of classes</a:t>
            </a:r>
          </a:p>
          <a:p>
            <a:pPr defTabSz="1218895">
              <a:buClrTx/>
            </a:pPr>
            <a:r>
              <a:rPr lang="en-IN" sz="1800" kern="1200" dirty="0">
                <a:latin typeface="Amasis MT Pro" panose="02040504050005020304" pitchFamily="18" charset="0"/>
                <a:ea typeface="+mn-ea"/>
                <a:cs typeface="+mn-cs"/>
              </a:rPr>
              <a:t>Class = Collection of Attributes, methods and associations</a:t>
            </a:r>
          </a:p>
          <a:p>
            <a:pPr defTabSz="1218895">
              <a:buClrTx/>
            </a:pPr>
            <a:r>
              <a:rPr lang="en-IN" sz="1800" kern="1200" dirty="0">
                <a:latin typeface="Amasis MT Pro" panose="02040504050005020304" pitchFamily="18" charset="0"/>
                <a:ea typeface="+mn-ea"/>
                <a:cs typeface="+mn-cs"/>
              </a:rPr>
              <a:t>Responsive – A web application which adapt itself according to the device. </a:t>
            </a:r>
          </a:p>
          <a:p>
            <a:pPr defTabSz="1218895">
              <a:buClrTx/>
            </a:pPr>
            <a:endParaRPr lang="en-IN" sz="1800" kern="1200" dirty="0">
              <a:latin typeface="Amasis MT Pro" panose="02040504050005020304" pitchFamily="18" charset="0"/>
              <a:ea typeface="+mn-ea"/>
              <a:cs typeface="+mn-cs"/>
            </a:endParaRPr>
          </a:p>
        </p:txBody>
      </p:sp>
      <p:sp>
        <p:nvSpPr>
          <p:cNvPr id="4" name="TextBox 3">
            <a:extLst>
              <a:ext uri="{FF2B5EF4-FFF2-40B4-BE49-F238E27FC236}">
                <a16:creationId xmlns:a16="http://schemas.microsoft.com/office/drawing/2014/main" id="{3F79EDA8-4AF7-3B8C-6340-AE11376D1B44}"/>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2D1CA826-B10F-9F7F-9766-0A78E3C74E64}"/>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110D5302-E2FF-5DD8-E9EF-8661C921F3DB}"/>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
        <p:nvSpPr>
          <p:cNvPr id="7" name="Rectangle 6">
            <a:extLst>
              <a:ext uri="{FF2B5EF4-FFF2-40B4-BE49-F238E27FC236}">
                <a16:creationId xmlns:a16="http://schemas.microsoft.com/office/drawing/2014/main" id="{549F5C41-6E7A-6C94-D9A6-E0A75AB031FE}"/>
              </a:ext>
            </a:extLst>
          </p:cNvPr>
          <p:cNvSpPr/>
          <p:nvPr/>
        </p:nvSpPr>
        <p:spPr>
          <a:xfrm>
            <a:off x="711014" y="3733721"/>
            <a:ext cx="7719589" cy="233619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1218895">
              <a:buClrTx/>
            </a:pPr>
            <a:endParaRPr lang="en-IN" sz="2399" b="1" kern="1200" dirty="0">
              <a:solidFill>
                <a:srgbClr val="000000"/>
              </a:solidFill>
              <a:latin typeface="Calibri"/>
            </a:endParaRPr>
          </a:p>
          <a:p>
            <a:pPr algn="ctr" defTabSz="1218895">
              <a:buClrTx/>
            </a:pPr>
            <a:endParaRPr lang="en-IN" sz="2399" b="1" kern="1200" dirty="0">
              <a:solidFill>
                <a:srgbClr val="000000"/>
              </a:solidFill>
              <a:latin typeface="Calibri"/>
            </a:endParaRPr>
          </a:p>
          <a:p>
            <a:pPr algn="ctr" defTabSz="1218895">
              <a:buClrTx/>
            </a:pPr>
            <a:endParaRPr lang="en-IN" sz="2399" b="1" kern="1200" dirty="0">
              <a:solidFill>
                <a:srgbClr val="000000"/>
              </a:solidFill>
              <a:latin typeface="Calibri"/>
            </a:endParaRPr>
          </a:p>
          <a:p>
            <a:pPr algn="ctr" defTabSz="1218895">
              <a:buClrTx/>
            </a:pPr>
            <a:endParaRPr lang="en-IN" sz="2399" b="1" kern="1200" dirty="0">
              <a:solidFill>
                <a:srgbClr val="000000"/>
              </a:solidFill>
              <a:latin typeface="Calibri"/>
            </a:endParaRPr>
          </a:p>
          <a:p>
            <a:pPr algn="ctr" defTabSz="1218895">
              <a:buClrTx/>
            </a:pPr>
            <a:endParaRPr lang="en-IN" sz="2399" b="1" kern="1200" dirty="0">
              <a:solidFill>
                <a:srgbClr val="000000"/>
              </a:solidFill>
              <a:latin typeface="Calibri"/>
            </a:endParaRPr>
          </a:p>
          <a:p>
            <a:pPr algn="ctr" defTabSz="1218895">
              <a:buClrTx/>
            </a:pPr>
            <a:r>
              <a:rPr lang="en-IN" sz="2399" b="1" kern="1200" dirty="0">
                <a:solidFill>
                  <a:srgbClr val="000000"/>
                </a:solidFill>
                <a:latin typeface="Calibri"/>
              </a:rPr>
              <a:t>SAP UI5 Design time</a:t>
            </a:r>
          </a:p>
        </p:txBody>
      </p:sp>
      <p:sp>
        <p:nvSpPr>
          <p:cNvPr id="8" name="Rectangle 7">
            <a:extLst>
              <a:ext uri="{FF2B5EF4-FFF2-40B4-BE49-F238E27FC236}">
                <a16:creationId xmlns:a16="http://schemas.microsoft.com/office/drawing/2014/main" id="{26D27160-C348-467E-DC53-99CD812D9A5F}"/>
              </a:ext>
            </a:extLst>
          </p:cNvPr>
          <p:cNvSpPr/>
          <p:nvPr/>
        </p:nvSpPr>
        <p:spPr>
          <a:xfrm>
            <a:off x="7414868" y="3733721"/>
            <a:ext cx="4503348" cy="233619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1218895">
              <a:buClrTx/>
            </a:pPr>
            <a:endParaRPr lang="en-IN" sz="2399" b="1" kern="1200" dirty="0">
              <a:solidFill>
                <a:srgbClr val="000000"/>
              </a:solidFill>
              <a:latin typeface="Calibri"/>
            </a:endParaRPr>
          </a:p>
          <a:p>
            <a:pPr algn="ctr" defTabSz="1218895">
              <a:buClrTx/>
            </a:pPr>
            <a:endParaRPr lang="en-IN" sz="2399" b="1" kern="1200" dirty="0">
              <a:solidFill>
                <a:srgbClr val="000000"/>
              </a:solidFill>
              <a:latin typeface="Calibri"/>
            </a:endParaRPr>
          </a:p>
          <a:p>
            <a:pPr algn="ctr" defTabSz="1218895">
              <a:buClrTx/>
            </a:pPr>
            <a:endParaRPr lang="en-IN" sz="2399" b="1" kern="1200" dirty="0">
              <a:solidFill>
                <a:srgbClr val="000000"/>
              </a:solidFill>
              <a:latin typeface="Calibri"/>
            </a:endParaRPr>
          </a:p>
          <a:p>
            <a:pPr algn="ctr" defTabSz="1218895">
              <a:buClrTx/>
            </a:pPr>
            <a:endParaRPr lang="en-IN" sz="2399" b="1" kern="1200" dirty="0">
              <a:solidFill>
                <a:srgbClr val="000000"/>
              </a:solidFill>
              <a:latin typeface="Calibri"/>
            </a:endParaRPr>
          </a:p>
          <a:p>
            <a:pPr algn="ctr" defTabSz="1218895">
              <a:buClrTx/>
            </a:pPr>
            <a:endParaRPr lang="en-IN" sz="2399" b="1" kern="1200" dirty="0">
              <a:solidFill>
                <a:srgbClr val="000000"/>
              </a:solidFill>
              <a:latin typeface="Calibri"/>
            </a:endParaRPr>
          </a:p>
          <a:p>
            <a:pPr algn="ctr" defTabSz="1218895">
              <a:buClrTx/>
            </a:pPr>
            <a:r>
              <a:rPr lang="en-IN" sz="2399" b="1" kern="1200" dirty="0">
                <a:solidFill>
                  <a:srgbClr val="000000"/>
                </a:solidFill>
                <a:latin typeface="Calibri"/>
              </a:rPr>
              <a:t>SAP UI5 Runtime Component</a:t>
            </a:r>
          </a:p>
        </p:txBody>
      </p:sp>
      <p:sp>
        <p:nvSpPr>
          <p:cNvPr id="9" name="Rectangle 8">
            <a:extLst>
              <a:ext uri="{FF2B5EF4-FFF2-40B4-BE49-F238E27FC236}">
                <a16:creationId xmlns:a16="http://schemas.microsoft.com/office/drawing/2014/main" id="{C5F6803B-5FFB-ACAC-C458-778A364C7FA5}"/>
              </a:ext>
            </a:extLst>
          </p:cNvPr>
          <p:cNvSpPr/>
          <p:nvPr/>
        </p:nvSpPr>
        <p:spPr>
          <a:xfrm>
            <a:off x="1015735" y="3899292"/>
            <a:ext cx="1929897"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err="1">
                <a:ln w="0"/>
                <a:solidFill>
                  <a:srgbClr val="000000"/>
                </a:solidFill>
                <a:effectLst>
                  <a:outerShdw blurRad="38100" dist="19050" dir="2700000" algn="tl" rotWithShape="0">
                    <a:srgbClr val="000000">
                      <a:alpha val="40000"/>
                    </a:srgbClr>
                  </a:outerShdw>
                </a:effectLst>
                <a:latin typeface="Calibri"/>
              </a:rPr>
              <a:t>sap.m</a:t>
            </a:r>
            <a:endParaRPr lang="en-IN" sz="2399" kern="1200" dirty="0">
              <a:ln w="0"/>
              <a:solidFill>
                <a:srgbClr val="000000"/>
              </a:solidFill>
              <a:effectLst>
                <a:outerShdw blurRad="38100" dist="19050" dir="2700000" algn="tl" rotWithShape="0">
                  <a:srgbClr val="000000">
                    <a:alpha val="40000"/>
                  </a:srgbClr>
                </a:outerShdw>
              </a:effectLst>
              <a:latin typeface="Calibri"/>
            </a:endParaRPr>
          </a:p>
        </p:txBody>
      </p:sp>
      <p:sp>
        <p:nvSpPr>
          <p:cNvPr id="10" name="Rectangle 9">
            <a:extLst>
              <a:ext uri="{FF2B5EF4-FFF2-40B4-BE49-F238E27FC236}">
                <a16:creationId xmlns:a16="http://schemas.microsoft.com/office/drawing/2014/main" id="{D4B9772B-0D38-625E-36DB-1517EF5D229F}"/>
              </a:ext>
            </a:extLst>
          </p:cNvPr>
          <p:cNvSpPr/>
          <p:nvPr/>
        </p:nvSpPr>
        <p:spPr>
          <a:xfrm>
            <a:off x="1015735" y="5155750"/>
            <a:ext cx="1929897" cy="406294"/>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err="1">
                <a:ln w="0"/>
                <a:solidFill>
                  <a:srgbClr val="000000"/>
                </a:solidFill>
                <a:effectLst>
                  <a:outerShdw blurRad="38100" dist="19050" dir="2700000" algn="tl" rotWithShape="0">
                    <a:srgbClr val="000000">
                      <a:alpha val="40000"/>
                    </a:srgbClr>
                  </a:outerShdw>
                </a:effectLst>
                <a:latin typeface="Calibri"/>
              </a:rPr>
              <a:t>sap.ui.core</a:t>
            </a:r>
            <a:endParaRPr lang="en-IN" sz="2399" kern="1200" dirty="0">
              <a:ln w="0"/>
              <a:solidFill>
                <a:srgbClr val="000000"/>
              </a:solidFill>
              <a:effectLst>
                <a:outerShdw blurRad="38100" dist="19050" dir="2700000" algn="tl" rotWithShape="0">
                  <a:srgbClr val="000000">
                    <a:alpha val="40000"/>
                  </a:srgbClr>
                </a:outerShdw>
              </a:effectLst>
              <a:latin typeface="Calibri"/>
            </a:endParaRPr>
          </a:p>
        </p:txBody>
      </p:sp>
      <p:sp>
        <p:nvSpPr>
          <p:cNvPr id="11" name="Rectangle 10">
            <a:extLst>
              <a:ext uri="{FF2B5EF4-FFF2-40B4-BE49-F238E27FC236}">
                <a16:creationId xmlns:a16="http://schemas.microsoft.com/office/drawing/2014/main" id="{194B0F53-846F-CA6D-B6EB-DD2409E23C41}"/>
              </a:ext>
            </a:extLst>
          </p:cNvPr>
          <p:cNvSpPr/>
          <p:nvPr/>
        </p:nvSpPr>
        <p:spPr>
          <a:xfrm>
            <a:off x="3250353" y="5155750"/>
            <a:ext cx="1929897" cy="406294"/>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1866" kern="1200" dirty="0" err="1">
                <a:ln w="0"/>
                <a:solidFill>
                  <a:srgbClr val="000000"/>
                </a:solidFill>
                <a:effectLst>
                  <a:outerShdw blurRad="38100" dist="19050" dir="2700000" algn="tl" rotWithShape="0">
                    <a:srgbClr val="000000">
                      <a:alpha val="40000"/>
                    </a:srgbClr>
                  </a:outerShdw>
                </a:effectLst>
                <a:latin typeface="Calibri"/>
              </a:rPr>
              <a:t>sap.ui.core.mvc</a:t>
            </a:r>
            <a:endParaRPr lang="en-IN" sz="1866" kern="1200" dirty="0">
              <a:ln w="0"/>
              <a:solidFill>
                <a:srgbClr val="000000"/>
              </a:solidFill>
              <a:effectLst>
                <a:outerShdw blurRad="38100" dist="19050" dir="2700000" algn="tl" rotWithShape="0">
                  <a:srgbClr val="000000">
                    <a:alpha val="40000"/>
                  </a:srgbClr>
                </a:outerShdw>
              </a:effectLst>
              <a:latin typeface="Calibri"/>
            </a:endParaRPr>
          </a:p>
        </p:txBody>
      </p:sp>
      <p:sp>
        <p:nvSpPr>
          <p:cNvPr id="12" name="Rectangle 11">
            <a:extLst>
              <a:ext uri="{FF2B5EF4-FFF2-40B4-BE49-F238E27FC236}">
                <a16:creationId xmlns:a16="http://schemas.microsoft.com/office/drawing/2014/main" id="{EEEA7F0D-273D-F32E-6607-D03A528E9F10}"/>
              </a:ext>
            </a:extLst>
          </p:cNvPr>
          <p:cNvSpPr/>
          <p:nvPr/>
        </p:nvSpPr>
        <p:spPr>
          <a:xfrm>
            <a:off x="5332609" y="5147193"/>
            <a:ext cx="1929897" cy="406294"/>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err="1">
                <a:ln w="0"/>
                <a:solidFill>
                  <a:srgbClr val="000000"/>
                </a:solidFill>
                <a:effectLst>
                  <a:outerShdw blurRad="38100" dist="19050" dir="2700000" algn="tl" rotWithShape="0">
                    <a:srgbClr val="000000">
                      <a:alpha val="40000"/>
                    </a:srgbClr>
                  </a:outerShdw>
                </a:effectLst>
                <a:latin typeface="Calibri"/>
              </a:rPr>
              <a:t>sap.ui.unified</a:t>
            </a:r>
            <a:endParaRPr lang="en-IN" sz="2399" kern="1200" dirty="0">
              <a:ln w="0"/>
              <a:solidFill>
                <a:srgbClr val="000000"/>
              </a:solidFill>
              <a:effectLst>
                <a:outerShdw blurRad="38100" dist="19050" dir="2700000" algn="tl" rotWithShape="0">
                  <a:srgbClr val="000000">
                    <a:alpha val="40000"/>
                  </a:srgbClr>
                </a:outerShdw>
              </a:effectLst>
              <a:latin typeface="Calibri"/>
            </a:endParaRPr>
          </a:p>
        </p:txBody>
      </p:sp>
      <p:sp>
        <p:nvSpPr>
          <p:cNvPr id="13" name="Rectangle 12">
            <a:extLst>
              <a:ext uri="{FF2B5EF4-FFF2-40B4-BE49-F238E27FC236}">
                <a16:creationId xmlns:a16="http://schemas.microsoft.com/office/drawing/2014/main" id="{CC7CCBCB-7C59-1234-32B4-190F17149C6E}"/>
              </a:ext>
            </a:extLst>
          </p:cNvPr>
          <p:cNvSpPr/>
          <p:nvPr/>
        </p:nvSpPr>
        <p:spPr>
          <a:xfrm>
            <a:off x="1015735" y="4444736"/>
            <a:ext cx="1929897"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err="1">
                <a:ln w="0"/>
                <a:solidFill>
                  <a:srgbClr val="000000"/>
                </a:solidFill>
                <a:effectLst>
                  <a:outerShdw blurRad="38100" dist="19050" dir="2700000" algn="tl" rotWithShape="0">
                    <a:srgbClr val="000000">
                      <a:alpha val="40000"/>
                    </a:srgbClr>
                  </a:outerShdw>
                </a:effectLst>
                <a:latin typeface="Calibri"/>
              </a:rPr>
              <a:t>sap.ui.table</a:t>
            </a:r>
            <a:endParaRPr lang="en-IN" sz="2399" kern="1200" dirty="0">
              <a:ln w="0"/>
              <a:solidFill>
                <a:srgbClr val="000000"/>
              </a:solidFill>
              <a:effectLst>
                <a:outerShdw blurRad="38100" dist="19050" dir="2700000" algn="tl" rotWithShape="0">
                  <a:srgbClr val="000000">
                    <a:alpha val="40000"/>
                  </a:srgbClr>
                </a:outerShdw>
              </a:effectLst>
              <a:latin typeface="Calibri"/>
            </a:endParaRPr>
          </a:p>
        </p:txBody>
      </p:sp>
      <p:sp>
        <p:nvSpPr>
          <p:cNvPr id="14" name="Rectangle 13">
            <a:extLst>
              <a:ext uri="{FF2B5EF4-FFF2-40B4-BE49-F238E27FC236}">
                <a16:creationId xmlns:a16="http://schemas.microsoft.com/office/drawing/2014/main" id="{BD2991FE-67FA-7A1A-C94C-215C81BBC5FB}"/>
              </a:ext>
            </a:extLst>
          </p:cNvPr>
          <p:cNvSpPr/>
          <p:nvPr/>
        </p:nvSpPr>
        <p:spPr>
          <a:xfrm>
            <a:off x="3148779" y="3899292"/>
            <a:ext cx="1929897"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err="1">
                <a:ln w="0"/>
                <a:solidFill>
                  <a:srgbClr val="000000"/>
                </a:solidFill>
                <a:effectLst>
                  <a:outerShdw blurRad="38100" dist="19050" dir="2700000" algn="tl" rotWithShape="0">
                    <a:srgbClr val="000000">
                      <a:alpha val="40000"/>
                    </a:srgbClr>
                  </a:outerShdw>
                </a:effectLst>
                <a:latin typeface="Calibri"/>
              </a:rPr>
              <a:t>sap.ui.layout</a:t>
            </a:r>
            <a:endParaRPr lang="en-IN" sz="2399" kern="1200" dirty="0">
              <a:ln w="0"/>
              <a:solidFill>
                <a:srgbClr val="000000"/>
              </a:solidFill>
              <a:effectLst>
                <a:outerShdw blurRad="38100" dist="19050" dir="2700000" algn="tl" rotWithShape="0">
                  <a:srgbClr val="000000">
                    <a:alpha val="40000"/>
                  </a:srgbClr>
                </a:outerShdw>
              </a:effectLst>
              <a:latin typeface="Calibri"/>
            </a:endParaRPr>
          </a:p>
        </p:txBody>
      </p:sp>
      <p:sp>
        <p:nvSpPr>
          <p:cNvPr id="15" name="Rectangle 14">
            <a:extLst>
              <a:ext uri="{FF2B5EF4-FFF2-40B4-BE49-F238E27FC236}">
                <a16:creationId xmlns:a16="http://schemas.microsoft.com/office/drawing/2014/main" id="{6FDEC909-C657-2FCB-A738-F2276522DA58}"/>
              </a:ext>
            </a:extLst>
          </p:cNvPr>
          <p:cNvSpPr/>
          <p:nvPr/>
        </p:nvSpPr>
        <p:spPr>
          <a:xfrm>
            <a:off x="3148779" y="4444736"/>
            <a:ext cx="1929897"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err="1">
                <a:ln w="0"/>
                <a:solidFill>
                  <a:srgbClr val="000000"/>
                </a:solidFill>
                <a:effectLst>
                  <a:outerShdw blurRad="38100" dist="19050" dir="2700000" algn="tl" rotWithShape="0">
                    <a:srgbClr val="000000">
                      <a:alpha val="40000"/>
                    </a:srgbClr>
                  </a:outerShdw>
                </a:effectLst>
                <a:latin typeface="Calibri"/>
              </a:rPr>
              <a:t>sap.ui.comp</a:t>
            </a:r>
            <a:endParaRPr lang="en-IN" sz="2399" kern="1200" dirty="0">
              <a:ln w="0"/>
              <a:solidFill>
                <a:srgbClr val="000000"/>
              </a:solidFill>
              <a:effectLst>
                <a:outerShdw blurRad="38100" dist="19050" dir="2700000" algn="tl" rotWithShape="0">
                  <a:srgbClr val="000000">
                    <a:alpha val="40000"/>
                  </a:srgbClr>
                </a:outerShdw>
              </a:effectLst>
              <a:latin typeface="Calibri"/>
            </a:endParaRPr>
          </a:p>
        </p:txBody>
      </p:sp>
      <p:sp>
        <p:nvSpPr>
          <p:cNvPr id="16" name="Rectangle 15">
            <a:extLst>
              <a:ext uri="{FF2B5EF4-FFF2-40B4-BE49-F238E27FC236}">
                <a16:creationId xmlns:a16="http://schemas.microsoft.com/office/drawing/2014/main" id="{D5D0FA5C-668E-D0CC-2007-59B0057CE09C}"/>
              </a:ext>
            </a:extLst>
          </p:cNvPr>
          <p:cNvSpPr/>
          <p:nvPr/>
        </p:nvSpPr>
        <p:spPr>
          <a:xfrm>
            <a:off x="5300622" y="3899292"/>
            <a:ext cx="1929897"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err="1">
                <a:ln w="0"/>
                <a:solidFill>
                  <a:srgbClr val="000000"/>
                </a:solidFill>
                <a:effectLst>
                  <a:outerShdw blurRad="38100" dist="19050" dir="2700000" algn="tl" rotWithShape="0">
                    <a:srgbClr val="000000">
                      <a:alpha val="40000"/>
                    </a:srgbClr>
                  </a:outerShdw>
                </a:effectLst>
                <a:latin typeface="Calibri"/>
              </a:rPr>
              <a:t>sap.viz</a:t>
            </a:r>
            <a:endParaRPr lang="en-IN" sz="2399" kern="1200" dirty="0">
              <a:ln w="0"/>
              <a:solidFill>
                <a:srgbClr val="000000"/>
              </a:solidFill>
              <a:effectLst>
                <a:outerShdw blurRad="38100" dist="19050" dir="2700000" algn="tl" rotWithShape="0">
                  <a:srgbClr val="000000">
                    <a:alpha val="40000"/>
                  </a:srgbClr>
                </a:outerShdw>
              </a:effectLst>
              <a:latin typeface="Calibri"/>
            </a:endParaRPr>
          </a:p>
        </p:txBody>
      </p:sp>
      <p:sp>
        <p:nvSpPr>
          <p:cNvPr id="17" name="Rectangle 16">
            <a:extLst>
              <a:ext uri="{FF2B5EF4-FFF2-40B4-BE49-F238E27FC236}">
                <a16:creationId xmlns:a16="http://schemas.microsoft.com/office/drawing/2014/main" id="{C865A200-593C-D705-E8B0-B80ED9968ED4}"/>
              </a:ext>
            </a:extLst>
          </p:cNvPr>
          <p:cNvSpPr/>
          <p:nvPr/>
        </p:nvSpPr>
        <p:spPr>
          <a:xfrm>
            <a:off x="5300622" y="4444736"/>
            <a:ext cx="1929897"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err="1">
                <a:ln w="0"/>
                <a:solidFill>
                  <a:srgbClr val="000000"/>
                </a:solidFill>
                <a:effectLst>
                  <a:outerShdw blurRad="38100" dist="19050" dir="2700000" algn="tl" rotWithShape="0">
                    <a:srgbClr val="000000">
                      <a:alpha val="40000"/>
                    </a:srgbClr>
                  </a:outerShdw>
                </a:effectLst>
                <a:latin typeface="Calibri"/>
              </a:rPr>
              <a:t>sap.suite.ui</a:t>
            </a:r>
            <a:endParaRPr lang="en-IN" sz="2399" kern="1200" dirty="0">
              <a:ln w="0"/>
              <a:solidFill>
                <a:srgbClr val="000000"/>
              </a:solidFill>
              <a:effectLst>
                <a:outerShdw blurRad="38100" dist="19050" dir="2700000" algn="tl" rotWithShape="0">
                  <a:srgbClr val="000000">
                    <a:alpha val="40000"/>
                  </a:srgbClr>
                </a:outerShdw>
              </a:effectLst>
              <a:latin typeface="Calibri"/>
            </a:endParaRPr>
          </a:p>
        </p:txBody>
      </p:sp>
      <p:sp>
        <p:nvSpPr>
          <p:cNvPr id="18" name="Smiley Face 17">
            <a:extLst>
              <a:ext uri="{FF2B5EF4-FFF2-40B4-BE49-F238E27FC236}">
                <a16:creationId xmlns:a16="http://schemas.microsoft.com/office/drawing/2014/main" id="{0B5F00C3-5E8C-55FC-54AD-E64A46C62BF6}"/>
              </a:ext>
            </a:extLst>
          </p:cNvPr>
          <p:cNvSpPr/>
          <p:nvPr/>
        </p:nvSpPr>
        <p:spPr>
          <a:xfrm>
            <a:off x="341879" y="2717985"/>
            <a:ext cx="470709" cy="406294"/>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endParaRPr lang="en-IN" sz="2399" kern="1200">
              <a:solidFill>
                <a:srgbClr val="FFFFFF"/>
              </a:solidFill>
              <a:latin typeface="Calibri"/>
            </a:endParaRPr>
          </a:p>
        </p:txBody>
      </p:sp>
      <p:sp>
        <p:nvSpPr>
          <p:cNvPr id="19" name="Rectangle 18">
            <a:extLst>
              <a:ext uri="{FF2B5EF4-FFF2-40B4-BE49-F238E27FC236}">
                <a16:creationId xmlns:a16="http://schemas.microsoft.com/office/drawing/2014/main" id="{38B9E14C-3C34-0925-9974-1FF43DB00F14}"/>
              </a:ext>
            </a:extLst>
          </p:cNvPr>
          <p:cNvSpPr/>
          <p:nvPr/>
        </p:nvSpPr>
        <p:spPr>
          <a:xfrm>
            <a:off x="1625176" y="2480981"/>
            <a:ext cx="1929897" cy="775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BAS/VS Code</a:t>
            </a:r>
          </a:p>
        </p:txBody>
      </p:sp>
      <p:sp>
        <p:nvSpPr>
          <p:cNvPr id="20" name="Rectangle: Rounded Corners 19">
            <a:extLst>
              <a:ext uri="{FF2B5EF4-FFF2-40B4-BE49-F238E27FC236}">
                <a16:creationId xmlns:a16="http://schemas.microsoft.com/office/drawing/2014/main" id="{6ACC22DF-89E5-C16A-C236-C457BF18185E}"/>
              </a:ext>
            </a:extLst>
          </p:cNvPr>
          <p:cNvSpPr/>
          <p:nvPr/>
        </p:nvSpPr>
        <p:spPr>
          <a:xfrm>
            <a:off x="8227456" y="4140015"/>
            <a:ext cx="2742486" cy="10157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Renderer</a:t>
            </a:r>
          </a:p>
        </p:txBody>
      </p:sp>
      <p:sp>
        <p:nvSpPr>
          <p:cNvPr id="21" name="Arrow: Right 20">
            <a:extLst>
              <a:ext uri="{FF2B5EF4-FFF2-40B4-BE49-F238E27FC236}">
                <a16:creationId xmlns:a16="http://schemas.microsoft.com/office/drawing/2014/main" id="{3C98FA47-E64F-AD6B-6A65-B0E232D5E5F3}"/>
              </a:ext>
            </a:extLst>
          </p:cNvPr>
          <p:cNvSpPr/>
          <p:nvPr/>
        </p:nvSpPr>
        <p:spPr>
          <a:xfrm>
            <a:off x="3555073" y="2717986"/>
            <a:ext cx="914162" cy="3311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endParaRPr lang="en-IN" sz="2399" kern="1200">
              <a:solidFill>
                <a:srgbClr val="FFFFFF"/>
              </a:solidFill>
              <a:latin typeface="Calibri"/>
            </a:endParaRPr>
          </a:p>
        </p:txBody>
      </p:sp>
      <p:sp>
        <p:nvSpPr>
          <p:cNvPr id="22" name="Rectangle 21">
            <a:extLst>
              <a:ext uri="{FF2B5EF4-FFF2-40B4-BE49-F238E27FC236}">
                <a16:creationId xmlns:a16="http://schemas.microsoft.com/office/drawing/2014/main" id="{704695DD-37B1-9CE3-2E99-653BC15D05B9}"/>
              </a:ext>
            </a:extLst>
          </p:cNvPr>
          <p:cNvSpPr/>
          <p:nvPr/>
        </p:nvSpPr>
        <p:spPr>
          <a:xfrm>
            <a:off x="4469235" y="2480981"/>
            <a:ext cx="2234618" cy="775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Application Code</a:t>
            </a:r>
          </a:p>
        </p:txBody>
      </p:sp>
      <p:cxnSp>
        <p:nvCxnSpPr>
          <p:cNvPr id="24" name="Connector: Elbow 23">
            <a:extLst>
              <a:ext uri="{FF2B5EF4-FFF2-40B4-BE49-F238E27FC236}">
                <a16:creationId xmlns:a16="http://schemas.microsoft.com/office/drawing/2014/main" id="{5BC4A4BD-3213-6DD7-08F3-2593EC4C886C}"/>
              </a:ext>
            </a:extLst>
          </p:cNvPr>
          <p:cNvCxnSpPr>
            <a:cxnSpLocks/>
            <a:stCxn id="22" idx="3"/>
            <a:endCxn id="20" idx="1"/>
          </p:cNvCxnSpPr>
          <p:nvPr/>
        </p:nvCxnSpPr>
        <p:spPr>
          <a:xfrm>
            <a:off x="6703853" y="2868487"/>
            <a:ext cx="1523603" cy="1779395"/>
          </a:xfrm>
          <a:prstGeom prst="bentConnector3">
            <a:avLst>
              <a:gd name="adj1" fmla="val 66796"/>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Arrow: Up 26">
            <a:extLst>
              <a:ext uri="{FF2B5EF4-FFF2-40B4-BE49-F238E27FC236}">
                <a16:creationId xmlns:a16="http://schemas.microsoft.com/office/drawing/2014/main" id="{FA6A3A7D-3E93-C337-A96E-9A892209AB74}"/>
              </a:ext>
            </a:extLst>
          </p:cNvPr>
          <p:cNvSpPr/>
          <p:nvPr/>
        </p:nvSpPr>
        <p:spPr>
          <a:xfrm>
            <a:off x="9344765" y="3049128"/>
            <a:ext cx="507868" cy="109088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endParaRPr lang="en-IN" sz="2399" kern="1200">
              <a:solidFill>
                <a:srgbClr val="FFFFFF"/>
              </a:solidFill>
              <a:latin typeface="Calibri"/>
            </a:endParaRPr>
          </a:p>
        </p:txBody>
      </p:sp>
      <p:sp>
        <p:nvSpPr>
          <p:cNvPr id="28" name="Rectangle 27">
            <a:extLst>
              <a:ext uri="{FF2B5EF4-FFF2-40B4-BE49-F238E27FC236}">
                <a16:creationId xmlns:a16="http://schemas.microsoft.com/office/drawing/2014/main" id="{86BF8AED-03CC-2C9B-BC38-9C5E3D6B52B3}"/>
              </a:ext>
            </a:extLst>
          </p:cNvPr>
          <p:cNvSpPr/>
          <p:nvPr/>
        </p:nvSpPr>
        <p:spPr>
          <a:xfrm>
            <a:off x="8564166" y="2375688"/>
            <a:ext cx="2133044" cy="6845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HTML5+CSS</a:t>
            </a:r>
          </a:p>
        </p:txBody>
      </p:sp>
    </p:spTree>
    <p:extLst>
      <p:ext uri="{BB962C8B-B14F-4D97-AF65-F5344CB8AC3E}">
        <p14:creationId xmlns:p14="http://schemas.microsoft.com/office/powerpoint/2010/main" val="85948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82C73-88E9-004E-9CE5-E12EA6AB976E}"/>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C5A3A006-D0D3-D958-BCFC-D3172E637082}"/>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SAP UI5 SDK (Software Development Kit)</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620579-C9AF-1337-2934-798811372AA1}"/>
              </a:ext>
            </a:extLst>
          </p:cNvPr>
          <p:cNvSpPr txBox="1"/>
          <p:nvPr/>
        </p:nvSpPr>
        <p:spPr>
          <a:xfrm>
            <a:off x="179188" y="655069"/>
            <a:ext cx="11483853" cy="1231052"/>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SAP UI5 SDK is the main documentation for developers provided by SAP. Any one can go and learn SAP UI5 and Fiori from there directly. It contains components like Documentation, API Reference, Demo Apps, Tools etc.</a:t>
            </a:r>
          </a:p>
          <a:p>
            <a:pPr defTabSz="1218895">
              <a:buClrTx/>
            </a:pPr>
            <a:r>
              <a:rPr lang="en-IN" sz="1800" kern="1200" dirty="0">
                <a:latin typeface="Amasis MT Pro" panose="02040504050005020304" pitchFamily="18" charset="0"/>
                <a:ea typeface="+mn-ea"/>
                <a:cs typeface="+mn-cs"/>
                <a:hlinkClick r:id="rId2"/>
              </a:rPr>
              <a:t>https://ui5.sap.com</a:t>
            </a:r>
            <a:endParaRPr lang="en-IN" sz="1800" kern="1200" dirty="0">
              <a:latin typeface="Amasis MT Pro" panose="02040504050005020304" pitchFamily="18" charset="0"/>
              <a:ea typeface="+mn-ea"/>
              <a:cs typeface="+mn-cs"/>
            </a:endParaRPr>
          </a:p>
          <a:p>
            <a:pPr defTabSz="1218895">
              <a:buClrTx/>
            </a:pPr>
            <a:endParaRPr lang="en-IN" sz="1800" kern="1200" dirty="0">
              <a:latin typeface="Amasis MT Pro" panose="02040504050005020304" pitchFamily="18" charset="0"/>
              <a:ea typeface="+mn-ea"/>
              <a:cs typeface="+mn-cs"/>
            </a:endParaRPr>
          </a:p>
        </p:txBody>
      </p:sp>
      <p:sp>
        <p:nvSpPr>
          <p:cNvPr id="4" name="TextBox 3">
            <a:extLst>
              <a:ext uri="{FF2B5EF4-FFF2-40B4-BE49-F238E27FC236}">
                <a16:creationId xmlns:a16="http://schemas.microsoft.com/office/drawing/2014/main" id="{4FC08787-0CF8-851F-0D87-BD2FF0FFFA92}"/>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CA59B90D-9B82-6D19-CFD6-F4B0C13FB328}"/>
              </a:ext>
            </a:extLst>
          </p:cNvPr>
          <p:cNvPicPr>
            <a:picLocks noChangeAspect="1"/>
          </p:cNvPicPr>
          <p:nvPr/>
        </p:nvPicPr>
        <p:blipFill>
          <a:blip r:embed="rId3"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75B7E246-8775-FCFD-E863-53F47F322CEB}"/>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
        <p:nvSpPr>
          <p:cNvPr id="7" name="Rectangle 6">
            <a:extLst>
              <a:ext uri="{FF2B5EF4-FFF2-40B4-BE49-F238E27FC236}">
                <a16:creationId xmlns:a16="http://schemas.microsoft.com/office/drawing/2014/main" id="{D7EBCD94-E01B-3E2C-2ED3-6BB7E9EB6949}"/>
              </a:ext>
            </a:extLst>
          </p:cNvPr>
          <p:cNvSpPr/>
          <p:nvPr/>
        </p:nvSpPr>
        <p:spPr>
          <a:xfrm>
            <a:off x="1422029" y="2359735"/>
            <a:ext cx="3555074" cy="409438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defTabSz="1218895">
              <a:buClrTx/>
            </a:pPr>
            <a:endParaRPr lang="en-IN" sz="2399" kern="1200">
              <a:solidFill>
                <a:srgbClr val="FFFFFF"/>
              </a:solidFill>
              <a:latin typeface="Calibri"/>
            </a:endParaRPr>
          </a:p>
        </p:txBody>
      </p:sp>
      <p:sp>
        <p:nvSpPr>
          <p:cNvPr id="8" name="Rectangle 7">
            <a:extLst>
              <a:ext uri="{FF2B5EF4-FFF2-40B4-BE49-F238E27FC236}">
                <a16:creationId xmlns:a16="http://schemas.microsoft.com/office/drawing/2014/main" id="{32FC009B-4E58-B18E-286B-DD64FF58F589}"/>
              </a:ext>
            </a:extLst>
          </p:cNvPr>
          <p:cNvSpPr/>
          <p:nvPr/>
        </p:nvSpPr>
        <p:spPr>
          <a:xfrm>
            <a:off x="1574390" y="2580917"/>
            <a:ext cx="3250353" cy="746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b="1" kern="1200" dirty="0">
                <a:solidFill>
                  <a:srgbClr val="FFFFFF"/>
                </a:solidFill>
                <a:latin typeface="Calibri"/>
              </a:rPr>
              <a:t>Initialization - Bootstrapping</a:t>
            </a:r>
          </a:p>
        </p:txBody>
      </p:sp>
      <p:sp>
        <p:nvSpPr>
          <p:cNvPr id="9" name="Rectangle 8">
            <a:extLst>
              <a:ext uri="{FF2B5EF4-FFF2-40B4-BE49-F238E27FC236}">
                <a16:creationId xmlns:a16="http://schemas.microsoft.com/office/drawing/2014/main" id="{5C23799B-D96A-719E-8054-4E3390DF356F}"/>
              </a:ext>
            </a:extLst>
          </p:cNvPr>
          <p:cNvSpPr/>
          <p:nvPr/>
        </p:nvSpPr>
        <p:spPr>
          <a:xfrm>
            <a:off x="1574390" y="3548609"/>
            <a:ext cx="3250353" cy="13799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b="1" kern="1200" dirty="0">
                <a:solidFill>
                  <a:srgbClr val="FFFFFF"/>
                </a:solidFill>
                <a:latin typeface="Calibri"/>
              </a:rPr>
              <a:t>&lt;&lt;Code&gt;&gt;</a:t>
            </a:r>
          </a:p>
          <a:p>
            <a:pPr algn="ctr" defTabSz="1218895">
              <a:buClrTx/>
            </a:pPr>
            <a:r>
              <a:rPr lang="en-IN" sz="2399" b="1" kern="1200" dirty="0">
                <a:solidFill>
                  <a:srgbClr val="FFFFFF"/>
                </a:solidFill>
                <a:latin typeface="Calibri"/>
              </a:rPr>
              <a:t>Actual usage</a:t>
            </a:r>
          </a:p>
        </p:txBody>
      </p:sp>
      <p:sp>
        <p:nvSpPr>
          <p:cNvPr id="10" name="Rectangle 9">
            <a:extLst>
              <a:ext uri="{FF2B5EF4-FFF2-40B4-BE49-F238E27FC236}">
                <a16:creationId xmlns:a16="http://schemas.microsoft.com/office/drawing/2014/main" id="{057888B9-2952-C89E-6560-14BF7163CDDA}"/>
              </a:ext>
            </a:extLst>
          </p:cNvPr>
          <p:cNvSpPr/>
          <p:nvPr/>
        </p:nvSpPr>
        <p:spPr>
          <a:xfrm>
            <a:off x="1553064" y="5155749"/>
            <a:ext cx="3250353" cy="1151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b="1" kern="1200" dirty="0">
                <a:solidFill>
                  <a:srgbClr val="FFFFFF"/>
                </a:solidFill>
                <a:latin typeface="Calibri"/>
              </a:rPr>
              <a:t>Present output to user</a:t>
            </a:r>
          </a:p>
        </p:txBody>
      </p:sp>
      <p:sp>
        <p:nvSpPr>
          <p:cNvPr id="11" name="TextBox 10">
            <a:extLst>
              <a:ext uri="{FF2B5EF4-FFF2-40B4-BE49-F238E27FC236}">
                <a16:creationId xmlns:a16="http://schemas.microsoft.com/office/drawing/2014/main" id="{8633B777-CA92-E9B9-7B9B-AA39448347E8}"/>
              </a:ext>
            </a:extLst>
          </p:cNvPr>
          <p:cNvSpPr txBox="1"/>
          <p:nvPr/>
        </p:nvSpPr>
        <p:spPr>
          <a:xfrm>
            <a:off x="4977103" y="2055615"/>
            <a:ext cx="6762644" cy="1240853"/>
          </a:xfrm>
          <a:prstGeom prst="rect">
            <a:avLst/>
          </a:prstGeom>
          <a:noFill/>
        </p:spPr>
        <p:txBody>
          <a:bodyPr wrap="square" rtlCol="0">
            <a:spAutoFit/>
          </a:bodyPr>
          <a:lstStyle/>
          <a:p>
            <a:pPr defTabSz="1218895">
              <a:buClrTx/>
            </a:pPr>
            <a:r>
              <a:rPr lang="en-IN" sz="1866" kern="1200" dirty="0">
                <a:latin typeface="72 Monospace" panose="020B0509030603020204" pitchFamily="49" charset="0"/>
                <a:ea typeface="+mn-ea"/>
                <a:cs typeface="72 Monospace" panose="020B0509030603020204" pitchFamily="49" charset="0"/>
              </a:rPr>
              <a:t>Load the SAP UI5 framework to start our application. Just like </a:t>
            </a:r>
            <a:r>
              <a:rPr lang="en-IN" sz="1866" kern="1200" dirty="0" err="1">
                <a:latin typeface="72 Monospace" panose="020B0509030603020204" pitchFamily="49" charset="0"/>
                <a:ea typeface="+mn-ea"/>
                <a:cs typeface="72 Monospace" panose="020B0509030603020204" pitchFamily="49" charset="0"/>
              </a:rPr>
              <a:t>jQurey</a:t>
            </a:r>
            <a:r>
              <a:rPr lang="en-IN" sz="1866" kern="1200" dirty="0">
                <a:latin typeface="72 Monospace" panose="020B0509030603020204" pitchFamily="49" charset="0"/>
                <a:ea typeface="+mn-ea"/>
                <a:cs typeface="72 Monospace" panose="020B0509030603020204" pitchFamily="49" charset="0"/>
              </a:rPr>
              <a:t> will use &lt;script&gt; tag with address of ui5 CDN including theme, libs and namespace</a:t>
            </a:r>
          </a:p>
        </p:txBody>
      </p:sp>
      <p:sp>
        <p:nvSpPr>
          <p:cNvPr id="12" name="TextBox 11">
            <a:extLst>
              <a:ext uri="{FF2B5EF4-FFF2-40B4-BE49-F238E27FC236}">
                <a16:creationId xmlns:a16="http://schemas.microsoft.com/office/drawing/2014/main" id="{36782C57-249F-5E37-FD50-8850D2FF75BB}"/>
              </a:ext>
            </a:extLst>
          </p:cNvPr>
          <p:cNvSpPr txBox="1"/>
          <p:nvPr/>
        </p:nvSpPr>
        <p:spPr>
          <a:xfrm>
            <a:off x="4977103" y="3586744"/>
            <a:ext cx="6762644" cy="1199944"/>
          </a:xfrm>
          <a:prstGeom prst="rect">
            <a:avLst/>
          </a:prstGeom>
          <a:noFill/>
        </p:spPr>
        <p:txBody>
          <a:bodyPr wrap="square" rtlCol="0">
            <a:spAutoFit/>
          </a:bodyPr>
          <a:lstStyle/>
          <a:p>
            <a:pPr defTabSz="1218895">
              <a:buClrTx/>
            </a:pPr>
            <a:r>
              <a:rPr lang="en-IN" sz="1866" kern="1200" dirty="0">
                <a:latin typeface="72 Monospace" panose="020B0509030603020204" pitchFamily="49" charset="0"/>
                <a:ea typeface="+mn-ea"/>
                <a:cs typeface="72 Monospace" panose="020B0509030603020204" pitchFamily="49" charset="0"/>
              </a:rPr>
              <a:t>Create a simple Button class object.</a:t>
            </a:r>
          </a:p>
          <a:p>
            <a:pPr defTabSz="1218895">
              <a:buClrTx/>
            </a:pPr>
            <a:r>
              <a:rPr lang="en-IN" sz="1600" kern="1200" dirty="0">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var </a:t>
            </a:r>
            <a:r>
              <a:rPr lang="en-IN" sz="1600" kern="1200" dirty="0" err="1">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objName</a:t>
            </a:r>
            <a:r>
              <a:rPr lang="en-IN" sz="1600" kern="1200" dirty="0">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 = </a:t>
            </a:r>
            <a:r>
              <a:rPr lang="en-IN" sz="1600" b="1" kern="1200" dirty="0">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new </a:t>
            </a:r>
            <a:r>
              <a:rPr lang="en-IN" sz="1600" kern="1200" dirty="0" err="1">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lib.ClassName</a:t>
            </a:r>
            <a:r>
              <a:rPr lang="en-IN" sz="1600" kern="1200" dirty="0">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a:t>
            </a:r>
            <a:r>
              <a:rPr lang="en-IN" sz="1600" kern="1200" dirty="0" err="1">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sId</a:t>
            </a:r>
            <a:r>
              <a:rPr lang="en-IN" sz="1600" kern="1200" dirty="0">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 </a:t>
            </a:r>
            <a:r>
              <a:rPr lang="en-IN" sz="1600" kern="1200" dirty="0" err="1">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sProperties</a:t>
            </a:r>
            <a:r>
              <a:rPr lang="en-IN" sz="1600" kern="1200" dirty="0">
                <a:effectLst>
                  <a:outerShdw blurRad="38100" dist="38100" dir="2700000" algn="tl">
                    <a:srgbClr val="000000">
                      <a:alpha val="43137"/>
                    </a:srgbClr>
                  </a:outerShdw>
                </a:effectLst>
                <a:latin typeface="72 Monospace" panose="020B0509030603020204" pitchFamily="49" charset="0"/>
                <a:ea typeface="+mn-ea"/>
                <a:cs typeface="72 Monospace" panose="020B0509030603020204" pitchFamily="49" charset="0"/>
              </a:rPr>
              <a:t>);</a:t>
            </a:r>
          </a:p>
          <a:p>
            <a:pPr defTabSz="1218895">
              <a:buClrTx/>
            </a:pPr>
            <a:r>
              <a:rPr lang="en-IN" sz="1866" kern="1200" dirty="0" err="1">
                <a:latin typeface="72 Monospace" panose="020B0509030603020204" pitchFamily="49" charset="0"/>
                <a:ea typeface="+mn-ea"/>
                <a:cs typeface="72 Monospace" panose="020B0509030603020204" pitchFamily="49" charset="0"/>
              </a:rPr>
              <a:t>objName.method</a:t>
            </a:r>
            <a:r>
              <a:rPr lang="en-IN" sz="1866" kern="1200" dirty="0">
                <a:latin typeface="72 Monospace" panose="020B0509030603020204" pitchFamily="49" charset="0"/>
                <a:ea typeface="+mn-ea"/>
                <a:cs typeface="72 Monospace" panose="020B0509030603020204" pitchFamily="49" charset="0"/>
              </a:rPr>
              <a:t>();</a:t>
            </a:r>
          </a:p>
          <a:p>
            <a:pPr defTabSz="1218895">
              <a:buClrTx/>
            </a:pPr>
            <a:r>
              <a:rPr lang="en-IN" sz="1866" kern="1200" dirty="0" err="1">
                <a:latin typeface="72 Monospace" panose="020B0509030603020204" pitchFamily="49" charset="0"/>
                <a:ea typeface="+mn-ea"/>
                <a:cs typeface="72 Monospace" panose="020B0509030603020204" pitchFamily="49" charset="0"/>
              </a:rPr>
              <a:t>sProperties</a:t>
            </a:r>
            <a:r>
              <a:rPr lang="en-IN" sz="1866" kern="1200" dirty="0">
                <a:latin typeface="72 Monospace" panose="020B0509030603020204" pitchFamily="49" charset="0"/>
                <a:ea typeface="+mn-ea"/>
                <a:cs typeface="72 Monospace" panose="020B0509030603020204" pitchFamily="49" charset="0"/>
              </a:rPr>
              <a:t> – control properties in JSON</a:t>
            </a:r>
          </a:p>
        </p:txBody>
      </p:sp>
    </p:spTree>
    <p:extLst>
      <p:ext uri="{BB962C8B-B14F-4D97-AF65-F5344CB8AC3E}">
        <p14:creationId xmlns:p14="http://schemas.microsoft.com/office/powerpoint/2010/main" val="95946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08257-B0D2-496D-D766-5D888836D246}"/>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4A4F8C3E-5FD5-2068-8349-1CEA888EE541}"/>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Funda Fox</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88B7358-DA93-5710-8B77-EE43BFF59DA7}"/>
              </a:ext>
            </a:extLst>
          </p:cNvPr>
          <p:cNvSpPr txBox="1"/>
          <p:nvPr/>
        </p:nvSpPr>
        <p:spPr>
          <a:xfrm>
            <a:off x="179188" y="655068"/>
            <a:ext cx="11483853" cy="2893045"/>
          </a:xfrm>
          <a:prstGeom prst="rect">
            <a:avLst/>
          </a:prstGeom>
          <a:noFill/>
        </p:spPr>
        <p:txBody>
          <a:bodyPr wrap="square" lIns="121867" tIns="60933" rIns="121867" bIns="60933" rtlCol="0">
            <a:spAutoFit/>
          </a:bodyPr>
          <a:lstStyle/>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A library name always starts with small letter, a class name starts with capital letter and follow camel case</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We provide a unique id for every control and later on we can access this control object in our code using a special UI5 function called </a:t>
            </a:r>
            <a:r>
              <a:rPr lang="en-IN" sz="1800" b="1" kern="1200" dirty="0" err="1">
                <a:latin typeface="Amasis MT Pro" panose="02040504050005020304" pitchFamily="18" charset="0"/>
                <a:ea typeface="+mn-ea"/>
                <a:cs typeface="+mn-cs"/>
              </a:rPr>
              <a:t>sap.ui.getCore</a:t>
            </a:r>
            <a:r>
              <a:rPr lang="en-IN" sz="1800" b="1" kern="1200" dirty="0">
                <a:latin typeface="Amasis MT Pro" panose="02040504050005020304" pitchFamily="18" charset="0"/>
                <a:ea typeface="+mn-ea"/>
                <a:cs typeface="+mn-cs"/>
              </a:rPr>
              <a:t>()</a:t>
            </a:r>
            <a:r>
              <a:rPr lang="en-IN" sz="1800" kern="1200" dirty="0">
                <a:latin typeface="Amasis MT Pro" panose="02040504050005020304" pitchFamily="18" charset="0"/>
                <a:ea typeface="+mn-ea"/>
                <a:cs typeface="+mn-cs"/>
              </a:rPr>
              <a:t>, it will provide us the runtime object of running application. On top we call </a:t>
            </a:r>
            <a:r>
              <a:rPr lang="en-IN" sz="1800" b="1" kern="1200" dirty="0" err="1">
                <a:latin typeface="Amasis MT Pro" panose="02040504050005020304" pitchFamily="18" charset="0"/>
                <a:ea typeface="+mn-ea"/>
                <a:cs typeface="+mn-cs"/>
              </a:rPr>
              <a:t>byId</a:t>
            </a:r>
            <a:r>
              <a:rPr lang="en-IN" sz="1800" kern="1200" dirty="0">
                <a:latin typeface="Amasis MT Pro" panose="02040504050005020304" pitchFamily="18" charset="0"/>
                <a:ea typeface="+mn-ea"/>
                <a:cs typeface="+mn-cs"/>
              </a:rPr>
              <a:t> method to get the control object by its id.</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When we have a UI5 control with certain properties, for every property we will have the </a:t>
            </a:r>
            <a:r>
              <a:rPr lang="en-IN" sz="1800" b="1" kern="1200" dirty="0">
                <a:latin typeface="Amasis MT Pro" panose="02040504050005020304" pitchFamily="18" charset="0"/>
                <a:ea typeface="+mn-ea"/>
                <a:cs typeface="+mn-cs"/>
              </a:rPr>
              <a:t>setter </a:t>
            </a:r>
            <a:r>
              <a:rPr lang="en-IN" sz="1800" kern="1200" dirty="0">
                <a:latin typeface="Amasis MT Pro" panose="02040504050005020304" pitchFamily="18" charset="0"/>
                <a:ea typeface="+mn-ea"/>
                <a:cs typeface="+mn-cs"/>
              </a:rPr>
              <a:t>and </a:t>
            </a:r>
            <a:r>
              <a:rPr lang="en-IN" sz="1800" b="1" kern="1200" dirty="0">
                <a:latin typeface="Amasis MT Pro" panose="02040504050005020304" pitchFamily="18" charset="0"/>
                <a:ea typeface="+mn-ea"/>
                <a:cs typeface="+mn-cs"/>
              </a:rPr>
              <a:t>getter </a:t>
            </a:r>
            <a:r>
              <a:rPr lang="en-IN" sz="1800" kern="1200" dirty="0">
                <a:latin typeface="Amasis MT Pro" panose="02040504050005020304" pitchFamily="18" charset="0"/>
                <a:ea typeface="+mn-ea"/>
                <a:cs typeface="+mn-cs"/>
              </a:rPr>
              <a:t>functions.</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When we try to get object of a control, never use the </a:t>
            </a:r>
            <a:r>
              <a:rPr lang="en-IN" sz="1800" b="1" kern="1200" dirty="0" err="1">
                <a:latin typeface="Amasis MT Pro" panose="02040504050005020304" pitchFamily="18" charset="0"/>
                <a:ea typeface="+mn-ea"/>
                <a:cs typeface="+mn-cs"/>
              </a:rPr>
              <a:t>document.getElementById</a:t>
            </a:r>
            <a:r>
              <a:rPr lang="en-IN" sz="1800" kern="1200" dirty="0">
                <a:latin typeface="Amasis MT Pro" panose="02040504050005020304" pitchFamily="18" charset="0"/>
                <a:ea typeface="+mn-ea"/>
                <a:cs typeface="+mn-cs"/>
              </a:rPr>
              <a:t>, if you do use it to get control object, it will lead to errors when we try to consume SAP UI5 standard SDK function for class. E.g. you will not be able to use </a:t>
            </a:r>
            <a:r>
              <a:rPr lang="en-IN" sz="1800" i="1" kern="1200" dirty="0" err="1">
                <a:latin typeface="Amasis MT Pro" panose="02040504050005020304" pitchFamily="18" charset="0"/>
                <a:ea typeface="+mn-ea"/>
                <a:cs typeface="+mn-cs"/>
              </a:rPr>
              <a:t>getValue</a:t>
            </a:r>
            <a:r>
              <a:rPr lang="en-IN" sz="1800" b="1" i="1" kern="1200" dirty="0">
                <a:latin typeface="Amasis MT Pro" panose="02040504050005020304" pitchFamily="18" charset="0"/>
                <a:ea typeface="+mn-ea"/>
                <a:cs typeface="+mn-cs"/>
              </a:rPr>
              <a:t> </a:t>
            </a:r>
            <a:r>
              <a:rPr lang="en-IN" sz="1800" kern="1200" dirty="0">
                <a:latin typeface="Amasis MT Pro" panose="02040504050005020304" pitchFamily="18" charset="0"/>
                <a:ea typeface="+mn-ea"/>
                <a:cs typeface="+mn-cs"/>
              </a:rPr>
              <a:t>function on that HTML object.</a:t>
            </a:r>
          </a:p>
          <a:p>
            <a:pPr marL="380905" indent="-380905" defTabSz="1218895">
              <a:buClrTx/>
              <a:buFont typeface="Arial" panose="020B0604020202020204" pitchFamily="34" charset="0"/>
              <a:buChar char="•"/>
            </a:pPr>
            <a:r>
              <a:rPr lang="en-IN" sz="1800" kern="1200" dirty="0">
                <a:latin typeface="Amasis MT Pro" panose="02040504050005020304" pitchFamily="18" charset="0"/>
                <a:ea typeface="+mn-ea"/>
                <a:cs typeface="+mn-cs"/>
              </a:rPr>
              <a:t>extend is the keyword in JS to indicate inheritance.</a:t>
            </a:r>
          </a:p>
        </p:txBody>
      </p:sp>
      <p:sp>
        <p:nvSpPr>
          <p:cNvPr id="4" name="TextBox 3">
            <a:extLst>
              <a:ext uri="{FF2B5EF4-FFF2-40B4-BE49-F238E27FC236}">
                <a16:creationId xmlns:a16="http://schemas.microsoft.com/office/drawing/2014/main" id="{D4351B07-259F-290A-2B61-AF382161A6A2}"/>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B46769ED-6771-0E69-8054-338916E61551}"/>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E93E1D22-AE54-0E9E-7BF2-4957BD26EC84}"/>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Tree>
    <p:extLst>
      <p:ext uri="{BB962C8B-B14F-4D97-AF65-F5344CB8AC3E}">
        <p14:creationId xmlns:p14="http://schemas.microsoft.com/office/powerpoint/2010/main" val="292317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DFFA2-33FD-53FD-0FCD-F13BC2607DFB}"/>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045767A8-E3E6-EB4F-6061-C86E9B0C933C}"/>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66" dirty="0">
                <a:latin typeface="Cooper Black" panose="0208090404030B020404" pitchFamily="18" charset="0"/>
                <a:cs typeface="Times New Roman" panose="02020603050405020304" pitchFamily="18" charset="0"/>
              </a:rPr>
              <a:t>Exercise</a:t>
            </a:r>
            <a:endParaRPr lang="en-IN" sz="2666"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01B0233-6EB5-47C5-9F51-897535FDD9FB}"/>
              </a:ext>
            </a:extLst>
          </p:cNvPr>
          <p:cNvSpPr txBox="1"/>
          <p:nvPr/>
        </p:nvSpPr>
        <p:spPr>
          <a:xfrm>
            <a:off x="179188" y="655068"/>
            <a:ext cx="11483853" cy="1508051"/>
          </a:xfrm>
          <a:prstGeom prst="rect">
            <a:avLst/>
          </a:prstGeom>
          <a:noFill/>
        </p:spPr>
        <p:txBody>
          <a:bodyPr wrap="square" lIns="121867" tIns="60933" rIns="121867" bIns="60933" rtlCol="0">
            <a:spAutoFit/>
          </a:bodyPr>
          <a:lstStyle/>
          <a:p>
            <a:r>
              <a:rPr lang="en-IN" sz="1800" dirty="0">
                <a:latin typeface="Amasis MT Pro" panose="02040504050005020304" pitchFamily="18" charset="0"/>
              </a:rPr>
              <a:t>Create 2 input fields with label, user name and password</a:t>
            </a:r>
          </a:p>
          <a:p>
            <a:r>
              <a:rPr lang="en-IN" sz="1800" dirty="0">
                <a:latin typeface="Amasis MT Pro" panose="02040504050005020304" pitchFamily="18" charset="0"/>
              </a:rPr>
              <a:t>Create a login button</a:t>
            </a:r>
          </a:p>
          <a:p>
            <a:r>
              <a:rPr lang="en-IN" sz="1800" dirty="0">
                <a:latin typeface="Amasis MT Pro" panose="02040504050005020304" pitchFamily="18" charset="0"/>
              </a:rPr>
              <a:t>When user clicks the button check if user and password are equal, if yes, alert as Login success</a:t>
            </a:r>
          </a:p>
          <a:p>
            <a:r>
              <a:rPr lang="en-IN" sz="1800" dirty="0">
                <a:latin typeface="Amasis MT Pro" panose="02040504050005020304" pitchFamily="18" charset="0"/>
              </a:rPr>
              <a:t>Else, alert as login failed.</a:t>
            </a:r>
          </a:p>
          <a:p>
            <a:r>
              <a:rPr lang="en-IN" sz="1800" dirty="0">
                <a:latin typeface="Amasis MT Pro" panose="02040504050005020304" pitchFamily="18" charset="0"/>
              </a:rPr>
              <a:t>Note: Use only UI5 control object not plain HTML.</a:t>
            </a:r>
          </a:p>
        </p:txBody>
      </p:sp>
      <p:sp>
        <p:nvSpPr>
          <p:cNvPr id="4" name="TextBox 3">
            <a:extLst>
              <a:ext uri="{FF2B5EF4-FFF2-40B4-BE49-F238E27FC236}">
                <a16:creationId xmlns:a16="http://schemas.microsoft.com/office/drawing/2014/main" id="{FE5998AB-C0B0-7D1F-A9EC-E99B9EAFD41D}"/>
              </a:ext>
            </a:extLst>
          </p:cNvPr>
          <p:cNvSpPr txBox="1"/>
          <p:nvPr/>
        </p:nvSpPr>
        <p:spPr>
          <a:xfrm>
            <a:off x="9663685" y="6549412"/>
            <a:ext cx="2523553" cy="307722"/>
          </a:xfrm>
          <a:prstGeom prst="rect">
            <a:avLst/>
          </a:prstGeom>
          <a:noFill/>
        </p:spPr>
        <p:txBody>
          <a:bodyPr wrap="square" lIns="121867" tIns="60933" rIns="121867" bIns="60933">
            <a:spAutoFit/>
          </a:bodyPr>
          <a:lstStyle/>
          <a:p>
            <a:r>
              <a:rPr lang="en-US" sz="1200" dirty="0">
                <a:solidFill>
                  <a:schemeClr val="tx2">
                    <a:lumMod val="40000"/>
                    <a:lumOff val="60000"/>
                  </a:schemeClr>
                </a:solidFill>
                <a:latin typeface="Cooper Black" panose="0208090404030B020404" pitchFamily="18" charset="0"/>
              </a:rPr>
              <a:t>www.anubhavtrainings.com</a:t>
            </a:r>
            <a:endParaRPr lang="en-IN" sz="1200" dirty="0">
              <a:solidFill>
                <a:schemeClr val="tx2">
                  <a:lumMod val="40000"/>
                  <a:lumOff val="60000"/>
                </a:schemeClr>
              </a:solidFill>
              <a:latin typeface="Cooper Black" panose="0208090404030B020404" pitchFamily="18" charset="0"/>
            </a:endParaRPr>
          </a:p>
        </p:txBody>
      </p:sp>
      <p:pic>
        <p:nvPicPr>
          <p:cNvPr id="5" name="Picture 4">
            <a:extLst>
              <a:ext uri="{FF2B5EF4-FFF2-40B4-BE49-F238E27FC236}">
                <a16:creationId xmlns:a16="http://schemas.microsoft.com/office/drawing/2014/main" id="{3DA245FC-8449-5739-954B-B743BA954257}"/>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48DD26AE-04AB-3BBB-FAC6-AAAC0FB593E8}"/>
              </a:ext>
            </a:extLst>
          </p:cNvPr>
          <p:cNvSpPr txBox="1"/>
          <p:nvPr/>
        </p:nvSpPr>
        <p:spPr>
          <a:xfrm>
            <a:off x="118259" y="6559466"/>
            <a:ext cx="223620" cy="292333"/>
          </a:xfrm>
          <a:prstGeom prst="rect">
            <a:avLst/>
          </a:prstGeom>
          <a:noFill/>
        </p:spPr>
        <p:txBody>
          <a:bodyPr wrap="square" lIns="121867" tIns="60933" rIns="121867" bIns="60933" rtlCol="0">
            <a:spAutoFit/>
          </a:bodyPr>
          <a:lstStyle/>
          <a:p>
            <a:r>
              <a:rPr lang="en-US" sz="1100" dirty="0">
                <a:solidFill>
                  <a:schemeClr val="tx2">
                    <a:lumMod val="40000"/>
                    <a:lumOff val="60000"/>
                  </a:schemeClr>
                </a:solidFill>
              </a:rPr>
              <a:t>9</a:t>
            </a:r>
            <a:endParaRPr lang="en-IN" sz="1100" dirty="0">
              <a:solidFill>
                <a:schemeClr val="tx2">
                  <a:lumMod val="40000"/>
                  <a:lumOff val="60000"/>
                </a:schemeClr>
              </a:solidFill>
            </a:endParaRPr>
          </a:p>
        </p:txBody>
      </p:sp>
    </p:spTree>
    <p:extLst>
      <p:ext uri="{BB962C8B-B14F-4D97-AF65-F5344CB8AC3E}">
        <p14:creationId xmlns:p14="http://schemas.microsoft.com/office/powerpoint/2010/main" val="321577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C2386-1A03-CFE6-AD6F-7C04EDD7CC8E}"/>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043620D9-7510-CF89-36B1-694FAD2D5400}"/>
              </a:ext>
            </a:extLst>
          </p:cNvPr>
          <p:cNvSpPr txBox="1">
            <a:spLocks/>
          </p:cNvSpPr>
          <p:nvPr/>
        </p:nvSpPr>
        <p:spPr>
          <a:xfrm>
            <a:off x="142630" y="141373"/>
            <a:ext cx="11134985" cy="513697"/>
          </a:xfrm>
          <a:prstGeom prst="rect">
            <a:avLst/>
          </a:prstGeom>
        </p:spPr>
        <p:txBody>
          <a:bodyPr lIns="121867" tIns="60933" rIns="121867" bIns="60933">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895">
              <a:buClrTx/>
            </a:pPr>
            <a:r>
              <a:rPr lang="en-US" sz="2666" dirty="0">
                <a:solidFill>
                  <a:srgbClr val="000000"/>
                </a:solidFill>
                <a:latin typeface="Cooper Black" panose="0208090404030B020404" pitchFamily="18" charset="0"/>
                <a:cs typeface="Times New Roman" panose="02020603050405020304" pitchFamily="18" charset="0"/>
              </a:rPr>
              <a:t>MVC Architecture</a:t>
            </a:r>
            <a:endParaRPr lang="en-IN" sz="2666" dirty="0">
              <a:solidFill>
                <a:srgbClr val="000000"/>
              </a:solidFill>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98E3EB-3DC0-A80C-4C7F-7A8FC540C4E9}"/>
              </a:ext>
            </a:extLst>
          </p:cNvPr>
          <p:cNvSpPr txBox="1"/>
          <p:nvPr/>
        </p:nvSpPr>
        <p:spPr>
          <a:xfrm>
            <a:off x="179188" y="655068"/>
            <a:ext cx="11483853" cy="677054"/>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It is the standard way to design and develop the UI applications in industry. According to that we have a Model (data), Controller (logic) and View (screen/UI) where we write modular code so that we can achieve reusability.</a:t>
            </a:r>
          </a:p>
        </p:txBody>
      </p:sp>
      <p:sp>
        <p:nvSpPr>
          <p:cNvPr id="4" name="TextBox 3">
            <a:extLst>
              <a:ext uri="{FF2B5EF4-FFF2-40B4-BE49-F238E27FC236}">
                <a16:creationId xmlns:a16="http://schemas.microsoft.com/office/drawing/2014/main" id="{87E4C710-32DE-A330-B6F2-380221D836E9}"/>
              </a:ext>
            </a:extLst>
          </p:cNvPr>
          <p:cNvSpPr txBox="1"/>
          <p:nvPr/>
        </p:nvSpPr>
        <p:spPr>
          <a:xfrm>
            <a:off x="9663685" y="6549412"/>
            <a:ext cx="2523553" cy="307722"/>
          </a:xfrm>
          <a:prstGeom prst="rect">
            <a:avLst/>
          </a:prstGeom>
          <a:noFill/>
        </p:spPr>
        <p:txBody>
          <a:bodyPr wrap="square" lIns="121867" tIns="60933" rIns="121867" bIns="60933">
            <a:spAutoFit/>
          </a:bodyPr>
          <a:lstStyle/>
          <a:p>
            <a:pPr defTabSz="1218895">
              <a:buClrTx/>
            </a:pPr>
            <a:r>
              <a:rPr lang="en-US" sz="1200" kern="1200" dirty="0">
                <a:solidFill>
                  <a:srgbClr val="331E65">
                    <a:lumMod val="40000"/>
                    <a:lumOff val="60000"/>
                  </a:srgbClr>
                </a:solidFill>
                <a:latin typeface="Cooper Black" panose="0208090404030B020404" pitchFamily="18" charset="0"/>
                <a:ea typeface="+mn-ea"/>
                <a:cs typeface="+mn-cs"/>
              </a:rPr>
              <a:t>www.anubhavtrainings.com</a:t>
            </a:r>
            <a:endParaRPr lang="en-IN" sz="1200" kern="1200" dirty="0">
              <a:solidFill>
                <a:srgbClr val="331E65">
                  <a:lumMod val="40000"/>
                  <a:lumOff val="60000"/>
                </a:srgbClr>
              </a:solidFill>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BE55BD20-732A-014D-D0A2-813E881C7374}"/>
              </a:ext>
            </a:extLst>
          </p:cNvPr>
          <p:cNvPicPr>
            <a:picLocks noChangeAspect="1"/>
          </p:cNvPicPr>
          <p:nvPr/>
        </p:nvPicPr>
        <p:blipFill>
          <a:blip r:embed="rId2" cstate="print"/>
          <a:stretch>
            <a:fillRect/>
          </a:stretch>
        </p:blipFill>
        <p:spPr>
          <a:xfrm>
            <a:off x="11690070" y="71244"/>
            <a:ext cx="456296" cy="450803"/>
          </a:xfrm>
          <a:prstGeom prst="rect">
            <a:avLst/>
          </a:prstGeom>
        </p:spPr>
      </p:pic>
      <p:sp>
        <p:nvSpPr>
          <p:cNvPr id="6" name="TextBox 5">
            <a:extLst>
              <a:ext uri="{FF2B5EF4-FFF2-40B4-BE49-F238E27FC236}">
                <a16:creationId xmlns:a16="http://schemas.microsoft.com/office/drawing/2014/main" id="{40E306D2-8770-33EB-96A1-C84313F9A890}"/>
              </a:ext>
            </a:extLst>
          </p:cNvPr>
          <p:cNvSpPr txBox="1"/>
          <p:nvPr/>
        </p:nvSpPr>
        <p:spPr>
          <a:xfrm>
            <a:off x="118259" y="6559466"/>
            <a:ext cx="223620" cy="292333"/>
          </a:xfrm>
          <a:prstGeom prst="rect">
            <a:avLst/>
          </a:prstGeom>
          <a:noFill/>
        </p:spPr>
        <p:txBody>
          <a:bodyPr wrap="square" lIns="121867" tIns="60933" rIns="121867" bIns="60933" rtlCol="0">
            <a:spAutoFit/>
          </a:bodyPr>
          <a:lstStyle/>
          <a:p>
            <a:pPr defTabSz="1218895">
              <a:buClrTx/>
            </a:pPr>
            <a:r>
              <a:rPr lang="en-US" sz="1100" kern="1200" dirty="0">
                <a:solidFill>
                  <a:srgbClr val="331E65">
                    <a:lumMod val="40000"/>
                    <a:lumOff val="60000"/>
                  </a:srgbClr>
                </a:solidFill>
                <a:latin typeface="Calibri"/>
                <a:ea typeface="+mn-ea"/>
                <a:cs typeface="+mn-cs"/>
              </a:rPr>
              <a:t>9</a:t>
            </a:r>
            <a:endParaRPr lang="en-IN" sz="1100" kern="1200" dirty="0">
              <a:solidFill>
                <a:srgbClr val="331E65">
                  <a:lumMod val="40000"/>
                  <a:lumOff val="60000"/>
                </a:srgbClr>
              </a:solidFill>
              <a:latin typeface="Calibri"/>
              <a:ea typeface="+mn-ea"/>
              <a:cs typeface="+mn-cs"/>
            </a:endParaRPr>
          </a:p>
        </p:txBody>
      </p:sp>
      <p:sp>
        <p:nvSpPr>
          <p:cNvPr id="7" name="Rectangle 6">
            <a:extLst>
              <a:ext uri="{FF2B5EF4-FFF2-40B4-BE49-F238E27FC236}">
                <a16:creationId xmlns:a16="http://schemas.microsoft.com/office/drawing/2014/main" id="{88E28EC4-8D83-FC97-05A6-54E628CFA6EA}"/>
              </a:ext>
            </a:extLst>
          </p:cNvPr>
          <p:cNvSpPr/>
          <p:nvPr/>
        </p:nvSpPr>
        <p:spPr>
          <a:xfrm>
            <a:off x="7414868" y="4241588"/>
            <a:ext cx="2523553" cy="914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Model (data)</a:t>
            </a:r>
          </a:p>
        </p:txBody>
      </p:sp>
      <p:sp>
        <p:nvSpPr>
          <p:cNvPr id="8" name="Rectangle 7">
            <a:extLst>
              <a:ext uri="{FF2B5EF4-FFF2-40B4-BE49-F238E27FC236}">
                <a16:creationId xmlns:a16="http://schemas.microsoft.com/office/drawing/2014/main" id="{66E62596-1492-514C-EF19-FA930A8E134D}"/>
              </a:ext>
            </a:extLst>
          </p:cNvPr>
          <p:cNvSpPr/>
          <p:nvPr/>
        </p:nvSpPr>
        <p:spPr>
          <a:xfrm>
            <a:off x="1625176" y="4241588"/>
            <a:ext cx="2523553" cy="914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View</a:t>
            </a:r>
          </a:p>
          <a:p>
            <a:pPr algn="ctr" defTabSz="1218895">
              <a:buClrTx/>
            </a:pPr>
            <a:r>
              <a:rPr lang="en-IN" sz="2399" kern="1200" dirty="0">
                <a:solidFill>
                  <a:srgbClr val="FFFFFF"/>
                </a:solidFill>
                <a:latin typeface="Calibri"/>
              </a:rPr>
              <a:t>(IO)</a:t>
            </a:r>
          </a:p>
        </p:txBody>
      </p:sp>
      <p:sp>
        <p:nvSpPr>
          <p:cNvPr id="9" name="Rectangle 8">
            <a:extLst>
              <a:ext uri="{FF2B5EF4-FFF2-40B4-BE49-F238E27FC236}">
                <a16:creationId xmlns:a16="http://schemas.microsoft.com/office/drawing/2014/main" id="{064BA6F2-03D2-9D7A-B8D3-9701BE030E3D}"/>
              </a:ext>
            </a:extLst>
          </p:cNvPr>
          <p:cNvSpPr/>
          <p:nvPr/>
        </p:nvSpPr>
        <p:spPr>
          <a:xfrm>
            <a:off x="4367662" y="1702250"/>
            <a:ext cx="2523553" cy="914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r>
              <a:rPr lang="en-IN" sz="2399" kern="1200" dirty="0">
                <a:solidFill>
                  <a:srgbClr val="FFFFFF"/>
                </a:solidFill>
                <a:latin typeface="Calibri"/>
              </a:rPr>
              <a:t>Controller</a:t>
            </a:r>
          </a:p>
          <a:p>
            <a:pPr algn="ctr" defTabSz="1218895">
              <a:buClrTx/>
            </a:pPr>
            <a:r>
              <a:rPr lang="en-IN" sz="2399" kern="1200" dirty="0">
                <a:solidFill>
                  <a:srgbClr val="FFFFFF"/>
                </a:solidFill>
                <a:latin typeface="Calibri"/>
              </a:rPr>
              <a:t>(processing logic)</a:t>
            </a:r>
          </a:p>
        </p:txBody>
      </p:sp>
      <p:sp>
        <p:nvSpPr>
          <p:cNvPr id="10" name="Smiley Face 9">
            <a:extLst>
              <a:ext uri="{FF2B5EF4-FFF2-40B4-BE49-F238E27FC236}">
                <a16:creationId xmlns:a16="http://schemas.microsoft.com/office/drawing/2014/main" id="{2C1B8FA1-C69A-D5E8-5D45-20461FB88C24}"/>
              </a:ext>
            </a:extLst>
          </p:cNvPr>
          <p:cNvSpPr/>
          <p:nvPr/>
        </p:nvSpPr>
        <p:spPr>
          <a:xfrm>
            <a:off x="2437765" y="5765191"/>
            <a:ext cx="812588" cy="711015"/>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endParaRPr lang="en-IN" sz="2399" kern="1200">
              <a:solidFill>
                <a:srgbClr val="FFFFFF"/>
              </a:solidFill>
              <a:latin typeface="Calibri"/>
            </a:endParaRPr>
          </a:p>
        </p:txBody>
      </p:sp>
      <p:sp>
        <p:nvSpPr>
          <p:cNvPr id="11" name="Arrow: Up 10">
            <a:extLst>
              <a:ext uri="{FF2B5EF4-FFF2-40B4-BE49-F238E27FC236}">
                <a16:creationId xmlns:a16="http://schemas.microsoft.com/office/drawing/2014/main" id="{A7F08899-1736-7E1C-3172-7DAE9CF064E0}"/>
              </a:ext>
            </a:extLst>
          </p:cNvPr>
          <p:cNvSpPr/>
          <p:nvPr/>
        </p:nvSpPr>
        <p:spPr>
          <a:xfrm>
            <a:off x="2742485" y="5155750"/>
            <a:ext cx="203147" cy="50786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8895">
              <a:buClrTx/>
            </a:pPr>
            <a:endParaRPr lang="en-IN" sz="2399" kern="1200">
              <a:solidFill>
                <a:srgbClr val="FFFFFF"/>
              </a:solidFill>
              <a:latin typeface="Calibri"/>
            </a:endParaRPr>
          </a:p>
        </p:txBody>
      </p:sp>
      <p:cxnSp>
        <p:nvCxnSpPr>
          <p:cNvPr id="13" name="Connector: Elbow 12">
            <a:extLst>
              <a:ext uri="{FF2B5EF4-FFF2-40B4-BE49-F238E27FC236}">
                <a16:creationId xmlns:a16="http://schemas.microsoft.com/office/drawing/2014/main" id="{95BD2BAC-28C6-DB6D-378B-26CDC2393F90}"/>
              </a:ext>
            </a:extLst>
          </p:cNvPr>
          <p:cNvCxnSpPr>
            <a:stCxn id="8" idx="0"/>
            <a:endCxn id="9" idx="1"/>
          </p:cNvCxnSpPr>
          <p:nvPr/>
        </p:nvCxnSpPr>
        <p:spPr>
          <a:xfrm rot="5400000" flipH="1" flipV="1">
            <a:off x="2586178" y="2460106"/>
            <a:ext cx="2082258" cy="14807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EAECAA-E7E8-95B7-0489-84806D0823D7}"/>
              </a:ext>
            </a:extLst>
          </p:cNvPr>
          <p:cNvSpPr txBox="1"/>
          <p:nvPr/>
        </p:nvSpPr>
        <p:spPr>
          <a:xfrm>
            <a:off x="2844059" y="2921132"/>
            <a:ext cx="1726750" cy="338554"/>
          </a:xfrm>
          <a:prstGeom prst="rect">
            <a:avLst/>
          </a:prstGeom>
          <a:noFill/>
        </p:spPr>
        <p:txBody>
          <a:bodyPr wrap="square" rtlCol="0">
            <a:spAutoFit/>
          </a:bodyPr>
          <a:lstStyle/>
          <a:p>
            <a:pPr defTabSz="1218895">
              <a:buClrTx/>
            </a:pPr>
            <a:r>
              <a:rPr lang="en-IN" sz="1600" b="1" kern="1200" dirty="0">
                <a:latin typeface="Calibri"/>
                <a:ea typeface="+mn-ea"/>
                <a:cs typeface="+mn-cs"/>
              </a:rPr>
              <a:t>&lt;event&gt;</a:t>
            </a:r>
          </a:p>
        </p:txBody>
      </p:sp>
      <p:sp>
        <p:nvSpPr>
          <p:cNvPr id="15" name="TextBox 14">
            <a:extLst>
              <a:ext uri="{FF2B5EF4-FFF2-40B4-BE49-F238E27FC236}">
                <a16:creationId xmlns:a16="http://schemas.microsoft.com/office/drawing/2014/main" id="{51C6ECA1-D541-85B0-A298-B4DFB8DC5FFC}"/>
              </a:ext>
            </a:extLst>
          </p:cNvPr>
          <p:cNvSpPr txBox="1"/>
          <p:nvPr/>
        </p:nvSpPr>
        <p:spPr>
          <a:xfrm>
            <a:off x="4846748" y="1333015"/>
            <a:ext cx="1726750" cy="338554"/>
          </a:xfrm>
          <a:prstGeom prst="rect">
            <a:avLst/>
          </a:prstGeom>
          <a:noFill/>
        </p:spPr>
        <p:txBody>
          <a:bodyPr wrap="square" rtlCol="0">
            <a:spAutoFit/>
          </a:bodyPr>
          <a:lstStyle/>
          <a:p>
            <a:pPr defTabSz="1218895">
              <a:buClrTx/>
            </a:pPr>
            <a:r>
              <a:rPr lang="en-IN" sz="1600" b="1" kern="1200" dirty="0" err="1">
                <a:latin typeface="Calibri"/>
                <a:ea typeface="+mn-ea"/>
                <a:cs typeface="+mn-cs"/>
              </a:rPr>
              <a:t>eventHandler</a:t>
            </a:r>
            <a:r>
              <a:rPr lang="en-IN" sz="1600" b="1" kern="1200" dirty="0">
                <a:latin typeface="Calibri"/>
                <a:ea typeface="+mn-ea"/>
                <a:cs typeface="+mn-cs"/>
              </a:rPr>
              <a:t>( )</a:t>
            </a:r>
          </a:p>
        </p:txBody>
      </p:sp>
      <p:cxnSp>
        <p:nvCxnSpPr>
          <p:cNvPr id="17" name="Connector: Elbow 16">
            <a:extLst>
              <a:ext uri="{FF2B5EF4-FFF2-40B4-BE49-F238E27FC236}">
                <a16:creationId xmlns:a16="http://schemas.microsoft.com/office/drawing/2014/main" id="{1086A90D-D560-F510-572A-042F8947CED2}"/>
              </a:ext>
            </a:extLst>
          </p:cNvPr>
          <p:cNvCxnSpPr>
            <a:stCxn id="9" idx="3"/>
          </p:cNvCxnSpPr>
          <p:nvPr/>
        </p:nvCxnSpPr>
        <p:spPr>
          <a:xfrm>
            <a:off x="6891215" y="2159331"/>
            <a:ext cx="1234668" cy="20822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0FBBD8-75A0-4C1F-7B29-0ED225AF40AD}"/>
              </a:ext>
            </a:extLst>
          </p:cNvPr>
          <p:cNvSpPr txBox="1"/>
          <p:nvPr/>
        </p:nvSpPr>
        <p:spPr>
          <a:xfrm>
            <a:off x="7211721" y="2894548"/>
            <a:ext cx="1726750" cy="338554"/>
          </a:xfrm>
          <a:prstGeom prst="rect">
            <a:avLst/>
          </a:prstGeom>
          <a:noFill/>
        </p:spPr>
        <p:txBody>
          <a:bodyPr wrap="square" rtlCol="0">
            <a:spAutoFit/>
          </a:bodyPr>
          <a:lstStyle/>
          <a:p>
            <a:pPr defTabSz="1218895">
              <a:buClrTx/>
            </a:pPr>
            <a:r>
              <a:rPr lang="en-IN" sz="1600" b="1" kern="1200" dirty="0">
                <a:latin typeface="Calibri"/>
                <a:ea typeface="+mn-ea"/>
                <a:cs typeface="+mn-cs"/>
              </a:rPr>
              <a:t>&lt;modify&gt;</a:t>
            </a:r>
          </a:p>
        </p:txBody>
      </p:sp>
      <p:cxnSp>
        <p:nvCxnSpPr>
          <p:cNvPr id="20" name="Connector: Elbow 19">
            <a:extLst>
              <a:ext uri="{FF2B5EF4-FFF2-40B4-BE49-F238E27FC236}">
                <a16:creationId xmlns:a16="http://schemas.microsoft.com/office/drawing/2014/main" id="{A92EC49A-E8C2-F661-E7FF-1A2A76828C03}"/>
              </a:ext>
            </a:extLst>
          </p:cNvPr>
          <p:cNvCxnSpPr/>
          <p:nvPr/>
        </p:nvCxnSpPr>
        <p:spPr>
          <a:xfrm rot="16200000" flipV="1">
            <a:off x="6695961" y="1999078"/>
            <a:ext cx="2437765" cy="2047256"/>
          </a:xfrm>
          <a:prstGeom prst="bentConnector3">
            <a:avLst>
              <a:gd name="adj1" fmla="val 10055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E254A37-99A7-84C8-DE09-17F9CEAE8B7E}"/>
              </a:ext>
            </a:extLst>
          </p:cNvPr>
          <p:cNvSpPr txBox="1"/>
          <p:nvPr/>
        </p:nvSpPr>
        <p:spPr>
          <a:xfrm>
            <a:off x="8800310" y="2824911"/>
            <a:ext cx="1726750" cy="338554"/>
          </a:xfrm>
          <a:prstGeom prst="rect">
            <a:avLst/>
          </a:prstGeom>
          <a:noFill/>
        </p:spPr>
        <p:txBody>
          <a:bodyPr wrap="square" rtlCol="0">
            <a:spAutoFit/>
          </a:bodyPr>
          <a:lstStyle/>
          <a:p>
            <a:pPr defTabSz="1218895">
              <a:buClrTx/>
            </a:pPr>
            <a:r>
              <a:rPr lang="en-IN" sz="1600" b="1" kern="1200" dirty="0">
                <a:latin typeface="Calibri"/>
                <a:ea typeface="+mn-ea"/>
                <a:cs typeface="+mn-cs"/>
              </a:rPr>
              <a:t>&lt;notify&gt;</a:t>
            </a:r>
          </a:p>
        </p:txBody>
      </p:sp>
      <p:cxnSp>
        <p:nvCxnSpPr>
          <p:cNvPr id="24" name="Connector: Elbow 23">
            <a:extLst>
              <a:ext uri="{FF2B5EF4-FFF2-40B4-BE49-F238E27FC236}">
                <a16:creationId xmlns:a16="http://schemas.microsoft.com/office/drawing/2014/main" id="{9E514E71-CAD6-DE52-2D71-469BD828746A}"/>
              </a:ext>
            </a:extLst>
          </p:cNvPr>
          <p:cNvCxnSpPr>
            <a:endCxn id="8" idx="1"/>
          </p:cNvCxnSpPr>
          <p:nvPr/>
        </p:nvCxnSpPr>
        <p:spPr>
          <a:xfrm rot="5400000">
            <a:off x="1599783" y="1930790"/>
            <a:ext cx="2793272" cy="2742486"/>
          </a:xfrm>
          <a:prstGeom prst="bentConnector4">
            <a:avLst>
              <a:gd name="adj1" fmla="val -131"/>
              <a:gd name="adj2" fmla="val 11111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D569ED0-FF63-59AA-03D7-F80857C44B96}"/>
              </a:ext>
            </a:extLst>
          </p:cNvPr>
          <p:cNvSpPr txBox="1"/>
          <p:nvPr/>
        </p:nvSpPr>
        <p:spPr>
          <a:xfrm>
            <a:off x="1574389" y="1554691"/>
            <a:ext cx="1726750" cy="338554"/>
          </a:xfrm>
          <a:prstGeom prst="rect">
            <a:avLst/>
          </a:prstGeom>
          <a:noFill/>
        </p:spPr>
        <p:txBody>
          <a:bodyPr wrap="square" rtlCol="0">
            <a:spAutoFit/>
          </a:bodyPr>
          <a:lstStyle/>
          <a:p>
            <a:pPr defTabSz="1218895">
              <a:buClrTx/>
            </a:pPr>
            <a:r>
              <a:rPr lang="en-IN" sz="1600" b="1" kern="1200" dirty="0">
                <a:latin typeface="Calibri"/>
                <a:ea typeface="+mn-ea"/>
                <a:cs typeface="+mn-cs"/>
              </a:rPr>
              <a:t>&lt;update&gt;</a:t>
            </a:r>
          </a:p>
        </p:txBody>
      </p:sp>
      <p:cxnSp>
        <p:nvCxnSpPr>
          <p:cNvPr id="28" name="Straight Arrow Connector 27">
            <a:extLst>
              <a:ext uri="{FF2B5EF4-FFF2-40B4-BE49-F238E27FC236}">
                <a16:creationId xmlns:a16="http://schemas.microsoft.com/office/drawing/2014/main" id="{3645F645-0AF3-3155-CAA6-4E3D073A04DB}"/>
              </a:ext>
            </a:extLst>
          </p:cNvPr>
          <p:cNvCxnSpPr>
            <a:stCxn id="8" idx="3"/>
            <a:endCxn id="7" idx="1"/>
          </p:cNvCxnSpPr>
          <p:nvPr/>
        </p:nvCxnSpPr>
        <p:spPr>
          <a:xfrm>
            <a:off x="4148729" y="4698669"/>
            <a:ext cx="32661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F06C242-7C1E-9CD8-41AD-5D90E3BE9A6E}"/>
              </a:ext>
            </a:extLst>
          </p:cNvPr>
          <p:cNvSpPr txBox="1"/>
          <p:nvPr/>
        </p:nvSpPr>
        <p:spPr>
          <a:xfrm>
            <a:off x="5239210" y="4412478"/>
            <a:ext cx="1726750" cy="338554"/>
          </a:xfrm>
          <a:prstGeom prst="rect">
            <a:avLst/>
          </a:prstGeom>
          <a:noFill/>
        </p:spPr>
        <p:txBody>
          <a:bodyPr wrap="square" rtlCol="0">
            <a:spAutoFit/>
          </a:bodyPr>
          <a:lstStyle/>
          <a:p>
            <a:pPr defTabSz="1218895">
              <a:buClrTx/>
            </a:pPr>
            <a:r>
              <a:rPr lang="en-IN" sz="1600" b="1" kern="1200" dirty="0">
                <a:latin typeface="Calibri"/>
                <a:ea typeface="+mn-ea"/>
                <a:cs typeface="+mn-cs"/>
              </a:rPr>
              <a:t>Data binding</a:t>
            </a:r>
          </a:p>
        </p:txBody>
      </p:sp>
      <p:sp>
        <p:nvSpPr>
          <p:cNvPr id="30" name="TextBox 29">
            <a:extLst>
              <a:ext uri="{FF2B5EF4-FFF2-40B4-BE49-F238E27FC236}">
                <a16:creationId xmlns:a16="http://schemas.microsoft.com/office/drawing/2014/main" id="{988DAFFA-6E53-4A9E-7EDB-D1C42BDD0ED4}"/>
              </a:ext>
            </a:extLst>
          </p:cNvPr>
          <p:cNvSpPr txBox="1"/>
          <p:nvPr/>
        </p:nvSpPr>
        <p:spPr>
          <a:xfrm>
            <a:off x="3682741" y="5279058"/>
            <a:ext cx="8387824" cy="677054"/>
          </a:xfrm>
          <a:prstGeom prst="rect">
            <a:avLst/>
          </a:prstGeom>
          <a:noFill/>
        </p:spPr>
        <p:txBody>
          <a:bodyPr wrap="square" lIns="121867" tIns="60933" rIns="121867" bIns="60933" rtlCol="0">
            <a:spAutoFit/>
          </a:bodyPr>
          <a:lstStyle/>
          <a:p>
            <a:pPr defTabSz="1218895">
              <a:buClrTx/>
            </a:pPr>
            <a:r>
              <a:rPr lang="en-IN" sz="1800" kern="1200" dirty="0">
                <a:latin typeface="Amasis MT Pro" panose="02040504050005020304" pitchFamily="18" charset="0"/>
                <a:ea typeface="+mn-ea"/>
                <a:cs typeface="+mn-cs"/>
              </a:rPr>
              <a:t>Data binding is a process of connecting model with the view, so the exchange of data can happen between the model and view.</a:t>
            </a:r>
          </a:p>
        </p:txBody>
      </p:sp>
    </p:spTree>
    <p:extLst>
      <p:ext uri="{BB962C8B-B14F-4D97-AF65-F5344CB8AC3E}">
        <p14:creationId xmlns:p14="http://schemas.microsoft.com/office/powerpoint/2010/main" val="1627741663"/>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Creative Lessons">
      <a:dk1>
        <a:srgbClr val="000000"/>
      </a:dk1>
      <a:lt1>
        <a:srgbClr val="FFFFFF"/>
      </a:lt1>
      <a:dk2>
        <a:srgbClr val="331E65"/>
      </a:dk2>
      <a:lt2>
        <a:srgbClr val="F3F2FF"/>
      </a:lt2>
      <a:accent1>
        <a:srgbClr val="9D6FF2"/>
      </a:accent1>
      <a:accent2>
        <a:srgbClr val="1DA696"/>
      </a:accent2>
      <a:accent3>
        <a:srgbClr val="DF538B"/>
      </a:accent3>
      <a:accent4>
        <a:srgbClr val="F4BA44"/>
      </a:accent4>
      <a:accent5>
        <a:srgbClr val="CB4A32"/>
      </a:accent5>
      <a:accent6>
        <a:srgbClr val="EAF1F2"/>
      </a:accent6>
      <a:hlink>
        <a:srgbClr val="DF538A"/>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2336</TotalTime>
  <Words>3328</Words>
  <Application>Microsoft Office PowerPoint</Application>
  <PresentationFormat>Custom</PresentationFormat>
  <Paragraphs>355</Paragraphs>
  <Slides>25</Slides>
  <Notes>3</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25</vt:i4>
      </vt:variant>
    </vt:vector>
  </HeadingPairs>
  <TitlesOfParts>
    <vt:vector size="43" baseType="lpstr">
      <vt:lpstr>72 Condensed</vt:lpstr>
      <vt:lpstr>Amasis MT Pro</vt:lpstr>
      <vt:lpstr>Quattrocento Sans</vt:lpstr>
      <vt:lpstr>Calibri</vt:lpstr>
      <vt:lpstr>Cambria</vt:lpstr>
      <vt:lpstr>Arial Black</vt:lpstr>
      <vt:lpstr>Open Sans</vt:lpstr>
      <vt:lpstr>Segoe UI Light</vt:lpstr>
      <vt:lpstr>Corben</vt:lpstr>
      <vt:lpstr>Arial</vt:lpstr>
      <vt:lpstr>Cooper Black</vt:lpstr>
      <vt:lpstr>72 Monospace</vt:lpstr>
      <vt:lpstr>Wingdings</vt:lpstr>
      <vt:lpstr>Segoe UI</vt:lpstr>
      <vt:lpstr>Office Theme</vt:lpstr>
      <vt:lpstr>2_Office Theme</vt:lpstr>
      <vt:lpstr>3_Office Theme</vt:lpstr>
      <vt:lpstr>1_Office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112</cp:revision>
  <dcterms:created xsi:type="dcterms:W3CDTF">2023-10-03T21:33:12Z</dcterms:created>
  <dcterms:modified xsi:type="dcterms:W3CDTF">2025-08-06T15:15:22Z</dcterms:modified>
</cp:coreProperties>
</file>