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3" r:id="rId4"/>
  </p:sldMasterIdLst>
  <p:notesMasterIdLst>
    <p:notesMasterId r:id="rId27"/>
  </p:notesMasterIdLst>
  <p:sldIdLst>
    <p:sldId id="256" r:id="rId5"/>
    <p:sldId id="402" r:id="rId6"/>
    <p:sldId id="423" r:id="rId7"/>
    <p:sldId id="283" r:id="rId8"/>
    <p:sldId id="1030" r:id="rId9"/>
    <p:sldId id="1031" r:id="rId10"/>
    <p:sldId id="1032" r:id="rId11"/>
    <p:sldId id="1033" r:id="rId12"/>
    <p:sldId id="287" r:id="rId13"/>
    <p:sldId id="295" r:id="rId14"/>
    <p:sldId id="296" r:id="rId15"/>
    <p:sldId id="297" r:id="rId16"/>
    <p:sldId id="298" r:id="rId17"/>
    <p:sldId id="299" r:id="rId18"/>
    <p:sldId id="300" r:id="rId19"/>
    <p:sldId id="301" r:id="rId20"/>
    <p:sldId id="303" r:id="rId21"/>
    <p:sldId id="1034" r:id="rId22"/>
    <p:sldId id="306" r:id="rId23"/>
    <p:sldId id="406" r:id="rId24"/>
    <p:sldId id="407" r:id="rId25"/>
    <p:sldId id="409" r:id="rId26"/>
  </p:sldIdLst>
  <p:sldSz cx="12188825" cy="6858000"/>
  <p:notesSz cx="6858000" cy="9144000"/>
  <p:embeddedFontLst>
    <p:embeddedFont>
      <p:font typeface="Arial Black" panose="020B0A04020102020204" pitchFamily="34" charset="0"/>
      <p:regular r:id="rId28"/>
      <p:bold r:id="rId29"/>
    </p:embeddedFont>
    <p:embeddedFont>
      <p:font typeface="Cambria" panose="02040503050406030204" pitchFamily="18" charset="0"/>
      <p:regular r:id="rId30"/>
      <p:bold r:id="rId31"/>
      <p:italic r:id="rId32"/>
      <p:boldItalic r:id="rId33"/>
    </p:embeddedFont>
    <p:embeddedFont>
      <p:font typeface="Cooper Black" panose="0208090404030B020404" pitchFamily="18" charset="0"/>
      <p:regular r:id="rId34"/>
    </p:embeddedFont>
    <p:embeddedFont>
      <p:font typeface="Corben" panose="020B0604020202020204" charset="0"/>
      <p:bold r:id="rId35"/>
    </p:embeddedFont>
    <p:embeddedFont>
      <p:font typeface="Open Sans" panose="020B0606030504020204" pitchFamily="34" charset="0"/>
      <p:regular r:id="rId36"/>
      <p:bold r:id="rId37"/>
      <p:italic r:id="rId38"/>
      <p:boldItalic r:id="rId39"/>
    </p:embeddedFont>
    <p:embeddedFont>
      <p:font typeface="Quattrocento Sans" panose="020B0502050000020003" pitchFamily="34"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
      <p:font typeface="Segoe UI Light" panose="020B0502040204020203" pitchFamily="34"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0"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1.xml"/><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6" name="Google Shape;117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3" name="Google Shape;122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0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10</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9"/>
        <p:cNvGrpSpPr/>
        <p:nvPr/>
      </p:nvGrpSpPr>
      <p:grpSpPr>
        <a:xfrm>
          <a:off x="0" y="0"/>
          <a:ext cx="0" cy="0"/>
          <a:chOff x="0" y="0"/>
          <a:chExt cx="0" cy="0"/>
        </a:xfrm>
      </p:grpSpPr>
      <p:sp>
        <p:nvSpPr>
          <p:cNvPr id="30" name="Google Shape;30;p147"/>
          <p:cNvSpPr/>
          <p:nvPr/>
        </p:nvSpPr>
        <p:spPr>
          <a:xfrm>
            <a:off x="-2889" y="0"/>
            <a:ext cx="5373429" cy="6858001"/>
          </a:xfrm>
          <a:custGeom>
            <a:avLst/>
            <a:gdLst/>
            <a:ahLst/>
            <a:cxnLst/>
            <a:rect l="l" t="t" r="r" b="b"/>
            <a:pathLst>
              <a:path w="5373429" h="6858001" extrusionOk="0">
                <a:moveTo>
                  <a:pt x="0" y="0"/>
                </a:moveTo>
                <a:lnTo>
                  <a:pt x="3009869" y="0"/>
                </a:lnTo>
                <a:lnTo>
                  <a:pt x="3067925" y="33382"/>
                </a:lnTo>
                <a:cubicBezTo>
                  <a:pt x="4450129" y="873229"/>
                  <a:pt x="5373429" y="2393122"/>
                  <a:pt x="5373429" y="4128662"/>
                </a:cubicBezTo>
                <a:cubicBezTo>
                  <a:pt x="5373429" y="5120400"/>
                  <a:pt x="5071943" y="6041721"/>
                  <a:pt x="4555623" y="6805976"/>
                </a:cubicBezTo>
                <a:lnTo>
                  <a:pt x="4518627" y="6858001"/>
                </a:lnTo>
                <a:lnTo>
                  <a:pt x="0" y="6858001"/>
                </a:lnTo>
                <a:close/>
              </a:path>
            </a:pathLst>
          </a:custGeom>
          <a:gradFill>
            <a:gsLst>
              <a:gs pos="0">
                <a:schemeClr val="accent1"/>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1" name="Google Shape;31;p147"/>
          <p:cNvSpPr/>
          <p:nvPr/>
        </p:nvSpPr>
        <p:spPr>
          <a:xfrm>
            <a:off x="1" y="0"/>
            <a:ext cx="4749901" cy="6858000"/>
          </a:xfrm>
          <a:custGeom>
            <a:avLst/>
            <a:gdLst/>
            <a:ahLst/>
            <a:cxnLst/>
            <a:rect l="l" t="t" r="r" b="b"/>
            <a:pathLst>
              <a:path w="4749901" h="6858000" extrusionOk="0">
                <a:moveTo>
                  <a:pt x="0" y="0"/>
                </a:moveTo>
                <a:lnTo>
                  <a:pt x="2930208" y="0"/>
                </a:lnTo>
                <a:lnTo>
                  <a:pt x="3243158" y="234020"/>
                </a:lnTo>
                <a:cubicBezTo>
                  <a:pt x="4163364" y="993441"/>
                  <a:pt x="4749901" y="2142724"/>
                  <a:pt x="4749901" y="3429000"/>
                </a:cubicBezTo>
                <a:cubicBezTo>
                  <a:pt x="4749901" y="4715276"/>
                  <a:pt x="4163364" y="5864559"/>
                  <a:pt x="3243158" y="6623981"/>
                </a:cubicBezTo>
                <a:lnTo>
                  <a:pt x="2930208" y="6858000"/>
                </a:lnTo>
                <a:lnTo>
                  <a:pt x="0" y="6858000"/>
                </a:ln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2" name="Google Shape;32;p147"/>
          <p:cNvSpPr txBox="1">
            <a:spLocks noGrp="1"/>
          </p:cNvSpPr>
          <p:nvPr>
            <p:ph type="title"/>
          </p:nvPr>
        </p:nvSpPr>
        <p:spPr>
          <a:xfrm>
            <a:off x="582007" y="1700808"/>
            <a:ext cx="4432285" cy="1900971"/>
          </a:xfrm>
          <a:prstGeom prst="rect">
            <a:avLst/>
          </a:prstGeom>
          <a:noFill/>
          <a:ln>
            <a:noFill/>
          </a:ln>
        </p:spPr>
        <p:txBody>
          <a:bodyPr spcFirstLastPara="1" wrap="square" lIns="0" tIns="60925" rIns="0" bIns="60925" anchor="b" anchorCtr="0">
            <a:noAutofit/>
          </a:bodyPr>
          <a:lstStyle>
            <a:lvl1pPr lvl="0" algn="l">
              <a:spcBef>
                <a:spcPts val="0"/>
              </a:spcBef>
              <a:spcAft>
                <a:spcPts val="0"/>
              </a:spcAft>
              <a:buClr>
                <a:schemeClr val="lt1"/>
              </a:buClr>
              <a:buSzPts val="4400"/>
              <a:buFont typeface="Quattrocento Sans"/>
              <a:buNone/>
              <a:defRPr sz="44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7"/>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7"/>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7"/>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47"/>
          <p:cNvSpPr txBox="1">
            <a:spLocks noGrp="1"/>
          </p:cNvSpPr>
          <p:nvPr>
            <p:ph type="body" idx="1"/>
          </p:nvPr>
        </p:nvSpPr>
        <p:spPr>
          <a:xfrm>
            <a:off x="582613" y="3602206"/>
            <a:ext cx="3279775" cy="1900237"/>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lt1"/>
              </a:buClr>
              <a:buSzPts val="1600"/>
              <a:buNone/>
              <a:defRPr sz="1600">
                <a:solidFill>
                  <a:schemeClr val="lt1"/>
                </a:solidFill>
              </a:defRPr>
            </a:lvl1pPr>
            <a:lvl2pPr marL="914400" lvl="1" indent="-228600" algn="l">
              <a:spcBef>
                <a:spcPts val="320"/>
              </a:spcBef>
              <a:spcAft>
                <a:spcPts val="0"/>
              </a:spcAft>
              <a:buClr>
                <a:schemeClr val="lt1"/>
              </a:buClr>
              <a:buSzPts val="1600"/>
              <a:buNone/>
              <a:defRPr sz="1600">
                <a:solidFill>
                  <a:schemeClr val="lt1"/>
                </a:solidFill>
              </a:defRPr>
            </a:lvl2pPr>
            <a:lvl3pPr marL="1371600" lvl="2" indent="-228600" algn="l">
              <a:spcBef>
                <a:spcPts val="320"/>
              </a:spcBef>
              <a:spcAft>
                <a:spcPts val="0"/>
              </a:spcAft>
              <a:buClr>
                <a:schemeClr val="lt1"/>
              </a:buClr>
              <a:buSzPts val="1600"/>
              <a:buNone/>
              <a:defRPr sz="1600">
                <a:solidFill>
                  <a:schemeClr val="lt1"/>
                </a:solidFill>
              </a:defRPr>
            </a:lvl3pPr>
            <a:lvl4pPr marL="1828800" lvl="3" indent="-228600" algn="l">
              <a:spcBef>
                <a:spcPts val="320"/>
              </a:spcBef>
              <a:spcAft>
                <a:spcPts val="0"/>
              </a:spcAft>
              <a:buClr>
                <a:schemeClr val="lt1"/>
              </a:buClr>
              <a:buSzPts val="1600"/>
              <a:buNone/>
              <a:defRPr sz="1600">
                <a:solidFill>
                  <a:schemeClr val="lt1"/>
                </a:solidFill>
              </a:defRPr>
            </a:lvl4pPr>
            <a:lvl5pPr marL="2286000" lvl="4" indent="-228600" algn="l">
              <a:spcBef>
                <a:spcPts val="320"/>
              </a:spcBef>
              <a:spcAft>
                <a:spcPts val="0"/>
              </a:spcAft>
              <a:buClr>
                <a:schemeClr val="lt1"/>
              </a:buClr>
              <a:buSzPts val="160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9163056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2722161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229473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6590321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546475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4822971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98103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33600442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078936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1969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45891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733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622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00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7" r:id="rId3"/>
    <p:sldLayoutId id="2147483658" r:id="rId4"/>
    <p:sldLayoutId id="2147483659" r:id="rId5"/>
    <p:sldLayoutId id="2147483660" r:id="rId6"/>
    <p:sldLayoutId id="2147483707" r:id="rId7"/>
    <p:sldLayoutId id="2147483721" r:id="rId8"/>
    <p:sldLayoutId id="214748372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2520148"/>
      </p:ext>
    </p:extLst>
  </p:cSld>
  <p:clrMap bg1="lt1" tx1="dk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7.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8.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tiff"/><Relationship Id="rId2" Type="http://schemas.openxmlformats.org/officeDocument/2006/relationships/notesSlide" Target="../notesSlides/notesSlide15.xml"/><Relationship Id="rId1" Type="http://schemas.openxmlformats.org/officeDocument/2006/relationships/slideLayout" Target="../slideLayouts/slideLayout39.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hyperlink" Target="https://github.com/SAP-samples/abap-file-upload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i.sap.com/"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anubhavtrainings.com/restful-programming-training" TargetMode="External"/><Relationship Id="rId2" Type="http://schemas.openxmlformats.org/officeDocument/2006/relationships/hyperlink" Target="https://youtu.be/rTsAg_OGh-A" TargetMode="Externa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3" name="Google Shape;1153;p44"/>
          <p:cNvSpPr txBox="1"/>
          <p:nvPr/>
        </p:nvSpPr>
        <p:spPr>
          <a:xfrm>
            <a:off x="191294" y="1593306"/>
            <a:ext cx="11806237" cy="2308324"/>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CDS entities – To develop our RAP BO (Business Object)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Business Object here is a TREE data structure which is composed of multiple nodes (parent, child), The tree starts from a </a:t>
            </a:r>
            <a:r>
              <a:rPr kumimoji="0" lang="en-US" sz="1800" b="1" i="0" u="none" strike="noStrike" kern="0" cap="none" spc="0" normalizeH="0" baseline="0" noProof="0" dirty="0">
                <a:ln>
                  <a:noFill/>
                </a:ln>
                <a:solidFill>
                  <a:srgbClr val="433835"/>
                </a:solidFill>
                <a:effectLst/>
                <a:uLnTx/>
                <a:uFillTx/>
                <a:latin typeface="Calibri"/>
                <a:ea typeface="Calibri"/>
                <a:cs typeface="Calibri"/>
                <a:sym typeface="Calibri"/>
              </a:rPr>
              <a:t>root node. </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Once the business object is ready, we define the behavior of the business object like can this object be created, updated, deleted. Business object is a static structure (like a class) and the records of actual data is the instance of BO (object of a class).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Finally we can create service definition and service binding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UI layer to consume the service to build application.</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154" name="Google Shape;1154;p4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Components in RAP app – Technical Level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4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Development Approach</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65" name="Google Shape;1165;p45"/>
          <p:cNvSpPr/>
          <p:nvPr/>
        </p:nvSpPr>
        <p:spPr>
          <a:xfrm>
            <a:off x="837828" y="5805264"/>
            <a:ext cx="10863274" cy="6857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SE11 – Data Dictionary – Tables, Views, Data Elements, Domains, LO, MC…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6" name="Google Shape;1166;p45"/>
          <p:cNvSpPr/>
          <p:nvPr/>
        </p:nvSpPr>
        <p:spPr>
          <a:xfrm>
            <a:off x="824939" y="4846890"/>
            <a:ext cx="10863274" cy="85403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 – (function modules and classes to interact with database)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LUW, Update FM, BAPIs – SELECT INSERT MODIFY UPDATE DELETE, EQ, DQ</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7" name="Google Shape;1167;p45"/>
          <p:cNvSpPr/>
          <p:nvPr/>
        </p:nvSpPr>
        <p:spPr>
          <a:xfrm>
            <a:off x="837828" y="4143457"/>
            <a:ext cx="10863274" cy="577117"/>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Customizing layer (SPRO, SM30)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8" name="Google Shape;1168;p45"/>
          <p:cNvSpPr/>
          <p:nvPr/>
        </p:nvSpPr>
        <p:spPr>
          <a:xfrm>
            <a:off x="837828" y="2735330"/>
            <a:ext cx="10863274" cy="128181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API Layer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Business logic, Data validations, Lock Unlock, Sync. Points, Branches, Manipulation logic, data flow logic, processing logic - RICEF</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9" name="Google Shape;1169;p45"/>
          <p:cNvSpPr/>
          <p:nvPr/>
        </p:nvSpPr>
        <p:spPr>
          <a:xfrm>
            <a:off x="837828" y="1799226"/>
            <a:ext cx="10863274" cy="83176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Service layer (expose data over HTTP/HTTPS protocol) – OData Services (V2, V4)</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SEGW, SADL, @OData, Serv. Definition and Binding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0" name="Google Shape;1170;p45"/>
          <p:cNvSpPr/>
          <p:nvPr/>
        </p:nvSpPr>
        <p:spPr>
          <a:xfrm>
            <a:off x="837828" y="714536"/>
            <a:ext cx="4968552"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UI (Fiori Apps)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Transactional | Analytical | Factsheet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1" name="Google Shape;1171;p45"/>
          <p:cNvSpPr/>
          <p:nvPr/>
        </p:nvSpPr>
        <p:spPr>
          <a:xfrm>
            <a:off x="5878388" y="710866"/>
            <a:ext cx="3312368"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Analytical Tools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Excel | SAC | Other..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2" name="Google Shape;1172;p45"/>
          <p:cNvSpPr/>
          <p:nvPr/>
        </p:nvSpPr>
        <p:spPr>
          <a:xfrm>
            <a:off x="9335699" y="700015"/>
            <a:ext cx="2387066"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Third Party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Your own ABAP code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3" name="Google Shape;1173;p45"/>
          <p:cNvSpPr/>
          <p:nvPr/>
        </p:nvSpPr>
        <p:spPr>
          <a:xfrm>
            <a:off x="45740" y="1157078"/>
            <a:ext cx="792088" cy="5229624"/>
          </a:xfrm>
          <a:prstGeom prst="up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46"/>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RAP – The Big picture</a:t>
            </a:r>
            <a:endParaRPr dirty="0">
              <a:solidFill>
                <a:srgbClr val="FFC000"/>
              </a:solidFill>
              <a:latin typeface="Cooper Black" panose="0208090404030B020404" pitchFamily="18" charset="0"/>
            </a:endParaRPr>
          </a:p>
        </p:txBody>
      </p:sp>
      <p:pic>
        <p:nvPicPr>
          <p:cNvPr id="1179" name="Google Shape;1179;p46"/>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81" name="Google Shape;1181;p46"/>
          <p:cNvPicPr preferRelativeResize="0"/>
          <p:nvPr/>
        </p:nvPicPr>
        <p:blipFill rotWithShape="1">
          <a:blip r:embed="rId4">
            <a:alphaModFix/>
          </a:blip>
          <a:srcRect/>
          <a:stretch/>
        </p:blipFill>
        <p:spPr>
          <a:xfrm>
            <a:off x="633319" y="1020497"/>
            <a:ext cx="10644834" cy="5419663"/>
          </a:xfrm>
          <a:prstGeom prst="rect">
            <a:avLst/>
          </a:prstGeom>
          <a:noFill/>
          <a:ln>
            <a:noFill/>
          </a:ln>
        </p:spPr>
      </p:pic>
      <p:sp>
        <p:nvSpPr>
          <p:cNvPr id="1182" name="Google Shape;1182;p46"/>
          <p:cNvSpPr/>
          <p:nvPr/>
        </p:nvSpPr>
        <p:spPr>
          <a:xfrm rot="-5400000">
            <a:off x="1350009" y="2774212"/>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183" name="Google Shape;1183;p46"/>
          <p:cNvSpPr/>
          <p:nvPr/>
        </p:nvSpPr>
        <p:spPr>
          <a:xfrm rot="-5400000">
            <a:off x="1350008" y="5005878"/>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3835"/>
              </a:solidFill>
              <a:effectLst/>
              <a:uLnTx/>
              <a:uFillTx/>
              <a:latin typeface="Calibri"/>
              <a:ea typeface="Calibri"/>
              <a:cs typeface="Calibri"/>
              <a:sym typeface="Calibri"/>
            </a:endParaRPr>
          </a:p>
        </p:txBody>
      </p:sp>
      <p:pic>
        <p:nvPicPr>
          <p:cNvPr id="1184" name="Google Shape;1184;p46" descr="Want Clipart Consumer Market - Consumer Vs Industrial Marketing, HD Png  Download , Transparent Png Image - PNGitem"/>
          <p:cNvPicPr preferRelativeResize="0"/>
          <p:nvPr/>
        </p:nvPicPr>
        <p:blipFill rotWithShape="1">
          <a:blip r:embed="rId5">
            <a:alphaModFix/>
          </a:blip>
          <a:srcRect/>
          <a:stretch/>
        </p:blipFill>
        <p:spPr>
          <a:xfrm>
            <a:off x="6814305" y="76799"/>
            <a:ext cx="2735591" cy="943697"/>
          </a:xfrm>
          <a:prstGeom prst="rect">
            <a:avLst/>
          </a:prstGeom>
          <a:noFill/>
          <a:ln>
            <a:noFill/>
          </a:ln>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48"/>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What is a Business Object</a:t>
            </a:r>
            <a:endParaRPr dirty="0">
              <a:solidFill>
                <a:srgbClr val="FFC000"/>
              </a:solidFill>
              <a:latin typeface="Cooper Black" panose="0208090404030B020404" pitchFamily="18" charset="0"/>
            </a:endParaRPr>
          </a:p>
        </p:txBody>
      </p:sp>
      <p:pic>
        <p:nvPicPr>
          <p:cNvPr id="1195" name="Google Shape;1195;p48"/>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97" name="Google Shape;1197;p48"/>
          <p:cNvPicPr preferRelativeResize="0"/>
          <p:nvPr/>
        </p:nvPicPr>
        <p:blipFill rotWithShape="1">
          <a:blip r:embed="rId4">
            <a:alphaModFix/>
          </a:blip>
          <a:srcRect/>
          <a:stretch/>
        </p:blipFill>
        <p:spPr>
          <a:xfrm>
            <a:off x="983176" y="1077355"/>
            <a:ext cx="9622388" cy="5394023"/>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0"/>
          <p:cNvSpPr txBox="1">
            <a:spLocks noGrp="1"/>
          </p:cNvSpPr>
          <p:nvPr>
            <p:ph type="title"/>
          </p:nvPr>
        </p:nvSpPr>
        <p:spPr>
          <a:xfrm>
            <a:off x="263285" y="188368"/>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Types of Implementation (Scenario) </a:t>
            </a:r>
            <a:endParaRPr dirty="0">
              <a:solidFill>
                <a:srgbClr val="FFC000"/>
              </a:solidFill>
              <a:latin typeface="Cooper Black" panose="0208090404030B020404" pitchFamily="18" charset="0"/>
            </a:endParaRPr>
          </a:p>
        </p:txBody>
      </p:sp>
      <p:pic>
        <p:nvPicPr>
          <p:cNvPr id="1207" name="Google Shape;1207;p50"/>
          <p:cNvPicPr preferRelativeResize="0"/>
          <p:nvPr/>
        </p:nvPicPr>
        <p:blipFill rotWithShape="1">
          <a:blip r:embed="rId3">
            <a:alphaModFix/>
          </a:blip>
          <a:srcRect/>
          <a:stretch/>
        </p:blipFill>
        <p:spPr>
          <a:xfrm>
            <a:off x="11379302" y="57696"/>
            <a:ext cx="716512" cy="707702"/>
          </a:xfrm>
          <a:prstGeom prst="rect">
            <a:avLst/>
          </a:prstGeom>
          <a:noFill/>
          <a:ln>
            <a:noFill/>
          </a:ln>
        </p:spPr>
      </p:pic>
      <p:sp>
        <p:nvSpPr>
          <p:cNvPr id="1209" name="Google Shape;1209;p50"/>
          <p:cNvSpPr/>
          <p:nvPr/>
        </p:nvSpPr>
        <p:spPr>
          <a:xfrm>
            <a:off x="5530898" y="1499784"/>
            <a:ext cx="4474962" cy="2348755"/>
          </a:xfrm>
          <a:custGeom>
            <a:avLst/>
            <a:gdLst/>
            <a:ahLst/>
            <a:cxnLst/>
            <a:rect l="l" t="t" r="r" b="b"/>
            <a:pathLst>
              <a:path w="2614" h="1372" extrusionOk="0">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a:gsLst>
              <a:gs pos="0">
                <a:schemeClr val="accent5"/>
              </a:gs>
              <a:gs pos="100000">
                <a:schemeClr val="accent6"/>
              </a:gs>
            </a:gsLst>
            <a:lin ang="1080000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0" name="Google Shape;1210;p50"/>
          <p:cNvSpPr txBox="1"/>
          <p:nvPr/>
        </p:nvSpPr>
        <p:spPr>
          <a:xfrm>
            <a:off x="656737" y="1124429"/>
            <a:ext cx="2946688" cy="400110"/>
          </a:xfrm>
          <a:prstGeom prst="rect">
            <a:avLst/>
          </a:prstGeom>
          <a:noFill/>
          <a:ln>
            <a:noFill/>
          </a:ln>
        </p:spPr>
        <p:txBody>
          <a:bodyPr spcFirstLastPara="1" wrap="square" lIns="0" tIns="45700" rIns="0" bIns="45700" anchor="ctr"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srgbClr val="433835"/>
                </a:solidFill>
                <a:effectLst/>
                <a:uLnTx/>
                <a:uFillTx/>
                <a:latin typeface="Calibri"/>
                <a:ea typeface="Calibri"/>
                <a:cs typeface="Calibri"/>
                <a:sym typeface="Calibri"/>
              </a:rPr>
              <a:t>Brownfield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1" name="Google Shape;1211;p50"/>
          <p:cNvSpPr/>
          <p:nvPr/>
        </p:nvSpPr>
        <p:spPr>
          <a:xfrm>
            <a:off x="656737" y="1535836"/>
            <a:ext cx="4265446" cy="2062103"/>
          </a:xfrm>
          <a:prstGeom prst="rect">
            <a:avLst/>
          </a:prstGeom>
          <a:noFill/>
          <a:ln>
            <a:noFill/>
          </a:ln>
        </p:spPr>
        <p:txBody>
          <a:bodyPr spcFirstLastPara="1" wrap="square" lIns="0" tIns="45700" rIns="0" bIns="45700" anchor="t" anchorCtr="0">
            <a:spAutoFit/>
          </a:bodyPr>
          <a:lstStyle/>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Is used when we want to create a transactional application which can insert, update, delete data from the system by writing your own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already have Business logic with you and you want to use that business logic to perform transactional capability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are own your own to manage your implementation.</a:t>
            </a:r>
            <a:endParaRPr kumimoji="0" sz="16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12" name="Google Shape;1212;p50"/>
          <p:cNvSpPr txBox="1"/>
          <p:nvPr/>
        </p:nvSpPr>
        <p:spPr>
          <a:xfrm>
            <a:off x="7575407" y="3848916"/>
            <a:ext cx="2910350" cy="400110"/>
          </a:xfrm>
          <a:prstGeom prst="rect">
            <a:avLst/>
          </a:prstGeom>
          <a:noFill/>
          <a:ln>
            <a:noFill/>
          </a:ln>
        </p:spPr>
        <p:txBody>
          <a:bodyPr spcFirstLastPara="1" wrap="square" lIns="0" tIns="45700" rIns="0"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srgbClr val="433835"/>
                </a:solidFill>
                <a:effectLst/>
                <a:uLnTx/>
                <a:uFillTx/>
                <a:latin typeface="Calibri"/>
                <a:ea typeface="Calibri"/>
                <a:cs typeface="Calibri"/>
                <a:sym typeface="Calibri"/>
              </a:rPr>
              <a:t>Greenfield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3" name="Google Shape;1213;p50"/>
          <p:cNvSpPr/>
          <p:nvPr/>
        </p:nvSpPr>
        <p:spPr>
          <a:xfrm>
            <a:off x="7516430" y="4255777"/>
            <a:ext cx="4234682" cy="1815882"/>
          </a:xfrm>
          <a:prstGeom prst="rect">
            <a:avLst/>
          </a:prstGeom>
          <a:noFill/>
          <a:ln>
            <a:noFill/>
          </a:ln>
        </p:spPr>
        <p:txBody>
          <a:bodyPr spcFirstLastPara="1" wrap="square" lIns="0" tIns="45700" rIns="0" bIns="45700" anchor="t" anchorCtr="0">
            <a:spAutoFit/>
          </a:bodyPr>
          <a:lstStyle/>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Is used when we want to create a transactional application which can insert, update, delete data from the system by using the framework provided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do not have Business logic with you and you want system to create business logic for you automatically.</a:t>
            </a:r>
            <a:endParaRPr kumimoji="0" sz="16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14" name="Google Shape;1214;p50"/>
          <p:cNvSpPr txBox="1"/>
          <p:nvPr/>
        </p:nvSpPr>
        <p:spPr>
          <a:xfrm>
            <a:off x="5856521" y="1775322"/>
            <a:ext cx="3484087" cy="461537"/>
          </a:xfrm>
          <a:prstGeom prst="rect">
            <a:avLst/>
          </a:prstGeom>
          <a:noFill/>
          <a:ln>
            <a:noFill/>
          </a:ln>
        </p:spPr>
        <p:txBody>
          <a:bodyPr spcFirstLastPara="1" wrap="square" lIns="0" tIns="45700" rIns="0" bIns="4570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1" i="0" u="none" strike="noStrike" kern="0" cap="none" spc="0" normalizeH="0" baseline="0" noProof="0">
                <a:ln>
                  <a:noFill/>
                </a:ln>
                <a:solidFill>
                  <a:srgbClr val="FFFFFF"/>
                </a:solidFill>
                <a:effectLst/>
                <a:uLnTx/>
                <a:uFillTx/>
                <a:latin typeface="Open Sans"/>
                <a:ea typeface="Open Sans"/>
                <a:cs typeface="Open Sans"/>
                <a:sym typeface="Open Sans"/>
              </a:rPr>
              <a:t>02. Managed Scenario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5" name="Google Shape;1215;p50"/>
          <p:cNvSpPr/>
          <p:nvPr/>
        </p:nvSpPr>
        <p:spPr>
          <a:xfrm>
            <a:off x="8986379" y="2883579"/>
            <a:ext cx="410768" cy="360134"/>
          </a:xfrm>
          <a:custGeom>
            <a:avLst/>
            <a:gdLst/>
            <a:ahLst/>
            <a:cxnLst/>
            <a:rect l="l" t="t" r="r" b="b"/>
            <a:pathLst>
              <a:path w="1536" h="1350" extrusionOk="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6" name="Google Shape;1216;p50"/>
          <p:cNvSpPr/>
          <p:nvPr/>
        </p:nvSpPr>
        <p:spPr>
          <a:xfrm>
            <a:off x="2076240" y="3293876"/>
            <a:ext cx="4483523" cy="2384707"/>
          </a:xfrm>
          <a:custGeom>
            <a:avLst/>
            <a:gdLst/>
            <a:ahLst/>
            <a:cxnLst/>
            <a:rect l="l" t="t" r="r" b="b"/>
            <a:pathLst>
              <a:path w="2619" h="1393" extrusionOk="0">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a:gsLst>
              <a:gs pos="0">
                <a:schemeClr val="accent3"/>
              </a:gs>
              <a:gs pos="76000">
                <a:schemeClr val="accent4"/>
              </a:gs>
              <a:gs pos="100000">
                <a:schemeClr val="accent4"/>
              </a:gs>
            </a:gsLst>
            <a:lin ang="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7" name="Google Shape;1217;p50"/>
          <p:cNvSpPr txBox="1"/>
          <p:nvPr/>
        </p:nvSpPr>
        <p:spPr>
          <a:xfrm>
            <a:off x="2744933" y="4724221"/>
            <a:ext cx="3484087" cy="830740"/>
          </a:xfrm>
          <a:prstGeom prst="rect">
            <a:avLst/>
          </a:prstGeom>
          <a:noFill/>
          <a:ln>
            <a:noFill/>
          </a:ln>
        </p:spPr>
        <p:txBody>
          <a:bodyPr spcFirstLastPara="1" wrap="square" lIns="0" tIns="45700" rIns="0" bIns="4570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1" i="0" u="none" strike="noStrike" kern="0" cap="none" spc="0" normalizeH="0" baseline="0" noProof="0">
                <a:ln>
                  <a:noFill/>
                </a:ln>
                <a:solidFill>
                  <a:srgbClr val="FFFFFF"/>
                </a:solidFill>
                <a:effectLst/>
                <a:uLnTx/>
                <a:uFillTx/>
                <a:latin typeface="Open Sans"/>
                <a:ea typeface="Open Sans"/>
                <a:cs typeface="Open Sans"/>
                <a:sym typeface="Open Sans"/>
              </a:rPr>
              <a:t>01. Un-Managed Scenario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18" name="Google Shape;1218;p50"/>
          <p:cNvGrpSpPr/>
          <p:nvPr/>
        </p:nvGrpSpPr>
        <p:grpSpPr>
          <a:xfrm>
            <a:off x="2640029" y="3909061"/>
            <a:ext cx="470524" cy="527087"/>
            <a:chOff x="120651" y="2266950"/>
            <a:chExt cx="2944813" cy="3298825"/>
          </a:xfrm>
        </p:grpSpPr>
        <p:sp>
          <p:nvSpPr>
            <p:cNvPr id="1219" name="Google Shape;1219;p50"/>
            <p:cNvSpPr/>
            <p:nvPr/>
          </p:nvSpPr>
          <p:spPr>
            <a:xfrm>
              <a:off x="1219201" y="3508375"/>
              <a:ext cx="747713" cy="1436688"/>
            </a:xfrm>
            <a:custGeom>
              <a:avLst/>
              <a:gdLst/>
              <a:ahLst/>
              <a:cxnLst/>
              <a:rect l="l" t="t" r="r" b="b"/>
              <a:pathLst>
                <a:path w="347" h="669" extrusionOk="0">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20" name="Google Shape;1220;p50"/>
            <p:cNvSpPr/>
            <p:nvPr/>
          </p:nvSpPr>
          <p:spPr>
            <a:xfrm>
              <a:off x="120651" y="2266950"/>
              <a:ext cx="2944813" cy="3298825"/>
            </a:xfrm>
            <a:custGeom>
              <a:avLst/>
              <a:gdLst/>
              <a:ahLst/>
              <a:cxnLst/>
              <a:rect l="l" t="t" r="r" b="b"/>
              <a:pathLst>
                <a:path w="1367" h="1536" extrusionOk="0">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1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51"/>
          <p:cNvSpPr txBox="1">
            <a:spLocks noGrp="1"/>
          </p:cNvSpPr>
          <p:nvPr>
            <p:ph type="title"/>
          </p:nvPr>
        </p:nvSpPr>
        <p:spPr>
          <a:xfrm>
            <a:off x="391076" y="162752"/>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BO Runtime Implementation Types</a:t>
            </a:r>
            <a:endParaRPr dirty="0">
              <a:solidFill>
                <a:srgbClr val="FFC000"/>
              </a:solidFill>
              <a:latin typeface="Cooper Black" panose="0208090404030B020404" pitchFamily="18" charset="0"/>
            </a:endParaRPr>
          </a:p>
        </p:txBody>
      </p:sp>
      <p:pic>
        <p:nvPicPr>
          <p:cNvPr id="1226" name="Google Shape;1226;p51"/>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228" name="Google Shape;1228;p51"/>
          <p:cNvPicPr preferRelativeResize="0"/>
          <p:nvPr/>
        </p:nvPicPr>
        <p:blipFill rotWithShape="1">
          <a:blip r:embed="rId4">
            <a:alphaModFix/>
          </a:blip>
          <a:srcRect/>
          <a:stretch/>
        </p:blipFill>
        <p:spPr>
          <a:xfrm>
            <a:off x="616585" y="1325166"/>
            <a:ext cx="10955657" cy="4586444"/>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lowchart: Connector 4"/>
          <p:cNvSpPr/>
          <p:nvPr/>
        </p:nvSpPr>
        <p:spPr>
          <a:xfrm>
            <a:off x="5806380" y="28829"/>
            <a:ext cx="5557368" cy="5468483"/>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 y="14067"/>
            <a:ext cx="6784876" cy="6254347"/>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75C042"/>
                </a:solidFill>
                <a:effectLst/>
              </a:rPr>
              <a:t>What We </a:t>
            </a:r>
            <a:r>
              <a:rPr lang="en-IN" sz="4000" b="1" i="0" dirty="0">
                <a:solidFill>
                  <a:srgbClr val="55E96E"/>
                </a:solidFill>
                <a:effectLst/>
                <a:latin typeface="Segoe UI Light" panose="020B0502040204020203" pitchFamily="34" charset="0"/>
                <a:cs typeface="Segoe UI Light" panose="020B0502040204020203" pitchFamily="34" charset="0"/>
              </a:rPr>
              <a:t>Did</a:t>
            </a:r>
            <a:endParaRPr lang="en-IN" sz="4000" b="1" dirty="0">
              <a:solidFill>
                <a:srgbClr val="55E96E"/>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14" name="Google Shape;845;p16"/>
          <p:cNvSpPr/>
          <p:nvPr/>
        </p:nvSpPr>
        <p:spPr>
          <a:xfrm>
            <a:off x="-1" y="0"/>
            <a:ext cx="1993020" cy="982572"/>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5C042"/>
              </a:solidFill>
              <a:effectLst/>
              <a:uLnTx/>
              <a:uFillTx/>
              <a:latin typeface="Calibri"/>
              <a:ea typeface="Calibri"/>
              <a:cs typeface="Calibri"/>
              <a:sym typeface="Calibri"/>
            </a:endParaRPr>
          </a:p>
        </p:txBody>
      </p:sp>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rgbClr val="75C042"/>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dirty="0">
                <a:solidFill>
                  <a:srgbClr val="75C042"/>
                </a:solidFill>
                <a:latin typeface="Segoe UI" panose="020B0502040204020203" pitchFamily="34" charset="0"/>
                <a:ea typeface="Calibri Light" charset="0"/>
                <a:cs typeface="Segoe UI" panose="020B0502040204020203" pitchFamily="34" charset="0"/>
              </a:rPr>
              <a:t>Day 2</a:t>
            </a:r>
            <a:endParaRPr lang="en-US" sz="540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chemeClr val="tx1"/>
                </a:solidFill>
                <a:latin typeface="Cambria" panose="02040503050406030204" pitchFamily="18" charset="0"/>
                <a:ea typeface="Cambria" panose="02040503050406030204" pitchFamily="18" charset="0"/>
                <a:cs typeface="Corben"/>
                <a:sym typeface="Corben"/>
              </a:rPr>
              <a:t>www.anubhavtrainings.com</a:t>
            </a:r>
            <a:endParaRPr sz="1600" dirty="0">
              <a:solidFill>
                <a:schemeClr val="tx1"/>
              </a:solidFill>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
          <p:cNvSpPr/>
          <p:nvPr/>
        </p:nvSpPr>
        <p:spPr>
          <a:xfrm>
            <a:off x="-21424" y="4797151"/>
            <a:ext cx="3729207" cy="2055451"/>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7" name="Google Shape;507;p2"/>
          <p:cNvSpPr/>
          <p:nvPr/>
        </p:nvSpPr>
        <p:spPr>
          <a:xfrm>
            <a:off x="-21424" y="4952366"/>
            <a:ext cx="3278485" cy="1905635"/>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8" name="Google Shape;508;p2"/>
          <p:cNvSpPr txBox="1">
            <a:spLocks noGrp="1"/>
          </p:cNvSpPr>
          <p:nvPr>
            <p:ph type="title"/>
          </p:nvPr>
        </p:nvSpPr>
        <p:spPr>
          <a:xfrm>
            <a:off x="682738" y="190775"/>
            <a:ext cx="4432285" cy="732234"/>
          </a:xfrm>
          <a:prstGeom prst="rect">
            <a:avLst/>
          </a:prstGeom>
          <a:noFill/>
          <a:ln>
            <a:noFill/>
          </a:ln>
        </p:spPr>
        <p:txBody>
          <a:bodyPr spcFirstLastPara="1" wrap="square" lIns="0" tIns="60925" rIns="0" bIns="60925" anchor="b" anchorCtr="0">
            <a:noAutofit/>
          </a:bodyPr>
          <a:lstStyle/>
          <a:p>
            <a:pPr marL="0" lvl="0" indent="0" algn="l" rtl="0">
              <a:spcBef>
                <a:spcPts val="0"/>
              </a:spcBef>
              <a:spcAft>
                <a:spcPts val="0"/>
              </a:spcAft>
              <a:buClr>
                <a:schemeClr val="lt1"/>
              </a:buClr>
              <a:buSzPts val="3600"/>
              <a:buFont typeface="Corben"/>
              <a:buNone/>
            </a:pPr>
            <a:r>
              <a:rPr lang="en-US" sz="3600" dirty="0">
                <a:latin typeface="Corben"/>
                <a:ea typeface="Corben"/>
                <a:cs typeface="Corben"/>
                <a:sym typeface="Corben"/>
              </a:rPr>
              <a:t>Agenda</a:t>
            </a:r>
            <a:r>
              <a:rPr lang="en-US" dirty="0"/>
              <a:t> </a:t>
            </a:r>
            <a:endParaRPr dirty="0"/>
          </a:p>
        </p:txBody>
      </p:sp>
      <p:grpSp>
        <p:nvGrpSpPr>
          <p:cNvPr id="509" name="Google Shape;509;p2"/>
          <p:cNvGrpSpPr/>
          <p:nvPr/>
        </p:nvGrpSpPr>
        <p:grpSpPr>
          <a:xfrm>
            <a:off x="3835664" y="440668"/>
            <a:ext cx="4644516" cy="859686"/>
            <a:chOff x="3657616" y="440668"/>
            <a:chExt cx="4644516" cy="859686"/>
          </a:xfrm>
        </p:grpSpPr>
        <p:sp>
          <p:nvSpPr>
            <p:cNvPr id="510" name="Google Shape;51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1" name="Google Shape;511;p2"/>
            <p:cNvSpPr txBox="1"/>
            <p:nvPr/>
          </p:nvSpPr>
          <p:spPr>
            <a:xfrm>
              <a:off x="4601588" y="636144"/>
              <a:ext cx="370054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1B294E"/>
                  </a:solidFill>
                  <a:effectLst/>
                  <a:uLnTx/>
                  <a:uFillTx/>
                  <a:latin typeface="Corben"/>
                  <a:ea typeface="Corben"/>
                  <a:cs typeface="Corben"/>
                  <a:sym typeface="Corben"/>
                </a:rPr>
                <a:t>CDS </a:t>
              </a:r>
              <a:r>
                <a:rPr kumimoji="0" lang="en-US" sz="2400" b="1" i="0" u="none" strike="noStrike" kern="0" cap="none" spc="0" normalizeH="0" baseline="0" noProof="0" dirty="0" err="1">
                  <a:ln>
                    <a:noFill/>
                  </a:ln>
                  <a:solidFill>
                    <a:srgbClr val="1B294E"/>
                  </a:solidFill>
                  <a:effectLst/>
                  <a:uLnTx/>
                  <a:uFillTx/>
                  <a:latin typeface="Corben"/>
                  <a:ea typeface="Corben"/>
                  <a:cs typeface="Corben"/>
                  <a:sym typeface="Corben"/>
                </a:rPr>
                <a:t>enttities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12" name="Google Shape;512;p2"/>
            <p:cNvGrpSpPr/>
            <p:nvPr/>
          </p:nvGrpSpPr>
          <p:grpSpPr>
            <a:xfrm>
              <a:off x="3657616" y="440668"/>
              <a:ext cx="852620" cy="852620"/>
              <a:chOff x="3657616" y="440668"/>
              <a:chExt cx="852620" cy="852620"/>
            </a:xfrm>
          </p:grpSpPr>
          <p:grpSp>
            <p:nvGrpSpPr>
              <p:cNvPr id="513" name="Google Shape;513;p2"/>
              <p:cNvGrpSpPr/>
              <p:nvPr/>
            </p:nvGrpSpPr>
            <p:grpSpPr>
              <a:xfrm>
                <a:off x="3657616" y="440668"/>
                <a:ext cx="852620" cy="852620"/>
                <a:chOff x="3657616" y="440668"/>
                <a:chExt cx="1008112" cy="1008112"/>
              </a:xfrm>
            </p:grpSpPr>
            <p:sp>
              <p:nvSpPr>
                <p:cNvPr id="514" name="Google Shape;51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15" name="Google Shape;515;p2"/>
                <p:cNvGrpSpPr/>
                <p:nvPr/>
              </p:nvGrpSpPr>
              <p:grpSpPr>
                <a:xfrm>
                  <a:off x="3765628" y="548680"/>
                  <a:ext cx="792088" cy="792088"/>
                  <a:chOff x="4197016" y="548680"/>
                  <a:chExt cx="792088" cy="792088"/>
                </a:xfrm>
              </p:grpSpPr>
              <p:sp>
                <p:nvSpPr>
                  <p:cNvPr id="516" name="Google Shape;51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7" name="Google Shape;51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18" name="Google Shape;51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19" name="Google Shape;519;p2"/>
          <p:cNvGrpSpPr/>
          <p:nvPr/>
        </p:nvGrpSpPr>
        <p:grpSpPr>
          <a:xfrm>
            <a:off x="4716549" y="2138925"/>
            <a:ext cx="4644516" cy="859686"/>
            <a:chOff x="3657616" y="440668"/>
            <a:chExt cx="4644516" cy="859686"/>
          </a:xfrm>
        </p:grpSpPr>
        <p:sp>
          <p:nvSpPr>
            <p:cNvPr id="520" name="Google Shape;52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1" name="Google Shape;521;p2"/>
            <p:cNvSpPr txBox="1"/>
            <p:nvPr/>
          </p:nvSpPr>
          <p:spPr>
            <a:xfrm>
              <a:off x="4601588" y="636144"/>
              <a:ext cx="3700544"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Types of Entities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22" name="Google Shape;522;p2"/>
            <p:cNvGrpSpPr/>
            <p:nvPr/>
          </p:nvGrpSpPr>
          <p:grpSpPr>
            <a:xfrm>
              <a:off x="3657616" y="440668"/>
              <a:ext cx="852620" cy="852620"/>
              <a:chOff x="3657616" y="440668"/>
              <a:chExt cx="852620" cy="852620"/>
            </a:xfrm>
          </p:grpSpPr>
          <p:grpSp>
            <p:nvGrpSpPr>
              <p:cNvPr id="523" name="Google Shape;523;p2"/>
              <p:cNvGrpSpPr/>
              <p:nvPr/>
            </p:nvGrpSpPr>
            <p:grpSpPr>
              <a:xfrm>
                <a:off x="3657616" y="440668"/>
                <a:ext cx="852620" cy="852620"/>
                <a:chOff x="3657616" y="440668"/>
                <a:chExt cx="1008112" cy="1008112"/>
              </a:xfrm>
            </p:grpSpPr>
            <p:sp>
              <p:nvSpPr>
                <p:cNvPr id="524" name="Google Shape;52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25" name="Google Shape;525;p2"/>
                <p:cNvGrpSpPr/>
                <p:nvPr/>
              </p:nvGrpSpPr>
              <p:grpSpPr>
                <a:xfrm>
                  <a:off x="3765628" y="548680"/>
                  <a:ext cx="792088" cy="792088"/>
                  <a:chOff x="4197016" y="548680"/>
                  <a:chExt cx="792088" cy="792088"/>
                </a:xfrm>
              </p:grpSpPr>
              <p:sp>
                <p:nvSpPr>
                  <p:cNvPr id="526" name="Google Shape;52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7" name="Google Shape;52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28" name="Google Shape;52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29" name="Google Shape;529;p2"/>
          <p:cNvGrpSpPr/>
          <p:nvPr/>
        </p:nvGrpSpPr>
        <p:grpSpPr>
          <a:xfrm>
            <a:off x="5023671" y="3788587"/>
            <a:ext cx="6475255" cy="900677"/>
            <a:chOff x="3657616" y="399677"/>
            <a:chExt cx="5629459" cy="900677"/>
          </a:xfrm>
        </p:grpSpPr>
        <p:sp>
          <p:nvSpPr>
            <p:cNvPr id="530" name="Google Shape;53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1" name="Google Shape;531;p2"/>
            <p:cNvSpPr txBox="1"/>
            <p:nvPr/>
          </p:nvSpPr>
          <p:spPr>
            <a:xfrm>
              <a:off x="4479785" y="399677"/>
              <a:ext cx="4807290" cy="49847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1B294E"/>
                </a:solidFill>
                <a:effectLst/>
                <a:uLnTx/>
                <a:uFillTx/>
                <a:latin typeface="Corben"/>
                <a:ea typeface="Corben"/>
                <a:cs typeface="Corben"/>
                <a:sym typeface="Corben"/>
              </a:endParaRPr>
            </a:p>
          </p:txBody>
        </p:sp>
        <p:grpSp>
          <p:nvGrpSpPr>
            <p:cNvPr id="532" name="Google Shape;532;p2"/>
            <p:cNvGrpSpPr/>
            <p:nvPr/>
          </p:nvGrpSpPr>
          <p:grpSpPr>
            <a:xfrm>
              <a:off x="3657616" y="440668"/>
              <a:ext cx="852620" cy="852620"/>
              <a:chOff x="3657616" y="440668"/>
              <a:chExt cx="852620" cy="852620"/>
            </a:xfrm>
          </p:grpSpPr>
          <p:grpSp>
            <p:nvGrpSpPr>
              <p:cNvPr id="533" name="Google Shape;533;p2"/>
              <p:cNvGrpSpPr/>
              <p:nvPr/>
            </p:nvGrpSpPr>
            <p:grpSpPr>
              <a:xfrm>
                <a:off x="3657616" y="440668"/>
                <a:ext cx="852620" cy="852620"/>
                <a:chOff x="3657616" y="440668"/>
                <a:chExt cx="1008112" cy="1008112"/>
              </a:xfrm>
            </p:grpSpPr>
            <p:sp>
              <p:nvSpPr>
                <p:cNvPr id="534" name="Google Shape;53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35" name="Google Shape;535;p2"/>
                <p:cNvGrpSpPr/>
                <p:nvPr/>
              </p:nvGrpSpPr>
              <p:grpSpPr>
                <a:xfrm>
                  <a:off x="3765628" y="548680"/>
                  <a:ext cx="792088" cy="792088"/>
                  <a:chOff x="4197016" y="548680"/>
                  <a:chExt cx="792088" cy="792088"/>
                </a:xfrm>
              </p:grpSpPr>
              <p:sp>
                <p:nvSpPr>
                  <p:cNvPr id="536" name="Google Shape;53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7" name="Google Shape;53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38" name="Google Shape;53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39" name="Google Shape;539;p2"/>
          <p:cNvGrpSpPr/>
          <p:nvPr/>
        </p:nvGrpSpPr>
        <p:grpSpPr>
          <a:xfrm>
            <a:off x="4831467" y="5520231"/>
            <a:ext cx="4932360" cy="859686"/>
            <a:chOff x="3657616" y="440668"/>
            <a:chExt cx="4932360" cy="859686"/>
          </a:xfrm>
        </p:grpSpPr>
        <p:sp>
          <p:nvSpPr>
            <p:cNvPr id="540" name="Google Shape;54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1" name="Google Shape;541;p2"/>
            <p:cNvSpPr txBox="1"/>
            <p:nvPr/>
          </p:nvSpPr>
          <p:spPr>
            <a:xfrm>
              <a:off x="4601587" y="636144"/>
              <a:ext cx="3988389"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RAP Introduction</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42" name="Google Shape;542;p2"/>
            <p:cNvGrpSpPr/>
            <p:nvPr/>
          </p:nvGrpSpPr>
          <p:grpSpPr>
            <a:xfrm>
              <a:off x="3657616" y="440668"/>
              <a:ext cx="852620" cy="852620"/>
              <a:chOff x="3657616" y="440668"/>
              <a:chExt cx="852620" cy="852620"/>
            </a:xfrm>
          </p:grpSpPr>
          <p:grpSp>
            <p:nvGrpSpPr>
              <p:cNvPr id="543" name="Google Shape;543;p2"/>
              <p:cNvGrpSpPr/>
              <p:nvPr/>
            </p:nvGrpSpPr>
            <p:grpSpPr>
              <a:xfrm>
                <a:off x="3657616" y="440668"/>
                <a:ext cx="852620" cy="852620"/>
                <a:chOff x="3657616" y="440668"/>
                <a:chExt cx="1008112" cy="1008112"/>
              </a:xfrm>
            </p:grpSpPr>
            <p:sp>
              <p:nvSpPr>
                <p:cNvPr id="544" name="Google Shape;54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45" name="Google Shape;545;p2"/>
                <p:cNvGrpSpPr/>
                <p:nvPr/>
              </p:nvGrpSpPr>
              <p:grpSpPr>
                <a:xfrm>
                  <a:off x="3765628" y="548680"/>
                  <a:ext cx="792088" cy="792088"/>
                  <a:chOff x="4197016" y="548680"/>
                  <a:chExt cx="792088" cy="792088"/>
                </a:xfrm>
              </p:grpSpPr>
              <p:sp>
                <p:nvSpPr>
                  <p:cNvPr id="546" name="Google Shape;54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7" name="Google Shape;54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48" name="Google Shape;54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pic>
        <p:nvPicPr>
          <p:cNvPr id="550" name="Google Shape;550;p2"/>
          <p:cNvPicPr preferRelativeResize="0"/>
          <p:nvPr/>
        </p:nvPicPr>
        <p:blipFill rotWithShape="1">
          <a:blip r:embed="rId3">
            <a:alphaModFix/>
          </a:blip>
          <a:srcRect/>
          <a:stretch/>
        </p:blipFill>
        <p:spPr>
          <a:xfrm>
            <a:off x="-37569" y="6255475"/>
            <a:ext cx="662338" cy="632616"/>
          </a:xfrm>
          <a:prstGeom prst="rect">
            <a:avLst/>
          </a:prstGeom>
          <a:noFill/>
          <a:ln>
            <a:noFill/>
          </a:ln>
        </p:spPr>
      </p:pic>
      <p:sp>
        <p:nvSpPr>
          <p:cNvPr id="55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
        <p:nvSpPr>
          <p:cNvPr id="553" name="Google Shape;553;p2"/>
          <p:cNvSpPr txBox="1"/>
          <p:nvPr/>
        </p:nvSpPr>
        <p:spPr>
          <a:xfrm>
            <a:off x="5978935" y="4041964"/>
            <a:ext cx="433107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Hands-on CDS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pic>
        <p:nvPicPr>
          <p:cNvPr id="5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barn(inVertical)">
                                      <p:cBhvr>
                                        <p:cTn id="7" dur="500"/>
                                        <p:tgtEl>
                                          <p:spTgt spid="5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9"/>
                                        </p:tgtEl>
                                        <p:attrNameLst>
                                          <p:attrName>style.visibility</p:attrName>
                                        </p:attrNameLst>
                                      </p:cBhvr>
                                      <p:to>
                                        <p:strVal val="visible"/>
                                      </p:to>
                                    </p:set>
                                    <p:animEffect transition="in" filter="barn(inVertical)">
                                      <p:cBhvr>
                                        <p:cTn id="12" dur="500"/>
                                        <p:tgtEl>
                                          <p:spTgt spid="50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9"/>
                                        </p:tgtEl>
                                        <p:attrNameLst>
                                          <p:attrName>style.visibility</p:attrName>
                                        </p:attrNameLst>
                                      </p:cBhvr>
                                      <p:to>
                                        <p:strVal val="visible"/>
                                      </p:to>
                                    </p:set>
                                    <p:animEffect transition="in" filter="barn(inVertical)">
                                      <p:cBhvr>
                                        <p:cTn id="17" dur="500"/>
                                        <p:tgtEl>
                                          <p:spTgt spid="5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53"/>
                                        </p:tgtEl>
                                        <p:attrNameLst>
                                          <p:attrName>style.visibility</p:attrName>
                                        </p:attrNameLst>
                                      </p:cBhvr>
                                      <p:to>
                                        <p:strVal val="visible"/>
                                      </p:to>
                                    </p:set>
                                    <p:animEffect transition="in" filter="barn(inVertical)">
                                      <p:cBhvr>
                                        <p:cTn id="22" dur="500"/>
                                        <p:tgtEl>
                                          <p:spTgt spid="553"/>
                                        </p:tgtEl>
                                      </p:cBhvr>
                                    </p:animEffect>
                                  </p:childTnLst>
                                </p:cTn>
                              </p:par>
                              <p:par>
                                <p:cTn id="23" presetID="16" presetClass="entr" presetSubtype="21" fill="hold" nodeType="withEffect">
                                  <p:stCondLst>
                                    <p:cond delay="0"/>
                                  </p:stCondLst>
                                  <p:childTnLst>
                                    <p:set>
                                      <p:cBhvr>
                                        <p:cTn id="24" dur="1" fill="hold">
                                          <p:stCondLst>
                                            <p:cond delay="0"/>
                                          </p:stCondLst>
                                        </p:cTn>
                                        <p:tgtEl>
                                          <p:spTgt spid="529"/>
                                        </p:tgtEl>
                                        <p:attrNameLst>
                                          <p:attrName>style.visibility</p:attrName>
                                        </p:attrNameLst>
                                      </p:cBhvr>
                                      <p:to>
                                        <p:strVal val="visible"/>
                                      </p:to>
                                    </p:set>
                                    <p:animEffect transition="in" filter="barn(inVertical)">
                                      <p:cBhvr>
                                        <p:cTn id="25" dur="500"/>
                                        <p:tgtEl>
                                          <p:spTgt spid="52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39"/>
                                        </p:tgtEl>
                                        <p:attrNameLst>
                                          <p:attrName>style.visibility</p:attrName>
                                        </p:attrNameLst>
                                      </p:cBhvr>
                                      <p:to>
                                        <p:strVal val="visible"/>
                                      </p:to>
                                    </p:set>
                                    <p:animEffect transition="in" filter="barn(inVertical)">
                                      <p:cBhvr>
                                        <p:cTn id="30"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p:bldP spid="5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ZDXC_XX_*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CDS Views</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r>
              <a:rPr lang="en-IN" sz="1800" dirty="0"/>
              <a:t>CDS stands for Core data and services, </a:t>
            </a:r>
            <a:r>
              <a:rPr lang="en-IN" sz="1800" b="1" u="sng" dirty="0"/>
              <a:t>it is an extension of SQL </a:t>
            </a:r>
            <a:r>
              <a:rPr lang="en-IN" sz="1800" dirty="0"/>
              <a:t>in ABAP and used effectively on any ABAP on HANA system in order to boost our performance. CDS views are </a:t>
            </a:r>
            <a:r>
              <a:rPr lang="en-IN" sz="1800" b="1" dirty="0"/>
              <a:t>semantically (annotations @)</a:t>
            </a:r>
            <a:r>
              <a:rPr lang="en-IN" sz="1800" dirty="0"/>
              <a:t> rich data model.</a:t>
            </a:r>
          </a:p>
          <a:p>
            <a:endParaRPr lang="en-IN" sz="1800" dirty="0"/>
          </a:p>
          <a:p>
            <a:pPr marL="285750" indent="-285750">
              <a:buFont typeface="Arial" panose="020B0604020202020204" pitchFamily="34" charset="0"/>
              <a:buChar char="•"/>
            </a:pPr>
            <a:r>
              <a:rPr lang="en-IN" sz="1800" b="1" dirty="0"/>
              <a:t>What has been extended? What SQL can do, CDS can also do?</a:t>
            </a:r>
          </a:p>
          <a:p>
            <a:pPr marL="285750" indent="-285750">
              <a:buFont typeface="Wingdings" panose="05000000000000000000" pitchFamily="2" charset="2"/>
              <a:buChar char="v"/>
            </a:pPr>
            <a:r>
              <a:rPr lang="en-IN" sz="1800" dirty="0"/>
              <a:t>DDL – data Definition language</a:t>
            </a:r>
          </a:p>
          <a:p>
            <a:pPr marL="285750" indent="-285750">
              <a:buFont typeface="Wingdings" panose="05000000000000000000" pitchFamily="2" charset="2"/>
              <a:buChar char="v"/>
            </a:pPr>
            <a:r>
              <a:rPr lang="en-IN" sz="1800" dirty="0"/>
              <a:t>DQL – Data Query Language </a:t>
            </a:r>
            <a:r>
              <a:rPr lang="en-IN" sz="1800" dirty="0">
                <a:sym typeface="Wingdings" panose="05000000000000000000" pitchFamily="2" charset="2"/>
              </a:rPr>
              <a:t> </a:t>
            </a:r>
            <a:r>
              <a:rPr lang="en-IN" sz="1800" b="1" dirty="0">
                <a:sym typeface="Wingdings" panose="05000000000000000000" pitchFamily="2" charset="2"/>
              </a:rPr>
              <a:t>CDS view </a:t>
            </a:r>
            <a:r>
              <a:rPr lang="en-IN" sz="1800" dirty="0">
                <a:sym typeface="Wingdings" panose="05000000000000000000" pitchFamily="2" charset="2"/>
              </a:rPr>
              <a:t>concept to fetch data from HANA using code-to-data</a:t>
            </a:r>
            <a:endParaRPr lang="en-IN" sz="1800" dirty="0"/>
          </a:p>
          <a:p>
            <a:pPr marL="285750" indent="-285750">
              <a:buFont typeface="Wingdings" panose="05000000000000000000" pitchFamily="2" charset="2"/>
              <a:buChar char="v"/>
            </a:pPr>
            <a:r>
              <a:rPr lang="en-IN" sz="1800" dirty="0"/>
              <a:t>DCL – Data Control Language</a:t>
            </a:r>
          </a:p>
          <a:p>
            <a:pPr marL="285750" indent="-285750">
              <a:buFont typeface="Wingdings" panose="05000000000000000000" pitchFamily="2" charset="2"/>
              <a:buChar char="v"/>
            </a:pPr>
            <a:r>
              <a:rPr lang="en-IN" sz="1800" dirty="0"/>
              <a:t>DEL – Data Expression Language</a:t>
            </a:r>
          </a:p>
          <a:p>
            <a:endParaRPr lang="en-IN" sz="1800" dirty="0"/>
          </a:p>
          <a:p>
            <a:endParaRPr lang="en-IN" sz="1800" dirty="0"/>
          </a:p>
          <a:p>
            <a:pPr marL="285750" indent="-285750">
              <a:buFont typeface="Arial" panose="020B0604020202020204" pitchFamily="34" charset="0"/>
              <a:buChar char="•"/>
            </a:pPr>
            <a:r>
              <a:rPr lang="en-IN" sz="1800" b="1" dirty="0"/>
              <a:t>Does CDS only used for building views or are there other use cases?</a:t>
            </a:r>
          </a:p>
          <a:p>
            <a:r>
              <a:rPr lang="en-IN" sz="1800" dirty="0"/>
              <a:t>You can create any DDIC object like structure, table etc. most used concept is views (DQL)</a:t>
            </a:r>
          </a:p>
          <a:p>
            <a:endParaRPr lang="en-IN" sz="1800" dirty="0"/>
          </a:p>
          <a:p>
            <a:pPr marL="285750" indent="-285750">
              <a:buFont typeface="Arial" panose="020B0604020202020204" pitchFamily="34" charset="0"/>
              <a:buChar char="•"/>
            </a:pPr>
            <a:r>
              <a:rPr lang="en-IN" sz="1800" b="1" dirty="0"/>
              <a:t>Can I create </a:t>
            </a:r>
            <a:r>
              <a:rPr lang="en-IN" sz="1800" b="1" dirty="0" err="1"/>
              <a:t>cds</a:t>
            </a:r>
            <a:r>
              <a:rPr lang="en-IN" sz="1800" b="1" dirty="0"/>
              <a:t> views if my company is not on HANA DB or S/4HANA systems</a:t>
            </a:r>
          </a:p>
          <a:p>
            <a:r>
              <a:rPr lang="en-IN" sz="1800" dirty="0"/>
              <a:t>Yes, starring NW 7.4SP2 onwards. The best performance will come when you are on HANA.</a:t>
            </a:r>
          </a:p>
          <a:p>
            <a:endParaRPr lang="en-IN" sz="1800" dirty="0"/>
          </a:p>
          <a:p>
            <a:pPr marL="285750" indent="-285750">
              <a:buFont typeface="Arial" panose="020B0604020202020204" pitchFamily="34" charset="0"/>
              <a:buChar char="•"/>
            </a:pPr>
            <a:r>
              <a:rPr lang="en-IN" sz="1800" b="1" dirty="0"/>
              <a:t>Like AMDP, do I need to also do client handling</a:t>
            </a:r>
          </a:p>
          <a:p>
            <a:r>
              <a:rPr lang="en-IN" sz="1800" dirty="0"/>
              <a:t>No, CDS views are created and managed in ABAP layer so client handling is automatic</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If I have been a choice between CDS or AMDP, what should be preferred?</a:t>
            </a:r>
          </a:p>
          <a:p>
            <a:r>
              <a:rPr lang="en-IN" sz="1800" dirty="0"/>
              <a:t>It depends on requirement. First attempt will be with CDS view last choice should AMDP</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69404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1/3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285750" indent="-285750">
              <a:buFont typeface="Arial" panose="020B0604020202020204" pitchFamily="34" charset="0"/>
              <a:buChar char="•"/>
            </a:pPr>
            <a:r>
              <a:rPr lang="en-IN" sz="1800" b="1" dirty="0"/>
              <a:t>Which tool can I use to create CDS views?</a:t>
            </a:r>
          </a:p>
          <a:p>
            <a:r>
              <a:rPr lang="en-IN" sz="1800" dirty="0"/>
              <a:t>Only and only ADT</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Which system does the CDS view gets created and transported?</a:t>
            </a:r>
          </a:p>
          <a:p>
            <a:r>
              <a:rPr lang="en-IN" sz="1800" dirty="0"/>
              <a:t>It’s the ABAP system, there no need to login to HANA DB using studio. </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What happens after I activate my CDS view.</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 heard that CDS views are deprecated, is it true, if yes, what can I use?</a:t>
            </a:r>
          </a:p>
          <a:p>
            <a:r>
              <a:rPr lang="en-IN" sz="1800" dirty="0"/>
              <a:t>Yes. There is a successor concept called </a:t>
            </a:r>
            <a:r>
              <a:rPr lang="en-IN" sz="1800" b="1" dirty="0" err="1"/>
              <a:t>cds</a:t>
            </a:r>
            <a:r>
              <a:rPr lang="en-IN" sz="1800" b="1" dirty="0"/>
              <a:t> entities</a:t>
            </a:r>
            <a:r>
              <a:rPr lang="en-IN" sz="1800" dirty="0"/>
              <a:t> which is exact same as CDS view but small difference.</a:t>
            </a:r>
          </a:p>
          <a:p>
            <a:endParaRPr lang="en-IN" sz="1800" dirty="0"/>
          </a:p>
          <a:p>
            <a:pPr marL="285750" indent="-285750">
              <a:buFont typeface="Arial" panose="020B0604020202020204" pitchFamily="34" charset="0"/>
              <a:buChar char="•"/>
            </a:pPr>
            <a:r>
              <a:rPr lang="en-IN" sz="1800" b="1" dirty="0"/>
              <a:t>What is the difference between CDS views and Calculation views.</a:t>
            </a:r>
          </a:p>
          <a:p>
            <a:r>
              <a:rPr lang="en-IN" sz="1800" dirty="0"/>
              <a:t>The calculation views are created in HANA they are bottom-up approach and transport using Delivery Unit</a:t>
            </a:r>
          </a:p>
          <a:p>
            <a:r>
              <a:rPr lang="en-IN" sz="1800" dirty="0"/>
              <a:t>The CDS views are created in ABAP layer they are top-down approach and transport using ABAP tr.</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6">
            <a:extLst>
              <a:ext uri="{FF2B5EF4-FFF2-40B4-BE49-F238E27FC236}">
                <a16:creationId xmlns:a16="http://schemas.microsoft.com/office/drawing/2014/main" id="{A551EE51-3FA9-4AB4-3C26-E2550310DA30}"/>
              </a:ext>
            </a:extLst>
          </p:cNvPr>
          <p:cNvSpPr/>
          <p:nvPr/>
        </p:nvSpPr>
        <p:spPr>
          <a:xfrm>
            <a:off x="360366" y="2996952"/>
            <a:ext cx="3449777"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CDS view data definition</a:t>
            </a:r>
          </a:p>
        </p:txBody>
      </p:sp>
      <p:sp>
        <p:nvSpPr>
          <p:cNvPr id="8" name="Rectangle 7">
            <a:extLst>
              <a:ext uri="{FF2B5EF4-FFF2-40B4-BE49-F238E27FC236}">
                <a16:creationId xmlns:a16="http://schemas.microsoft.com/office/drawing/2014/main" id="{6893AB6F-F288-747F-5992-78C53C367D78}"/>
              </a:ext>
            </a:extLst>
          </p:cNvPr>
          <p:cNvSpPr/>
          <p:nvPr/>
        </p:nvSpPr>
        <p:spPr>
          <a:xfrm>
            <a:off x="6526460" y="2564904"/>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SE11 – DDIC view</a:t>
            </a:r>
          </a:p>
        </p:txBody>
      </p:sp>
      <p:sp>
        <p:nvSpPr>
          <p:cNvPr id="9" name="Rectangle 8">
            <a:extLst>
              <a:ext uri="{FF2B5EF4-FFF2-40B4-BE49-F238E27FC236}">
                <a16:creationId xmlns:a16="http://schemas.microsoft.com/office/drawing/2014/main" id="{C5A1F791-BACD-16F4-967A-3A2793BE0E64}"/>
              </a:ext>
            </a:extLst>
          </p:cNvPr>
          <p:cNvSpPr/>
          <p:nvPr/>
        </p:nvSpPr>
        <p:spPr>
          <a:xfrm>
            <a:off x="6526460" y="3681028"/>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 View </a:t>
            </a:r>
          </a:p>
          <a:p>
            <a:pPr algn="ctr"/>
            <a:r>
              <a:rPr lang="en-IN" dirty="0"/>
              <a:t>(runtime object in HANA)</a:t>
            </a:r>
          </a:p>
        </p:txBody>
      </p:sp>
      <p:cxnSp>
        <p:nvCxnSpPr>
          <p:cNvPr id="11" name="Connector: Elbow 10">
            <a:extLst>
              <a:ext uri="{FF2B5EF4-FFF2-40B4-BE49-F238E27FC236}">
                <a16:creationId xmlns:a16="http://schemas.microsoft.com/office/drawing/2014/main" id="{FF7F85BB-8CD4-4F9F-92CA-62A217E55F23}"/>
              </a:ext>
            </a:extLst>
          </p:cNvPr>
          <p:cNvCxnSpPr>
            <a:cxnSpLocks/>
            <a:stCxn id="7" idx="3"/>
            <a:endCxn id="8" idx="1"/>
          </p:cNvCxnSpPr>
          <p:nvPr/>
        </p:nvCxnSpPr>
        <p:spPr>
          <a:xfrm flipV="1">
            <a:off x="3810143" y="2960948"/>
            <a:ext cx="2716317" cy="4680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CC8CF6B-3D94-0355-F7EE-A14B7DC9800B}"/>
              </a:ext>
            </a:extLst>
          </p:cNvPr>
          <p:cNvCxnSpPr>
            <a:stCxn id="7" idx="3"/>
            <a:endCxn id="9" idx="1"/>
          </p:cNvCxnSpPr>
          <p:nvPr/>
        </p:nvCxnSpPr>
        <p:spPr>
          <a:xfrm>
            <a:off x="3810143" y="3429000"/>
            <a:ext cx="2716317" cy="648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9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2/3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204682" y="377018"/>
            <a:ext cx="11486844" cy="4524315"/>
          </a:xfrm>
          <a:prstGeom prst="rect">
            <a:avLst/>
          </a:prstGeom>
          <a:noFill/>
        </p:spPr>
        <p:txBody>
          <a:bodyPr wrap="square" rtlCol="0">
            <a:spAutoFit/>
          </a:bodyPr>
          <a:lstStyle/>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Can a non-ABAP developer also learn CDS views?</a:t>
            </a:r>
          </a:p>
          <a:p>
            <a:r>
              <a:rPr lang="en-IN" sz="1800" dirty="0"/>
              <a:t>Yes, anyone can learn </a:t>
            </a:r>
            <a:r>
              <a:rPr lang="en-IN" sz="1800" dirty="0" err="1"/>
              <a:t>cds</a:t>
            </a:r>
            <a:r>
              <a:rPr lang="en-IN" sz="1800" dirty="0"/>
              <a:t> views w/o any </a:t>
            </a:r>
            <a:r>
              <a:rPr lang="en-IN" sz="1800" dirty="0" err="1"/>
              <a:t>abap</a:t>
            </a:r>
            <a:r>
              <a:rPr lang="en-IN" sz="1800" dirty="0"/>
              <a:t> knowledge</a:t>
            </a:r>
          </a:p>
          <a:p>
            <a:endParaRPr lang="en-IN" sz="1800" dirty="0"/>
          </a:p>
          <a:p>
            <a:pPr marL="285750" indent="-285750">
              <a:buFont typeface="Arial" panose="020B0604020202020204" pitchFamily="34" charset="0"/>
              <a:buChar char="•"/>
            </a:pPr>
            <a:r>
              <a:rPr lang="en-IN" sz="1800" b="1" dirty="0"/>
              <a:t>I tried learning CDS views from google/YouTube but I failed.</a:t>
            </a:r>
          </a:p>
          <a:p>
            <a:r>
              <a:rPr lang="en-IN" sz="1800" b="1" dirty="0"/>
              <a:t>Park*</a:t>
            </a:r>
          </a:p>
          <a:p>
            <a:endParaRPr lang="en-IN" sz="1800" b="1" dirty="0"/>
          </a:p>
          <a:p>
            <a:pPr marL="285750" indent="-285750">
              <a:buFont typeface="Arial" panose="020B0604020202020204" pitchFamily="34" charset="0"/>
              <a:buChar char="•"/>
            </a:pPr>
            <a:r>
              <a:rPr lang="en-IN" sz="1800" b="1" dirty="0"/>
              <a:t>Does SAP deliver standard CDS views for us to use directly in S/4HANA?</a:t>
            </a:r>
          </a:p>
          <a:p>
            <a:r>
              <a:rPr lang="en-IN" sz="1800" dirty="0"/>
              <a:t>Yes, these views become the backbone for S/4HANA. We can see them on a website </a:t>
            </a:r>
            <a:r>
              <a:rPr lang="en-IN" sz="1800" dirty="0">
                <a:hlinkClick r:id="rId2"/>
              </a:rPr>
              <a:t>https://api.sap.com</a:t>
            </a:r>
            <a:endParaRPr lang="en-IN" sz="1800" dirty="0"/>
          </a:p>
          <a:p>
            <a:endParaRPr lang="en-IN" sz="1800" dirty="0"/>
          </a:p>
          <a:p>
            <a:pPr marL="285750" indent="-285750">
              <a:buFont typeface="Arial" panose="020B0604020202020204" pitchFamily="34" charset="0"/>
              <a:buChar char="•"/>
            </a:pPr>
            <a:r>
              <a:rPr lang="en-IN" sz="1800" b="1" dirty="0"/>
              <a:t>Can I enhance a standard SAP delivered CDS view</a:t>
            </a:r>
          </a:p>
          <a:p>
            <a:r>
              <a:rPr lang="en-IN" sz="1800" dirty="0"/>
              <a:t>We have a extension concept of </a:t>
            </a:r>
            <a:r>
              <a:rPr lang="en-IN" sz="1800" dirty="0" err="1"/>
              <a:t>cds</a:t>
            </a:r>
            <a:endParaRPr lang="en-IN" sz="1800" dirty="0"/>
          </a:p>
          <a:p>
            <a:endParaRPr lang="en-IN" sz="1800" dirty="0"/>
          </a:p>
          <a:p>
            <a:pPr marL="285750" indent="-285750">
              <a:buFont typeface="Arial" panose="020B0604020202020204" pitchFamily="34" charset="0"/>
              <a:buChar char="•"/>
            </a:pPr>
            <a:r>
              <a:rPr lang="en-IN" sz="1800" b="1" dirty="0"/>
              <a:t>What is the best practice/gold standard to create </a:t>
            </a:r>
            <a:r>
              <a:rPr lang="en-IN" sz="1800" b="1" dirty="0" err="1"/>
              <a:t>cds</a:t>
            </a:r>
            <a:r>
              <a:rPr lang="en-IN" sz="1800" b="1" dirty="0"/>
              <a:t> views in SAP S/4HANA?</a:t>
            </a:r>
          </a:p>
          <a:p>
            <a:r>
              <a:rPr lang="en-IN" sz="1800" dirty="0"/>
              <a:t>SAP offer something called VDM (Virtual Data Modelling) which is a gold standard to build </a:t>
            </a:r>
            <a:r>
              <a:rPr lang="en-IN" sz="1800" dirty="0" err="1"/>
              <a:t>cds</a:t>
            </a:r>
            <a:r>
              <a:rPr lang="en-IN" sz="1800" dirty="0"/>
              <a:t> views in SAP S/4HANA.</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11729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3/3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the difference between HANA CDS and ABAP CDS?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If your company does not have ABAP system, when our company buy only HANA license for database. These cases we have no </a:t>
            </a:r>
            <a:r>
              <a:rPr lang="en-IN" sz="1800" dirty="0" err="1">
                <a:solidFill>
                  <a:prstClr val="black"/>
                </a:solidFill>
                <a:latin typeface="Segoe UI"/>
              </a:rPr>
              <a:t>abaper</a:t>
            </a:r>
            <a:r>
              <a:rPr lang="en-IN" sz="1800" dirty="0">
                <a:solidFill>
                  <a:prstClr val="black"/>
                </a:solidFill>
                <a:latin typeface="Segoe UI"/>
              </a:rPr>
              <a:t> in team, we use native HANA development, so we create HANA CDS. This course focus on S/4HANA which is a solution based on ABAP system hence we cover only </a:t>
            </a:r>
            <a:r>
              <a:rPr lang="en-IN" sz="1800" b="1" u="sng" dirty="0">
                <a:solidFill>
                  <a:prstClr val="black"/>
                </a:solidFill>
                <a:latin typeface="Segoe UI"/>
              </a:rPr>
              <a:t>ABAP CDS</a:t>
            </a:r>
            <a:r>
              <a:rPr lang="en-IN" sz="1800" dirty="0">
                <a:solidFill>
                  <a:prstClr val="black"/>
                </a:solidFill>
                <a:latin typeface="Segoe UI"/>
              </a:rPr>
              <a:t>.</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hlinkClick r:id="rId2"/>
              </a:rPr>
              <a:t>https://youtu.be/rTsAg_OGh-A</a:t>
            </a:r>
            <a:endParaRPr lang="en-IN" sz="1800" dirty="0">
              <a:solidFill>
                <a:prstClr val="black"/>
              </a:solidFill>
              <a:latin typeface="Segoe UI"/>
            </a:endParaRPr>
          </a:p>
          <a:p>
            <a:pPr marR="0" lvl="0" algn="l" defTabSz="1218987" rtl="0" eaLnBrk="1" fontAlgn="auto" latinLnBrk="0" hangingPunct="1">
              <a:lnSpc>
                <a:spcPct val="100000"/>
              </a:lnSpc>
              <a:spcBef>
                <a:spcPts val="0"/>
              </a:spcBef>
              <a:spcAft>
                <a:spcPts val="0"/>
              </a:spcAft>
              <a:buClrTx/>
              <a:buSzTx/>
              <a:tabLst/>
              <a:defRPr/>
            </a:pPr>
            <a:endParaRPr lang="en-IN" sz="1800" dirty="0">
              <a:solidFill>
                <a:prstClr val="black"/>
              </a:solidFill>
              <a:latin typeface="Segoe UI"/>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There are already DDIC view (SE11), why SAP come up with CDS views?</a:t>
            </a:r>
          </a:p>
          <a:p>
            <a:pPr marR="0" lvl="0" algn="l" defTabSz="1218987" rtl="0" eaLnBrk="1" fontAlgn="auto" latinLnBrk="0" hangingPunct="1">
              <a:lnSpc>
                <a:spcPct val="100000"/>
              </a:lnSpc>
              <a:spcBef>
                <a:spcPts val="0"/>
              </a:spcBef>
              <a:spcAft>
                <a:spcPts val="0"/>
              </a:spcAft>
              <a:buClrTx/>
              <a:buSzTx/>
              <a:tabLst/>
              <a:defRPr/>
            </a:pPr>
            <a:r>
              <a:rPr lang="en-IN" sz="1800" b="1" dirty="0">
                <a:solidFill>
                  <a:prstClr val="black"/>
                </a:solidFill>
                <a:latin typeface="Segoe UI"/>
              </a:rPr>
              <a:t>Park*</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Can I integrate SQL Script also with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Yes, with SAP NW 750 onwards, we have new concept called CDS table function</a:t>
            </a:r>
          </a:p>
          <a:p>
            <a:pPr marR="0" lvl="0" algn="l" defTabSz="1218987"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Is it possible to also insert data using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No, it’s a view. But if you combine another concept with </a:t>
            </a:r>
            <a:r>
              <a:rPr lang="en-IN" sz="1800" dirty="0" err="1">
                <a:solidFill>
                  <a:prstClr val="black"/>
                </a:solidFill>
                <a:latin typeface="Segoe UI"/>
              </a:rPr>
              <a:t>cds</a:t>
            </a:r>
            <a:r>
              <a:rPr lang="en-IN" sz="1800" dirty="0">
                <a:solidFill>
                  <a:prstClr val="black"/>
                </a:solidFill>
                <a:latin typeface="Segoe UI"/>
              </a:rPr>
              <a:t> like BOPF or </a:t>
            </a:r>
            <a:r>
              <a:rPr lang="en-IN" sz="1800" b="1" dirty="0">
                <a:solidFill>
                  <a:prstClr val="black"/>
                </a:solidFill>
                <a:latin typeface="Segoe UI"/>
                <a:hlinkClick r:id="rId3"/>
              </a:rPr>
              <a:t>RAP framework.</a:t>
            </a:r>
            <a:endParaRPr lang="en-IN" sz="1800" b="1" dirty="0"/>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4"/>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417084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1924</Words>
  <Application>Microsoft Office PowerPoint</Application>
  <PresentationFormat>Custom</PresentationFormat>
  <Paragraphs>242</Paragraphs>
  <Slides>22</Slides>
  <Notes>15</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22</vt:i4>
      </vt:variant>
    </vt:vector>
  </HeadingPairs>
  <TitlesOfParts>
    <vt:vector size="38" baseType="lpstr">
      <vt:lpstr>Corben</vt:lpstr>
      <vt:lpstr>Arial Black</vt:lpstr>
      <vt:lpstr>Segoe UI Light</vt:lpstr>
      <vt:lpstr>Arial</vt:lpstr>
      <vt:lpstr>Open Sans</vt:lpstr>
      <vt:lpstr>Cambria</vt:lpstr>
      <vt:lpstr>Cooper Black</vt:lpstr>
      <vt:lpstr>Wingdings</vt:lpstr>
      <vt:lpstr>Calibri</vt:lpstr>
      <vt:lpstr>Quattrocento Sans</vt:lpstr>
      <vt:lpstr>Segoe UI</vt:lpstr>
      <vt:lpstr>Noto Sans Symbols</vt:lpstr>
      <vt:lpstr>Office Theme</vt:lpstr>
      <vt:lpstr>2_Office Theme</vt:lpstr>
      <vt:lpstr>3_Office Theme</vt:lpstr>
      <vt:lpstr>1_Office Theme</vt:lpstr>
      <vt:lpstr>SAP BTP ABAP  on Cloud / RAP  Training</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lpstr>RAP – The Big picture</vt:lpstr>
      <vt:lpstr>What is a Business Object</vt:lpstr>
      <vt:lpstr>Types of Implementation (Scenario) </vt:lpstr>
      <vt:lpstr>BO Runtime Implementation Types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40</cp:revision>
  <dcterms:created xsi:type="dcterms:W3CDTF">2023-10-03T21:33:12Z</dcterms:created>
  <dcterms:modified xsi:type="dcterms:W3CDTF">2025-07-22T14:46:38Z</dcterms:modified>
</cp:coreProperties>
</file>