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2"/>
  </p:notesMasterIdLst>
  <p:sldIdLst>
    <p:sldId id="256" r:id="rId5"/>
    <p:sldId id="402" r:id="rId6"/>
    <p:sldId id="276" r:id="rId7"/>
    <p:sldId id="314" r:id="rId8"/>
    <p:sldId id="1178" r:id="rId9"/>
    <p:sldId id="1179" r:id="rId10"/>
    <p:sldId id="1180" r:id="rId11"/>
    <p:sldId id="1181" r:id="rId12"/>
    <p:sldId id="1182" r:id="rId13"/>
    <p:sldId id="1184" r:id="rId14"/>
    <p:sldId id="1185" r:id="rId15"/>
    <p:sldId id="1208" r:id="rId16"/>
    <p:sldId id="1209" r:id="rId17"/>
    <p:sldId id="1215" r:id="rId18"/>
    <p:sldId id="4769" r:id="rId19"/>
    <p:sldId id="419" r:id="rId20"/>
    <p:sldId id="409" r:id="rId21"/>
  </p:sldIdLst>
  <p:sldSz cx="12188825" cy="6858000"/>
  <p:notesSz cx="6858000" cy="9144000"/>
  <p:embeddedFontLst>
    <p:embeddedFont>
      <p:font typeface="72 Monospace" panose="020B0509030603020204" pitchFamily="49" charset="0"/>
      <p:regular r:id="rId23"/>
      <p:bold r:id="rId24"/>
    </p:embeddedFont>
    <p:embeddedFont>
      <p:font typeface="Arial Black" panose="020B0A04020102020204" pitchFamily="34" charset="0"/>
      <p:regular r:id="rId25"/>
      <p:bold r:id="rId26"/>
    </p:embeddedFont>
    <p:embeddedFont>
      <p:font typeface="Cambria" panose="02040503050406030204" pitchFamily="18"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Cooper Black" panose="0208090404030B020404" pitchFamily="18" charset="0"/>
      <p:regular r:id="rId35"/>
    </p:embeddedFont>
    <p:embeddedFont>
      <p:font typeface="Corben" panose="020B0604020202020204" charset="0"/>
      <p:bold r:id="rId36"/>
    </p:embeddedFont>
    <p:embeddedFont>
      <p:font typeface="Open Sans" panose="020B0606030504020204" pitchFamily="34" charset="0"/>
      <p:regular r:id="rId37"/>
      <p:bold r:id="rId38"/>
      <p:italic r:id="rId39"/>
      <p:boldItalic r:id="rId40"/>
    </p:embeddedFont>
    <p:embeddedFont>
      <p:font typeface="Quattrocento Sans" panose="020B0502050000020003" pitchFamily="34"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
      <p:font typeface="Segoe UI Black" panose="020B0A02040204020203" pitchFamily="34" charset="0"/>
      <p:bold r:id="rId49"/>
      <p:boldItalic r:id="rId50"/>
    </p:embeddedFont>
    <p:embeddedFont>
      <p:font typeface="Segoe UI Light" panose="020B0502040204020203" pitchFamily="34" charset="0"/>
      <p:regular r:id="rId51"/>
      <p: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96" d="100"/>
          <a:sy n="96" d="100"/>
        </p:scale>
        <p:origin x="904"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7.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font" Target="fonts/font28.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7.fntdata"/><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1.xml"/><Relationship Id="rId203" Type="http://customschemas.google.com/relationships/presentationmetadata" Target="metadata"/><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20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29.fntdata"/><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6.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font" Target="fonts/font27.fntdata"/><Relationship Id="rId10" Type="http://schemas.openxmlformats.org/officeDocument/2006/relationships/slide" Target="slides/slide6.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font" Target="fonts/font30.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3-02T01:49:50.897"/>
    </inkml:context>
    <inkml:brush xml:id="br0">
      <inkml:brushProperty name="width" value="0.05" units="cm"/>
      <inkml:brushProperty name="height" value="0.05" units="cm"/>
      <inkml:brushProperty name="color" value="#F6630D"/>
    </inkml:brush>
  </inkml:definitions>
  <inkml:trace contextRef="#ctx0" brushRef="#br0">112 4 4192 0 0,'4'-3'2787'0'0,"-11"6"-2817"0"0,-19 13 93 0 0,20-12 281 0 0,4-4-335 0 0,1 0 0 0 0,-1 1 0 0 0,1-1 0 0 0,-1 1-1 0 0,1-1 1 0 0,-1 1 0 0 0,1 0 0 0 0,-1-1 0 0 0,1 1 0 0 0,0 0 0 0 0,-1 0 0 0 0,-1 2 0 0 0,0-1 9 0 0,-2 0 51 0 0,2 1-9 0 0,-4 4-49 0 0,0 0 0 0 0,0 0 0 0 0,1 1 0 0 0,-10 14 0 0 0,14-19 1010 0 0,17-6-837 0 0,4-4-54 0 0,-15 6 340 0 0,-1-1-511 0 0,11-6-13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5:57:29.702"/>
    </inkml:context>
    <inkml:brush xml:id="br0">
      <inkml:brushProperty name="width" value="0.1" units="cm"/>
      <inkml:brushProperty name="height" value="0.1" units="cm"/>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6:04:36.903"/>
    </inkml:context>
    <inkml:brush xml:id="br0">
      <inkml:brushProperty name="width" value="0.1" units="cm"/>
      <inkml:brushProperty name="height" value="0.1"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5803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6" name="Google Shape;1656;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167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6141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788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7"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7/22/2025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6" r:id="rId2"/>
    <p:sldLayoutId id="2147483737" r:id="rId3"/>
    <p:sldLayoutId id="2147483738" r:id="rId4"/>
    <p:sldLayoutId id="2147483739" r:id="rId5"/>
    <p:sldLayoutId id="214748374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png"/><Relationship Id="rId1" Type="http://schemas.openxmlformats.org/officeDocument/2006/relationships/slideLayout" Target="../slideLayouts/slideLayout39.xml"/><Relationship Id="rId4" Type="http://schemas.openxmlformats.org/officeDocument/2006/relationships/image" Target="../media/image227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9.xml"/><Relationship Id="rId6" Type="http://schemas.openxmlformats.org/officeDocument/2006/relationships/image" Target="../media/image17.png"/><Relationship Id="rId4" Type="http://schemas.openxmlformats.org/officeDocument/2006/relationships/customXml" Target="../ink/ink5.xml"/></Relationships>
</file>

<file path=ppt/slides/_rels/slide16.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tiff"/><Relationship Id="rId2" Type="http://schemas.openxmlformats.org/officeDocument/2006/relationships/notesSlide" Target="../notesSlides/notesSlide7.xml"/><Relationship Id="rId1" Type="http://schemas.openxmlformats.org/officeDocument/2006/relationships/slideLayout" Target="../slideLayouts/slideLayout38.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9.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5454.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39.xml"/><Relationship Id="rId4" Type="http://schemas.openxmlformats.org/officeDocument/2006/relationships/image" Target="../media/image2271.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DAY-05</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10</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Sequence of calls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Smiley Face 4">
            <a:extLst>
              <a:ext uri="{FF2B5EF4-FFF2-40B4-BE49-F238E27FC236}">
                <a16:creationId xmlns:a16="http://schemas.microsoft.com/office/drawing/2014/main" id="{397C1A14-8545-15D4-A4BE-883A4A247DF4}"/>
              </a:ext>
            </a:extLst>
          </p:cNvPr>
          <p:cNvSpPr/>
          <p:nvPr/>
        </p:nvSpPr>
        <p:spPr>
          <a:xfrm>
            <a:off x="333772" y="620688"/>
            <a:ext cx="432049" cy="43204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39F3C4B-CCF8-C0B5-DB02-9D9A5CE7C4C7}"/>
              </a:ext>
            </a:extLst>
          </p:cNvPr>
          <p:cNvCxnSpPr>
            <a:stCxn id="5" idx="4"/>
          </p:cNvCxnSpPr>
          <p:nvPr/>
        </p:nvCxnSpPr>
        <p:spPr>
          <a:xfrm flipH="1">
            <a:off x="549796" y="10527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9BDCE121-3119-56ED-A335-B960F01B5B4D}"/>
              </a:ext>
            </a:extLst>
          </p:cNvPr>
          <p:cNvSpPr/>
          <p:nvPr/>
        </p:nvSpPr>
        <p:spPr>
          <a:xfrm>
            <a:off x="1485900" y="62068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Fiori app</a:t>
            </a:r>
          </a:p>
        </p:txBody>
      </p:sp>
      <p:cxnSp>
        <p:nvCxnSpPr>
          <p:cNvPr id="9" name="Straight Connector 8">
            <a:extLst>
              <a:ext uri="{FF2B5EF4-FFF2-40B4-BE49-F238E27FC236}">
                <a16:creationId xmlns:a16="http://schemas.microsoft.com/office/drawing/2014/main" id="{2BEE97BF-4614-BD76-12F5-DD97C3F87440}"/>
              </a:ext>
            </a:extLst>
          </p:cNvPr>
          <p:cNvCxnSpPr/>
          <p:nvPr/>
        </p:nvCxnSpPr>
        <p:spPr>
          <a:xfrm flipH="1">
            <a:off x="2241984" y="103157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BE766A60-0B77-9765-9547-75DA3C9E35D8}"/>
              </a:ext>
            </a:extLst>
          </p:cNvPr>
          <p:cNvSpPr/>
          <p:nvPr/>
        </p:nvSpPr>
        <p:spPr>
          <a:xfrm>
            <a:off x="3646140" y="61754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OData</a:t>
            </a:r>
          </a:p>
        </p:txBody>
      </p:sp>
      <p:cxnSp>
        <p:nvCxnSpPr>
          <p:cNvPr id="11" name="Straight Connector 10">
            <a:extLst>
              <a:ext uri="{FF2B5EF4-FFF2-40B4-BE49-F238E27FC236}">
                <a16:creationId xmlns:a16="http://schemas.microsoft.com/office/drawing/2014/main" id="{5CC8DF21-EA0F-9512-CEF2-B1ECA3B42F08}"/>
              </a:ext>
            </a:extLst>
          </p:cNvPr>
          <p:cNvCxnSpPr/>
          <p:nvPr/>
        </p:nvCxnSpPr>
        <p:spPr>
          <a:xfrm flipH="1">
            <a:off x="4402224" y="10284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BD51BE1F-ACBE-B1AD-32FF-87583ACDEE22}"/>
              </a:ext>
            </a:extLst>
          </p:cNvPr>
          <p:cNvSpPr/>
          <p:nvPr/>
        </p:nvSpPr>
        <p:spPr>
          <a:xfrm>
            <a:off x="6038971" y="61495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RAP</a:t>
            </a:r>
          </a:p>
        </p:txBody>
      </p:sp>
      <p:cxnSp>
        <p:nvCxnSpPr>
          <p:cNvPr id="13" name="Straight Connector 12">
            <a:extLst>
              <a:ext uri="{FF2B5EF4-FFF2-40B4-BE49-F238E27FC236}">
                <a16:creationId xmlns:a16="http://schemas.microsoft.com/office/drawing/2014/main" id="{18729125-FE73-9F26-4CBC-38C2E30231B4}"/>
              </a:ext>
            </a:extLst>
          </p:cNvPr>
          <p:cNvCxnSpPr/>
          <p:nvPr/>
        </p:nvCxnSpPr>
        <p:spPr>
          <a:xfrm flipH="1">
            <a:off x="6795055" y="102584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17B78569-0C1B-210A-D929-CD73423A176B}"/>
              </a:ext>
            </a:extLst>
          </p:cNvPr>
          <p:cNvSpPr/>
          <p:nvPr/>
        </p:nvSpPr>
        <p:spPr>
          <a:xfrm>
            <a:off x="10378888" y="63611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HANADB</a:t>
            </a:r>
          </a:p>
        </p:txBody>
      </p:sp>
      <p:cxnSp>
        <p:nvCxnSpPr>
          <p:cNvPr id="15" name="Straight Connector 14">
            <a:extLst>
              <a:ext uri="{FF2B5EF4-FFF2-40B4-BE49-F238E27FC236}">
                <a16:creationId xmlns:a16="http://schemas.microsoft.com/office/drawing/2014/main" id="{8EB3ACAC-1578-5827-40B1-A7819B4B37D8}"/>
              </a:ext>
            </a:extLst>
          </p:cNvPr>
          <p:cNvCxnSpPr/>
          <p:nvPr/>
        </p:nvCxnSpPr>
        <p:spPr>
          <a:xfrm flipH="1">
            <a:off x="11134972" y="104700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4388A78-D9C3-6072-DA2E-C462DCA5E7A9}"/>
              </a:ext>
            </a:extLst>
          </p:cNvPr>
          <p:cNvCxnSpPr/>
          <p:nvPr/>
        </p:nvCxnSpPr>
        <p:spPr>
          <a:xfrm>
            <a:off x="549796" y="1340768"/>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8B3EDD-CC43-3268-28A6-756C333A62DE}"/>
              </a:ext>
            </a:extLst>
          </p:cNvPr>
          <p:cNvCxnSpPr>
            <a:cxnSpLocks/>
          </p:cNvCxnSpPr>
          <p:nvPr/>
        </p:nvCxnSpPr>
        <p:spPr>
          <a:xfrm>
            <a:off x="2277988" y="1556792"/>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1A387C-3FD3-BAC8-A05C-510332A11559}"/>
              </a:ext>
            </a:extLst>
          </p:cNvPr>
          <p:cNvCxnSpPr>
            <a:cxnSpLocks/>
            <a:endCxn id="27" idx="0"/>
          </p:cNvCxnSpPr>
          <p:nvPr/>
        </p:nvCxnSpPr>
        <p:spPr>
          <a:xfrm flipV="1">
            <a:off x="4402224" y="1823664"/>
            <a:ext cx="2369972" cy="2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4CEBFA-7D66-E94D-D40A-63258B060367}"/>
              </a:ext>
            </a:extLst>
          </p:cNvPr>
          <p:cNvCxnSpPr>
            <a:cxnSpLocks/>
            <a:endCxn id="24" idx="0"/>
          </p:cNvCxnSpPr>
          <p:nvPr/>
        </p:nvCxnSpPr>
        <p:spPr>
          <a:xfrm flipV="1">
            <a:off x="6814492" y="2330347"/>
            <a:ext cx="4309049" cy="1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F6AAB8-91A8-D9A9-2E76-87F7A9BBECAA}"/>
              </a:ext>
            </a:extLst>
          </p:cNvPr>
          <p:cNvSpPr/>
          <p:nvPr/>
        </p:nvSpPr>
        <p:spPr>
          <a:xfrm>
            <a:off x="11100681" y="2330347"/>
            <a:ext cx="45719" cy="2769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092014B3-4B0B-2CF8-1AB7-DB3DB9197B27}"/>
              </a:ext>
            </a:extLst>
          </p:cNvPr>
          <p:cNvCxnSpPr>
            <a:cxnSpLocks/>
            <a:stCxn id="24" idx="2"/>
            <a:endCxn id="27" idx="2"/>
          </p:cNvCxnSpPr>
          <p:nvPr/>
        </p:nvCxnSpPr>
        <p:spPr>
          <a:xfrm flipH="1" flipV="1">
            <a:off x="6772196" y="2600327"/>
            <a:ext cx="4351345"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EB172FB-168C-E9B2-8D4F-1E62E12E083D}"/>
              </a:ext>
            </a:extLst>
          </p:cNvPr>
          <p:cNvSpPr/>
          <p:nvPr/>
        </p:nvSpPr>
        <p:spPr>
          <a:xfrm>
            <a:off x="6749336" y="1823664"/>
            <a:ext cx="45719" cy="776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E22502EA-3465-5BBA-216F-3403C31FEB87}"/>
              </a:ext>
            </a:extLst>
          </p:cNvPr>
          <p:cNvCxnSpPr>
            <a:cxnSpLocks/>
            <a:stCxn id="27" idx="2"/>
          </p:cNvCxnSpPr>
          <p:nvPr/>
        </p:nvCxnSpPr>
        <p:spPr>
          <a:xfrm flipH="1">
            <a:off x="4447943" y="2600327"/>
            <a:ext cx="2324253"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7FA871-0F65-385D-2234-09E1A99F32E3}"/>
              </a:ext>
            </a:extLst>
          </p:cNvPr>
          <p:cNvCxnSpPr/>
          <p:nvPr/>
        </p:nvCxnSpPr>
        <p:spPr>
          <a:xfrm flipH="1">
            <a:off x="2277988" y="2924944"/>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4F9DC7-B795-4DA8-C1EB-5C6E338265E0}"/>
              </a:ext>
            </a:extLst>
          </p:cNvPr>
          <p:cNvCxnSpPr/>
          <p:nvPr/>
        </p:nvCxnSpPr>
        <p:spPr>
          <a:xfrm flipH="1">
            <a:off x="549796" y="3212976"/>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7295707-1C64-EFC0-49D4-938F2BA18F41}"/>
              </a:ext>
            </a:extLst>
          </p:cNvPr>
          <p:cNvSpPr/>
          <p:nvPr/>
        </p:nvSpPr>
        <p:spPr>
          <a:xfrm>
            <a:off x="4402224" y="1553654"/>
            <a:ext cx="45719" cy="1299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8EFCCC11-1FB8-B25F-1B53-A6D149BFC7BA}"/>
              </a:ext>
            </a:extLst>
          </p:cNvPr>
          <p:cNvSpPr/>
          <p:nvPr/>
        </p:nvSpPr>
        <p:spPr>
          <a:xfrm>
            <a:off x="2232269" y="1364624"/>
            <a:ext cx="45719" cy="1848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5524566F-6F2A-F095-3C3F-14536EC01361}"/>
              </a:ext>
            </a:extLst>
          </p:cNvPr>
          <p:cNvSpPr/>
          <p:nvPr/>
        </p:nvSpPr>
        <p:spPr>
          <a:xfrm>
            <a:off x="8263679" y="633381"/>
            <a:ext cx="1512168" cy="43204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BIMP</a:t>
            </a:r>
          </a:p>
        </p:txBody>
      </p:sp>
      <p:cxnSp>
        <p:nvCxnSpPr>
          <p:cNvPr id="41" name="Straight Connector 40">
            <a:extLst>
              <a:ext uri="{FF2B5EF4-FFF2-40B4-BE49-F238E27FC236}">
                <a16:creationId xmlns:a16="http://schemas.microsoft.com/office/drawing/2014/main" id="{36274AFA-4073-6370-09FC-0ADFF13210E0}"/>
              </a:ext>
            </a:extLst>
          </p:cNvPr>
          <p:cNvCxnSpPr/>
          <p:nvPr/>
        </p:nvCxnSpPr>
        <p:spPr>
          <a:xfrm flipH="1">
            <a:off x="9019763" y="1044269"/>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EE8236B2-722A-E639-A076-5E475FCD4754}"/>
              </a:ext>
            </a:extLst>
          </p:cNvPr>
          <p:cNvCxnSpPr>
            <a:cxnSpLocks/>
          </p:cNvCxnSpPr>
          <p:nvPr/>
        </p:nvCxnSpPr>
        <p:spPr>
          <a:xfrm flipV="1">
            <a:off x="6772195" y="1927172"/>
            <a:ext cx="2222764" cy="3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423030E-0BC3-B0EB-9AF5-5B7317FC2842}"/>
              </a:ext>
            </a:extLst>
          </p:cNvPr>
          <p:cNvSpPr/>
          <p:nvPr/>
        </p:nvSpPr>
        <p:spPr>
          <a:xfrm>
            <a:off x="8994959" y="1902658"/>
            <a:ext cx="45719" cy="2769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FD4F023D-62A2-84DC-13E9-CCCB5798C126}"/>
              </a:ext>
            </a:extLst>
          </p:cNvPr>
          <p:cNvCxnSpPr>
            <a:cxnSpLocks/>
            <a:stCxn id="45" idx="2"/>
            <a:endCxn id="27" idx="3"/>
          </p:cNvCxnSpPr>
          <p:nvPr/>
        </p:nvCxnSpPr>
        <p:spPr>
          <a:xfrm flipH="1">
            <a:off x="6795055" y="2179653"/>
            <a:ext cx="2222764" cy="32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954C2E5-2E6E-9944-4977-9EA616E9186C}"/>
              </a:ext>
            </a:extLst>
          </p:cNvPr>
          <p:cNvSpPr/>
          <p:nvPr/>
        </p:nvSpPr>
        <p:spPr>
          <a:xfrm>
            <a:off x="6605309" y="2078118"/>
            <a:ext cx="315572" cy="307725"/>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B741D58F-CF33-EF1D-4FA0-64B8701356A6}"/>
              </a:ext>
            </a:extLst>
          </p:cNvPr>
          <p:cNvSpPr txBox="1"/>
          <p:nvPr/>
        </p:nvSpPr>
        <p:spPr>
          <a:xfrm>
            <a:off x="8248590" y="1695744"/>
            <a:ext cx="1584175" cy="276999"/>
          </a:xfrm>
          <a:prstGeom prst="rect">
            <a:avLst/>
          </a:prstGeom>
          <a:noFill/>
        </p:spPr>
        <p:txBody>
          <a:bodyPr wrap="square" rtlCol="0">
            <a:spAutoFit/>
          </a:bodyPr>
          <a:lstStyle/>
          <a:p>
            <a:r>
              <a:rPr lang="en-IN" sz="1200" b="1" dirty="0"/>
              <a:t>entities</a:t>
            </a:r>
          </a:p>
        </p:txBody>
      </p:sp>
      <p:sp>
        <p:nvSpPr>
          <p:cNvPr id="55" name="TextBox 54">
            <a:extLst>
              <a:ext uri="{FF2B5EF4-FFF2-40B4-BE49-F238E27FC236}">
                <a16:creationId xmlns:a16="http://schemas.microsoft.com/office/drawing/2014/main" id="{C45C42B8-4DED-2C78-C934-FD2ABA6B6483}"/>
              </a:ext>
            </a:extLst>
          </p:cNvPr>
          <p:cNvSpPr txBox="1"/>
          <p:nvPr/>
        </p:nvSpPr>
        <p:spPr>
          <a:xfrm>
            <a:off x="8264034" y="2098994"/>
            <a:ext cx="1584175" cy="461665"/>
          </a:xfrm>
          <a:prstGeom prst="rect">
            <a:avLst/>
          </a:prstGeom>
          <a:noFill/>
        </p:spPr>
        <p:txBody>
          <a:bodyPr wrap="square" rtlCol="0">
            <a:spAutoFit/>
          </a:bodyPr>
          <a:lstStyle/>
          <a:p>
            <a:r>
              <a:rPr lang="en-IN" sz="1200" b="1" dirty="0"/>
              <a:t>FAILED, MAPPED, REPORTED</a:t>
            </a:r>
          </a:p>
        </p:txBody>
      </p:sp>
    </p:spTree>
    <p:extLst>
      <p:ext uri="{BB962C8B-B14F-4D97-AF65-F5344CB8AC3E}">
        <p14:creationId xmlns:p14="http://schemas.microsoft.com/office/powerpoint/2010/main" val="394062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11</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369332"/>
          </a:xfrm>
          <a:prstGeom prst="rect">
            <a:avLst/>
          </a:prstGeom>
          <a:noFill/>
        </p:spPr>
        <p:txBody>
          <a:bodyPr wrap="square" rtlCol="0">
            <a:spAutoFit/>
          </a:bodyPr>
          <a:lstStyle/>
          <a:p>
            <a:r>
              <a:rPr lang="en-US" sz="1800" dirty="0"/>
              <a:t>Assign the booking Supplement ID automatically during creation with </a:t>
            </a:r>
            <a:r>
              <a:rPr lang="en-US" sz="1800"/>
              <a:t>early numbering.</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Exercise</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45F1575-E708-EF6C-633A-2AD5D9EB5792}"/>
                  </a:ext>
                </a:extLst>
              </p14:cNvPr>
              <p14:cNvContentPartPr/>
              <p14:nvPr/>
            </p14:nvContentPartPr>
            <p14:xfrm>
              <a:off x="2418052" y="957143"/>
              <a:ext cx="360" cy="360"/>
            </p14:xfrm>
          </p:contentPart>
        </mc:Choice>
        <mc:Fallback xmlns="">
          <p:pic>
            <p:nvPicPr>
              <p:cNvPr id="5" name="Ink 4">
                <a:extLst>
                  <a:ext uri="{FF2B5EF4-FFF2-40B4-BE49-F238E27FC236}">
                    <a16:creationId xmlns:a16="http://schemas.microsoft.com/office/drawing/2014/main" id="{A45F1575-E708-EF6C-633A-2AD5D9EB5792}"/>
                  </a:ext>
                </a:extLst>
              </p:cNvPr>
              <p:cNvPicPr/>
              <p:nvPr/>
            </p:nvPicPr>
            <p:blipFill>
              <a:blip r:embed="rId4"/>
              <a:stretch>
                <a:fillRect/>
              </a:stretch>
            </p:blipFill>
            <p:spPr>
              <a:xfrm>
                <a:off x="2400052" y="939503"/>
                <a:ext cx="36000" cy="36000"/>
              </a:xfrm>
              <a:prstGeom prst="rect">
                <a:avLst/>
              </a:prstGeom>
            </p:spPr>
          </p:pic>
        </mc:Fallback>
      </mc:AlternateContent>
    </p:spTree>
    <p:extLst>
      <p:ext uri="{BB962C8B-B14F-4D97-AF65-F5344CB8AC3E}">
        <p14:creationId xmlns:p14="http://schemas.microsoft.com/office/powerpoint/2010/main" val="3202867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12</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031325"/>
          </a:xfrm>
          <a:prstGeom prst="rect">
            <a:avLst/>
          </a:prstGeom>
          <a:noFill/>
        </p:spPr>
        <p:txBody>
          <a:bodyPr wrap="square" rtlCol="0">
            <a:spAutoFit/>
          </a:bodyPr>
          <a:lstStyle/>
          <a:p>
            <a:r>
              <a:rPr lang="en-US" sz="1800" dirty="0"/>
              <a:t>As an application developer we want to determine which entities of our BO needs to allow create-, update-, delete- operations. Apart from that which properties of BO are allowed to be mandatory, read only, creatable, updatable. We can also control the availability of our data actions.</a:t>
            </a:r>
          </a:p>
          <a:p>
            <a:r>
              <a:rPr lang="en-US" sz="1800" dirty="0"/>
              <a:t>In RAP, feature controls are of 2 types:</a:t>
            </a:r>
          </a:p>
          <a:p>
            <a:pPr marL="342900" indent="-342900">
              <a:buAutoNum type="arabicPeriod"/>
            </a:pPr>
            <a:r>
              <a:rPr lang="en-US" sz="1800" dirty="0"/>
              <a:t>Static feature control – are specified at the level of behavior definition only. Statically declared and easy to implement.</a:t>
            </a:r>
          </a:p>
          <a:p>
            <a:pPr marL="342900" indent="-342900">
              <a:buAutoNum type="arabicPeriod"/>
            </a:pPr>
            <a:r>
              <a:rPr lang="en-US" sz="1800" dirty="0"/>
              <a:t>Dynamic feature control – complex to implement for more complex requirements. They require a mandatory implementation in BIMP class. We use keyword </a:t>
            </a:r>
            <a:r>
              <a:rPr lang="en-US" sz="1800" b="1" dirty="0" err="1"/>
              <a:t>features:instance</a:t>
            </a:r>
            <a:endParaRPr lang="en-IN" sz="1800" b="1"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Feature Control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F197B89D-2325-12C8-E987-51633A1ECDD4}"/>
              </a:ext>
            </a:extLst>
          </p:cNvPr>
          <p:cNvPicPr>
            <a:picLocks noChangeAspect="1"/>
          </p:cNvPicPr>
          <p:nvPr/>
        </p:nvPicPr>
        <p:blipFill>
          <a:blip r:embed="rId3"/>
          <a:stretch>
            <a:fillRect/>
          </a:stretch>
        </p:blipFill>
        <p:spPr>
          <a:xfrm>
            <a:off x="1978950" y="3270974"/>
            <a:ext cx="7773521" cy="3089713"/>
          </a:xfrm>
          <a:prstGeom prst="rect">
            <a:avLst/>
          </a:prstGeom>
        </p:spPr>
      </p:pic>
    </p:spTree>
    <p:extLst>
      <p:ext uri="{BB962C8B-B14F-4D97-AF65-F5344CB8AC3E}">
        <p14:creationId xmlns:p14="http://schemas.microsoft.com/office/powerpoint/2010/main" val="2437695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13</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4524315"/>
          </a:xfrm>
          <a:prstGeom prst="rect">
            <a:avLst/>
          </a:prstGeom>
          <a:noFill/>
        </p:spPr>
        <p:txBody>
          <a:bodyPr wrap="square" rtlCol="0">
            <a:spAutoFit/>
          </a:bodyPr>
          <a:lstStyle/>
          <a:p>
            <a:r>
              <a:rPr lang="en-US" sz="1800" dirty="0"/>
              <a:t>In the context of RAP, an action is a non-standard operation that change the data of a BO instance or create new BO instances. They are self implemented operations. There are two main categories of data actions can be implemented in RAP:</a:t>
            </a:r>
          </a:p>
          <a:p>
            <a:endParaRPr lang="en-US" sz="1800" dirty="0"/>
          </a:p>
          <a:p>
            <a:r>
              <a:rPr lang="en-US" sz="1800" b="1" dirty="0"/>
              <a:t>Non factory action: </a:t>
            </a:r>
            <a:r>
              <a:rPr lang="en-US" sz="1800" dirty="0"/>
              <a:t>Defines a RAP action which offers the non-standard behavior and implement custom logic in handler with MODIFY clause. A non factory action can be of 2 sub types (</a:t>
            </a:r>
            <a:r>
              <a:rPr lang="en-US" sz="1800" b="1" dirty="0"/>
              <a:t>change a property of a record)</a:t>
            </a:r>
            <a:endParaRPr lang="en-US" sz="1800" dirty="0"/>
          </a:p>
          <a:p>
            <a:pPr marL="342900" indent="-342900">
              <a:buAutoNum type="alphaLcPeriod"/>
            </a:pPr>
            <a:r>
              <a:rPr lang="en-US" sz="1800" b="1" dirty="0"/>
              <a:t>Static – </a:t>
            </a:r>
            <a:r>
              <a:rPr lang="en-US" sz="1800" dirty="0"/>
              <a:t>they are not bound to any instance, they are generic and can be applied to all instances, like we want to change the booking fees for all travel request as fix price during promotion period.</a:t>
            </a:r>
          </a:p>
          <a:p>
            <a:pPr marL="342900" indent="-342900">
              <a:buAutoNum type="alphaLcPeriod"/>
            </a:pPr>
            <a:r>
              <a:rPr lang="en-US" sz="1800" b="1" dirty="0"/>
              <a:t>Instance – </a:t>
            </a:r>
            <a:r>
              <a:rPr lang="en-US" sz="1800" dirty="0"/>
              <a:t>An action that, by default relates to a BO RAP entity instance and changes the state of BO instance. E.g. like approve or reject a travel request where user choose a instance which they want to work with.</a:t>
            </a:r>
          </a:p>
          <a:p>
            <a:pPr marL="342900" indent="-342900">
              <a:buAutoNum type="alphaLcPeriod"/>
            </a:pPr>
            <a:endParaRPr lang="en-US" sz="1800" b="1" dirty="0"/>
          </a:p>
          <a:p>
            <a:r>
              <a:rPr lang="en-US" sz="1800" b="1" dirty="0"/>
              <a:t>Factory Action – </a:t>
            </a:r>
            <a:r>
              <a:rPr lang="en-US" sz="1800" dirty="0"/>
              <a:t>A factory action used to </a:t>
            </a:r>
            <a:r>
              <a:rPr lang="en-US" sz="1800" b="1" dirty="0"/>
              <a:t>create</a:t>
            </a:r>
            <a:r>
              <a:rPr lang="en-US" sz="1800" dirty="0"/>
              <a:t> new BO instances. A factory action can be instance-bound (default) or static.</a:t>
            </a:r>
            <a:endParaRPr lang="en-IN" sz="1800" dirty="0"/>
          </a:p>
          <a:p>
            <a:pPr marL="342900" indent="-342900">
              <a:buAutoNum type="alphaLcPeriod"/>
            </a:pPr>
            <a:r>
              <a:rPr lang="en-IN" sz="1800" dirty="0"/>
              <a:t>Instance – that copy specific values of an instance and create new instances based on copied data</a:t>
            </a:r>
          </a:p>
          <a:p>
            <a:pPr marL="342900" indent="-342900">
              <a:buAutoNum type="alphaLcPeriod"/>
            </a:pPr>
            <a:r>
              <a:rPr lang="en-IN" sz="1800" dirty="0"/>
              <a:t>Static – can be used to create instances with prefilled default values</a:t>
            </a:r>
          </a:p>
          <a:p>
            <a:endParaRPr lang="en-US"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Data Actions in RAP</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44020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9" name="Google Shape;1659;p85"/>
          <p:cNvSpPr txBox="1"/>
          <p:nvPr/>
        </p:nvSpPr>
        <p:spPr>
          <a:xfrm>
            <a:off x="224979" y="788088"/>
            <a:ext cx="11806237"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A determination modifies instance of business object based on trigger condition. Trigger condition can be modify operations such as create, update, and delete and modified field. There are 2 types of determination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modify – will be triggered before save whenever trigger condition is met e.g. when I change booking fee</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save – will always trigger at the time of save</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Steps</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Add the code for defining the determination in behavior definition, we want to do it in reusable way</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Use quick fix to generate the code for determination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Define a structure where we can store all the booking fees and currency code</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Read all travel instances, subsequent bookings using EML</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Total all booking and supplement amounts which are in common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Delete the values w/o any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Loop at all amounts and compare with target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Perform currency conversion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Put back the total amount</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Return the total amount in </a:t>
            </a:r>
            <a:r>
              <a:rPr lang="en-US" sz="1600" b="1" i="0" u="none" strike="noStrike" cap="none" dirty="0">
                <a:solidFill>
                  <a:schemeClr val="dk1"/>
                </a:solidFill>
                <a:latin typeface="Calibri"/>
                <a:ea typeface="Calibri"/>
                <a:cs typeface="Calibri"/>
                <a:sym typeface="Calibri"/>
              </a:rPr>
              <a:t>mapped</a:t>
            </a:r>
            <a:r>
              <a:rPr lang="en-US" sz="1600" b="0" i="0" u="none" strike="noStrike" cap="none" dirty="0">
                <a:solidFill>
                  <a:schemeClr val="dk1"/>
                </a:solidFill>
                <a:latin typeface="Calibri"/>
                <a:ea typeface="Calibri"/>
                <a:cs typeface="Calibri"/>
                <a:sym typeface="Calibri"/>
              </a:rPr>
              <a:t> so the RAP will modify this data to DB</a:t>
            </a:r>
            <a:endParaRPr dirty="0"/>
          </a:p>
          <a:p>
            <a:pPr marL="952393" marR="0" lvl="1" indent="-241300" algn="l" rtl="0">
              <a:spcBef>
                <a:spcPts val="0"/>
              </a:spcBef>
              <a:spcAft>
                <a:spcPts val="0"/>
              </a:spcAft>
              <a:buClr>
                <a:schemeClr val="dk1"/>
              </a:buClr>
              <a:buSzPts val="1600"/>
              <a:buFont typeface="Calibri"/>
              <a:buNone/>
            </a:pPr>
            <a:endParaRPr sz="1600" b="0" i="0" u="none" strike="noStrike" cap="none" dirty="0">
              <a:solidFill>
                <a:schemeClr val="dk1"/>
              </a:solidFill>
              <a:latin typeface="Calibri"/>
              <a:ea typeface="Calibri"/>
              <a:cs typeface="Calibri"/>
              <a:sym typeface="Calibri"/>
            </a:endParaRPr>
          </a:p>
        </p:txBody>
      </p:sp>
      <p:sp>
        <p:nvSpPr>
          <p:cNvPr id="1660" name="Google Shape;1660;p8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Determination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37720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9">
                                            <p:txEl>
                                              <p:pRg st="0" end="0"/>
                                            </p:txEl>
                                          </p:spTgt>
                                        </p:tgtEl>
                                        <p:attrNameLst>
                                          <p:attrName>style.visibility</p:attrName>
                                        </p:attrNameLst>
                                      </p:cBhvr>
                                      <p:to>
                                        <p:strVal val="visible"/>
                                      </p:to>
                                    </p:set>
                                    <p:animEffect transition="in" filter="fade">
                                      <p:cBhvr>
                                        <p:cTn id="7" dur="1000"/>
                                        <p:tgtEl>
                                          <p:spTgt spid="1659">
                                            <p:txEl>
                                              <p:pRg st="0" end="0"/>
                                            </p:txEl>
                                          </p:spTgt>
                                        </p:tgtEl>
                                      </p:cBhvr>
                                    </p:animEffect>
                                    <p:anim calcmode="lin" valueType="num">
                                      <p:cBhvr>
                                        <p:cTn id="8" dur="1000" fill="hold"/>
                                        <p:tgtEl>
                                          <p:spTgt spid="1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59">
                                            <p:txEl>
                                              <p:pRg st="1" end="1"/>
                                            </p:txEl>
                                          </p:spTgt>
                                        </p:tgtEl>
                                        <p:attrNameLst>
                                          <p:attrName>style.visibility</p:attrName>
                                        </p:attrNameLst>
                                      </p:cBhvr>
                                      <p:to>
                                        <p:strVal val="visible"/>
                                      </p:to>
                                    </p:set>
                                    <p:animEffect transition="in" filter="fade">
                                      <p:cBhvr>
                                        <p:cTn id="12" dur="1000"/>
                                        <p:tgtEl>
                                          <p:spTgt spid="1659">
                                            <p:txEl>
                                              <p:pRg st="1" end="1"/>
                                            </p:txEl>
                                          </p:spTgt>
                                        </p:tgtEl>
                                      </p:cBhvr>
                                    </p:animEffect>
                                    <p:anim calcmode="lin" valueType="num">
                                      <p:cBhvr>
                                        <p:cTn id="13" dur="1000" fill="hold"/>
                                        <p:tgtEl>
                                          <p:spTgt spid="16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5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59">
                                            <p:txEl>
                                              <p:pRg st="2" end="2"/>
                                            </p:txEl>
                                          </p:spTgt>
                                        </p:tgtEl>
                                        <p:attrNameLst>
                                          <p:attrName>style.visibility</p:attrName>
                                        </p:attrNameLst>
                                      </p:cBhvr>
                                      <p:to>
                                        <p:strVal val="visible"/>
                                      </p:to>
                                    </p:set>
                                    <p:animEffect transition="in" filter="fade">
                                      <p:cBhvr>
                                        <p:cTn id="17" dur="1000"/>
                                        <p:tgtEl>
                                          <p:spTgt spid="1659">
                                            <p:txEl>
                                              <p:pRg st="2" end="2"/>
                                            </p:txEl>
                                          </p:spTgt>
                                        </p:tgtEl>
                                      </p:cBhvr>
                                    </p:animEffect>
                                    <p:anim calcmode="lin" valueType="num">
                                      <p:cBhvr>
                                        <p:cTn id="18" dur="1000" fill="hold"/>
                                        <p:tgtEl>
                                          <p:spTgt spid="165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59">
                                            <p:txEl>
                                              <p:pRg st="4" end="4"/>
                                            </p:txEl>
                                          </p:spTgt>
                                        </p:tgtEl>
                                        <p:attrNameLst>
                                          <p:attrName>style.visibility</p:attrName>
                                        </p:attrNameLst>
                                      </p:cBhvr>
                                      <p:to>
                                        <p:strVal val="visible"/>
                                      </p:to>
                                    </p:set>
                                    <p:animEffect transition="in" filter="fade">
                                      <p:cBhvr>
                                        <p:cTn id="24" dur="1000"/>
                                        <p:tgtEl>
                                          <p:spTgt spid="1659">
                                            <p:txEl>
                                              <p:pRg st="4" end="4"/>
                                            </p:txEl>
                                          </p:spTgt>
                                        </p:tgtEl>
                                      </p:cBhvr>
                                    </p:animEffect>
                                    <p:anim calcmode="lin" valueType="num">
                                      <p:cBhvr>
                                        <p:cTn id="25" dur="1000" fill="hold"/>
                                        <p:tgtEl>
                                          <p:spTgt spid="165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65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59">
                                            <p:txEl>
                                              <p:pRg st="5" end="5"/>
                                            </p:txEl>
                                          </p:spTgt>
                                        </p:tgtEl>
                                        <p:attrNameLst>
                                          <p:attrName>style.visibility</p:attrName>
                                        </p:attrNameLst>
                                      </p:cBhvr>
                                      <p:to>
                                        <p:strVal val="visible"/>
                                      </p:to>
                                    </p:set>
                                    <p:animEffect transition="in" filter="fade">
                                      <p:cBhvr>
                                        <p:cTn id="29" dur="1000"/>
                                        <p:tgtEl>
                                          <p:spTgt spid="1659">
                                            <p:txEl>
                                              <p:pRg st="5" end="5"/>
                                            </p:txEl>
                                          </p:spTgt>
                                        </p:tgtEl>
                                      </p:cBhvr>
                                    </p:animEffect>
                                    <p:anim calcmode="lin" valueType="num">
                                      <p:cBhvr>
                                        <p:cTn id="30" dur="1000" fill="hold"/>
                                        <p:tgtEl>
                                          <p:spTgt spid="165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65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59">
                                            <p:txEl>
                                              <p:pRg st="6" end="6"/>
                                            </p:txEl>
                                          </p:spTgt>
                                        </p:tgtEl>
                                        <p:attrNameLst>
                                          <p:attrName>style.visibility</p:attrName>
                                        </p:attrNameLst>
                                      </p:cBhvr>
                                      <p:to>
                                        <p:strVal val="visible"/>
                                      </p:to>
                                    </p:set>
                                    <p:animEffect transition="in" filter="fade">
                                      <p:cBhvr>
                                        <p:cTn id="34" dur="1000"/>
                                        <p:tgtEl>
                                          <p:spTgt spid="1659">
                                            <p:txEl>
                                              <p:pRg st="6" end="6"/>
                                            </p:txEl>
                                          </p:spTgt>
                                        </p:tgtEl>
                                      </p:cBhvr>
                                    </p:animEffect>
                                    <p:anim calcmode="lin" valueType="num">
                                      <p:cBhvr>
                                        <p:cTn id="35" dur="1000" fill="hold"/>
                                        <p:tgtEl>
                                          <p:spTgt spid="165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65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659">
                                            <p:txEl>
                                              <p:pRg st="7" end="7"/>
                                            </p:txEl>
                                          </p:spTgt>
                                        </p:tgtEl>
                                        <p:attrNameLst>
                                          <p:attrName>style.visibility</p:attrName>
                                        </p:attrNameLst>
                                      </p:cBhvr>
                                      <p:to>
                                        <p:strVal val="visible"/>
                                      </p:to>
                                    </p:set>
                                    <p:animEffect transition="in" filter="fade">
                                      <p:cBhvr>
                                        <p:cTn id="39" dur="1000"/>
                                        <p:tgtEl>
                                          <p:spTgt spid="1659">
                                            <p:txEl>
                                              <p:pRg st="7" end="7"/>
                                            </p:txEl>
                                          </p:spTgt>
                                        </p:tgtEl>
                                      </p:cBhvr>
                                    </p:animEffect>
                                    <p:anim calcmode="lin" valueType="num">
                                      <p:cBhvr>
                                        <p:cTn id="40" dur="1000" fill="hold"/>
                                        <p:tgtEl>
                                          <p:spTgt spid="165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65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59">
                                            <p:txEl>
                                              <p:pRg st="8" end="8"/>
                                            </p:txEl>
                                          </p:spTgt>
                                        </p:tgtEl>
                                        <p:attrNameLst>
                                          <p:attrName>style.visibility</p:attrName>
                                        </p:attrNameLst>
                                      </p:cBhvr>
                                      <p:to>
                                        <p:strVal val="visible"/>
                                      </p:to>
                                    </p:set>
                                    <p:animEffect transition="in" filter="fade">
                                      <p:cBhvr>
                                        <p:cTn id="44" dur="1000"/>
                                        <p:tgtEl>
                                          <p:spTgt spid="1659">
                                            <p:txEl>
                                              <p:pRg st="8" end="8"/>
                                            </p:txEl>
                                          </p:spTgt>
                                        </p:tgtEl>
                                      </p:cBhvr>
                                    </p:animEffect>
                                    <p:anim calcmode="lin" valueType="num">
                                      <p:cBhvr>
                                        <p:cTn id="45" dur="1000" fill="hold"/>
                                        <p:tgtEl>
                                          <p:spTgt spid="165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65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59">
                                            <p:txEl>
                                              <p:pRg st="9" end="9"/>
                                            </p:txEl>
                                          </p:spTgt>
                                        </p:tgtEl>
                                        <p:attrNameLst>
                                          <p:attrName>style.visibility</p:attrName>
                                        </p:attrNameLst>
                                      </p:cBhvr>
                                      <p:to>
                                        <p:strVal val="visible"/>
                                      </p:to>
                                    </p:set>
                                    <p:animEffect transition="in" filter="fade">
                                      <p:cBhvr>
                                        <p:cTn id="49" dur="1000"/>
                                        <p:tgtEl>
                                          <p:spTgt spid="1659">
                                            <p:txEl>
                                              <p:pRg st="9" end="9"/>
                                            </p:txEl>
                                          </p:spTgt>
                                        </p:tgtEl>
                                      </p:cBhvr>
                                    </p:animEffect>
                                    <p:anim calcmode="lin" valueType="num">
                                      <p:cBhvr>
                                        <p:cTn id="50" dur="1000" fill="hold"/>
                                        <p:tgtEl>
                                          <p:spTgt spid="165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659">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59">
                                            <p:txEl>
                                              <p:pRg st="10" end="10"/>
                                            </p:txEl>
                                          </p:spTgt>
                                        </p:tgtEl>
                                        <p:attrNameLst>
                                          <p:attrName>style.visibility</p:attrName>
                                        </p:attrNameLst>
                                      </p:cBhvr>
                                      <p:to>
                                        <p:strVal val="visible"/>
                                      </p:to>
                                    </p:set>
                                    <p:animEffect transition="in" filter="fade">
                                      <p:cBhvr>
                                        <p:cTn id="54" dur="1000"/>
                                        <p:tgtEl>
                                          <p:spTgt spid="1659">
                                            <p:txEl>
                                              <p:pRg st="10" end="10"/>
                                            </p:txEl>
                                          </p:spTgt>
                                        </p:tgtEl>
                                      </p:cBhvr>
                                    </p:animEffect>
                                    <p:anim calcmode="lin" valueType="num">
                                      <p:cBhvr>
                                        <p:cTn id="55" dur="1000" fill="hold"/>
                                        <p:tgtEl>
                                          <p:spTgt spid="1659">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1659">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659">
                                            <p:txEl>
                                              <p:pRg st="11" end="11"/>
                                            </p:txEl>
                                          </p:spTgt>
                                        </p:tgtEl>
                                        <p:attrNameLst>
                                          <p:attrName>style.visibility</p:attrName>
                                        </p:attrNameLst>
                                      </p:cBhvr>
                                      <p:to>
                                        <p:strVal val="visible"/>
                                      </p:to>
                                    </p:set>
                                    <p:animEffect transition="in" filter="fade">
                                      <p:cBhvr>
                                        <p:cTn id="59" dur="1000"/>
                                        <p:tgtEl>
                                          <p:spTgt spid="1659">
                                            <p:txEl>
                                              <p:pRg st="11" end="11"/>
                                            </p:txEl>
                                          </p:spTgt>
                                        </p:tgtEl>
                                      </p:cBhvr>
                                    </p:animEffect>
                                    <p:anim calcmode="lin" valueType="num">
                                      <p:cBhvr>
                                        <p:cTn id="60" dur="1000" fill="hold"/>
                                        <p:tgtEl>
                                          <p:spTgt spid="1659">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659">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59">
                                            <p:txEl>
                                              <p:pRg st="12" end="12"/>
                                            </p:txEl>
                                          </p:spTgt>
                                        </p:tgtEl>
                                        <p:attrNameLst>
                                          <p:attrName>style.visibility</p:attrName>
                                        </p:attrNameLst>
                                      </p:cBhvr>
                                      <p:to>
                                        <p:strVal val="visible"/>
                                      </p:to>
                                    </p:set>
                                    <p:animEffect transition="in" filter="fade">
                                      <p:cBhvr>
                                        <p:cTn id="64" dur="1000"/>
                                        <p:tgtEl>
                                          <p:spTgt spid="1659">
                                            <p:txEl>
                                              <p:pRg st="12" end="12"/>
                                            </p:txEl>
                                          </p:spTgt>
                                        </p:tgtEl>
                                      </p:cBhvr>
                                    </p:animEffect>
                                    <p:anim calcmode="lin" valueType="num">
                                      <p:cBhvr>
                                        <p:cTn id="65" dur="1000" fill="hold"/>
                                        <p:tgtEl>
                                          <p:spTgt spid="1659">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1659">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659">
                                            <p:txEl>
                                              <p:pRg st="13" end="13"/>
                                            </p:txEl>
                                          </p:spTgt>
                                        </p:tgtEl>
                                        <p:attrNameLst>
                                          <p:attrName>style.visibility</p:attrName>
                                        </p:attrNameLst>
                                      </p:cBhvr>
                                      <p:to>
                                        <p:strVal val="visible"/>
                                      </p:to>
                                    </p:set>
                                    <p:animEffect transition="in" filter="fade">
                                      <p:cBhvr>
                                        <p:cTn id="69" dur="1000"/>
                                        <p:tgtEl>
                                          <p:spTgt spid="1659">
                                            <p:txEl>
                                              <p:pRg st="13" end="13"/>
                                            </p:txEl>
                                          </p:spTgt>
                                        </p:tgtEl>
                                      </p:cBhvr>
                                    </p:animEffect>
                                    <p:anim calcmode="lin" valueType="num">
                                      <p:cBhvr>
                                        <p:cTn id="70" dur="1000" fill="hold"/>
                                        <p:tgtEl>
                                          <p:spTgt spid="1659">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1659">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659">
                                            <p:txEl>
                                              <p:pRg st="14" end="14"/>
                                            </p:txEl>
                                          </p:spTgt>
                                        </p:tgtEl>
                                        <p:attrNameLst>
                                          <p:attrName>style.visibility</p:attrName>
                                        </p:attrNameLst>
                                      </p:cBhvr>
                                      <p:to>
                                        <p:strVal val="visible"/>
                                      </p:to>
                                    </p:set>
                                    <p:animEffect transition="in" filter="fade">
                                      <p:cBhvr>
                                        <p:cTn id="74" dur="1000"/>
                                        <p:tgtEl>
                                          <p:spTgt spid="1659">
                                            <p:txEl>
                                              <p:pRg st="14" end="14"/>
                                            </p:txEl>
                                          </p:spTgt>
                                        </p:tgtEl>
                                      </p:cBhvr>
                                    </p:animEffect>
                                    <p:anim calcmode="lin" valueType="num">
                                      <p:cBhvr>
                                        <p:cTn id="75" dur="1000" fill="hold"/>
                                        <p:tgtEl>
                                          <p:spTgt spid="1659">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165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spTree>
    <p:extLst>
      <p:ext uri="{BB962C8B-B14F-4D97-AF65-F5344CB8AC3E}">
        <p14:creationId xmlns:p14="http://schemas.microsoft.com/office/powerpoint/2010/main" val="191070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05</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Class Pool</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Behavior pool</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Early Numbering</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Feature Control</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approver Projection</a:t>
            </a:r>
            <a:endParaRPr dirty="0"/>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227548" y="3355639"/>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5</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4247317"/>
          </a:xfrm>
          <a:prstGeom prst="rect">
            <a:avLst/>
          </a:prstGeom>
          <a:noFill/>
        </p:spPr>
        <p:txBody>
          <a:bodyPr wrap="square" rtlCol="0">
            <a:spAutoFit/>
          </a:bodyPr>
          <a:lstStyle/>
          <a:p>
            <a:r>
              <a:rPr lang="en-IN" sz="1800" dirty="0"/>
              <a:t>Local types for global classes are the bunch of data types and classes with a single global class. It can be defined to ensure better structure of implementation of global class.</a:t>
            </a:r>
          </a:p>
          <a:p>
            <a:endParaRPr lang="en-IN" sz="1800" dirty="0"/>
          </a:p>
          <a:p>
            <a:r>
              <a:rPr lang="en-IN" sz="1800" dirty="0"/>
              <a:t>Imagine we are developing an application which requires </a:t>
            </a:r>
            <a:r>
              <a:rPr lang="en-IN" sz="1800" b="1" u="sng" dirty="0"/>
              <a:t>so many classes</a:t>
            </a:r>
            <a:r>
              <a:rPr lang="en-IN" sz="1800" dirty="0"/>
              <a:t>, each class will have a </a:t>
            </a:r>
            <a:r>
              <a:rPr lang="en-IN" sz="1800" b="1" u="sng" dirty="0"/>
              <a:t>few methods </a:t>
            </a:r>
            <a:r>
              <a:rPr lang="en-IN" sz="1800" dirty="0"/>
              <a:t>only.</a:t>
            </a:r>
          </a:p>
          <a:p>
            <a:pPr marL="342900" indent="-342900">
              <a:buAutoNum type="arabicPeriod"/>
            </a:pPr>
            <a:r>
              <a:rPr lang="en-IN" sz="1800" dirty="0"/>
              <a:t>More number of classes in our application will cause excessive modularization and confusion among our developers.</a:t>
            </a:r>
          </a:p>
          <a:p>
            <a:pPr marL="342900" indent="-342900">
              <a:buAutoNum type="arabicPeriod"/>
            </a:pPr>
            <a:r>
              <a:rPr lang="en-IN" sz="1800" dirty="0"/>
              <a:t>More number of global classes, will increase the chance of code being exposed to other programs which we want to keep as private.</a:t>
            </a:r>
          </a:p>
          <a:p>
            <a:pPr marL="342900" indent="-342900">
              <a:buAutoNum type="arabicPeriod"/>
            </a:pPr>
            <a:r>
              <a:rPr lang="en-IN" sz="1800" dirty="0"/>
              <a:t>We need a mechanism which is a good trade-off between modularization, reuse and maintenance w/o exposing too much functionality to the caller of our application code. We should never have too many objects, especially when each class have just a few methods.</a:t>
            </a:r>
          </a:p>
          <a:p>
            <a:pPr marL="342900" indent="-342900">
              <a:buAutoNum type="arabicPeriod"/>
            </a:pPr>
            <a:r>
              <a:rPr lang="en-IN" sz="1800" dirty="0"/>
              <a:t>At times, we need to add only a few functions inside a class but likewise we need so many </a:t>
            </a:r>
            <a:r>
              <a:rPr lang="en-IN" sz="1800" dirty="0" err="1"/>
              <a:t>many</a:t>
            </a:r>
            <a:r>
              <a:rPr lang="en-IN" sz="1800" dirty="0"/>
              <a:t> classes, managing these classes and their lifecycle including transport will be a big task inviting maintenance also for future and making over all design very complex.</a:t>
            </a: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Class Pool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16D8CB3F-55FF-B1A6-7CFB-380A183760D8}"/>
                  </a:ext>
                </a:extLst>
              </p14:cNvPr>
              <p14:cNvContentPartPr/>
              <p14:nvPr/>
            </p14:nvContentPartPr>
            <p14:xfrm>
              <a:off x="2815320" y="3944640"/>
              <a:ext cx="42120" cy="34200"/>
            </p14:xfrm>
          </p:contentPart>
        </mc:Choice>
        <mc:Fallback xmlns="">
          <p:pic>
            <p:nvPicPr>
              <p:cNvPr id="18" name="Ink 17">
                <a:extLst>
                  <a:ext uri="{FF2B5EF4-FFF2-40B4-BE49-F238E27FC236}">
                    <a16:creationId xmlns:a16="http://schemas.microsoft.com/office/drawing/2014/main" id="{16D8CB3F-55FF-B1A6-7CFB-380A183760D8}"/>
                  </a:ext>
                </a:extLst>
              </p:cNvPr>
              <p:cNvPicPr/>
              <p:nvPr/>
            </p:nvPicPr>
            <p:blipFill>
              <a:blip r:embed="rId5"/>
              <a:stretch>
                <a:fillRect/>
              </a:stretch>
            </p:blipFill>
            <p:spPr>
              <a:xfrm>
                <a:off x="2806320" y="3936000"/>
                <a:ext cx="59760" cy="51840"/>
              </a:xfrm>
              <a:prstGeom prst="rect">
                <a:avLst/>
              </a:prstGeom>
            </p:spPr>
          </p:pic>
        </mc:Fallback>
      </mc:AlternateContent>
    </p:spTree>
    <p:extLst>
      <p:ext uri="{BB962C8B-B14F-4D97-AF65-F5344CB8AC3E}">
        <p14:creationId xmlns:p14="http://schemas.microsoft.com/office/powerpoint/2010/main" val="63182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6</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transaction behavior of a BO in the context of RAP is implemented in one or more than one global class.</a:t>
            </a:r>
          </a:p>
          <a:p>
            <a:pPr marL="285750" indent="-285750">
              <a:buFont typeface="Arial" panose="020B0604020202020204" pitchFamily="34" charset="0"/>
              <a:buChar char="•"/>
            </a:pPr>
            <a:r>
              <a:rPr lang="en-US" sz="1600" dirty="0"/>
              <a:t>These special classes are dedicated only to implementing the business object behavior and called as behavior pool.</a:t>
            </a:r>
          </a:p>
          <a:p>
            <a:pPr marL="285750" indent="-285750">
              <a:buFont typeface="Arial" panose="020B0604020202020204" pitchFamily="34" charset="0"/>
              <a:buChar char="•"/>
            </a:pPr>
            <a:r>
              <a:rPr lang="en-US" sz="1600" dirty="0"/>
              <a:t>You can assign any number of behavior pool to behavior definition (a 1:n relationship)</a:t>
            </a:r>
          </a:p>
          <a:p>
            <a:pPr marL="285750" indent="-285750">
              <a:buFont typeface="Arial" panose="020B0604020202020204" pitchFamily="34" charset="0"/>
              <a:buChar char="•"/>
            </a:pPr>
            <a:r>
              <a:rPr lang="en-US" sz="1600" dirty="0"/>
              <a:t>Within a single global class, we can define multiple local classes that can handle the business object behavior.</a:t>
            </a:r>
          </a:p>
          <a:p>
            <a:pPr marL="285750" indent="-285750">
              <a:buFont typeface="Arial" panose="020B0604020202020204" pitchFamily="34" charset="0"/>
              <a:buChar char="•"/>
            </a:pPr>
            <a:r>
              <a:rPr lang="en-US" sz="1600" dirty="0"/>
              <a:t>The global class is just like a container and basically empty while the actual behavior logic is written inside the class pool.</a:t>
            </a:r>
          </a:p>
          <a:p>
            <a:pPr marL="285750" indent="-285750">
              <a:buFont typeface="Arial" panose="020B0604020202020204" pitchFamily="34" charset="0"/>
              <a:buChar char="•"/>
            </a:pPr>
            <a:r>
              <a:rPr lang="en-US" sz="1600" dirty="0"/>
              <a:t>We can assign any number of behavior pool to behavior definition (1:n). This allows us to distribute our implementation across multiple units. This is called </a:t>
            </a:r>
            <a:r>
              <a:rPr lang="en-US" sz="1600" b="1" dirty="0"/>
              <a:t>contribution design pattern.</a:t>
            </a:r>
            <a:r>
              <a:rPr lang="en-US" sz="1600" dirty="0"/>
              <a:t> Which allow team to work in parallel on multiple tasks.</a:t>
            </a:r>
          </a:p>
          <a:p>
            <a:pPr marL="285750" indent="-285750">
              <a:buFont typeface="Arial" panose="020B0604020202020204" pitchFamily="34" charset="0"/>
              <a:buChar char="•"/>
            </a:pPr>
            <a:r>
              <a:rPr lang="en-US" sz="1600" dirty="0"/>
              <a:t>A behavior implementation class always inherits from </a:t>
            </a:r>
            <a:r>
              <a:rPr lang="en-US" sz="1600" b="1" dirty="0" err="1"/>
              <a:t>cl_abap_behavior_handler</a:t>
            </a:r>
            <a:r>
              <a:rPr lang="en-US" sz="1600" b="1" dirty="0"/>
              <a:t> </a:t>
            </a:r>
            <a:r>
              <a:rPr lang="en-US" sz="1600" dirty="0"/>
              <a:t>class.</a:t>
            </a:r>
          </a:p>
          <a:p>
            <a:endParaRPr lang="en-IN" sz="16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Behavior Pool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Rectangle 4">
            <a:extLst>
              <a:ext uri="{FF2B5EF4-FFF2-40B4-BE49-F238E27FC236}">
                <a16:creationId xmlns:a16="http://schemas.microsoft.com/office/drawing/2014/main" id="{EA130312-D3D9-6A47-4758-EEF1BED72D9C}"/>
              </a:ext>
            </a:extLst>
          </p:cNvPr>
          <p:cNvSpPr/>
          <p:nvPr/>
        </p:nvSpPr>
        <p:spPr>
          <a:xfrm>
            <a:off x="2061964" y="3356992"/>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Travel</a:t>
            </a:r>
          </a:p>
          <a:p>
            <a:pPr algn="ctr"/>
            <a:r>
              <a:rPr lang="en-IN" sz="1600" dirty="0"/>
              <a:t>(root)</a:t>
            </a:r>
          </a:p>
        </p:txBody>
      </p:sp>
      <p:sp>
        <p:nvSpPr>
          <p:cNvPr id="7" name="Rectangle 6">
            <a:extLst>
              <a:ext uri="{FF2B5EF4-FFF2-40B4-BE49-F238E27FC236}">
                <a16:creationId xmlns:a16="http://schemas.microsoft.com/office/drawing/2014/main" id="{27635E8E-2BC8-1BF5-92C5-FA68A6295A2E}"/>
              </a:ext>
            </a:extLst>
          </p:cNvPr>
          <p:cNvSpPr/>
          <p:nvPr/>
        </p:nvSpPr>
        <p:spPr>
          <a:xfrm>
            <a:off x="2039198" y="460819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a:t>
            </a:r>
          </a:p>
        </p:txBody>
      </p:sp>
      <p:sp>
        <p:nvSpPr>
          <p:cNvPr id="8" name="Rectangle 7">
            <a:extLst>
              <a:ext uri="{FF2B5EF4-FFF2-40B4-BE49-F238E27FC236}">
                <a16:creationId xmlns:a16="http://schemas.microsoft.com/office/drawing/2014/main" id="{9BC4B80E-AF86-72D5-20CE-90A8CD02BC76}"/>
              </a:ext>
            </a:extLst>
          </p:cNvPr>
          <p:cNvSpPr/>
          <p:nvPr/>
        </p:nvSpPr>
        <p:spPr>
          <a:xfrm>
            <a:off x="2052346" y="584297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 </a:t>
            </a:r>
            <a:r>
              <a:rPr lang="en-IN" sz="1600" dirty="0" err="1"/>
              <a:t>Suppl</a:t>
            </a:r>
            <a:endParaRPr lang="en-IN" sz="1600" dirty="0"/>
          </a:p>
        </p:txBody>
      </p:sp>
      <p:sp>
        <p:nvSpPr>
          <p:cNvPr id="9" name="Rectangle 8">
            <a:extLst>
              <a:ext uri="{FF2B5EF4-FFF2-40B4-BE49-F238E27FC236}">
                <a16:creationId xmlns:a16="http://schemas.microsoft.com/office/drawing/2014/main" id="{A389BD4B-BFA4-2F57-4B2B-780CA5FAFDFC}"/>
              </a:ext>
            </a:extLst>
          </p:cNvPr>
          <p:cNvSpPr/>
          <p:nvPr/>
        </p:nvSpPr>
        <p:spPr>
          <a:xfrm>
            <a:off x="5302324" y="3429000"/>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0" name="Rectangle 9">
            <a:extLst>
              <a:ext uri="{FF2B5EF4-FFF2-40B4-BE49-F238E27FC236}">
                <a16:creationId xmlns:a16="http://schemas.microsoft.com/office/drawing/2014/main" id="{DA7ED10D-FD44-9DB7-0789-2A46D480C312}"/>
              </a:ext>
            </a:extLst>
          </p:cNvPr>
          <p:cNvSpPr/>
          <p:nvPr/>
        </p:nvSpPr>
        <p:spPr>
          <a:xfrm>
            <a:off x="5302324" y="4680199"/>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1" name="Rectangle 10">
            <a:extLst>
              <a:ext uri="{FF2B5EF4-FFF2-40B4-BE49-F238E27FC236}">
                <a16:creationId xmlns:a16="http://schemas.microsoft.com/office/drawing/2014/main" id="{8E0D5D67-F1A9-48F6-5DD1-06123EF778F9}"/>
              </a:ext>
            </a:extLst>
          </p:cNvPr>
          <p:cNvSpPr/>
          <p:nvPr/>
        </p:nvSpPr>
        <p:spPr>
          <a:xfrm>
            <a:off x="5302324" y="5942445"/>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cxnSp>
        <p:nvCxnSpPr>
          <p:cNvPr id="13" name="Straight Arrow Connector 12">
            <a:extLst>
              <a:ext uri="{FF2B5EF4-FFF2-40B4-BE49-F238E27FC236}">
                <a16:creationId xmlns:a16="http://schemas.microsoft.com/office/drawing/2014/main" id="{CC6CC2BA-2AED-DFB9-B610-F0372C470F78}"/>
              </a:ext>
            </a:extLst>
          </p:cNvPr>
          <p:cNvCxnSpPr>
            <a:cxnSpLocks/>
          </p:cNvCxnSpPr>
          <p:nvPr/>
        </p:nvCxnSpPr>
        <p:spPr>
          <a:xfrm>
            <a:off x="3502124" y="3716488"/>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BB30F208-DFB1-6C3C-D4F2-959A85B8C9C2}"/>
              </a:ext>
            </a:extLst>
          </p:cNvPr>
          <p:cNvCxnSpPr>
            <a:cxnSpLocks/>
          </p:cNvCxnSpPr>
          <p:nvPr/>
        </p:nvCxnSpPr>
        <p:spPr>
          <a:xfrm>
            <a:off x="3479358" y="4932227"/>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BFA11392-17DB-0B42-38A3-A7EEF4B93825}"/>
              </a:ext>
            </a:extLst>
          </p:cNvPr>
          <p:cNvCxnSpPr>
            <a:cxnSpLocks/>
          </p:cNvCxnSpPr>
          <p:nvPr/>
        </p:nvCxnSpPr>
        <p:spPr>
          <a:xfrm>
            <a:off x="3504093" y="6189193"/>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Rectangle 15">
            <a:extLst>
              <a:ext uri="{FF2B5EF4-FFF2-40B4-BE49-F238E27FC236}">
                <a16:creationId xmlns:a16="http://schemas.microsoft.com/office/drawing/2014/main" id="{BCFC91A0-B637-49C1-64FA-9DAD1EE20937}"/>
              </a:ext>
            </a:extLst>
          </p:cNvPr>
          <p:cNvSpPr/>
          <p:nvPr/>
        </p:nvSpPr>
        <p:spPr>
          <a:xfrm>
            <a:off x="9711849" y="4441904"/>
            <a:ext cx="1976364" cy="93610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Helper classes</a:t>
            </a:r>
          </a:p>
        </p:txBody>
      </p:sp>
    </p:spTree>
    <p:extLst>
      <p:ext uri="{BB962C8B-B14F-4D97-AF65-F5344CB8AC3E}">
        <p14:creationId xmlns:p14="http://schemas.microsoft.com/office/powerpoint/2010/main" val="3044454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7</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5909310"/>
          </a:xfrm>
          <a:prstGeom prst="rect">
            <a:avLst/>
          </a:prstGeom>
          <a:noFill/>
        </p:spPr>
        <p:txBody>
          <a:bodyPr wrap="square" rtlCol="0">
            <a:spAutoFit/>
          </a:bodyPr>
          <a:lstStyle/>
          <a:p>
            <a:r>
              <a:rPr lang="en-US" sz="1800" dirty="0"/>
              <a:t>When implementing a BO contract, we can make use of implicit parameters. These parameters do not have FIX data type, instead they are assigned by the compiler with the type derived from BDEF.</a:t>
            </a:r>
          </a:p>
          <a:p>
            <a:r>
              <a:rPr lang="en-US" sz="1800" dirty="0"/>
              <a:t>The implicit parameters can be declared explicitly as CHANGING parameters in the method signature of the class using generic type</a:t>
            </a:r>
          </a:p>
          <a:p>
            <a:r>
              <a:rPr lang="en-US" sz="1800" dirty="0"/>
              <a:t>DATA: </a:t>
            </a:r>
            <a:r>
              <a:rPr lang="en-US" sz="1800" dirty="0" err="1"/>
              <a:t>lt_imp_param</a:t>
            </a:r>
            <a:r>
              <a:rPr lang="en-US" sz="1800" dirty="0"/>
              <a:t> FOR &lt;OPERATION&gt; entity.</a:t>
            </a:r>
          </a:p>
          <a:p>
            <a:r>
              <a:rPr lang="en-US" sz="1800" dirty="0"/>
              <a:t>Data : </a:t>
            </a:r>
            <a:r>
              <a:rPr lang="en-IN" sz="1800" dirty="0" err="1">
                <a:solidFill>
                  <a:srgbClr val="000000"/>
                </a:solidFill>
                <a:effectLst/>
                <a:latin typeface="Consolas" panose="020B0609020204030204" pitchFamily="49" charset="0"/>
              </a:rPr>
              <a:t>lt_mapped</a:t>
            </a:r>
            <a:r>
              <a:rPr lang="en-US" sz="1800" dirty="0">
                <a:solidFill>
                  <a:srgbClr val="000000"/>
                </a:solidFill>
                <a:effectLst/>
                <a:latin typeface="Consolas" panose="020B0609020204030204" pitchFamily="49" charset="0"/>
              </a:rPr>
              <a:t> FOR CREATE BO-Travel.</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FAILED</a:t>
            </a:r>
          </a:p>
          <a:p>
            <a:r>
              <a:rPr lang="en-IN" sz="1800" dirty="0">
                <a:solidFill>
                  <a:srgbClr val="000000"/>
                </a:solidFill>
                <a:latin typeface="Consolas" panose="020B0609020204030204" pitchFamily="49" charset="0"/>
              </a:rPr>
              <a:t>This is an exporting parameter which is defined as nested table contains one table for each entity. The failed table includes the information for identifying the data set where the error occurred. It has %CID, the ID of the BO instance, %FAIL which has the reason of failure. </a:t>
            </a:r>
            <a:r>
              <a:rPr lang="en-IN" sz="1800" dirty="0" err="1">
                <a:solidFill>
                  <a:srgbClr val="000000"/>
                </a:solidFill>
                <a:latin typeface="Consolas" panose="020B0609020204030204" pitchFamily="49" charset="0"/>
              </a:rPr>
              <a:t>If_abap_behv</a:t>
            </a:r>
            <a:r>
              <a:rPr lang="en-IN" sz="1800" dirty="0">
                <a:solidFill>
                  <a:srgbClr val="000000"/>
                </a:solidFill>
                <a:latin typeface="Consolas" panose="020B0609020204030204" pitchFamily="49" charset="0"/>
              </a:rPr>
              <a:t>=&gt;</a:t>
            </a:r>
            <a:r>
              <a:rPr lang="en-IN" sz="1800" dirty="0" err="1">
                <a:solidFill>
                  <a:srgbClr val="000000"/>
                </a:solidFill>
                <a:latin typeface="Consolas" panose="020B0609020204030204" pitchFamily="49" charset="0"/>
              </a:rPr>
              <a:t>t_failinfo</a:t>
            </a:r>
            <a:endParaRPr lang="en-IN" sz="1800" dirty="0">
              <a:solidFill>
                <a:srgbClr val="000000"/>
              </a:solidFill>
              <a:latin typeface="Consolas" panose="020B0609020204030204" pitchFamily="49" charset="0"/>
            </a:endParaRPr>
          </a:p>
          <a:p>
            <a:r>
              <a:rPr lang="en-IN" sz="1800" b="1" dirty="0">
                <a:solidFill>
                  <a:srgbClr val="000000"/>
                </a:solidFill>
                <a:effectLst/>
                <a:latin typeface="Consolas" panose="020B0609020204030204" pitchFamily="49" charset="0"/>
              </a:rPr>
              <a:t>REPORTED – </a:t>
            </a:r>
          </a:p>
          <a:p>
            <a:r>
              <a:rPr lang="en-IN" sz="1800" dirty="0">
                <a:solidFill>
                  <a:srgbClr val="000000"/>
                </a:solidFill>
                <a:latin typeface="Consolas" panose="020B0609020204030204" pitchFamily="49" charset="0"/>
              </a:rPr>
              <a:t>This is an exporting parameter which is defined as nested table contains one table for each entity.it includes the instance specific messages. </a:t>
            </a:r>
          </a:p>
          <a:p>
            <a:r>
              <a:rPr lang="en-IN" sz="1800" dirty="0">
                <a:solidFill>
                  <a:srgbClr val="000000"/>
                </a:solidFill>
                <a:effectLst/>
                <a:latin typeface="Consolas" panose="020B0609020204030204" pitchFamily="49" charset="0"/>
              </a:rPr>
              <a:t>%CID</a:t>
            </a:r>
            <a:r>
              <a:rPr lang="en-IN" sz="1800" dirty="0">
                <a:solidFill>
                  <a:srgbClr val="000000"/>
                </a:solidFill>
                <a:latin typeface="Consolas" panose="020B0609020204030204" pitchFamily="49" charset="0"/>
              </a:rPr>
              <a:t>, ID of the relevant BO, %MSG with the message interface, %ELEMENT </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MAPPED – Only during Create/Update operation</a:t>
            </a:r>
          </a:p>
          <a:p>
            <a:r>
              <a:rPr lang="en-IN" sz="1800" dirty="0">
                <a:solidFill>
                  <a:srgbClr val="000000"/>
                </a:solidFill>
                <a:latin typeface="Consolas" panose="020B0609020204030204" pitchFamily="49" charset="0"/>
              </a:rPr>
              <a:t>This is an exporting parameter which is defined as nested table contains one table for each entity. The mapped parameter provide the consumer with ID mapping information. They include information about key values were created by the application for given content id. The BO runtime passes the created key values in any subsequent call in the sample request.</a:t>
            </a:r>
          </a:p>
          <a:p>
            <a:r>
              <a:rPr lang="en-IN" sz="1800" dirty="0">
                <a:solidFill>
                  <a:srgbClr val="000000"/>
                </a:solidFill>
                <a:effectLst/>
                <a:latin typeface="Consolas" panose="020B0609020204030204" pitchFamily="49" charset="0"/>
              </a:rPr>
              <a:t>%CID and %KEY</a:t>
            </a:r>
            <a:endParaRPr lang="en-US" sz="1800" dirty="0">
              <a:solidFill>
                <a:srgbClr val="000000"/>
              </a:solidFill>
              <a:effectLst/>
              <a:latin typeface="Consolas" panose="020B0609020204030204" pitchFamily="49"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Implicit Response Parameters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0813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8</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1754326"/>
          </a:xfrm>
          <a:prstGeom prst="rect">
            <a:avLst/>
          </a:prstGeom>
          <a:noFill/>
        </p:spPr>
        <p:txBody>
          <a:bodyPr wrap="square" rtlCol="0">
            <a:spAutoFit/>
          </a:bodyPr>
          <a:lstStyle/>
          <a:p>
            <a:r>
              <a:rPr lang="en-US" sz="1800" b="1" dirty="0"/>
              <a:t>Early numbering</a:t>
            </a:r>
          </a:p>
          <a:p>
            <a:pPr marL="285750" indent="-285750">
              <a:buFont typeface="Arial" panose="020B0604020202020204" pitchFamily="34" charset="0"/>
              <a:buChar char="•"/>
            </a:pPr>
            <a:r>
              <a:rPr lang="en-US" sz="1800" dirty="0"/>
              <a:t>It allows a managed numbering for </a:t>
            </a:r>
            <a:r>
              <a:rPr lang="en-US" sz="1800" dirty="0" err="1"/>
              <a:t>bo</a:t>
            </a:r>
            <a:r>
              <a:rPr lang="en-US" sz="1800" dirty="0"/>
              <a:t> instances during creation process. Like in ABAP we use sequence numbers (SNRO) to auto generate primary keys, here in RAP we can use early numbering. It can be handled for all the entities. For this we need to implement the logic in RAP BIMP.</a:t>
            </a:r>
          </a:p>
          <a:p>
            <a:pPr marL="285750" indent="-285750">
              <a:buFont typeface="Arial" panose="020B0604020202020204" pitchFamily="34" charset="0"/>
              <a:buChar char="•"/>
            </a:pPr>
            <a:r>
              <a:rPr lang="en-US" sz="1800" dirty="0"/>
              <a:t>Every assigned key must be unique, otherwise the instances will be rejected by the database which will result to dump. We will be reusing a SNRO sequence already created by SAP in the system.</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BO instance features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56339E5-7A33-A923-1F0F-1FBEB490FBDB}"/>
                  </a:ext>
                </a:extLst>
              </p14:cNvPr>
              <p14:cNvContentPartPr/>
              <p14:nvPr/>
            </p14:nvContentPartPr>
            <p14:xfrm>
              <a:off x="2098372" y="2049383"/>
              <a:ext cx="360" cy="360"/>
            </p14:xfrm>
          </p:contentPart>
        </mc:Choice>
        <mc:Fallback xmlns="">
          <p:pic>
            <p:nvPicPr>
              <p:cNvPr id="5" name="Ink 4">
                <a:extLst>
                  <a:ext uri="{FF2B5EF4-FFF2-40B4-BE49-F238E27FC236}">
                    <a16:creationId xmlns:a16="http://schemas.microsoft.com/office/drawing/2014/main" id="{956339E5-7A33-A923-1F0F-1FBEB490FBDB}"/>
                  </a:ext>
                </a:extLst>
              </p:cNvPr>
              <p:cNvPicPr/>
              <p:nvPr/>
            </p:nvPicPr>
            <p:blipFill>
              <a:blip r:embed="rId4"/>
              <a:stretch>
                <a:fillRect/>
              </a:stretch>
            </p:blipFill>
            <p:spPr>
              <a:xfrm>
                <a:off x="2080732" y="2031383"/>
                <a:ext cx="36000" cy="36000"/>
              </a:xfrm>
              <a:prstGeom prst="rect">
                <a:avLst/>
              </a:prstGeom>
            </p:spPr>
          </p:pic>
        </mc:Fallback>
      </mc:AlternateContent>
    </p:spTree>
    <p:extLst>
      <p:ext uri="{BB962C8B-B14F-4D97-AF65-F5344CB8AC3E}">
        <p14:creationId xmlns:p14="http://schemas.microsoft.com/office/powerpoint/2010/main" val="166636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9</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Sequence of calls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Smiley Face 4">
            <a:extLst>
              <a:ext uri="{FF2B5EF4-FFF2-40B4-BE49-F238E27FC236}">
                <a16:creationId xmlns:a16="http://schemas.microsoft.com/office/drawing/2014/main" id="{397C1A14-8545-15D4-A4BE-883A4A247DF4}"/>
              </a:ext>
            </a:extLst>
          </p:cNvPr>
          <p:cNvSpPr/>
          <p:nvPr/>
        </p:nvSpPr>
        <p:spPr>
          <a:xfrm>
            <a:off x="333772" y="620688"/>
            <a:ext cx="432049" cy="43204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39F3C4B-CCF8-C0B5-DB02-9D9A5CE7C4C7}"/>
              </a:ext>
            </a:extLst>
          </p:cNvPr>
          <p:cNvCxnSpPr>
            <a:stCxn id="5" idx="4"/>
          </p:cNvCxnSpPr>
          <p:nvPr/>
        </p:nvCxnSpPr>
        <p:spPr>
          <a:xfrm flipH="1">
            <a:off x="549796" y="10527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9BDCE121-3119-56ED-A335-B960F01B5B4D}"/>
              </a:ext>
            </a:extLst>
          </p:cNvPr>
          <p:cNvSpPr/>
          <p:nvPr/>
        </p:nvSpPr>
        <p:spPr>
          <a:xfrm>
            <a:off x="1485900" y="62068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Fiori app</a:t>
            </a:r>
          </a:p>
        </p:txBody>
      </p:sp>
      <p:cxnSp>
        <p:nvCxnSpPr>
          <p:cNvPr id="9" name="Straight Connector 8">
            <a:extLst>
              <a:ext uri="{FF2B5EF4-FFF2-40B4-BE49-F238E27FC236}">
                <a16:creationId xmlns:a16="http://schemas.microsoft.com/office/drawing/2014/main" id="{2BEE97BF-4614-BD76-12F5-DD97C3F87440}"/>
              </a:ext>
            </a:extLst>
          </p:cNvPr>
          <p:cNvCxnSpPr/>
          <p:nvPr/>
        </p:nvCxnSpPr>
        <p:spPr>
          <a:xfrm flipH="1">
            <a:off x="2241984" y="103157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BE766A60-0B77-9765-9547-75DA3C9E35D8}"/>
              </a:ext>
            </a:extLst>
          </p:cNvPr>
          <p:cNvSpPr/>
          <p:nvPr/>
        </p:nvSpPr>
        <p:spPr>
          <a:xfrm>
            <a:off x="3646140" y="61754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OData</a:t>
            </a:r>
          </a:p>
        </p:txBody>
      </p:sp>
      <p:cxnSp>
        <p:nvCxnSpPr>
          <p:cNvPr id="11" name="Straight Connector 10">
            <a:extLst>
              <a:ext uri="{FF2B5EF4-FFF2-40B4-BE49-F238E27FC236}">
                <a16:creationId xmlns:a16="http://schemas.microsoft.com/office/drawing/2014/main" id="{5CC8DF21-EA0F-9512-CEF2-B1ECA3B42F08}"/>
              </a:ext>
            </a:extLst>
          </p:cNvPr>
          <p:cNvCxnSpPr/>
          <p:nvPr/>
        </p:nvCxnSpPr>
        <p:spPr>
          <a:xfrm flipH="1">
            <a:off x="4402224" y="10284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BD51BE1F-ACBE-B1AD-32FF-87583ACDEE22}"/>
              </a:ext>
            </a:extLst>
          </p:cNvPr>
          <p:cNvSpPr/>
          <p:nvPr/>
        </p:nvSpPr>
        <p:spPr>
          <a:xfrm>
            <a:off x="6038971" y="61495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RAP</a:t>
            </a:r>
          </a:p>
        </p:txBody>
      </p:sp>
      <p:cxnSp>
        <p:nvCxnSpPr>
          <p:cNvPr id="13" name="Straight Connector 12">
            <a:extLst>
              <a:ext uri="{FF2B5EF4-FFF2-40B4-BE49-F238E27FC236}">
                <a16:creationId xmlns:a16="http://schemas.microsoft.com/office/drawing/2014/main" id="{18729125-FE73-9F26-4CBC-38C2E30231B4}"/>
              </a:ext>
            </a:extLst>
          </p:cNvPr>
          <p:cNvCxnSpPr/>
          <p:nvPr/>
        </p:nvCxnSpPr>
        <p:spPr>
          <a:xfrm flipH="1">
            <a:off x="6795055" y="102584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17B78569-0C1B-210A-D929-CD73423A176B}"/>
              </a:ext>
            </a:extLst>
          </p:cNvPr>
          <p:cNvSpPr/>
          <p:nvPr/>
        </p:nvSpPr>
        <p:spPr>
          <a:xfrm>
            <a:off x="10378888" y="63611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HANADB</a:t>
            </a:r>
          </a:p>
        </p:txBody>
      </p:sp>
      <p:cxnSp>
        <p:nvCxnSpPr>
          <p:cNvPr id="15" name="Straight Connector 14">
            <a:extLst>
              <a:ext uri="{FF2B5EF4-FFF2-40B4-BE49-F238E27FC236}">
                <a16:creationId xmlns:a16="http://schemas.microsoft.com/office/drawing/2014/main" id="{8EB3ACAC-1578-5827-40B1-A7819B4B37D8}"/>
              </a:ext>
            </a:extLst>
          </p:cNvPr>
          <p:cNvCxnSpPr/>
          <p:nvPr/>
        </p:nvCxnSpPr>
        <p:spPr>
          <a:xfrm flipH="1">
            <a:off x="11134972" y="104700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4388A78-D9C3-6072-DA2E-C462DCA5E7A9}"/>
              </a:ext>
            </a:extLst>
          </p:cNvPr>
          <p:cNvCxnSpPr/>
          <p:nvPr/>
        </p:nvCxnSpPr>
        <p:spPr>
          <a:xfrm>
            <a:off x="549796" y="1340768"/>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8B3EDD-CC43-3268-28A6-756C333A62DE}"/>
              </a:ext>
            </a:extLst>
          </p:cNvPr>
          <p:cNvCxnSpPr>
            <a:cxnSpLocks/>
          </p:cNvCxnSpPr>
          <p:nvPr/>
        </p:nvCxnSpPr>
        <p:spPr>
          <a:xfrm>
            <a:off x="2277988" y="1556792"/>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1A387C-3FD3-BAC8-A05C-510332A11559}"/>
              </a:ext>
            </a:extLst>
          </p:cNvPr>
          <p:cNvCxnSpPr>
            <a:cxnSpLocks/>
            <a:endCxn id="27" idx="0"/>
          </p:cNvCxnSpPr>
          <p:nvPr/>
        </p:nvCxnSpPr>
        <p:spPr>
          <a:xfrm flipV="1">
            <a:off x="4402224" y="1823664"/>
            <a:ext cx="2369972" cy="2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4CEBFA-7D66-E94D-D40A-63258B060367}"/>
              </a:ext>
            </a:extLst>
          </p:cNvPr>
          <p:cNvCxnSpPr>
            <a:cxnSpLocks/>
            <a:endCxn id="24" idx="0"/>
          </p:cNvCxnSpPr>
          <p:nvPr/>
        </p:nvCxnSpPr>
        <p:spPr>
          <a:xfrm flipV="1">
            <a:off x="6814492" y="2330347"/>
            <a:ext cx="4309049" cy="1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F6AAB8-91A8-D9A9-2E76-87F7A9BBECAA}"/>
              </a:ext>
            </a:extLst>
          </p:cNvPr>
          <p:cNvSpPr/>
          <p:nvPr/>
        </p:nvSpPr>
        <p:spPr>
          <a:xfrm>
            <a:off x="11100681" y="2330347"/>
            <a:ext cx="45719" cy="2769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092014B3-4B0B-2CF8-1AB7-DB3DB9197B27}"/>
              </a:ext>
            </a:extLst>
          </p:cNvPr>
          <p:cNvCxnSpPr>
            <a:cxnSpLocks/>
            <a:stCxn id="24" idx="2"/>
            <a:endCxn id="27" idx="2"/>
          </p:cNvCxnSpPr>
          <p:nvPr/>
        </p:nvCxnSpPr>
        <p:spPr>
          <a:xfrm flipH="1" flipV="1">
            <a:off x="6772196" y="2600327"/>
            <a:ext cx="4351345"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EB172FB-168C-E9B2-8D4F-1E62E12E083D}"/>
              </a:ext>
            </a:extLst>
          </p:cNvPr>
          <p:cNvSpPr/>
          <p:nvPr/>
        </p:nvSpPr>
        <p:spPr>
          <a:xfrm>
            <a:off x="6749336" y="1823664"/>
            <a:ext cx="45719" cy="776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E22502EA-3465-5BBA-216F-3403C31FEB87}"/>
              </a:ext>
            </a:extLst>
          </p:cNvPr>
          <p:cNvCxnSpPr>
            <a:cxnSpLocks/>
            <a:stCxn id="27" idx="2"/>
          </p:cNvCxnSpPr>
          <p:nvPr/>
        </p:nvCxnSpPr>
        <p:spPr>
          <a:xfrm flipH="1">
            <a:off x="4447943" y="2600327"/>
            <a:ext cx="2324253"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7FA871-0F65-385D-2234-09E1A99F32E3}"/>
              </a:ext>
            </a:extLst>
          </p:cNvPr>
          <p:cNvCxnSpPr/>
          <p:nvPr/>
        </p:nvCxnSpPr>
        <p:spPr>
          <a:xfrm flipH="1">
            <a:off x="2277988" y="2924944"/>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4F9DC7-B795-4DA8-C1EB-5C6E338265E0}"/>
              </a:ext>
            </a:extLst>
          </p:cNvPr>
          <p:cNvCxnSpPr/>
          <p:nvPr/>
        </p:nvCxnSpPr>
        <p:spPr>
          <a:xfrm flipH="1">
            <a:off x="549796" y="3212976"/>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7295707-1C64-EFC0-49D4-938F2BA18F41}"/>
              </a:ext>
            </a:extLst>
          </p:cNvPr>
          <p:cNvSpPr/>
          <p:nvPr/>
        </p:nvSpPr>
        <p:spPr>
          <a:xfrm>
            <a:off x="4402224" y="1553654"/>
            <a:ext cx="45719" cy="1299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8EFCCC11-1FB8-B25F-1B53-A6D149BFC7BA}"/>
              </a:ext>
            </a:extLst>
          </p:cNvPr>
          <p:cNvSpPr/>
          <p:nvPr/>
        </p:nvSpPr>
        <p:spPr>
          <a:xfrm>
            <a:off x="2232269" y="1364624"/>
            <a:ext cx="45719" cy="1848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5524566F-6F2A-F095-3C3F-14536EC01361}"/>
              </a:ext>
            </a:extLst>
          </p:cNvPr>
          <p:cNvSpPr/>
          <p:nvPr/>
        </p:nvSpPr>
        <p:spPr>
          <a:xfrm>
            <a:off x="8248590" y="621743"/>
            <a:ext cx="1512168" cy="43204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BIMP</a:t>
            </a:r>
          </a:p>
        </p:txBody>
      </p:sp>
      <p:cxnSp>
        <p:nvCxnSpPr>
          <p:cNvPr id="41" name="Straight Connector 40">
            <a:extLst>
              <a:ext uri="{FF2B5EF4-FFF2-40B4-BE49-F238E27FC236}">
                <a16:creationId xmlns:a16="http://schemas.microsoft.com/office/drawing/2014/main" id="{36274AFA-4073-6370-09FC-0ADFF13210E0}"/>
              </a:ext>
            </a:extLst>
          </p:cNvPr>
          <p:cNvCxnSpPr/>
          <p:nvPr/>
        </p:nvCxnSpPr>
        <p:spPr>
          <a:xfrm flipH="1">
            <a:off x="9019763" y="1044269"/>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EE8236B2-722A-E639-A076-5E475FCD4754}"/>
              </a:ext>
            </a:extLst>
          </p:cNvPr>
          <p:cNvCxnSpPr>
            <a:cxnSpLocks/>
          </p:cNvCxnSpPr>
          <p:nvPr/>
        </p:nvCxnSpPr>
        <p:spPr>
          <a:xfrm flipV="1">
            <a:off x="6772195" y="1927172"/>
            <a:ext cx="2222764" cy="3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423030E-0BC3-B0EB-9AF5-5B7317FC2842}"/>
              </a:ext>
            </a:extLst>
          </p:cNvPr>
          <p:cNvSpPr/>
          <p:nvPr/>
        </p:nvSpPr>
        <p:spPr>
          <a:xfrm>
            <a:off x="8994959" y="1902658"/>
            <a:ext cx="45719" cy="2769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FD4F023D-62A2-84DC-13E9-CCCB5798C126}"/>
              </a:ext>
            </a:extLst>
          </p:cNvPr>
          <p:cNvCxnSpPr>
            <a:cxnSpLocks/>
            <a:stCxn id="45" idx="2"/>
            <a:endCxn id="27" idx="3"/>
          </p:cNvCxnSpPr>
          <p:nvPr/>
        </p:nvCxnSpPr>
        <p:spPr>
          <a:xfrm flipH="1">
            <a:off x="6795055" y="2179653"/>
            <a:ext cx="2222764" cy="32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954C2E5-2E6E-9944-4977-9EA616E9186C}"/>
              </a:ext>
            </a:extLst>
          </p:cNvPr>
          <p:cNvSpPr/>
          <p:nvPr/>
        </p:nvSpPr>
        <p:spPr>
          <a:xfrm>
            <a:off x="6605309" y="2078118"/>
            <a:ext cx="315572" cy="307725"/>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B741D58F-CF33-EF1D-4FA0-64B8701356A6}"/>
              </a:ext>
            </a:extLst>
          </p:cNvPr>
          <p:cNvSpPr txBox="1"/>
          <p:nvPr/>
        </p:nvSpPr>
        <p:spPr>
          <a:xfrm>
            <a:off x="8248590" y="1695744"/>
            <a:ext cx="1584175" cy="276999"/>
          </a:xfrm>
          <a:prstGeom prst="rect">
            <a:avLst/>
          </a:prstGeom>
          <a:noFill/>
        </p:spPr>
        <p:txBody>
          <a:bodyPr wrap="square" rtlCol="0">
            <a:spAutoFit/>
          </a:bodyPr>
          <a:lstStyle/>
          <a:p>
            <a:r>
              <a:rPr lang="en-IN" sz="1200" b="1" dirty="0"/>
              <a:t>entities</a:t>
            </a:r>
          </a:p>
        </p:txBody>
      </p:sp>
      <p:sp>
        <p:nvSpPr>
          <p:cNvPr id="55" name="TextBox 54">
            <a:extLst>
              <a:ext uri="{FF2B5EF4-FFF2-40B4-BE49-F238E27FC236}">
                <a16:creationId xmlns:a16="http://schemas.microsoft.com/office/drawing/2014/main" id="{C45C42B8-4DED-2C78-C934-FD2ABA6B6483}"/>
              </a:ext>
            </a:extLst>
          </p:cNvPr>
          <p:cNvSpPr txBox="1"/>
          <p:nvPr/>
        </p:nvSpPr>
        <p:spPr>
          <a:xfrm>
            <a:off x="8264034" y="2098994"/>
            <a:ext cx="1584175" cy="461665"/>
          </a:xfrm>
          <a:prstGeom prst="rect">
            <a:avLst/>
          </a:prstGeom>
          <a:noFill/>
        </p:spPr>
        <p:txBody>
          <a:bodyPr wrap="square" rtlCol="0">
            <a:spAutoFit/>
          </a:bodyPr>
          <a:lstStyle/>
          <a:p>
            <a:r>
              <a:rPr lang="en-IN" sz="1200" b="1" dirty="0"/>
              <a:t>FAILED, MAPPED, REPORTED</a:t>
            </a:r>
          </a:p>
        </p:txBody>
      </p:sp>
    </p:spTree>
    <p:extLst>
      <p:ext uri="{BB962C8B-B14F-4D97-AF65-F5344CB8AC3E}">
        <p14:creationId xmlns:p14="http://schemas.microsoft.com/office/powerpoint/2010/main" val="1220656855"/>
      </p:ext>
    </p:extLst>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2312</TotalTime>
  <Words>1661</Words>
  <Application>Microsoft Office PowerPoint</Application>
  <PresentationFormat>Custom</PresentationFormat>
  <Paragraphs>179</Paragraphs>
  <Slides>17</Slides>
  <Notes>7</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17</vt:i4>
      </vt:variant>
    </vt:vector>
  </HeadingPairs>
  <TitlesOfParts>
    <vt:vector size="34" baseType="lpstr">
      <vt:lpstr>Calibri</vt:lpstr>
      <vt:lpstr>Segoe UI</vt:lpstr>
      <vt:lpstr>Arial Black</vt:lpstr>
      <vt:lpstr>Consolas</vt:lpstr>
      <vt:lpstr>Segoe UI Black</vt:lpstr>
      <vt:lpstr>Segoe UI Light</vt:lpstr>
      <vt:lpstr>Arial</vt:lpstr>
      <vt:lpstr>Corben</vt:lpstr>
      <vt:lpstr>Open Sans</vt:lpstr>
      <vt:lpstr>72 Monospace</vt:lpstr>
      <vt:lpstr>Cambria</vt:lpstr>
      <vt:lpstr>Cooper Black</vt:lpstr>
      <vt:lpstr>Quattrocento Sans</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96</cp:revision>
  <dcterms:created xsi:type="dcterms:W3CDTF">2023-10-03T21:33:12Z</dcterms:created>
  <dcterms:modified xsi:type="dcterms:W3CDTF">2025-07-22T14:52:39Z</dcterms:modified>
</cp:coreProperties>
</file>