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Lst>
  <p:notesMasterIdLst>
    <p:notesMasterId r:id="rId15"/>
  </p:notesMasterIdLst>
  <p:sldIdLst>
    <p:sldId id="256" r:id="rId4"/>
    <p:sldId id="402" r:id="rId5"/>
    <p:sldId id="276" r:id="rId6"/>
    <p:sldId id="4820" r:id="rId7"/>
    <p:sldId id="4821" r:id="rId8"/>
    <p:sldId id="4822" r:id="rId9"/>
    <p:sldId id="4816" r:id="rId10"/>
    <p:sldId id="4785" r:id="rId11"/>
    <p:sldId id="375" r:id="rId12"/>
    <p:sldId id="419" r:id="rId13"/>
    <p:sldId id="409" r:id="rId14"/>
  </p:sldIdLst>
  <p:sldSz cx="12188825" cy="6858000"/>
  <p:notesSz cx="6858000" cy="9144000"/>
  <p:embeddedFontLst>
    <p:embeddedFont>
      <p:font typeface="Arial Black" panose="020B0A04020102020204" pitchFamily="34" charset="0"/>
      <p:regular r:id="rId16"/>
      <p:bold r:id="rId17"/>
    </p:embeddedFont>
    <p:embeddedFont>
      <p:font typeface="Cambria" panose="02040503050406030204" pitchFamily="18" charset="0"/>
      <p:regular r:id="rId18"/>
      <p:bold r:id="rId19"/>
      <p:italic r:id="rId20"/>
      <p:boldItalic r:id="rId21"/>
    </p:embeddedFont>
    <p:embeddedFont>
      <p:font typeface="Cooper Black" panose="0208090404030B020404" pitchFamily="18" charset="0"/>
      <p:regular r:id="rId22"/>
    </p:embeddedFont>
    <p:embeddedFont>
      <p:font typeface="Corben" panose="020B0604020202020204" charset="0"/>
      <p:bold r:id="rId23"/>
    </p:embeddedFont>
    <p:embeddedFont>
      <p:font typeface="Open Sans" panose="020B0606030504020204" pitchFamily="3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4.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20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203"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5.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7" name="Google Shape;181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2"/>
        <p:cNvGrpSpPr/>
        <p:nvPr/>
      </p:nvGrpSpPr>
      <p:grpSpPr>
        <a:xfrm>
          <a:off x="0" y="0"/>
          <a:ext cx="0" cy="0"/>
          <a:chOff x="0" y="0"/>
          <a:chExt cx="0" cy="0"/>
        </a:xfrm>
      </p:grpSpPr>
      <p:sp>
        <p:nvSpPr>
          <p:cNvPr id="1833" name="Google Shape;1833;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4" name="Google Shape;183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4" name="Google Shape;186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297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2"/>
        <p:cNvGrpSpPr/>
        <p:nvPr/>
      </p:nvGrpSpPr>
      <p:grpSpPr>
        <a:xfrm>
          <a:off x="0" y="0"/>
          <a:ext cx="0" cy="0"/>
          <a:chOff x="0" y="0"/>
          <a:chExt cx="0" cy="0"/>
        </a:xfrm>
      </p:grpSpPr>
      <p:sp>
        <p:nvSpPr>
          <p:cNvPr id="2013" name="Google Shape;2013;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4" name="Google Shape;2014;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3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1373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8/4/2025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DAY-0</a:t>
            </a:r>
            <a:r>
              <a:rPr lang="en-US" sz="3200" dirty="0">
                <a:solidFill>
                  <a:srgbClr val="579130"/>
                </a:solidFill>
                <a:latin typeface="Corben"/>
                <a:ea typeface="Corben"/>
                <a:cs typeface="Corben"/>
                <a:sym typeface="Corben"/>
              </a:rPr>
              <a:t>8</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08</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Unmanaged RAP</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Attachments</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Analytic Use Case</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p103"/>
          <p:cNvSpPr txBox="1"/>
          <p:nvPr/>
        </p:nvSpPr>
        <p:spPr>
          <a:xfrm>
            <a:off x="224979" y="1115640"/>
            <a:ext cx="11806237"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in our company we had written all the business logic in the past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in form of FM, Classes. Today we want to reuse our old code which has the business logic, validation, sequence, processing, along with transaction buffer. So if you want to manage all these codes yourself and integrate your legacy (old code written by you or your team), you will opt for unmanaged (here RAP is not managing the CURD operation) scenario.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SAP is providing a demo class for learning purpose viz. </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dmo</a:t>
            </a:r>
            <a:r>
              <a:rPr lang="en-US" sz="1800" dirty="0">
                <a:solidFill>
                  <a:srgbClr val="000000"/>
                </a:solidFill>
                <a:highlight>
                  <a:srgbClr val="F0D8A8"/>
                </a:highlight>
                <a:latin typeface="Arial"/>
                <a:ea typeface="Arial"/>
                <a:cs typeface="Arial"/>
                <a:sym typeface="Arial"/>
              </a:rPr>
              <a:t>/</a:t>
            </a:r>
            <a:r>
              <a:rPr lang="en-US" sz="1800" dirty="0" err="1">
                <a:solidFill>
                  <a:srgbClr val="000000"/>
                </a:solidFill>
                <a:highlight>
                  <a:srgbClr val="F0D8A8"/>
                </a:highlight>
                <a:latin typeface="Arial"/>
                <a:ea typeface="Arial"/>
                <a:cs typeface="Arial"/>
                <a:sym typeface="Arial"/>
              </a:rPr>
              <a:t>cl_flight_legacy</a:t>
            </a:r>
            <a:endParaRPr sz="1800" dirty="0">
              <a:solidFill>
                <a:srgbClr val="000000"/>
              </a:solidFill>
              <a:highlight>
                <a:srgbClr val="F0D8A8"/>
              </a:highlight>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this class we have our own old logic which contains the transaction buffer and business logic to maintain all the source code to interact with database </a:t>
            </a:r>
            <a:r>
              <a:rPr lang="en-US" sz="1800" dirty="0" err="1">
                <a:solidFill>
                  <a:schemeClr val="dk1"/>
                </a:solidFill>
                <a:latin typeface="Calibri"/>
                <a:ea typeface="Calibri"/>
                <a:cs typeface="Calibri"/>
                <a:sym typeface="Calibri"/>
              </a:rPr>
              <a:t>ourself</a:t>
            </a:r>
            <a:r>
              <a:rPr lang="en-US" sz="18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allows us to implement the entire runtime of the BO</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Interaction Phase (code to interact and keep data inside </a:t>
            </a:r>
            <a:r>
              <a:rPr lang="en-US" sz="1800" dirty="0" err="1">
                <a:solidFill>
                  <a:schemeClr val="dk1"/>
                </a:solidFill>
                <a:latin typeface="Calibri"/>
                <a:ea typeface="Calibri"/>
                <a:cs typeface="Calibri"/>
                <a:sym typeface="Calibri"/>
              </a:rPr>
              <a:t>itab</a:t>
            </a:r>
            <a:r>
              <a:rPr lang="en-US" sz="1800"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Transaction Buffer (like a internal table where we keep temporary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Save Sequence (Commit work and Rollback)</a:t>
            </a:r>
            <a:endParaRPr dirty="0"/>
          </a:p>
        </p:txBody>
      </p:sp>
      <p:sp>
        <p:nvSpPr>
          <p:cNvPr id="1821" name="Google Shape;1821;p103"/>
          <p:cNvSpPr txBox="1"/>
          <p:nvPr/>
        </p:nvSpPr>
        <p:spPr>
          <a:xfrm>
            <a:off x="224979" y="178329"/>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Reference Scenario – Unmanaged </a:t>
            </a:r>
            <a:r>
              <a:rPr lang="en-US" sz="3599" dirty="0" err="1">
                <a:solidFill>
                  <a:srgbClr val="FFC000"/>
                </a:solidFill>
                <a:latin typeface="Cooper Black" panose="0208090404030B020404" pitchFamily="18" charset="0"/>
                <a:ea typeface="Corben"/>
                <a:cs typeface="Corben"/>
                <a:sym typeface="Corben"/>
              </a:rPr>
              <a:t>Impl</a:t>
            </a:r>
            <a:r>
              <a:rPr lang="en-US" sz="3599" dirty="0">
                <a:solidFill>
                  <a:srgbClr val="FFC000"/>
                </a:solidFill>
                <a:latin typeface="Cooper Black" panose="0208090404030B020404" pitchFamily="18" charset="0"/>
                <a:ea typeface="Corben"/>
                <a:cs typeface="Corben"/>
                <a:sym typeface="Corben"/>
              </a:rPr>
              <a:t>.</a:t>
            </a:r>
            <a:endParaRPr sz="3599" dirty="0">
              <a:solidFill>
                <a:srgbClr val="FFC000"/>
              </a:solidFill>
              <a:latin typeface="Cooper Black" panose="0208090404030B020404" pitchFamily="18" charset="0"/>
              <a:ea typeface="Corben"/>
              <a:cs typeface="Corben"/>
              <a:sym typeface="Corben"/>
            </a:endParaRPr>
          </a:p>
        </p:txBody>
      </p:sp>
      <p:sp>
        <p:nvSpPr>
          <p:cNvPr id="1824" name="Google Shape;1824;p103"/>
          <p:cNvSpPr/>
          <p:nvPr/>
        </p:nvSpPr>
        <p:spPr>
          <a:xfrm>
            <a:off x="1845940" y="4491487"/>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UPDATE_BAPI</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a:t>
            </a:r>
            <a:endParaRPr/>
          </a:p>
        </p:txBody>
      </p:sp>
      <p:sp>
        <p:nvSpPr>
          <p:cNvPr id="1825" name="Google Shape;1825;p103"/>
          <p:cNvSpPr/>
          <p:nvPr/>
        </p:nvSpPr>
        <p:spPr>
          <a:xfrm>
            <a:off x="1125860" y="4644176"/>
            <a:ext cx="576064" cy="50405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26" name="Google Shape;1826;p103"/>
          <p:cNvSpPr/>
          <p:nvPr/>
        </p:nvSpPr>
        <p:spPr>
          <a:xfrm>
            <a:off x="6022404" y="4932208"/>
            <a:ext cx="1152128" cy="576064"/>
          </a:xfrm>
          <a:prstGeom prst="flowChartMagneticDisk">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cxnSp>
        <p:nvCxnSpPr>
          <p:cNvPr id="1827" name="Google Shape;1827;p103"/>
          <p:cNvCxnSpPr>
            <a:endCxn id="1826" idx="2"/>
          </p:cNvCxnSpPr>
          <p:nvPr/>
        </p:nvCxnSpPr>
        <p:spPr>
          <a:xfrm>
            <a:off x="4726404" y="4788240"/>
            <a:ext cx="1296000" cy="432000"/>
          </a:xfrm>
          <a:prstGeom prst="straightConnector1">
            <a:avLst/>
          </a:prstGeom>
          <a:noFill/>
          <a:ln w="9525" cap="flat" cmpd="sng">
            <a:solidFill>
              <a:schemeClr val="accent1"/>
            </a:solidFill>
            <a:prstDash val="solid"/>
            <a:miter lim="800000"/>
            <a:headEnd type="none" w="sm" len="sm"/>
            <a:tailEnd type="triangle" w="med" len="med"/>
          </a:ln>
        </p:spPr>
      </p:cxnSp>
      <p:sp>
        <p:nvSpPr>
          <p:cNvPr id="1828" name="Google Shape;1828;p103"/>
          <p:cNvSpPr/>
          <p:nvPr/>
        </p:nvSpPr>
        <p:spPr>
          <a:xfrm>
            <a:off x="400608" y="5695912"/>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BAPI_TR_COMMIT</a:t>
            </a:r>
            <a:endParaRPr/>
          </a:p>
        </p:txBody>
      </p:sp>
      <p:sp>
        <p:nvSpPr>
          <p:cNvPr id="1829" name="Google Shape;1829;p103"/>
          <p:cNvSpPr/>
          <p:nvPr/>
        </p:nvSpPr>
        <p:spPr>
          <a:xfrm>
            <a:off x="3621560" y="5701411"/>
            <a:ext cx="2952328"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BAPI_TR_ROLLBACK</a:t>
            </a:r>
            <a:endParaRPr/>
          </a:p>
        </p:txBody>
      </p:sp>
      <p:cxnSp>
        <p:nvCxnSpPr>
          <p:cNvPr id="1830" name="Google Shape;1830;p103"/>
          <p:cNvCxnSpPr>
            <a:stCxn id="1828" idx="2"/>
            <a:endCxn id="1826" idx="4"/>
          </p:cNvCxnSpPr>
          <p:nvPr/>
        </p:nvCxnSpPr>
        <p:spPr>
          <a:xfrm rot="-5400000">
            <a:off x="3891722" y="3205250"/>
            <a:ext cx="1267800" cy="5297700"/>
          </a:xfrm>
          <a:prstGeom prst="bentConnector4">
            <a:avLst>
              <a:gd name="adj1" fmla="val -18031"/>
              <a:gd name="adj2" fmla="val 104316"/>
            </a:avLst>
          </a:prstGeom>
          <a:noFill/>
          <a:ln w="9525" cap="flat" cmpd="sng">
            <a:solidFill>
              <a:schemeClr val="accent1"/>
            </a:solidFill>
            <a:prstDash val="solid"/>
            <a:miter lim="800000"/>
            <a:headEnd type="none" w="sm" len="sm"/>
            <a:tailEnd type="triangle" w="med" len="med"/>
          </a:ln>
        </p:spPr>
      </p:cxnSp>
      <p:cxnSp>
        <p:nvCxnSpPr>
          <p:cNvPr id="1831" name="Google Shape;1831;p103"/>
          <p:cNvCxnSpPr>
            <a:stCxn id="1829" idx="2"/>
            <a:endCxn id="1826" idx="4"/>
          </p:cNvCxnSpPr>
          <p:nvPr/>
        </p:nvCxnSpPr>
        <p:spPr>
          <a:xfrm rot="-5400000">
            <a:off x="5499574" y="4818449"/>
            <a:ext cx="1273200" cy="2076900"/>
          </a:xfrm>
          <a:prstGeom prst="bentConnector4">
            <a:avLst>
              <a:gd name="adj1" fmla="val -17955"/>
              <a:gd name="adj2" fmla="val 111002"/>
            </a:avLst>
          </a:prstGeom>
          <a:noFill/>
          <a:ln w="9525" cap="flat" cmpd="sng">
            <a:solidFill>
              <a:schemeClr val="accent1"/>
            </a:solidFill>
            <a:prstDash val="solid"/>
            <a:miter lim="800000"/>
            <a:headEnd type="none" w="sm" len="sm"/>
            <a:tailEnd type="triangle" w="med" len="med"/>
          </a:ln>
        </p:spPr>
      </p:cxnSp>
      <p:pic>
        <p:nvPicPr>
          <p:cNvPr id="15"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5"/>
        <p:cNvGrpSpPr/>
        <p:nvPr/>
      </p:nvGrpSpPr>
      <p:grpSpPr>
        <a:xfrm>
          <a:off x="0" y="0"/>
          <a:ext cx="0" cy="0"/>
          <a:chOff x="0" y="0"/>
          <a:chExt cx="0" cy="0"/>
        </a:xfrm>
      </p:grpSpPr>
      <p:sp>
        <p:nvSpPr>
          <p:cNvPr id="1836" name="Google Shape;1836;p104"/>
          <p:cNvSpPr/>
          <p:nvPr/>
        </p:nvSpPr>
        <p:spPr>
          <a:xfrm>
            <a:off x="1197868" y="2708920"/>
            <a:ext cx="3060338" cy="1944216"/>
          </a:xfrm>
          <a:prstGeom prst="rect">
            <a:avLst/>
          </a:prstGeom>
          <a:solidFill>
            <a:schemeClr val="accent4"/>
          </a:solidFill>
          <a:ln w="12700" cap="flat" cmpd="sng">
            <a:solidFill>
              <a:srgbClr val="6B5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8" name="Google Shape;1838;p10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a:t>
            </a:r>
            <a:endParaRPr sz="3599" dirty="0">
              <a:solidFill>
                <a:srgbClr val="FFC000"/>
              </a:solidFill>
              <a:latin typeface="Cooper Black" panose="0208090404030B020404" pitchFamily="18" charset="0"/>
              <a:ea typeface="Corben"/>
              <a:cs typeface="Corben"/>
              <a:sym typeface="Corben"/>
            </a:endParaRPr>
          </a:p>
        </p:txBody>
      </p:sp>
      <p:sp>
        <p:nvSpPr>
          <p:cNvPr id="1841" name="Google Shape;1841;p104"/>
          <p:cNvSpPr/>
          <p:nvPr/>
        </p:nvSpPr>
        <p:spPr>
          <a:xfrm>
            <a:off x="639805"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Agency</a:t>
            </a:r>
            <a:endParaRPr/>
          </a:p>
        </p:txBody>
      </p:sp>
      <p:sp>
        <p:nvSpPr>
          <p:cNvPr id="1842" name="Google Shape;1842;p104"/>
          <p:cNvSpPr/>
          <p:nvPr/>
        </p:nvSpPr>
        <p:spPr>
          <a:xfrm>
            <a:off x="3502124" y="5174087"/>
            <a:ext cx="2088232" cy="79208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Customer</a:t>
            </a:r>
            <a:endParaRPr dirty="0"/>
          </a:p>
        </p:txBody>
      </p:sp>
      <p:sp>
        <p:nvSpPr>
          <p:cNvPr id="1843" name="Google Shape;1843;p104"/>
          <p:cNvSpPr/>
          <p:nvPr/>
        </p:nvSpPr>
        <p:spPr>
          <a:xfrm>
            <a:off x="90983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agency</a:t>
            </a:r>
            <a:endParaRPr dirty="0"/>
          </a:p>
        </p:txBody>
      </p:sp>
      <p:sp>
        <p:nvSpPr>
          <p:cNvPr id="1844" name="Google Shape;1844;p104"/>
          <p:cNvSpPr/>
          <p:nvPr/>
        </p:nvSpPr>
        <p:spPr>
          <a:xfrm>
            <a:off x="3790156" y="6283631"/>
            <a:ext cx="1512168"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customer</a:t>
            </a:r>
            <a:endParaRPr dirty="0"/>
          </a:p>
        </p:txBody>
      </p:sp>
      <p:sp>
        <p:nvSpPr>
          <p:cNvPr id="1845" name="Google Shape;1845;p104"/>
          <p:cNvSpPr/>
          <p:nvPr/>
        </p:nvSpPr>
        <p:spPr>
          <a:xfrm>
            <a:off x="6670476" y="6263796"/>
            <a:ext cx="2150306" cy="325740"/>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a:t>
            </a:r>
            <a:r>
              <a:rPr lang="en-US" sz="1600" dirty="0" err="1">
                <a:solidFill>
                  <a:schemeClr val="lt1"/>
                </a:solidFill>
                <a:latin typeface="Calibri"/>
                <a:ea typeface="Calibri"/>
                <a:cs typeface="Calibri"/>
                <a:sym typeface="Calibri"/>
              </a:rPr>
              <a:t>dmo</a:t>
            </a:r>
            <a:r>
              <a:rPr lang="en-US" sz="1600" dirty="0">
                <a:solidFill>
                  <a:schemeClr val="lt1"/>
                </a:solidFill>
                <a:latin typeface="Calibri"/>
                <a:ea typeface="Calibri"/>
                <a:cs typeface="Calibri"/>
                <a:sym typeface="Calibri"/>
              </a:rPr>
              <a:t>/travel</a:t>
            </a:r>
            <a:endParaRPr dirty="0"/>
          </a:p>
        </p:txBody>
      </p:sp>
      <p:sp>
        <p:nvSpPr>
          <p:cNvPr id="1846" name="Google Shape;1846;p104"/>
          <p:cNvSpPr/>
          <p:nvPr/>
        </p:nvSpPr>
        <p:spPr>
          <a:xfrm>
            <a:off x="4745504" y="4004882"/>
            <a:ext cx="2088232" cy="52047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err="1">
                <a:solidFill>
                  <a:schemeClr val="lt1"/>
                </a:solidFill>
                <a:latin typeface="Calibri"/>
                <a:ea typeface="Calibri"/>
                <a:cs typeface="Calibri"/>
                <a:sym typeface="Calibri"/>
              </a:rPr>
              <a:t>Travel_U</a:t>
            </a:r>
            <a:endParaRPr sz="2400" dirty="0">
              <a:solidFill>
                <a:schemeClr val="lt1"/>
              </a:solidFill>
              <a:latin typeface="Calibri"/>
              <a:ea typeface="Calibri"/>
              <a:cs typeface="Calibri"/>
              <a:sym typeface="Calibri"/>
            </a:endParaRPr>
          </a:p>
        </p:txBody>
      </p:sp>
      <p:cxnSp>
        <p:nvCxnSpPr>
          <p:cNvPr id="1847" name="Google Shape;1847;p104"/>
          <p:cNvCxnSpPr>
            <a:stCxn id="1844" idx="0"/>
            <a:endCxn id="1842" idx="2"/>
          </p:cNvCxnSpPr>
          <p:nvPr/>
        </p:nvCxnSpPr>
        <p:spPr>
          <a:xfrm rot="10800000">
            <a:off x="4546240" y="5966231"/>
            <a:ext cx="0" cy="317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8" name="Google Shape;1848;p104"/>
          <p:cNvCxnSpPr>
            <a:stCxn id="1843" idx="0"/>
            <a:endCxn id="1841" idx="2"/>
          </p:cNvCxnSpPr>
          <p:nvPr/>
        </p:nvCxnSpPr>
        <p:spPr>
          <a:xfrm flipV="1">
            <a:off x="1665920" y="5966175"/>
            <a:ext cx="18001" cy="317456"/>
          </a:xfrm>
          <a:prstGeom prst="straightConnector1">
            <a:avLst/>
          </a:prstGeom>
          <a:noFill/>
          <a:ln w="9525" cap="flat" cmpd="sng">
            <a:solidFill>
              <a:schemeClr val="accent1"/>
            </a:solidFill>
            <a:prstDash val="solid"/>
            <a:miter lim="800000"/>
            <a:headEnd type="none" w="sm" len="sm"/>
            <a:tailEnd type="triangle" w="med" len="med"/>
          </a:ln>
        </p:spPr>
      </p:cxnSp>
      <p:cxnSp>
        <p:nvCxnSpPr>
          <p:cNvPr id="1849" name="Google Shape;1849;p104"/>
          <p:cNvCxnSpPr>
            <a:stCxn id="1842" idx="0"/>
            <a:endCxn id="1846" idx="2"/>
          </p:cNvCxnSpPr>
          <p:nvPr/>
        </p:nvCxnSpPr>
        <p:spPr>
          <a:xfrm rot="-5400000">
            <a:off x="4843690" y="4228037"/>
            <a:ext cx="648600" cy="12435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0" name="Google Shape;1850;p104"/>
          <p:cNvCxnSpPr>
            <a:stCxn id="1841" idx="0"/>
            <a:endCxn id="1846" idx="2"/>
          </p:cNvCxnSpPr>
          <p:nvPr/>
        </p:nvCxnSpPr>
        <p:spPr>
          <a:xfrm rot="5400000" flipH="1" flipV="1">
            <a:off x="3412403" y="2796871"/>
            <a:ext cx="648734" cy="4105699"/>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1851" name="Google Shape;1851;p104"/>
          <p:cNvCxnSpPr>
            <a:stCxn id="1845" idx="0"/>
          </p:cNvCxnSpPr>
          <p:nvPr/>
        </p:nvCxnSpPr>
        <p:spPr>
          <a:xfrm rot="10800000">
            <a:off x="6204829" y="4509096"/>
            <a:ext cx="1540800" cy="1754700"/>
          </a:xfrm>
          <a:prstGeom prst="straightConnector1">
            <a:avLst/>
          </a:prstGeom>
          <a:noFill/>
          <a:ln w="9525" cap="flat" cmpd="sng">
            <a:solidFill>
              <a:schemeClr val="accent1"/>
            </a:solidFill>
            <a:prstDash val="solid"/>
            <a:miter lim="800000"/>
            <a:headEnd type="none" w="sm" len="sm"/>
            <a:tailEnd type="triangle" w="med" len="med"/>
          </a:ln>
        </p:spPr>
      </p:cxnSp>
      <p:sp>
        <p:nvSpPr>
          <p:cNvPr id="1852" name="Google Shape;1852;p104"/>
          <p:cNvSpPr/>
          <p:nvPr/>
        </p:nvSpPr>
        <p:spPr>
          <a:xfrm>
            <a:off x="7462565" y="4024743"/>
            <a:ext cx="2376264" cy="50079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Travel_U_MDE</a:t>
            </a:r>
            <a:endParaRPr sz="2400">
              <a:solidFill>
                <a:schemeClr val="lt1"/>
              </a:solidFill>
              <a:latin typeface="Calibri"/>
              <a:ea typeface="Calibri"/>
              <a:cs typeface="Calibri"/>
              <a:sym typeface="Calibri"/>
            </a:endParaRPr>
          </a:p>
        </p:txBody>
      </p:sp>
      <p:cxnSp>
        <p:nvCxnSpPr>
          <p:cNvPr id="1853" name="Google Shape;1853;p104"/>
          <p:cNvCxnSpPr>
            <a:stCxn id="1846" idx="3"/>
            <a:endCxn id="1852" idx="1"/>
          </p:cNvCxnSpPr>
          <p:nvPr/>
        </p:nvCxnSpPr>
        <p:spPr>
          <a:xfrm>
            <a:off x="6833736" y="4265118"/>
            <a:ext cx="628800" cy="9900"/>
          </a:xfrm>
          <a:prstGeom prst="straightConnector1">
            <a:avLst/>
          </a:prstGeom>
          <a:noFill/>
          <a:ln w="9525" cap="flat" cmpd="sng">
            <a:solidFill>
              <a:schemeClr val="accent1"/>
            </a:solidFill>
            <a:prstDash val="solid"/>
            <a:miter lim="800000"/>
            <a:headEnd type="none" w="sm" len="sm"/>
            <a:tailEnd type="none" w="sm" len="sm"/>
          </a:ln>
        </p:spPr>
      </p:cxnSp>
      <p:sp>
        <p:nvSpPr>
          <p:cNvPr id="1854" name="Google Shape;1854;p104"/>
          <p:cNvSpPr/>
          <p:nvPr/>
        </p:nvSpPr>
        <p:spPr>
          <a:xfrm>
            <a:off x="4673496" y="2810772"/>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definition</a:t>
            </a:r>
            <a:endParaRPr/>
          </a:p>
        </p:txBody>
      </p:sp>
      <p:cxnSp>
        <p:nvCxnSpPr>
          <p:cNvPr id="1855" name="Google Shape;1855;p104"/>
          <p:cNvCxnSpPr>
            <a:stCxn id="1846" idx="0"/>
            <a:endCxn id="1854" idx="2"/>
          </p:cNvCxnSpPr>
          <p:nvPr/>
        </p:nvCxnSpPr>
        <p:spPr>
          <a:xfrm rot="10800000">
            <a:off x="5789620" y="3530882"/>
            <a:ext cx="0" cy="474000"/>
          </a:xfrm>
          <a:prstGeom prst="straightConnector1">
            <a:avLst/>
          </a:prstGeom>
          <a:noFill/>
          <a:ln w="9525" cap="flat" cmpd="sng">
            <a:solidFill>
              <a:schemeClr val="accent1"/>
            </a:solidFill>
            <a:prstDash val="solid"/>
            <a:miter lim="800000"/>
            <a:headEnd type="none" w="sm" len="sm"/>
            <a:tailEnd type="triangle" w="med" len="med"/>
          </a:ln>
        </p:spPr>
      </p:cxnSp>
      <p:sp>
        <p:nvSpPr>
          <p:cNvPr id="1856" name="Google Shape;1856;p104"/>
          <p:cNvSpPr/>
          <p:nvPr/>
        </p:nvSpPr>
        <p:spPr>
          <a:xfrm>
            <a:off x="4673496" y="1570221"/>
            <a:ext cx="2232248"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 Impl.</a:t>
            </a:r>
            <a:endParaRPr/>
          </a:p>
        </p:txBody>
      </p:sp>
      <p:cxnSp>
        <p:nvCxnSpPr>
          <p:cNvPr id="1857" name="Google Shape;1857;p104"/>
          <p:cNvCxnSpPr>
            <a:stCxn id="1854" idx="0"/>
            <a:endCxn id="1856" idx="2"/>
          </p:cNvCxnSpPr>
          <p:nvPr/>
        </p:nvCxnSpPr>
        <p:spPr>
          <a:xfrm rot="10800000">
            <a:off x="5789620" y="2290272"/>
            <a:ext cx="0" cy="520500"/>
          </a:xfrm>
          <a:prstGeom prst="straightConnector1">
            <a:avLst/>
          </a:prstGeom>
          <a:noFill/>
          <a:ln w="9525" cap="flat" cmpd="sng">
            <a:solidFill>
              <a:schemeClr val="accent1"/>
            </a:solidFill>
            <a:prstDash val="solid"/>
            <a:miter lim="800000"/>
            <a:headEnd type="none" w="sm" len="sm"/>
            <a:tailEnd type="triangle" w="med" len="med"/>
          </a:ln>
        </p:spPr>
      </p:cxnSp>
      <p:sp>
        <p:nvSpPr>
          <p:cNvPr id="1858" name="Google Shape;1858;p104"/>
          <p:cNvSpPr/>
          <p:nvPr/>
        </p:nvSpPr>
        <p:spPr>
          <a:xfrm>
            <a:off x="1557909" y="3860386"/>
            <a:ext cx="2431510" cy="648734"/>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 unmanaged</a:t>
            </a:r>
            <a:endParaRPr dirty="0"/>
          </a:p>
        </p:txBody>
      </p:sp>
      <p:sp>
        <p:nvSpPr>
          <p:cNvPr id="1859" name="Google Shape;1859;p104"/>
          <p:cNvSpPr/>
          <p:nvPr/>
        </p:nvSpPr>
        <p:spPr>
          <a:xfrm>
            <a:off x="1557909" y="2894196"/>
            <a:ext cx="2431510" cy="648734"/>
          </a:xfrm>
          <a:prstGeom prst="rect">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BIMP-unmanaged</a:t>
            </a:r>
            <a:endParaRPr dirty="0"/>
          </a:p>
        </p:txBody>
      </p:sp>
      <p:cxnSp>
        <p:nvCxnSpPr>
          <p:cNvPr id="1860" name="Google Shape;1860;p104"/>
          <p:cNvCxnSpPr>
            <a:stCxn id="1858" idx="3"/>
            <a:endCxn id="1846" idx="1"/>
          </p:cNvCxnSpPr>
          <p:nvPr/>
        </p:nvCxnSpPr>
        <p:spPr>
          <a:xfrm>
            <a:off x="3989419" y="4184753"/>
            <a:ext cx="756000" cy="80400"/>
          </a:xfrm>
          <a:prstGeom prst="straightConnector1">
            <a:avLst/>
          </a:prstGeom>
          <a:noFill/>
          <a:ln w="9525" cap="flat" cmpd="sng">
            <a:solidFill>
              <a:schemeClr val="accent1"/>
            </a:solidFill>
            <a:prstDash val="solid"/>
            <a:miter lim="800000"/>
            <a:headEnd type="none" w="sm" len="sm"/>
            <a:tailEnd type="none" w="sm" len="sm"/>
          </a:ln>
        </p:spPr>
      </p:cxnSp>
      <p:cxnSp>
        <p:nvCxnSpPr>
          <p:cNvPr id="1861" name="Google Shape;1861;p104"/>
          <p:cNvCxnSpPr>
            <a:stCxn id="1859" idx="2"/>
            <a:endCxn id="1858" idx="0"/>
          </p:cNvCxnSpPr>
          <p:nvPr/>
        </p:nvCxnSpPr>
        <p:spPr>
          <a:xfrm>
            <a:off x="2773664" y="3542930"/>
            <a:ext cx="0" cy="317400"/>
          </a:xfrm>
          <a:prstGeom prst="straightConnector1">
            <a:avLst/>
          </a:prstGeom>
          <a:noFill/>
          <a:ln w="9525" cap="flat" cmpd="sng">
            <a:solidFill>
              <a:schemeClr val="accent1"/>
            </a:solidFill>
            <a:prstDash val="solid"/>
            <a:miter lim="800000"/>
            <a:headEnd type="none" w="sm" len="sm"/>
            <a:tailEnd type="none" w="sm" len="sm"/>
          </a:ln>
        </p:spPr>
      </p:cxnSp>
      <p:pic>
        <p:nvPicPr>
          <p:cNvPr id="2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p105"/>
          <p:cNvSpPr txBox="1"/>
          <p:nvPr/>
        </p:nvSpPr>
        <p:spPr>
          <a:xfrm>
            <a:off x="224979" y="788088"/>
            <a:ext cx="118062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&lt;&gt;</a:t>
            </a:r>
            <a:endParaRPr sz="1800">
              <a:solidFill>
                <a:schemeClr val="dk1"/>
              </a:solidFill>
              <a:latin typeface="Calibri"/>
              <a:ea typeface="Calibri"/>
              <a:cs typeface="Calibri"/>
              <a:sym typeface="Calibri"/>
            </a:endParaRPr>
          </a:p>
        </p:txBody>
      </p:sp>
      <p:sp>
        <p:nvSpPr>
          <p:cNvPr id="1868" name="Google Shape;1868;p10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Title</a:t>
            </a:r>
            <a:endParaRPr sz="3599" dirty="0">
              <a:solidFill>
                <a:srgbClr val="FFC000"/>
              </a:solidFill>
              <a:latin typeface="Cooper Black" panose="0208090404030B020404" pitchFamily="18" charset="0"/>
              <a:ea typeface="Corben"/>
              <a:cs typeface="Corben"/>
              <a:sym typeface="Corben"/>
            </a:endParaRPr>
          </a:p>
        </p:txBody>
      </p:sp>
      <p:sp>
        <p:nvSpPr>
          <p:cNvPr id="1871" name="Google Shape;1871;p105"/>
          <p:cNvSpPr/>
          <p:nvPr/>
        </p:nvSpPr>
        <p:spPr>
          <a:xfrm>
            <a:off x="661566" y="1039696"/>
            <a:ext cx="5544616" cy="46805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72" name="Google Shape;1872;p105"/>
          <p:cNvSpPr/>
          <p:nvPr/>
        </p:nvSpPr>
        <p:spPr>
          <a:xfrm>
            <a:off x="981844" y="146883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3" name="Google Shape;1873;p105"/>
          <p:cNvSpPr/>
          <p:nvPr/>
        </p:nvSpPr>
        <p:spPr>
          <a:xfrm>
            <a:off x="991516" y="2046611"/>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4" name="Google Shape;1874;p105"/>
          <p:cNvSpPr/>
          <p:nvPr/>
        </p:nvSpPr>
        <p:spPr>
          <a:xfrm>
            <a:off x="981844" y="2641916"/>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5" name="Google Shape;1875;p105"/>
          <p:cNvSpPr/>
          <p:nvPr/>
        </p:nvSpPr>
        <p:spPr>
          <a:xfrm>
            <a:off x="991516" y="3379956"/>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6" name="Google Shape;1876;p105"/>
          <p:cNvSpPr/>
          <p:nvPr/>
        </p:nvSpPr>
        <p:spPr>
          <a:xfrm>
            <a:off x="3914242" y="1451672"/>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7" name="Google Shape;1877;p105"/>
          <p:cNvSpPr/>
          <p:nvPr/>
        </p:nvSpPr>
        <p:spPr>
          <a:xfrm>
            <a:off x="3888183" y="2060848"/>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78" name="Google Shape;1878;p105"/>
          <p:cNvSpPr/>
          <p:nvPr/>
        </p:nvSpPr>
        <p:spPr>
          <a:xfrm>
            <a:off x="3898168" y="2714704"/>
            <a:ext cx="2016224" cy="447996"/>
          </a:xfrm>
          <a:prstGeom prst="rect">
            <a:avLst/>
          </a:prstGeom>
          <a:solidFill>
            <a:schemeClr val="accent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tx1"/>
                </a:solidFill>
                <a:latin typeface="Calibri"/>
                <a:ea typeface="Calibri"/>
                <a:cs typeface="Calibri"/>
                <a:sym typeface="Calibri"/>
              </a:rPr>
              <a:t>*</a:t>
            </a:r>
            <a:endParaRPr dirty="0">
              <a:solidFill>
                <a:schemeClr val="tx1"/>
              </a:solidFill>
            </a:endParaRPr>
          </a:p>
        </p:txBody>
      </p:sp>
      <p:sp>
        <p:nvSpPr>
          <p:cNvPr id="1879" name="Google Shape;1879;p105"/>
          <p:cNvSpPr/>
          <p:nvPr/>
        </p:nvSpPr>
        <p:spPr>
          <a:xfrm>
            <a:off x="3881622" y="3323880"/>
            <a:ext cx="2016224" cy="447996"/>
          </a:xfrm>
          <a:prstGeom prst="rect">
            <a:avLst/>
          </a:prstGeom>
          <a:solidFill>
            <a:schemeClr val="bg2"/>
          </a:solidFill>
          <a:ln w="12700" cap="flat" cmpd="sng">
            <a:solidFill>
              <a:srgbClr val="6434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highlight>
                <a:srgbClr val="FFFF00"/>
              </a:highlight>
              <a:latin typeface="Calibri"/>
              <a:ea typeface="Calibri"/>
              <a:cs typeface="Calibri"/>
              <a:sym typeface="Calibri"/>
            </a:endParaRPr>
          </a:p>
        </p:txBody>
      </p:sp>
      <p:sp>
        <p:nvSpPr>
          <p:cNvPr id="1880" name="Google Shape;1880;p105"/>
          <p:cNvSpPr/>
          <p:nvPr/>
        </p:nvSpPr>
        <p:spPr>
          <a:xfrm>
            <a:off x="6310436" y="2204864"/>
            <a:ext cx="1224136" cy="216024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81" name="Google Shape;1881;p105"/>
          <p:cNvSpPr txBox="1"/>
          <p:nvPr/>
        </p:nvSpPr>
        <p:spPr>
          <a:xfrm>
            <a:off x="7534572" y="1124744"/>
            <a:ext cx="416653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How you know in the code which fields are changed on the screen by the user.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So accordingly we can update the data into the database only for the changed fields??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RAP provides a compiler structure called %control which will tell us what fields were changed on UI.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We need to tell the RAP, what will be the datatype for the control structure.</a:t>
            </a:r>
            <a:endParaRPr dirty="0"/>
          </a:p>
        </p:txBody>
      </p:sp>
      <p:pic>
        <p:nvPicPr>
          <p:cNvPr id="1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6DCFE-A299-214C-83D3-37EFD4A32849}"/>
              </a:ext>
            </a:extLst>
          </p:cNvPr>
          <p:cNvSpPr/>
          <p:nvPr/>
        </p:nvSpPr>
        <p:spPr>
          <a:xfrm>
            <a:off x="668923" y="5645960"/>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/travel</a:t>
            </a:r>
          </a:p>
        </p:txBody>
      </p:sp>
      <p:sp>
        <p:nvSpPr>
          <p:cNvPr id="5" name="Rectangle 4">
            <a:extLst>
              <a:ext uri="{FF2B5EF4-FFF2-40B4-BE49-F238E27FC236}">
                <a16:creationId xmlns:a16="http://schemas.microsoft.com/office/drawing/2014/main" id="{1CFA9A34-2F9E-3D1A-B95D-9967A7EA86D5}"/>
              </a:ext>
            </a:extLst>
          </p:cNvPr>
          <p:cNvSpPr/>
          <p:nvPr/>
        </p:nvSpPr>
        <p:spPr>
          <a:xfrm>
            <a:off x="2978959" y="5652095"/>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/customer</a:t>
            </a:r>
          </a:p>
        </p:txBody>
      </p:sp>
      <p:sp>
        <p:nvSpPr>
          <p:cNvPr id="6" name="Rectangle 5">
            <a:extLst>
              <a:ext uri="{FF2B5EF4-FFF2-40B4-BE49-F238E27FC236}">
                <a16:creationId xmlns:a16="http://schemas.microsoft.com/office/drawing/2014/main" id="{425CF9B7-4623-B659-C880-7D28DB523C28}"/>
              </a:ext>
            </a:extLst>
          </p:cNvPr>
          <p:cNvSpPr/>
          <p:nvPr/>
        </p:nvSpPr>
        <p:spPr>
          <a:xfrm>
            <a:off x="5355479" y="5645959"/>
            <a:ext cx="2098825"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a:t>
            </a:r>
            <a:r>
              <a:rPr lang="en-IN" sz="2000" dirty="0" err="1"/>
              <a:t>dmo</a:t>
            </a:r>
            <a:r>
              <a:rPr lang="en-IN" sz="2000" dirty="0"/>
              <a:t>/agency</a:t>
            </a:r>
          </a:p>
        </p:txBody>
      </p:sp>
      <p:sp>
        <p:nvSpPr>
          <p:cNvPr id="7" name="Rectangle: Rounded Corners 6">
            <a:extLst>
              <a:ext uri="{FF2B5EF4-FFF2-40B4-BE49-F238E27FC236}">
                <a16:creationId xmlns:a16="http://schemas.microsoft.com/office/drawing/2014/main" id="{CF469AFE-46D8-DFBD-69D9-63F346687E60}"/>
              </a:ext>
            </a:extLst>
          </p:cNvPr>
          <p:cNvSpPr/>
          <p:nvPr/>
        </p:nvSpPr>
        <p:spPr>
          <a:xfrm>
            <a:off x="2610744" y="4443125"/>
            <a:ext cx="2835254" cy="564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Travel Analytics CDS entity</a:t>
            </a:r>
          </a:p>
        </p:txBody>
      </p:sp>
      <p:cxnSp>
        <p:nvCxnSpPr>
          <p:cNvPr id="9" name="Connector: Elbow 8">
            <a:extLst>
              <a:ext uri="{FF2B5EF4-FFF2-40B4-BE49-F238E27FC236}">
                <a16:creationId xmlns:a16="http://schemas.microsoft.com/office/drawing/2014/main" id="{6DDDF214-0553-CF7C-796A-3AF9D4A2FF34}"/>
              </a:ext>
            </a:extLst>
          </p:cNvPr>
          <p:cNvCxnSpPr>
            <a:stCxn id="4" idx="0"/>
            <a:endCxn id="7" idx="2"/>
          </p:cNvCxnSpPr>
          <p:nvPr/>
        </p:nvCxnSpPr>
        <p:spPr>
          <a:xfrm rot="5400000" flipH="1" flipV="1">
            <a:off x="2554234" y="4171824"/>
            <a:ext cx="638239" cy="2310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A709E6F-C837-3761-8EB8-6349D54F6262}"/>
              </a:ext>
            </a:extLst>
          </p:cNvPr>
          <p:cNvCxnSpPr>
            <a:stCxn id="5" idx="0"/>
            <a:endCxn id="7" idx="2"/>
          </p:cNvCxnSpPr>
          <p:nvPr/>
        </p:nvCxnSpPr>
        <p:spPr>
          <a:xfrm flipH="1" flipV="1">
            <a:off x="4028371" y="5007721"/>
            <a:ext cx="1" cy="64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7F54002-69AE-E107-2C0D-165C17C493DF}"/>
              </a:ext>
            </a:extLst>
          </p:cNvPr>
          <p:cNvCxnSpPr>
            <a:stCxn id="6" idx="0"/>
            <a:endCxn id="7" idx="2"/>
          </p:cNvCxnSpPr>
          <p:nvPr/>
        </p:nvCxnSpPr>
        <p:spPr>
          <a:xfrm rot="16200000" flipV="1">
            <a:off x="4897513" y="4138579"/>
            <a:ext cx="638238" cy="23765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0F1DDDE-0A0C-3FD1-CCEC-BC5C47264188}"/>
              </a:ext>
            </a:extLst>
          </p:cNvPr>
          <p:cNvSpPr/>
          <p:nvPr/>
        </p:nvSpPr>
        <p:spPr>
          <a:xfrm>
            <a:off x="6683098" y="3295522"/>
            <a:ext cx="3534862" cy="478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Analytics CDS entity</a:t>
            </a:r>
          </a:p>
        </p:txBody>
      </p:sp>
      <p:cxnSp>
        <p:nvCxnSpPr>
          <p:cNvPr id="20" name="Connector: Elbow 19">
            <a:extLst>
              <a:ext uri="{FF2B5EF4-FFF2-40B4-BE49-F238E27FC236}">
                <a16:creationId xmlns:a16="http://schemas.microsoft.com/office/drawing/2014/main" id="{9EB1C5E7-F0B7-A374-A505-428C1BC5C55B}"/>
              </a:ext>
            </a:extLst>
          </p:cNvPr>
          <p:cNvCxnSpPr>
            <a:stCxn id="7" idx="0"/>
            <a:endCxn id="18" idx="1"/>
          </p:cNvCxnSpPr>
          <p:nvPr/>
        </p:nvCxnSpPr>
        <p:spPr>
          <a:xfrm rot="5400000" flipH="1" flipV="1">
            <a:off x="4901603" y="2661631"/>
            <a:ext cx="908263" cy="26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8732D77-B5CA-4945-4DE4-7046FF3813FD}"/>
              </a:ext>
            </a:extLst>
          </p:cNvPr>
          <p:cNvSpPr/>
          <p:nvPr/>
        </p:nvSpPr>
        <p:spPr>
          <a:xfrm>
            <a:off x="7683415" y="4854298"/>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Carrier</a:t>
            </a:r>
          </a:p>
        </p:txBody>
      </p:sp>
      <p:sp>
        <p:nvSpPr>
          <p:cNvPr id="22" name="Rectangle: Rounded Corners 21">
            <a:extLst>
              <a:ext uri="{FF2B5EF4-FFF2-40B4-BE49-F238E27FC236}">
                <a16:creationId xmlns:a16="http://schemas.microsoft.com/office/drawing/2014/main" id="{A527693E-E90B-C579-88F8-ABDD58FF421A}"/>
              </a:ext>
            </a:extLst>
          </p:cNvPr>
          <p:cNvSpPr/>
          <p:nvPr/>
        </p:nvSpPr>
        <p:spPr>
          <a:xfrm>
            <a:off x="10279989" y="4860434"/>
            <a:ext cx="1908836"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Connection</a:t>
            </a:r>
          </a:p>
        </p:txBody>
      </p:sp>
      <p:cxnSp>
        <p:nvCxnSpPr>
          <p:cNvPr id="24" name="Connector: Elbow 23">
            <a:extLst>
              <a:ext uri="{FF2B5EF4-FFF2-40B4-BE49-F238E27FC236}">
                <a16:creationId xmlns:a16="http://schemas.microsoft.com/office/drawing/2014/main" id="{A0A517D9-3725-2D28-7CAE-306A9926C2D0}"/>
              </a:ext>
            </a:extLst>
          </p:cNvPr>
          <p:cNvCxnSpPr>
            <a:endCxn id="18" idx="2"/>
          </p:cNvCxnSpPr>
          <p:nvPr/>
        </p:nvCxnSpPr>
        <p:spPr>
          <a:xfrm rot="16200000" flipV="1">
            <a:off x="8180505" y="4044226"/>
            <a:ext cx="1080097" cy="540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EE43906-144B-46E3-369D-C5471255983F}"/>
              </a:ext>
            </a:extLst>
          </p:cNvPr>
          <p:cNvCxnSpPr>
            <a:stCxn id="22" idx="0"/>
            <a:endCxn id="18" idx="2"/>
          </p:cNvCxnSpPr>
          <p:nvPr/>
        </p:nvCxnSpPr>
        <p:spPr>
          <a:xfrm rot="16200000" flipV="1">
            <a:off x="9299352" y="2925379"/>
            <a:ext cx="1086233" cy="2783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C0A553AC-5958-D6A6-60BB-81F331449148}"/>
              </a:ext>
            </a:extLst>
          </p:cNvPr>
          <p:cNvSpPr/>
          <p:nvPr/>
        </p:nvSpPr>
        <p:spPr>
          <a:xfrm>
            <a:off x="8990578" y="5571294"/>
            <a:ext cx="2376522" cy="4786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Bookings</a:t>
            </a:r>
          </a:p>
        </p:txBody>
      </p:sp>
      <p:cxnSp>
        <p:nvCxnSpPr>
          <p:cNvPr id="29" name="Connector: Elbow 28">
            <a:extLst>
              <a:ext uri="{FF2B5EF4-FFF2-40B4-BE49-F238E27FC236}">
                <a16:creationId xmlns:a16="http://schemas.microsoft.com/office/drawing/2014/main" id="{8F2953A3-E756-243E-EA16-754C644D6D5C}"/>
              </a:ext>
            </a:extLst>
          </p:cNvPr>
          <p:cNvCxnSpPr>
            <a:stCxn id="27" idx="0"/>
            <a:endCxn id="18" idx="2"/>
          </p:cNvCxnSpPr>
          <p:nvPr/>
        </p:nvCxnSpPr>
        <p:spPr>
          <a:xfrm rot="16200000" flipV="1">
            <a:off x="8416138" y="3808593"/>
            <a:ext cx="1797093" cy="172831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F55EFFC7-F1AF-2AD9-4752-1EC09AC74693}"/>
              </a:ext>
            </a:extLst>
          </p:cNvPr>
          <p:cNvSpPr/>
          <p:nvPr/>
        </p:nvSpPr>
        <p:spPr>
          <a:xfrm>
            <a:off x="6461146" y="2301341"/>
            <a:ext cx="3978765" cy="5093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Booking Consumption Analytics View</a:t>
            </a:r>
          </a:p>
        </p:txBody>
      </p:sp>
      <p:cxnSp>
        <p:nvCxnSpPr>
          <p:cNvPr id="34" name="Straight Arrow Connector 33">
            <a:extLst>
              <a:ext uri="{FF2B5EF4-FFF2-40B4-BE49-F238E27FC236}">
                <a16:creationId xmlns:a16="http://schemas.microsoft.com/office/drawing/2014/main" id="{5762A165-860D-21FB-FAA8-BDB700B947A8}"/>
              </a:ext>
            </a:extLst>
          </p:cNvPr>
          <p:cNvCxnSpPr>
            <a:stCxn id="18" idx="0"/>
            <a:endCxn id="32" idx="2"/>
          </p:cNvCxnSpPr>
          <p:nvPr/>
        </p:nvCxnSpPr>
        <p:spPr>
          <a:xfrm flipV="1">
            <a:off x="8450529" y="2810707"/>
            <a:ext cx="0" cy="48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69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7" name="Google Shape;2017;p120"/>
          <p:cNvSpPr txBox="1"/>
          <p:nvPr/>
        </p:nvSpPr>
        <p:spPr>
          <a:xfrm>
            <a:off x="224979" y="788088"/>
            <a:ext cx="11806237" cy="4770496"/>
          </a:xfrm>
          <a:prstGeom prst="rect">
            <a:avLst/>
          </a:prstGeom>
          <a:noFill/>
          <a:ln>
            <a:noFill/>
          </a:ln>
        </p:spPr>
        <p:txBody>
          <a:bodyPr spcFirstLastPara="1" wrap="square" lIns="91425" tIns="45700" rIns="91425" bIns="45700" anchor="t" anchorCtr="0">
            <a:spAutoFit/>
          </a:bodyPr>
          <a:lstStyle/>
          <a:p>
            <a:pPr fontAlgn="ctr"/>
            <a:r>
              <a:rPr lang="en-US" sz="1600" b="0" i="0" dirty="0">
                <a:solidFill>
                  <a:schemeClr val="accent6"/>
                </a:solidFill>
                <a:effectLst/>
                <a:latin typeface="Google Sans"/>
              </a:rPr>
              <a:t>An Analytical List Page (ALP) is a SAP Fiori element that allows users to analyze data and take action on it. It's a key component of SAP Fiori embedded analytics. </a:t>
            </a:r>
          </a:p>
          <a:p>
            <a:pPr fontAlgn="ctr"/>
            <a:endParaRPr lang="en-US" sz="1600" b="0" i="0" dirty="0">
              <a:solidFill>
                <a:schemeClr val="accent6"/>
              </a:solidFill>
              <a:effectLst/>
              <a:latin typeface="Google Sans"/>
            </a:endParaRPr>
          </a:p>
          <a:p>
            <a:r>
              <a:rPr lang="en-US" sz="1600" b="0" i="0" dirty="0">
                <a:solidFill>
                  <a:schemeClr val="accent6"/>
                </a:solidFill>
                <a:effectLst/>
                <a:latin typeface="Google Sans"/>
              </a:rPr>
              <a:t>Here are some things you can do with an ALP:</a:t>
            </a:r>
          </a:p>
          <a:p>
            <a:endParaRPr lang="en-US" sz="1600" b="0" i="0" dirty="0">
              <a:solidFill>
                <a:schemeClr val="accent6"/>
              </a:solidFill>
              <a:effectLst/>
              <a:latin typeface="Google Sans"/>
            </a:endParaRPr>
          </a:p>
          <a:p>
            <a:pPr>
              <a:buFont typeface="Arial" panose="020B0604020202020204" pitchFamily="34" charset="0"/>
              <a:buChar char="•"/>
            </a:pPr>
            <a:r>
              <a:rPr lang="en-US" sz="1600" b="0" i="0" dirty="0">
                <a:solidFill>
                  <a:schemeClr val="accent6"/>
                </a:solidFill>
                <a:effectLst/>
                <a:latin typeface="Google Sans"/>
              </a:rPr>
              <a:t>Analyze data: Use KPIs, charts, tables, and visual filters to analyze data from different perspectives</a:t>
            </a:r>
          </a:p>
          <a:p>
            <a:pPr>
              <a:buFont typeface="Arial" panose="020B0604020202020204" pitchFamily="34" charset="0"/>
              <a:buChar char="•"/>
            </a:pPr>
            <a:r>
              <a:rPr lang="en-US" sz="1600" b="0" i="0" dirty="0">
                <a:solidFill>
                  <a:schemeClr val="accent6"/>
                </a:solidFill>
                <a:effectLst/>
                <a:latin typeface="Google Sans"/>
              </a:rPr>
              <a:t>Investigate root causes: Drill down to find root causes</a:t>
            </a:r>
          </a:p>
          <a:p>
            <a:pPr>
              <a:buFont typeface="Arial" panose="020B0604020202020204" pitchFamily="34" charset="0"/>
              <a:buChar char="•"/>
            </a:pPr>
            <a:r>
              <a:rPr lang="en-US" sz="1600" b="0" i="0" dirty="0">
                <a:solidFill>
                  <a:schemeClr val="accent6"/>
                </a:solidFill>
                <a:effectLst/>
                <a:latin typeface="Google Sans"/>
              </a:rPr>
              <a:t>Act on transactional content: Take action on transactional content</a:t>
            </a:r>
          </a:p>
          <a:p>
            <a:pPr>
              <a:buFont typeface="Arial" panose="020B0604020202020204" pitchFamily="34" charset="0"/>
              <a:buChar char="•"/>
            </a:pPr>
            <a:r>
              <a:rPr lang="en-US" sz="1600" b="0" i="0" dirty="0">
                <a:solidFill>
                  <a:schemeClr val="accent6"/>
                </a:solidFill>
                <a:effectLst/>
                <a:latin typeface="Google Sans"/>
              </a:rPr>
              <a:t>Build apps: Create apps that visualize and report data</a:t>
            </a:r>
          </a:p>
          <a:p>
            <a:pPr fontAlgn="ctr">
              <a:buFont typeface="Arial" panose="020B0604020202020204" pitchFamily="34" charset="0"/>
              <a:buChar char="•"/>
            </a:pPr>
            <a:r>
              <a:rPr lang="en-US" sz="1600" b="0" i="0" dirty="0">
                <a:solidFill>
                  <a:schemeClr val="accent6"/>
                </a:solidFill>
                <a:effectLst/>
                <a:latin typeface="Google Sans"/>
              </a:rPr>
              <a:t>Combine data: Combine transactional and analytical data using charts and tables </a:t>
            </a:r>
          </a:p>
          <a:p>
            <a:pPr fontAlgn="ctr">
              <a:buFont typeface="Arial" panose="020B0604020202020204" pitchFamily="34" charset="0"/>
              <a:buChar char="•"/>
            </a:pPr>
            <a:endParaRPr lang="en-US" sz="1600" b="0" i="0" dirty="0">
              <a:solidFill>
                <a:schemeClr val="accent6"/>
              </a:solidFill>
              <a:effectLst/>
              <a:latin typeface="Google Sans"/>
            </a:endParaRPr>
          </a:p>
          <a:p>
            <a:r>
              <a:rPr lang="en-US" sz="1600" b="0" i="0" dirty="0">
                <a:solidFill>
                  <a:schemeClr val="accent6"/>
                </a:solidFill>
                <a:effectLst/>
                <a:latin typeface="Google Sans"/>
              </a:rPr>
              <a:t>ALPs have a flexible layout that can be customized in a number of ways, including:</a:t>
            </a:r>
          </a:p>
          <a:p>
            <a:endParaRPr lang="en-US" sz="1600" b="0" i="0" dirty="0">
              <a:solidFill>
                <a:schemeClr val="accent6"/>
              </a:solidFill>
              <a:effectLst/>
              <a:latin typeface="Google Sans"/>
            </a:endParaRPr>
          </a:p>
          <a:p>
            <a:pPr>
              <a:buFont typeface="Arial" panose="020B0604020202020204" pitchFamily="34" charset="0"/>
              <a:buChar char="•"/>
            </a:pPr>
            <a:r>
              <a:rPr lang="en-US" sz="1600" b="0" i="0" dirty="0">
                <a:solidFill>
                  <a:schemeClr val="accent6"/>
                </a:solidFill>
                <a:effectLst/>
                <a:latin typeface="Google Sans"/>
              </a:rPr>
              <a:t>Sorting: Sort the work list</a:t>
            </a:r>
          </a:p>
          <a:p>
            <a:pPr>
              <a:buFont typeface="Arial" panose="020B0604020202020204" pitchFamily="34" charset="0"/>
              <a:buChar char="•"/>
            </a:pPr>
            <a:r>
              <a:rPr lang="en-US" sz="1600" b="0" i="0" dirty="0">
                <a:solidFill>
                  <a:schemeClr val="accent6"/>
                </a:solidFill>
                <a:effectLst/>
                <a:latin typeface="Google Sans"/>
              </a:rPr>
              <a:t>Page layout: Set page layout preferences</a:t>
            </a:r>
          </a:p>
          <a:p>
            <a:pPr>
              <a:buFont typeface="Arial" panose="020B0604020202020204" pitchFamily="34" charset="0"/>
              <a:buChar char="•"/>
            </a:pPr>
            <a:r>
              <a:rPr lang="en-US" sz="1600" b="0" i="0" dirty="0">
                <a:solidFill>
                  <a:schemeClr val="accent6"/>
                </a:solidFill>
                <a:effectLst/>
                <a:latin typeface="Google Sans"/>
              </a:rPr>
              <a:t>Filters: Set filters and save filter selections</a:t>
            </a:r>
          </a:p>
          <a:p>
            <a:pPr fontAlgn="ctr">
              <a:buFont typeface="Arial" panose="020B0604020202020204" pitchFamily="34" charset="0"/>
              <a:buChar char="•"/>
            </a:pPr>
            <a:r>
              <a:rPr lang="en-US" sz="1600" b="0" i="0" dirty="0">
                <a:solidFill>
                  <a:schemeClr val="accent6"/>
                </a:solidFill>
                <a:effectLst/>
                <a:latin typeface="Google Sans"/>
              </a:rPr>
              <a:t>Default views: Set default views </a:t>
            </a:r>
          </a:p>
          <a:p>
            <a:pPr fontAlgn="ctr">
              <a:buFont typeface="Arial" panose="020B0604020202020204" pitchFamily="34" charset="0"/>
              <a:buChar char="•"/>
            </a:pPr>
            <a:endParaRPr lang="en-US" sz="1600" b="0" i="0" dirty="0">
              <a:solidFill>
                <a:schemeClr val="accent6"/>
              </a:solidFill>
              <a:effectLst/>
              <a:latin typeface="Google Sans"/>
            </a:endParaRPr>
          </a:p>
          <a:p>
            <a:r>
              <a:rPr lang="en-US" sz="1600" b="0" i="0" dirty="0">
                <a:solidFill>
                  <a:schemeClr val="accent6"/>
                </a:solidFill>
                <a:effectLst/>
                <a:latin typeface="Google Sans"/>
              </a:rPr>
              <a:t>ALPs are organized into two sections: a header section for setting filters, and a content section for displaying charts and lists. </a:t>
            </a:r>
          </a:p>
        </p:txBody>
      </p:sp>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ALP Analytic List Page</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22261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5"/>
        <p:cNvGrpSpPr/>
        <p:nvPr/>
      </p:nvGrpSpPr>
      <p:grpSpPr>
        <a:xfrm>
          <a:off x="0" y="0"/>
          <a:ext cx="0" cy="0"/>
          <a:chOff x="0" y="0"/>
          <a:chExt cx="0" cy="0"/>
        </a:xfrm>
      </p:grpSpPr>
      <p:sp>
        <p:nvSpPr>
          <p:cNvPr id="2018" name="Google Shape;2018;p12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ALP</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026" name="Picture 2">
            <a:extLst>
              <a:ext uri="{FF2B5EF4-FFF2-40B4-BE49-F238E27FC236}">
                <a16:creationId xmlns:a16="http://schemas.microsoft.com/office/drawing/2014/main" id="{B3ECA6DD-C9AA-4D18-5138-18DA1E294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58" y="1091258"/>
            <a:ext cx="9296752" cy="523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51370"/>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2321</TotalTime>
  <Words>691</Words>
  <Application>Microsoft Office PowerPoint</Application>
  <PresentationFormat>Custom</PresentationFormat>
  <Paragraphs>103</Paragraphs>
  <Slides>11</Slides>
  <Notes>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11</vt:i4>
      </vt:variant>
    </vt:vector>
  </HeadingPairs>
  <TitlesOfParts>
    <vt:vector size="25" baseType="lpstr">
      <vt:lpstr>Open Sans</vt:lpstr>
      <vt:lpstr>Google Sans</vt:lpstr>
      <vt:lpstr>Cooper Black</vt:lpstr>
      <vt:lpstr>Segoe UI Light</vt:lpstr>
      <vt:lpstr>Segoe UI</vt:lpstr>
      <vt:lpstr>Corben</vt:lpstr>
      <vt:lpstr>Quattrocento Sans</vt:lpstr>
      <vt:lpstr>Calibri</vt:lpstr>
      <vt:lpstr>Arial</vt:lpstr>
      <vt:lpstr>Cambria</vt:lpstr>
      <vt:lpstr>Arial Black</vt:lpstr>
      <vt:lpstr>Office Theme</vt:lpstr>
      <vt:lpstr>2_Office Theme</vt:lpstr>
      <vt:lpstr>3_Office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107</cp:revision>
  <dcterms:created xsi:type="dcterms:W3CDTF">2023-10-03T21:33:12Z</dcterms:created>
  <dcterms:modified xsi:type="dcterms:W3CDTF">2025-08-04T17:07:07Z</dcterms:modified>
</cp:coreProperties>
</file>