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19"/>
  </p:notesMasterIdLst>
  <p:sldIdLst>
    <p:sldId id="256" r:id="rId5"/>
    <p:sldId id="402" r:id="rId6"/>
    <p:sldId id="276" r:id="rId7"/>
    <p:sldId id="314" r:id="rId8"/>
    <p:sldId id="341" r:id="rId9"/>
    <p:sldId id="342" r:id="rId10"/>
    <p:sldId id="346" r:id="rId11"/>
    <p:sldId id="347" r:id="rId12"/>
    <p:sldId id="344" r:id="rId13"/>
    <p:sldId id="350" r:id="rId14"/>
    <p:sldId id="351" r:id="rId15"/>
    <p:sldId id="345" r:id="rId16"/>
    <p:sldId id="419" r:id="rId17"/>
    <p:sldId id="409" r:id="rId18"/>
  </p:sldIdLst>
  <p:sldSz cx="12188825" cy="6858000"/>
  <p:notesSz cx="6858000" cy="9144000"/>
  <p:embeddedFontLst>
    <p:embeddedFont>
      <p:font typeface="Arial Black" panose="020B0A04020102020204" pitchFamily="34" charset="0"/>
      <p:regular r:id="rId20"/>
      <p:bold r:id="rId21"/>
    </p:embeddedFont>
    <p:embeddedFont>
      <p:font typeface="Cambria" panose="02040503050406030204" pitchFamily="18" charset="0"/>
      <p:regular r:id="rId22"/>
      <p:bold r:id="rId23"/>
      <p:italic r:id="rId24"/>
      <p:boldItalic r:id="rId25"/>
    </p:embeddedFont>
    <p:embeddedFont>
      <p:font typeface="Cooper Black" panose="0208090404030B020404" pitchFamily="18" charset="0"/>
      <p:regular r:id="rId26"/>
    </p:embeddedFont>
    <p:embeddedFont>
      <p:font typeface="Corben" panose="020B0604020202020204" charset="0"/>
      <p:bold r:id="rId27"/>
    </p:embeddedFont>
    <p:embeddedFont>
      <p:font typeface="Open Sans" panose="020B0606030504020204" pitchFamily="34" charset="0"/>
      <p:regular r:id="rId28"/>
      <p:bold r:id="rId29"/>
      <p:italic r:id="rId30"/>
      <p:boldItalic r:id="rId31"/>
    </p:embeddedFont>
    <p:embeddedFont>
      <p:font typeface="Quattrocento Sans" panose="020B0502050000020003" pitchFamily="34" charset="0"/>
      <p:regular r:id="rId32"/>
      <p:bold r:id="rId33"/>
      <p:italic r:id="rId34"/>
      <p:boldItalic r:id="rId35"/>
    </p:embeddedFont>
    <p:embeddedFont>
      <p:font typeface="Segoe UI" panose="020B0502040204020203" pitchFamily="34" charset="0"/>
      <p:regular r:id="rId36"/>
      <p:bold r:id="rId37"/>
      <p:italic r:id="rId38"/>
      <p:boldItalic r:id="rId39"/>
    </p:embeddedFont>
    <p:embeddedFont>
      <p:font typeface="Segoe UI Light" panose="020B0502040204020203" pitchFamily="34" charset="0"/>
      <p:regular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280" autoAdjust="0"/>
    <p:restoredTop sz="94660"/>
  </p:normalViewPr>
  <p:slideViewPr>
    <p:cSldViewPr snapToGrid="0">
      <p:cViewPr varScale="1">
        <p:scale>
          <a:sx n="96" d="100"/>
          <a:sy n="96" d="100"/>
        </p:scale>
        <p:origin x="904"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7.fntdata"/><Relationship Id="rId39" Type="http://schemas.openxmlformats.org/officeDocument/2006/relationships/font" Target="fonts/font20.fntdata"/><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font" Target="fonts/font21.fntdata"/><Relationship Id="rId20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font" Target="fonts/font19.fntdata"/><Relationship Id="rId20" Type="http://schemas.openxmlformats.org/officeDocument/2006/relationships/font" Target="fonts/font1.fntdata"/><Relationship Id="rId41" Type="http://schemas.openxmlformats.org/officeDocument/2006/relationships/font" Target="fonts/font22.fntdata"/></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8-16T09:25:05.631"/>
    </inkml:context>
    <inkml:brush xml:id="br0">
      <inkml:brushProperty name="width" value="0.05" units="cm"/>
      <inkml:brushProperty name="height" value="0.05" units="cm"/>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pixabay.com/photos/san-francisco-transamerica-pyramid-1633203/"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2"/>
        <p:cNvGrpSpPr/>
        <p:nvPr/>
      </p:nvGrpSpPr>
      <p:grpSpPr>
        <a:xfrm>
          <a:off x="0" y="0"/>
          <a:ext cx="0" cy="0"/>
          <a:chOff x="0" y="0"/>
          <a:chExt cx="0" cy="0"/>
        </a:xfrm>
      </p:grpSpPr>
      <p:sp>
        <p:nvSpPr>
          <p:cNvPr id="1753" name="Google Shape;1753;p9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4" name="Google Shape;1754;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31214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8"/>
        <p:cNvGrpSpPr/>
        <p:nvPr/>
      </p:nvGrpSpPr>
      <p:grpSpPr>
        <a:xfrm>
          <a:off x="0" y="0"/>
          <a:ext cx="0" cy="0"/>
          <a:chOff x="0" y="0"/>
          <a:chExt cx="0" cy="0"/>
        </a:xfrm>
      </p:grpSpPr>
      <p:sp>
        <p:nvSpPr>
          <p:cNvPr id="1699" name="Google Shape;1699;p9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0" name="Google Shape;1700;p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882679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hlinkClick r:id="rId3"/>
              </a:rPr>
              <a:t>https://pixabay.com/photos/san-francisco-transamerica-pyramid-1633203/</a:t>
            </a:r>
            <a:endParaRPr lang="en-IN" dirty="0"/>
          </a:p>
        </p:txBody>
      </p:sp>
      <p:sp>
        <p:nvSpPr>
          <p:cNvPr id="4" name="Slide Number Placeholder 3"/>
          <p:cNvSpPr>
            <a:spLocks noGrp="1"/>
          </p:cNvSpPr>
          <p:nvPr>
            <p:ph type="sldNum" sz="quarter" idx="5"/>
          </p:nvPr>
        </p:nvSpPr>
        <p:spPr/>
        <p:txBody>
          <a:bodyPr/>
          <a:lstStyle/>
          <a:p>
            <a:fld id="{CA2D21D1-52E2-420B-B491-CFF6D7BB79FB}" type="slidenum">
              <a:rPr lang="en-US" smtClean="0"/>
              <a:pPr/>
              <a:t>3</a:t>
            </a:fld>
            <a:endParaRPr lang="en-US"/>
          </a:p>
        </p:txBody>
      </p:sp>
    </p:spTree>
    <p:extLst>
      <p:ext uri="{BB962C8B-B14F-4D97-AF65-F5344CB8AC3E}">
        <p14:creationId xmlns:p14="http://schemas.microsoft.com/office/powerpoint/2010/main" val="1245662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8"/>
        <p:cNvGrpSpPr/>
        <p:nvPr/>
      </p:nvGrpSpPr>
      <p:grpSpPr>
        <a:xfrm>
          <a:off x="0" y="0"/>
          <a:ext cx="0" cy="0"/>
          <a:chOff x="0" y="0"/>
          <a:chExt cx="0" cy="0"/>
        </a:xfrm>
      </p:grpSpPr>
      <p:sp>
        <p:nvSpPr>
          <p:cNvPr id="1309" name="Google Shape;13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310" name="Google Shape;1310;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3"/>
        <p:cNvGrpSpPr/>
        <p:nvPr/>
      </p:nvGrpSpPr>
      <p:grpSpPr>
        <a:xfrm>
          <a:off x="0" y="0"/>
          <a:ext cx="0" cy="0"/>
          <a:chOff x="0" y="0"/>
          <a:chExt cx="0" cy="0"/>
        </a:xfrm>
      </p:grpSpPr>
      <p:sp>
        <p:nvSpPr>
          <p:cNvPr id="1664" name="Google Shape;1664;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65" name="Google Shape;1665;p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8087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2"/>
        <p:cNvGrpSpPr/>
        <p:nvPr/>
      </p:nvGrpSpPr>
      <p:grpSpPr>
        <a:xfrm>
          <a:off x="0" y="0"/>
          <a:ext cx="0" cy="0"/>
          <a:chOff x="0" y="0"/>
          <a:chExt cx="0" cy="0"/>
        </a:xfrm>
      </p:grpSpPr>
      <p:sp>
        <p:nvSpPr>
          <p:cNvPr id="1673" name="Google Shape;1673;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4" name="Google Shape;1674;p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20611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7"/>
        <p:cNvGrpSpPr/>
        <p:nvPr/>
      </p:nvGrpSpPr>
      <p:grpSpPr>
        <a:xfrm>
          <a:off x="0" y="0"/>
          <a:ext cx="0" cy="0"/>
          <a:chOff x="0" y="0"/>
          <a:chExt cx="0" cy="0"/>
        </a:xfrm>
      </p:grpSpPr>
      <p:sp>
        <p:nvSpPr>
          <p:cNvPr id="1708" name="Google Shape;1708;p9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9" name="Google Shape;1709;p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4103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6"/>
        <p:cNvGrpSpPr/>
        <p:nvPr/>
      </p:nvGrpSpPr>
      <p:grpSpPr>
        <a:xfrm>
          <a:off x="0" y="0"/>
          <a:ext cx="0" cy="0"/>
          <a:chOff x="0" y="0"/>
          <a:chExt cx="0" cy="0"/>
        </a:xfrm>
      </p:grpSpPr>
      <p:sp>
        <p:nvSpPr>
          <p:cNvPr id="1717" name="Google Shape;1717;p9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8" name="Google Shape;1718;p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80752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9"/>
        <p:cNvGrpSpPr/>
        <p:nvPr/>
      </p:nvGrpSpPr>
      <p:grpSpPr>
        <a:xfrm>
          <a:off x="0" y="0"/>
          <a:ext cx="0" cy="0"/>
          <a:chOff x="0" y="0"/>
          <a:chExt cx="0" cy="0"/>
        </a:xfrm>
      </p:grpSpPr>
      <p:sp>
        <p:nvSpPr>
          <p:cNvPr id="1690" name="Google Shape;1690;p8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1" name="Google Shape;1691;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25582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9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0406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8/3/2025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8/3/2025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BD28A985-8481-49D1-9FA1-9B83E1B5FD5E}"/>
              </a:ext>
            </a:extLst>
          </p:cNvPr>
          <p:cNvSpPr>
            <a:spLocks noGrp="1"/>
          </p:cNvSpPr>
          <p:nvPr>
            <p:ph type="pic" sz="quarter" idx="13"/>
          </p:nvPr>
        </p:nvSpPr>
        <p:spPr>
          <a:xfrm>
            <a:off x="-1" y="-1"/>
            <a:ext cx="5662364" cy="6858000"/>
          </a:xfrm>
          <a:custGeom>
            <a:avLst/>
            <a:gdLst>
              <a:gd name="connsiteX0" fmla="*/ 0 w 5662364"/>
              <a:gd name="connsiteY0" fmla="*/ 0 h 6858000"/>
              <a:gd name="connsiteX1" fmla="*/ 2591729 w 5662364"/>
              <a:gd name="connsiteY1" fmla="*/ 0 h 6858000"/>
              <a:gd name="connsiteX2" fmla="*/ 2813304 w 5662364"/>
              <a:gd name="connsiteY2" fmla="*/ 157566 h 6858000"/>
              <a:gd name="connsiteX3" fmla="*/ 5662364 w 5662364"/>
              <a:gd name="connsiteY3" fmla="*/ 5841268 h 6858000"/>
              <a:gd name="connsiteX4" fmla="*/ 5625745 w 5662364"/>
              <a:gd name="connsiteY4" fmla="*/ 6566465 h 6858000"/>
              <a:gd name="connsiteX5" fmla="*/ 5588699 w 5662364"/>
              <a:gd name="connsiteY5" fmla="*/ 6858000 h 6858000"/>
              <a:gd name="connsiteX6" fmla="*/ 0 w 5662364"/>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62364" h="6858000">
                <a:moveTo>
                  <a:pt x="0" y="0"/>
                </a:moveTo>
                <a:lnTo>
                  <a:pt x="2591729" y="0"/>
                </a:lnTo>
                <a:lnTo>
                  <a:pt x="2813304" y="157566"/>
                </a:lnTo>
                <a:cubicBezTo>
                  <a:pt x="4542859" y="1451022"/>
                  <a:pt x="5662364" y="3515408"/>
                  <a:pt x="5662364" y="5841268"/>
                </a:cubicBezTo>
                <a:cubicBezTo>
                  <a:pt x="5662364" y="6086096"/>
                  <a:pt x="5649960" y="6328026"/>
                  <a:pt x="5625745" y="6566465"/>
                </a:cubicBezTo>
                <a:lnTo>
                  <a:pt x="5588699" y="6858000"/>
                </a:lnTo>
                <a:lnTo>
                  <a:pt x="0" y="6858000"/>
                </a:lnTo>
                <a:close/>
              </a:path>
            </a:pathLst>
          </a:custGeom>
          <a:solidFill>
            <a:schemeClr val="bg1">
              <a:lumMod val="95000"/>
            </a:schemeClr>
          </a:solidFill>
        </p:spPr>
        <p:txBody>
          <a:bodyPr wrap="square" anchor="ctr">
            <a:noAutofit/>
          </a:bodyPr>
          <a:lstStyle>
            <a:lvl1pPr marL="0" indent="0" algn="ctr">
              <a:buFontTx/>
              <a:buNone/>
              <a:defRPr/>
            </a:lvl1pPr>
          </a:lstStyle>
          <a:p>
            <a:endParaRPr lang="en-IN"/>
          </a:p>
        </p:txBody>
      </p:sp>
      <p:sp>
        <p:nvSpPr>
          <p:cNvPr id="2" name="Date Placeholder 1"/>
          <p:cNvSpPr>
            <a:spLocks noGrp="1"/>
          </p:cNvSpPr>
          <p:nvPr>
            <p:ph type="dt" sz="half" idx="10"/>
          </p:nvPr>
        </p:nvSpPr>
        <p:spPr/>
        <p:txBody>
          <a:bodyPr/>
          <a:lstStyle/>
          <a:p>
            <a:fld id="{425404F2-BE9A-4460-8815-8F645183555F}" type="datetimeFigureOut">
              <a:rPr lang="en-US" smtClean="0"/>
              <a:pPr/>
              <a:t>8/3/2025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Tree>
    <p:extLst>
      <p:ext uri="{BB962C8B-B14F-4D97-AF65-F5344CB8AC3E}">
        <p14:creationId xmlns:p14="http://schemas.microsoft.com/office/powerpoint/2010/main" val="2059684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828142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18" Type="http://schemas.openxmlformats.org/officeDocument/2006/relationships/slideLayout" Target="../slideLayouts/slideLayout2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17" Type="http://schemas.openxmlformats.org/officeDocument/2006/relationships/slideLayout" Target="../slideLayouts/slideLayout25.xml"/><Relationship Id="rId2" Type="http://schemas.openxmlformats.org/officeDocument/2006/relationships/slideLayout" Target="../slideLayouts/slideLayout10.xml"/><Relationship Id="rId16" Type="http://schemas.openxmlformats.org/officeDocument/2006/relationships/slideLayout" Target="../slideLayouts/slideLayout24.xml"/><Relationship Id="rId20" Type="http://schemas.openxmlformats.org/officeDocument/2006/relationships/theme" Target="../theme/theme2.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5" Type="http://schemas.openxmlformats.org/officeDocument/2006/relationships/slideLayout" Target="../slideLayouts/slideLayout23.xml"/><Relationship Id="rId10" Type="http://schemas.openxmlformats.org/officeDocument/2006/relationships/slideLayout" Target="../slideLayouts/slideLayout18.xml"/><Relationship Id="rId19" Type="http://schemas.openxmlformats.org/officeDocument/2006/relationships/slideLayout" Target="../slideLayouts/slideLayout27.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image" Target="../media/image1.png"/><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41.xml"/><Relationship Id="rId7" Type="http://schemas.openxmlformats.org/officeDocument/2006/relationships/theme" Target="../theme/theme4.xml"/><Relationship Id="rId2" Type="http://schemas.openxmlformats.org/officeDocument/2006/relationships/slideLayout" Target="../slideLayouts/slideLayout40.xml"/><Relationship Id="rId1" Type="http://schemas.openxmlformats.org/officeDocument/2006/relationships/slideLayout" Target="../slideLayouts/slideLayout39.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7" r:id="rId2"/>
    <p:sldLayoutId id="2147483658" r:id="rId3"/>
    <p:sldLayoutId id="2147483659" r:id="rId4"/>
    <p:sldLayoutId id="2147483660" r:id="rId5"/>
    <p:sldLayoutId id="2147483707" r:id="rId6"/>
    <p:sldLayoutId id="2147483744" r:id="rId7"/>
    <p:sldLayoutId id="2147483745"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8/3/2025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6" r:id="rId2"/>
    <p:sldLayoutId id="2147483737" r:id="rId3"/>
    <p:sldLayoutId id="2147483738" r:id="rId4"/>
    <p:sldLayoutId id="2147483739" r:id="rId5"/>
    <p:sldLayoutId id="2147483740"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tiff"/><Relationship Id="rId2" Type="http://schemas.openxmlformats.org/officeDocument/2006/relationships/notesSlide" Target="../notesSlides/notesSlide12.xml"/><Relationship Id="rId1" Type="http://schemas.openxmlformats.org/officeDocument/2006/relationships/slideLayout" Target="../slideLayouts/slideLayout38.xml"/><Relationship Id="rId6" Type="http://schemas.openxmlformats.org/officeDocument/2006/relationships/image" Target="../media/image12.tiff"/><Relationship Id="rId5" Type="http://schemas.openxmlformats.org/officeDocument/2006/relationships/image" Target="../media/image11.tiff"/><Relationship Id="rId4" Type="http://schemas.openxmlformats.org/officeDocument/2006/relationships/image" Target="../media/image10.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9.xml"/><Relationship Id="rId6" Type="http://schemas.openxmlformats.org/officeDocument/2006/relationships/image" Target="../media/image17.png"/><Relationship Id="rId5" Type="http://schemas.openxmlformats.org/officeDocument/2006/relationships/customXml" Target="../ink/ink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hyperlink" Target="https://help.sap.com/docs/abap-cloud/abap-rap/creating-active-data"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 Id="rId5" Type="http://schemas.openxmlformats.org/officeDocument/2006/relationships/image" Target="../media/image4.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DAY-0</a:t>
            </a:r>
            <a:r>
              <a:rPr lang="en-US" sz="3200" dirty="0">
                <a:solidFill>
                  <a:srgbClr val="579130"/>
                </a:solidFill>
                <a:latin typeface="Corben"/>
                <a:ea typeface="Corben"/>
                <a:cs typeface="Corben"/>
                <a:sym typeface="Corben"/>
              </a:rPr>
              <a:t>6</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8" name="Google Shape;1748;p95"/>
          <p:cNvSpPr txBox="1"/>
          <p:nvPr/>
        </p:nvSpPr>
        <p:spPr>
          <a:xfrm>
            <a:off x="224979" y="788088"/>
            <a:ext cx="11806237" cy="175432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While the system is saving the draft in the draft table we can use </a:t>
            </a:r>
            <a:r>
              <a:rPr lang="en-US" sz="1800" dirty="0" err="1">
                <a:solidFill>
                  <a:schemeClr val="dk1"/>
                </a:solidFill>
                <a:latin typeface="Calibri"/>
                <a:ea typeface="Calibri"/>
                <a:cs typeface="Calibri"/>
                <a:sym typeface="Calibri"/>
              </a:rPr>
              <a:t>prechecks</a:t>
            </a:r>
            <a:r>
              <a:rPr lang="en-US" sz="1800" dirty="0">
                <a:solidFill>
                  <a:schemeClr val="dk1"/>
                </a:solidFill>
                <a:latin typeface="Calibri"/>
                <a:ea typeface="Calibri"/>
                <a:cs typeface="Calibri"/>
                <a:sym typeface="Calibri"/>
              </a:rPr>
              <a:t> to make sure that checks/authorizations are checked in the system before data reaches to draft table. Unlike validations (while saving/updating data to main table) Prechecks will trigger before data reaches to transaction buffer. </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They are very helpful when we even want to validate data of one control based on another control. Currently as a developer you need to take additional pain to clean the data when draft is activated. If you apply </a:t>
            </a:r>
            <a:r>
              <a:rPr lang="en-US" sz="1800" dirty="0" err="1">
                <a:solidFill>
                  <a:schemeClr val="dk1"/>
                </a:solidFill>
                <a:latin typeface="Calibri"/>
                <a:ea typeface="Calibri"/>
                <a:cs typeface="Calibri"/>
                <a:sym typeface="Calibri"/>
              </a:rPr>
              <a:t>precheck</a:t>
            </a:r>
            <a:r>
              <a:rPr lang="en-US" sz="1800" dirty="0">
                <a:solidFill>
                  <a:schemeClr val="dk1"/>
                </a:solidFill>
                <a:latin typeface="Calibri"/>
                <a:ea typeface="Calibri"/>
                <a:cs typeface="Calibri"/>
                <a:sym typeface="Calibri"/>
              </a:rPr>
              <a:t>, system ensures that only the clean data reaches to transaction buffer. </a:t>
            </a:r>
            <a:endParaRPr sz="1800" dirty="0">
              <a:solidFill>
                <a:schemeClr val="dk1"/>
              </a:solidFill>
              <a:latin typeface="Calibri"/>
              <a:ea typeface="Calibri"/>
              <a:cs typeface="Calibri"/>
              <a:sym typeface="Calibri"/>
            </a:endParaRPr>
          </a:p>
        </p:txBody>
      </p:sp>
      <p:sp>
        <p:nvSpPr>
          <p:cNvPr id="1749" name="Google Shape;1749;p95"/>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Prechecks </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
        <p:nvSpPr>
          <p:cNvPr id="2" name="Rectangle 1">
            <a:extLst>
              <a:ext uri="{FF2B5EF4-FFF2-40B4-BE49-F238E27FC236}">
                <a16:creationId xmlns:a16="http://schemas.microsoft.com/office/drawing/2014/main" id="{02C122D8-97E2-776D-73FA-F5544FEF72D7}"/>
              </a:ext>
            </a:extLst>
          </p:cNvPr>
          <p:cNvSpPr/>
          <p:nvPr/>
        </p:nvSpPr>
        <p:spPr>
          <a:xfrm>
            <a:off x="1601734"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Get The Country of Customer</a:t>
            </a:r>
          </a:p>
        </p:txBody>
      </p:sp>
      <p:sp>
        <p:nvSpPr>
          <p:cNvPr id="3" name="Rectangle 2">
            <a:extLst>
              <a:ext uri="{FF2B5EF4-FFF2-40B4-BE49-F238E27FC236}">
                <a16:creationId xmlns:a16="http://schemas.microsoft.com/office/drawing/2014/main" id="{EB738D1E-057A-2695-D719-41F10289D744}"/>
              </a:ext>
            </a:extLst>
          </p:cNvPr>
          <p:cNvSpPr/>
          <p:nvPr/>
        </p:nvSpPr>
        <p:spPr>
          <a:xfrm>
            <a:off x="7271219" y="3111415"/>
            <a:ext cx="2859802" cy="515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Get The Country of Agency</a:t>
            </a:r>
          </a:p>
        </p:txBody>
      </p:sp>
      <p:sp>
        <p:nvSpPr>
          <p:cNvPr id="4" name="Rectangle 3">
            <a:extLst>
              <a:ext uri="{FF2B5EF4-FFF2-40B4-BE49-F238E27FC236}">
                <a16:creationId xmlns:a16="http://schemas.microsoft.com/office/drawing/2014/main" id="{23FD5D8F-0061-6340-B92A-EB485C9232FE}"/>
              </a:ext>
            </a:extLst>
          </p:cNvPr>
          <p:cNvSpPr/>
          <p:nvPr/>
        </p:nvSpPr>
        <p:spPr>
          <a:xfrm>
            <a:off x="5474126" y="3215742"/>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84452FFD-B5D7-1C24-4E6A-18BECE018AFE}"/>
              </a:ext>
            </a:extLst>
          </p:cNvPr>
          <p:cNvSpPr/>
          <p:nvPr/>
        </p:nvSpPr>
        <p:spPr>
          <a:xfrm>
            <a:off x="5474125" y="3369165"/>
            <a:ext cx="693471" cy="10432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3216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55"/>
        <p:cNvGrpSpPr/>
        <p:nvPr/>
      </p:nvGrpSpPr>
      <p:grpSpPr>
        <a:xfrm>
          <a:off x="0" y="0"/>
          <a:ext cx="0" cy="0"/>
          <a:chOff x="0" y="0"/>
          <a:chExt cx="0" cy="0"/>
        </a:xfrm>
      </p:grpSpPr>
      <p:sp>
        <p:nvSpPr>
          <p:cNvPr id="1757" name="Google Shape;1757;p96"/>
          <p:cNvSpPr txBox="1"/>
          <p:nvPr/>
        </p:nvSpPr>
        <p:spPr>
          <a:xfrm>
            <a:off x="224979" y="788088"/>
            <a:ext cx="11806237"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libri"/>
                <a:ea typeface="Calibri"/>
                <a:cs typeface="Calibri"/>
                <a:sym typeface="Calibri"/>
              </a:rPr>
              <a:t>Before data reaches to transaction buffer, the augment code will be executed and here we can set some default data to the BO instance.</a:t>
            </a:r>
            <a:endParaRPr sz="1800">
              <a:solidFill>
                <a:schemeClr val="dk1"/>
              </a:solidFill>
              <a:latin typeface="Calibri"/>
              <a:ea typeface="Calibri"/>
              <a:cs typeface="Calibri"/>
              <a:sym typeface="Calibri"/>
            </a:endParaRPr>
          </a:p>
        </p:txBody>
      </p:sp>
      <p:sp>
        <p:nvSpPr>
          <p:cNvPr id="1758" name="Google Shape;1758;p9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Augment</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1197678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01"/>
        <p:cNvGrpSpPr/>
        <p:nvPr/>
      </p:nvGrpSpPr>
      <p:grpSpPr>
        <a:xfrm>
          <a:off x="0" y="0"/>
          <a:ext cx="0" cy="0"/>
          <a:chOff x="0" y="0"/>
          <a:chExt cx="0" cy="0"/>
        </a:xfrm>
      </p:grpSpPr>
      <p:sp>
        <p:nvSpPr>
          <p:cNvPr id="1703" name="Google Shape;1703;p90"/>
          <p:cNvSpPr txBox="1"/>
          <p:nvPr/>
        </p:nvSpPr>
        <p:spPr>
          <a:xfrm>
            <a:off x="224979" y="788088"/>
            <a:ext cx="11806237" cy="535531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Authorization control in RAP protects our business object against the unauthorized access of data. Authorization control is always relevant when the permission to execute an operation depends on a role of BO consumer. In the RAP, each read or modify request can be checked via authorization object against the user role before the request is finally executed and reaches data.</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 with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object is called from </a:t>
            </a:r>
            <a:r>
              <a:rPr lang="en-US" sz="1800" dirty="0" err="1">
                <a:solidFill>
                  <a:schemeClr val="dk1"/>
                </a:solidFill>
                <a:latin typeface="Calibri"/>
                <a:ea typeface="Calibri"/>
                <a:cs typeface="Calibri"/>
                <a:sym typeface="Calibri"/>
              </a:rPr>
              <a:t>cds</a:t>
            </a:r>
            <a:r>
              <a:rPr lang="en-US" sz="1800" dirty="0">
                <a:solidFill>
                  <a:schemeClr val="dk1"/>
                </a:solidFill>
                <a:latin typeface="Calibri"/>
                <a:ea typeface="Calibri"/>
                <a:cs typeface="Calibri"/>
                <a:sym typeface="Calibri"/>
              </a:rPr>
              <a:t> entities in case of read request – was covered in Anubhav trainings abap on hana course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And behavior implementation in case of modify request</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Global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is used for all authorization checks that only depends on the user.</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Global authorization checks can be implemented both for static and instance bound operations</a:t>
            </a:r>
            <a:endParaRPr dirty="0"/>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Instance authorization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Instance authorization is used for all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checks that, in addition to the user role, depend on the state of the entity instance in question (like exact record level). Its only possible for instance based operation</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Operations that are executed from instance </a:t>
            </a:r>
            <a:r>
              <a:rPr lang="en-US" sz="1800" dirty="0" err="1">
                <a:solidFill>
                  <a:schemeClr val="dk1"/>
                </a:solidFill>
                <a:latin typeface="Calibri"/>
                <a:ea typeface="Calibri"/>
                <a:cs typeface="Calibri"/>
                <a:sym typeface="Calibri"/>
              </a:rPr>
              <a:t>auth</a:t>
            </a:r>
            <a:r>
              <a:rPr lang="en-US" sz="1800" dirty="0">
                <a:solidFill>
                  <a:schemeClr val="dk1"/>
                </a:solidFill>
                <a:latin typeface="Calibri"/>
                <a:ea typeface="Calibri"/>
                <a:cs typeface="Calibri"/>
                <a:sym typeface="Calibri"/>
              </a:rPr>
              <a:t> are CREATE and static actions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chemeClr val="dk1"/>
                </a:solidFill>
                <a:latin typeface="Calibri"/>
                <a:ea typeface="Calibri"/>
                <a:cs typeface="Calibri"/>
                <a:sym typeface="Calibri"/>
              </a:rPr>
              <a:t>Use case</a:t>
            </a:r>
            <a:r>
              <a:rPr lang="en-US" sz="1800" dirty="0">
                <a:solidFill>
                  <a:schemeClr val="dk1"/>
                </a:solidFill>
                <a:latin typeface="Calibri"/>
                <a:ea typeface="Calibri"/>
                <a:cs typeface="Calibri"/>
                <a:sym typeface="Calibri"/>
              </a:rPr>
              <a:t>: when a user tries to edit a travel request, if the travel request status is cancelled, then we need to check that if he/she is a manager or not. Only managers can edit a cancelled travel request. Since each travel request is different, we need to go with instance-based authorizations.</a:t>
            </a:r>
            <a:endParaRPr dirty="0"/>
          </a:p>
        </p:txBody>
      </p:sp>
      <p:sp>
        <p:nvSpPr>
          <p:cNvPr id="1704" name="Google Shape;1704;p9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Authorization</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64032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03">
                                            <p:txEl>
                                              <p:pRg st="0" end="0"/>
                                            </p:txEl>
                                          </p:spTgt>
                                        </p:tgtEl>
                                        <p:attrNameLst>
                                          <p:attrName>style.visibility</p:attrName>
                                        </p:attrNameLst>
                                      </p:cBhvr>
                                      <p:to>
                                        <p:strVal val="visible"/>
                                      </p:to>
                                    </p:set>
                                    <p:animEffect transition="in" filter="fade">
                                      <p:cBhvr>
                                        <p:cTn id="7" dur="1000"/>
                                        <p:tgtEl>
                                          <p:spTgt spid="1703">
                                            <p:txEl>
                                              <p:pRg st="0" end="0"/>
                                            </p:txEl>
                                          </p:spTgt>
                                        </p:tgtEl>
                                      </p:cBhvr>
                                    </p:animEffect>
                                    <p:anim calcmode="lin" valueType="num">
                                      <p:cBhvr>
                                        <p:cTn id="8" dur="1000" fill="hold"/>
                                        <p:tgtEl>
                                          <p:spTgt spid="170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70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703">
                                            <p:txEl>
                                              <p:pRg st="1" end="1"/>
                                            </p:txEl>
                                          </p:spTgt>
                                        </p:tgtEl>
                                        <p:attrNameLst>
                                          <p:attrName>style.visibility</p:attrName>
                                        </p:attrNameLst>
                                      </p:cBhvr>
                                      <p:to>
                                        <p:strVal val="visible"/>
                                      </p:to>
                                    </p:set>
                                    <p:animEffect transition="in" filter="fade">
                                      <p:cBhvr>
                                        <p:cTn id="12" dur="1000"/>
                                        <p:tgtEl>
                                          <p:spTgt spid="1703">
                                            <p:txEl>
                                              <p:pRg st="1" end="1"/>
                                            </p:txEl>
                                          </p:spTgt>
                                        </p:tgtEl>
                                      </p:cBhvr>
                                    </p:animEffect>
                                    <p:anim calcmode="lin" valueType="num">
                                      <p:cBhvr>
                                        <p:cTn id="13" dur="1000" fill="hold"/>
                                        <p:tgtEl>
                                          <p:spTgt spid="170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70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03">
                                            <p:txEl>
                                              <p:pRg st="2" end="2"/>
                                            </p:txEl>
                                          </p:spTgt>
                                        </p:tgtEl>
                                        <p:attrNameLst>
                                          <p:attrName>style.visibility</p:attrName>
                                        </p:attrNameLst>
                                      </p:cBhvr>
                                      <p:to>
                                        <p:strVal val="visible"/>
                                      </p:to>
                                    </p:set>
                                    <p:animEffect transition="in" filter="fade">
                                      <p:cBhvr>
                                        <p:cTn id="17" dur="1000"/>
                                        <p:tgtEl>
                                          <p:spTgt spid="1703">
                                            <p:txEl>
                                              <p:pRg st="2" end="2"/>
                                            </p:txEl>
                                          </p:spTgt>
                                        </p:tgtEl>
                                      </p:cBhvr>
                                    </p:animEffect>
                                    <p:anim calcmode="lin" valueType="num">
                                      <p:cBhvr>
                                        <p:cTn id="18" dur="1000" fill="hold"/>
                                        <p:tgtEl>
                                          <p:spTgt spid="170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170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1703">
                                            <p:txEl>
                                              <p:pRg st="4" end="4"/>
                                            </p:txEl>
                                          </p:spTgt>
                                        </p:tgtEl>
                                        <p:attrNameLst>
                                          <p:attrName>style.visibility</p:attrName>
                                        </p:attrNameLst>
                                      </p:cBhvr>
                                      <p:to>
                                        <p:strVal val="visible"/>
                                      </p:to>
                                    </p:set>
                                    <p:animEffect transition="in" filter="fade">
                                      <p:cBhvr>
                                        <p:cTn id="24" dur="1000"/>
                                        <p:tgtEl>
                                          <p:spTgt spid="1703">
                                            <p:txEl>
                                              <p:pRg st="4" end="4"/>
                                            </p:txEl>
                                          </p:spTgt>
                                        </p:tgtEl>
                                      </p:cBhvr>
                                    </p:animEffect>
                                    <p:anim calcmode="lin" valueType="num">
                                      <p:cBhvr>
                                        <p:cTn id="25" dur="1000" fill="hold"/>
                                        <p:tgtEl>
                                          <p:spTgt spid="1703">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703">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703">
                                            <p:txEl>
                                              <p:pRg st="5" end="5"/>
                                            </p:txEl>
                                          </p:spTgt>
                                        </p:tgtEl>
                                        <p:attrNameLst>
                                          <p:attrName>style.visibility</p:attrName>
                                        </p:attrNameLst>
                                      </p:cBhvr>
                                      <p:to>
                                        <p:strVal val="visible"/>
                                      </p:to>
                                    </p:set>
                                    <p:animEffect transition="in" filter="fade">
                                      <p:cBhvr>
                                        <p:cTn id="29" dur="1000"/>
                                        <p:tgtEl>
                                          <p:spTgt spid="1703">
                                            <p:txEl>
                                              <p:pRg st="5" end="5"/>
                                            </p:txEl>
                                          </p:spTgt>
                                        </p:tgtEl>
                                      </p:cBhvr>
                                    </p:animEffect>
                                    <p:anim calcmode="lin" valueType="num">
                                      <p:cBhvr>
                                        <p:cTn id="30" dur="1000" fill="hold"/>
                                        <p:tgtEl>
                                          <p:spTgt spid="1703">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1703">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1703">
                                            <p:txEl>
                                              <p:pRg st="6" end="6"/>
                                            </p:txEl>
                                          </p:spTgt>
                                        </p:tgtEl>
                                        <p:attrNameLst>
                                          <p:attrName>style.visibility</p:attrName>
                                        </p:attrNameLst>
                                      </p:cBhvr>
                                      <p:to>
                                        <p:strVal val="visible"/>
                                      </p:to>
                                    </p:set>
                                    <p:animEffect transition="in" filter="fade">
                                      <p:cBhvr>
                                        <p:cTn id="34" dur="1000"/>
                                        <p:tgtEl>
                                          <p:spTgt spid="1703">
                                            <p:txEl>
                                              <p:pRg st="6" end="6"/>
                                            </p:txEl>
                                          </p:spTgt>
                                        </p:tgtEl>
                                      </p:cBhvr>
                                    </p:animEffect>
                                    <p:anim calcmode="lin" valueType="num">
                                      <p:cBhvr>
                                        <p:cTn id="35" dur="1000" fill="hold"/>
                                        <p:tgtEl>
                                          <p:spTgt spid="1703">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1703">
                                            <p:txEl>
                                              <p:pRg st="6" end="6"/>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1703">
                                            <p:txEl>
                                              <p:pRg st="7" end="7"/>
                                            </p:txEl>
                                          </p:spTgt>
                                        </p:tgtEl>
                                        <p:attrNameLst>
                                          <p:attrName>style.visibility</p:attrName>
                                        </p:attrNameLst>
                                      </p:cBhvr>
                                      <p:to>
                                        <p:strVal val="visible"/>
                                      </p:to>
                                    </p:set>
                                    <p:animEffect transition="in" filter="fade">
                                      <p:cBhvr>
                                        <p:cTn id="39" dur="1000"/>
                                        <p:tgtEl>
                                          <p:spTgt spid="1703">
                                            <p:txEl>
                                              <p:pRg st="7" end="7"/>
                                            </p:txEl>
                                          </p:spTgt>
                                        </p:tgtEl>
                                      </p:cBhvr>
                                    </p:animEffect>
                                    <p:anim calcmode="lin" valueType="num">
                                      <p:cBhvr>
                                        <p:cTn id="40" dur="1000" fill="hold"/>
                                        <p:tgtEl>
                                          <p:spTgt spid="1703">
                                            <p:txEl>
                                              <p:pRg st="7" end="7"/>
                                            </p:txEl>
                                          </p:spTgt>
                                        </p:tgtEl>
                                        <p:attrNameLst>
                                          <p:attrName>ppt_x</p:attrName>
                                        </p:attrNameLst>
                                      </p:cBhvr>
                                      <p:tavLst>
                                        <p:tav tm="0">
                                          <p:val>
                                            <p:strVal val="#ppt_x"/>
                                          </p:val>
                                        </p:tav>
                                        <p:tav tm="100000">
                                          <p:val>
                                            <p:strVal val="#ppt_x"/>
                                          </p:val>
                                        </p:tav>
                                      </p:tavLst>
                                    </p:anim>
                                    <p:anim calcmode="lin" valueType="num">
                                      <p:cBhvr>
                                        <p:cTn id="41" dur="1000" fill="hold"/>
                                        <p:tgtEl>
                                          <p:spTgt spid="1703">
                                            <p:txEl>
                                              <p:pRg st="7" end="7"/>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1703">
                                            <p:txEl>
                                              <p:pRg st="8" end="8"/>
                                            </p:txEl>
                                          </p:spTgt>
                                        </p:tgtEl>
                                        <p:attrNameLst>
                                          <p:attrName>style.visibility</p:attrName>
                                        </p:attrNameLst>
                                      </p:cBhvr>
                                      <p:to>
                                        <p:strVal val="visible"/>
                                      </p:to>
                                    </p:set>
                                    <p:animEffect transition="in" filter="fade">
                                      <p:cBhvr>
                                        <p:cTn id="44" dur="1000"/>
                                        <p:tgtEl>
                                          <p:spTgt spid="1703">
                                            <p:txEl>
                                              <p:pRg st="8" end="8"/>
                                            </p:txEl>
                                          </p:spTgt>
                                        </p:tgtEl>
                                      </p:cBhvr>
                                    </p:animEffect>
                                    <p:anim calcmode="lin" valueType="num">
                                      <p:cBhvr>
                                        <p:cTn id="45" dur="1000" fill="hold"/>
                                        <p:tgtEl>
                                          <p:spTgt spid="1703">
                                            <p:txEl>
                                              <p:pRg st="8" end="8"/>
                                            </p:txEl>
                                          </p:spTgt>
                                        </p:tgtEl>
                                        <p:attrNameLst>
                                          <p:attrName>ppt_x</p:attrName>
                                        </p:attrNameLst>
                                      </p:cBhvr>
                                      <p:tavLst>
                                        <p:tav tm="0">
                                          <p:val>
                                            <p:strVal val="#ppt_x"/>
                                          </p:val>
                                        </p:tav>
                                        <p:tav tm="100000">
                                          <p:val>
                                            <p:strVal val="#ppt_x"/>
                                          </p:val>
                                        </p:tav>
                                      </p:tavLst>
                                    </p:anim>
                                    <p:anim calcmode="lin" valueType="num">
                                      <p:cBhvr>
                                        <p:cTn id="46" dur="1000" fill="hold"/>
                                        <p:tgtEl>
                                          <p:spTgt spid="1703">
                                            <p:txEl>
                                              <p:pRg st="8" end="8"/>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703">
                                            <p:txEl>
                                              <p:pRg st="9" end="9"/>
                                            </p:txEl>
                                          </p:spTgt>
                                        </p:tgtEl>
                                        <p:attrNameLst>
                                          <p:attrName>style.visibility</p:attrName>
                                        </p:attrNameLst>
                                      </p:cBhvr>
                                      <p:to>
                                        <p:strVal val="visible"/>
                                      </p:to>
                                    </p:set>
                                    <p:animEffect transition="in" filter="fade">
                                      <p:cBhvr>
                                        <p:cTn id="49" dur="1000"/>
                                        <p:tgtEl>
                                          <p:spTgt spid="1703">
                                            <p:txEl>
                                              <p:pRg st="9" end="9"/>
                                            </p:txEl>
                                          </p:spTgt>
                                        </p:tgtEl>
                                      </p:cBhvr>
                                    </p:animEffect>
                                    <p:anim calcmode="lin" valueType="num">
                                      <p:cBhvr>
                                        <p:cTn id="50" dur="1000" fill="hold"/>
                                        <p:tgtEl>
                                          <p:spTgt spid="1703">
                                            <p:txEl>
                                              <p:pRg st="9" end="9"/>
                                            </p:txEl>
                                          </p:spTgt>
                                        </p:tgtEl>
                                        <p:attrNameLst>
                                          <p:attrName>ppt_x</p:attrName>
                                        </p:attrNameLst>
                                      </p:cBhvr>
                                      <p:tavLst>
                                        <p:tav tm="0">
                                          <p:val>
                                            <p:strVal val="#ppt_x"/>
                                          </p:val>
                                        </p:tav>
                                        <p:tav tm="100000">
                                          <p:val>
                                            <p:strVal val="#ppt_x"/>
                                          </p:val>
                                        </p:tav>
                                      </p:tavLst>
                                    </p:anim>
                                    <p:anim calcmode="lin" valueType="num">
                                      <p:cBhvr>
                                        <p:cTn id="51" dur="1000" fill="hold"/>
                                        <p:tgtEl>
                                          <p:spTgt spid="1703">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703">
                                            <p:txEl>
                                              <p:pRg st="11" end="11"/>
                                            </p:txEl>
                                          </p:spTgt>
                                        </p:tgtEl>
                                        <p:attrNameLst>
                                          <p:attrName>style.visibility</p:attrName>
                                        </p:attrNameLst>
                                      </p:cBhvr>
                                      <p:to>
                                        <p:strVal val="visible"/>
                                      </p:to>
                                    </p:set>
                                    <p:animEffect transition="in" filter="fade">
                                      <p:cBhvr>
                                        <p:cTn id="56" dur="1000"/>
                                        <p:tgtEl>
                                          <p:spTgt spid="1703">
                                            <p:txEl>
                                              <p:pRg st="11" end="11"/>
                                            </p:txEl>
                                          </p:spTgt>
                                        </p:tgtEl>
                                      </p:cBhvr>
                                    </p:animEffect>
                                    <p:anim calcmode="lin" valueType="num">
                                      <p:cBhvr>
                                        <p:cTn id="57" dur="1000" fill="hold"/>
                                        <p:tgtEl>
                                          <p:spTgt spid="1703">
                                            <p:txEl>
                                              <p:pRg st="11" end="11"/>
                                            </p:txEl>
                                          </p:spTgt>
                                        </p:tgtEl>
                                        <p:attrNameLst>
                                          <p:attrName>ppt_x</p:attrName>
                                        </p:attrNameLst>
                                      </p:cBhvr>
                                      <p:tavLst>
                                        <p:tav tm="0">
                                          <p:val>
                                            <p:strVal val="#ppt_x"/>
                                          </p:val>
                                        </p:tav>
                                        <p:tav tm="100000">
                                          <p:val>
                                            <p:strVal val="#ppt_x"/>
                                          </p:val>
                                        </p:tav>
                                      </p:tavLst>
                                    </p:anim>
                                    <p:anim calcmode="lin" valueType="num">
                                      <p:cBhvr>
                                        <p:cTn id="58" dur="1000" fill="hold"/>
                                        <p:tgtEl>
                                          <p:spTgt spid="1703">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IN" sz="6000" b="1" i="0" u="none" strike="noStrike" kern="0" cap="none" spc="0" normalizeH="0" baseline="0" noProof="0" dirty="0">
                <a:ln>
                  <a:noFill/>
                </a:ln>
                <a:solidFill>
                  <a:srgbClr val="75C042"/>
                </a:solidFill>
                <a:effectLst/>
                <a:uLnTx/>
                <a:uFillTx/>
                <a:latin typeface="Arial"/>
                <a:cs typeface="Arial"/>
                <a:sym typeface="Arial"/>
              </a:rPr>
              <a:t>Thank</a:t>
            </a:r>
            <a:r>
              <a:rPr kumimoji="0" lang="en-IN" sz="6000" b="1" i="0" u="none" strike="noStrike" kern="0" cap="none" spc="0" normalizeH="0" baseline="0" noProof="0" dirty="0">
                <a:ln>
                  <a:noFill/>
                </a:ln>
                <a:solidFill>
                  <a:srgbClr val="BDBDBD"/>
                </a:solidFill>
                <a:effectLst/>
                <a:uLnTx/>
                <a:uFillTx/>
                <a:latin typeface="Arial"/>
                <a:cs typeface="Arial"/>
                <a:sym typeface="Arial"/>
              </a:rPr>
              <a:t> </a:t>
            </a:r>
            <a:r>
              <a:rPr kumimoji="0" lang="en-IN" sz="6000" b="1"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rPr>
              <a:t>You</a:t>
            </a:r>
            <a:endParaRPr kumimoji="0" lang="en-IN" sz="6000" b="0" i="0" u="none" strike="noStrike" kern="0" cap="none" spc="0" normalizeH="0" baseline="0" noProof="0" dirty="0">
              <a:ln>
                <a:noFill/>
              </a:ln>
              <a:solidFill>
                <a:srgbClr val="98C536"/>
              </a:solidFill>
              <a:effectLst/>
              <a:uLnTx/>
              <a:uFillTx/>
              <a:latin typeface="Segoe UI Light" panose="020B0502040204020203" pitchFamily="34" charset="0"/>
              <a:cs typeface="Segoe UI Light" panose="020B0502040204020203" pitchFamily="34" charset="0"/>
              <a:sym typeface="Arial"/>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5400" b="1" i="0" u="none" strike="noStrike" kern="0" cap="none" spc="0" normalizeH="0" baseline="0" noProof="0" dirty="0">
                <a:ln>
                  <a:noFill/>
                </a:ln>
                <a:solidFill>
                  <a:srgbClr val="98C536"/>
                </a:solidFill>
                <a:effectLst/>
                <a:uLnTx/>
                <a:uFillTx/>
                <a:latin typeface="Segoe UI" panose="020B0502040204020203" pitchFamily="34" charset="0"/>
                <a:ea typeface="Calibri Light" charset="0"/>
                <a:cs typeface="Segoe UI" panose="020B0502040204020203" pitchFamily="34" charset="0"/>
                <a:sym typeface="Arial"/>
              </a:rPr>
              <a:t>End of </a:t>
            </a:r>
            <a:r>
              <a:rPr kumimoji="0" lang="en-US" sz="5400" b="1" i="0" u="none" strike="noStrike" kern="0" cap="none" spc="0" normalizeH="0" baseline="0" noProof="0" dirty="0">
                <a:ln>
                  <a:noFill/>
                </a:ln>
                <a:solidFill>
                  <a:srgbClr val="75C042"/>
                </a:solidFill>
                <a:effectLst/>
                <a:uLnTx/>
                <a:uFillTx/>
                <a:latin typeface="Segoe UI" panose="020B0502040204020203" pitchFamily="34" charset="0"/>
                <a:ea typeface="Calibri Light" charset="0"/>
                <a:cs typeface="Segoe UI" panose="020B0502040204020203" pitchFamily="34" charset="0"/>
                <a:sym typeface="Arial"/>
              </a:rPr>
              <a:t>Day 06</a:t>
            </a: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sz="3000">
                  <a:solidFill>
                    <a:srgbClr val="FFFFFF"/>
                  </a:solidFill>
                  <a:effectLst>
                    <a:outerShdw blurRad="38100" dist="12700" dir="5400000" rotWithShape="0">
                      <a:srgbClr val="000000">
                        <a:alpha val="50000"/>
                      </a:srgbClr>
                    </a:outerShdw>
                  </a:effectLst>
                </a:defRPr>
              </a:pPr>
              <a:endParaRPr kumimoji="0" sz="3000" b="0" i="0" u="none" strike="noStrike" kern="0" cap="none" spc="0" normalizeH="0" baseline="0" noProof="0">
                <a:ln>
                  <a:noFill/>
                </a:ln>
                <a:solidFill>
                  <a:srgbClr val="FFFFFF"/>
                </a:solidFill>
                <a:effectLst>
                  <a:outerShdw blurRad="38100" dist="12700" dir="5400000" rotWithShape="0">
                    <a:srgbClr val="000000">
                      <a:alpha val="50000"/>
                    </a:srgbClr>
                  </a:outerShdw>
                </a:effectLst>
                <a:uLnTx/>
                <a:uFillTx/>
                <a:latin typeface="Arial"/>
                <a:cs typeface="Arial"/>
                <a:sym typeface="Arial"/>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dirty="0">
                <a:ln>
                  <a:noFill/>
                </a:ln>
                <a:solidFill>
                  <a:srgbClr val="000000"/>
                </a:solidFill>
                <a:effectLst/>
                <a:uLnTx/>
                <a:uFillTx/>
                <a:latin typeface="Arial"/>
                <a:ea typeface="+mn-ea"/>
                <a:cs typeface="+mn-cs"/>
                <a:sym typeface="Aria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solidFill>
                  <a:srgbClr val="00B050"/>
                </a:solidFill>
              </a:ln>
              <a:solidFill>
                <a:srgbClr val="00B050"/>
              </a:solidFill>
              <a:effectLst/>
              <a:uLnTx/>
              <a:uFillTx/>
              <a:latin typeface="Arial"/>
              <a:ea typeface="+mn-ea"/>
              <a:cs typeface="+mn-cs"/>
              <a:sym typeface="Aria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000000"/>
              </a:solidFill>
              <a:effectLst/>
              <a:uLnTx/>
              <a:uFillTx/>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610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EA8F6A9E-4911-4C13-BF00-4BE4386AE0F7}"/>
              </a:ext>
            </a:extLst>
          </p:cNvPr>
          <p:cNvSpPr/>
          <p:nvPr/>
        </p:nvSpPr>
        <p:spPr>
          <a:xfrm>
            <a:off x="1718111" y="1105227"/>
            <a:ext cx="4889619" cy="840385"/>
          </a:xfrm>
          <a:prstGeom prst="roundRect">
            <a:avLst>
              <a:gd name="adj" fmla="val 1815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Rounded Corners 35">
            <a:extLst>
              <a:ext uri="{FF2B5EF4-FFF2-40B4-BE49-F238E27FC236}">
                <a16:creationId xmlns:a16="http://schemas.microsoft.com/office/drawing/2014/main" id="{AF6E7713-5946-46A4-BF47-B37093B73CC4}"/>
              </a:ext>
            </a:extLst>
          </p:cNvPr>
          <p:cNvSpPr/>
          <p:nvPr/>
        </p:nvSpPr>
        <p:spPr>
          <a:xfrm>
            <a:off x="2134637" y="2352875"/>
            <a:ext cx="4889619" cy="840385"/>
          </a:xfrm>
          <a:prstGeom prst="roundRect">
            <a:avLst>
              <a:gd name="adj" fmla="val 18154"/>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Rectangle: Rounded Corners 36">
            <a:extLst>
              <a:ext uri="{FF2B5EF4-FFF2-40B4-BE49-F238E27FC236}">
                <a16:creationId xmlns:a16="http://schemas.microsoft.com/office/drawing/2014/main" id="{5216E7A0-138C-422D-847B-06FB608C8E01}"/>
              </a:ext>
            </a:extLst>
          </p:cNvPr>
          <p:cNvSpPr/>
          <p:nvPr/>
        </p:nvSpPr>
        <p:spPr>
          <a:xfrm>
            <a:off x="2551163" y="3600523"/>
            <a:ext cx="4889619" cy="840385"/>
          </a:xfrm>
          <a:prstGeom prst="roundRect">
            <a:avLst>
              <a:gd name="adj" fmla="val 1815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Rounded Corners 37">
            <a:extLst>
              <a:ext uri="{FF2B5EF4-FFF2-40B4-BE49-F238E27FC236}">
                <a16:creationId xmlns:a16="http://schemas.microsoft.com/office/drawing/2014/main" id="{2E200DD0-D348-45E6-9B6B-43B966A8FF8C}"/>
              </a:ext>
            </a:extLst>
          </p:cNvPr>
          <p:cNvSpPr/>
          <p:nvPr/>
        </p:nvSpPr>
        <p:spPr>
          <a:xfrm>
            <a:off x="2967689" y="4848171"/>
            <a:ext cx="4889619" cy="840385"/>
          </a:xfrm>
          <a:prstGeom prst="roundRect">
            <a:avLst>
              <a:gd name="adj" fmla="val 18154"/>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Placeholder 22">
            <a:extLst>
              <a:ext uri="{FF2B5EF4-FFF2-40B4-BE49-F238E27FC236}">
                <a16:creationId xmlns:a16="http://schemas.microsoft.com/office/drawing/2014/main" id="{58189288-4068-4B20-8FAB-92E0830D6B2E}"/>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9725" t="7760" r="8472" b="4056"/>
          <a:stretch/>
        </p:blipFill>
        <p:spPr>
          <a:xfrm>
            <a:off x="-1" y="-1"/>
            <a:ext cx="5662364" cy="6858000"/>
          </a:xfrm>
          <a:effectLst>
            <a:outerShdw blurRad="368300" dist="254000" dir="20580000" algn="tl" rotWithShape="0">
              <a:prstClr val="black">
                <a:alpha val="20000"/>
              </a:prstClr>
            </a:outerShdw>
          </a:effectLst>
        </p:spPr>
      </p:pic>
      <p:sp>
        <p:nvSpPr>
          <p:cNvPr id="31" name="Freeform: Shape 30">
            <a:extLst>
              <a:ext uri="{FF2B5EF4-FFF2-40B4-BE49-F238E27FC236}">
                <a16:creationId xmlns:a16="http://schemas.microsoft.com/office/drawing/2014/main" id="{C536E1EE-C900-4048-90CA-E22FBE51EE3B}"/>
              </a:ext>
            </a:extLst>
          </p:cNvPr>
          <p:cNvSpPr/>
          <p:nvPr/>
        </p:nvSpPr>
        <p:spPr>
          <a:xfrm>
            <a:off x="1718111" y="-1"/>
            <a:ext cx="3989979" cy="6814397"/>
          </a:xfrm>
          <a:custGeom>
            <a:avLst/>
            <a:gdLst>
              <a:gd name="connsiteX0" fmla="*/ 0 w 3989979"/>
              <a:gd name="connsiteY0" fmla="*/ 0 h 6814397"/>
              <a:gd name="connsiteX1" fmla="*/ 1282220 w 3989979"/>
              <a:gd name="connsiteY1" fmla="*/ 0 h 6814397"/>
              <a:gd name="connsiteX2" fmla="*/ 1402006 w 3989979"/>
              <a:gd name="connsiteY2" fmla="*/ 94133 h 6814397"/>
              <a:gd name="connsiteX3" fmla="*/ 3989979 w 3989979"/>
              <a:gd name="connsiteY3" fmla="*/ 5581812 h 6814397"/>
              <a:gd name="connsiteX4" fmla="*/ 3908037 w 3989979"/>
              <a:gd name="connsiteY4" fmla="*/ 6664843 h 6814397"/>
              <a:gd name="connsiteX5" fmla="*/ 3881330 w 3989979"/>
              <a:gd name="connsiteY5" fmla="*/ 6814397 h 6814397"/>
              <a:gd name="connsiteX6" fmla="*/ 3889285 w 3989979"/>
              <a:gd name="connsiteY6" fmla="*/ 6709775 h 6814397"/>
              <a:gd name="connsiteX7" fmla="*/ 3898539 w 3989979"/>
              <a:gd name="connsiteY7" fmla="*/ 6343812 h 6814397"/>
              <a:gd name="connsiteX8" fmla="*/ 176735 w 3989979"/>
              <a:gd name="connsiteY8" fmla="*/ 90518 h 6814397"/>
              <a:gd name="connsiteX9" fmla="*/ 0 w 3989979"/>
              <a:gd name="connsiteY9" fmla="*/ 0 h 6814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9979" h="6814397">
                <a:moveTo>
                  <a:pt x="0" y="0"/>
                </a:moveTo>
                <a:lnTo>
                  <a:pt x="1282220" y="0"/>
                </a:lnTo>
                <a:lnTo>
                  <a:pt x="1402006" y="94133"/>
                </a:lnTo>
                <a:cubicBezTo>
                  <a:pt x="2982546" y="1398511"/>
                  <a:pt x="3989979" y="3372512"/>
                  <a:pt x="3989979" y="5581812"/>
                </a:cubicBezTo>
                <a:cubicBezTo>
                  <a:pt x="3989979" y="5950029"/>
                  <a:pt x="3961995" y="6311709"/>
                  <a:pt x="3908037" y="6664843"/>
                </a:cubicBezTo>
                <a:lnTo>
                  <a:pt x="3881330" y="6814397"/>
                </a:lnTo>
                <a:lnTo>
                  <a:pt x="3889285" y="6709775"/>
                </a:lnTo>
                <a:cubicBezTo>
                  <a:pt x="3895430" y="6588564"/>
                  <a:pt x="3898539" y="6466551"/>
                  <a:pt x="3898539" y="6343812"/>
                </a:cubicBezTo>
                <a:cubicBezTo>
                  <a:pt x="3898539" y="3643557"/>
                  <a:pt x="2393609" y="1294797"/>
                  <a:pt x="176735" y="90518"/>
                </a:cubicBezTo>
                <a:lnTo>
                  <a:pt x="0" y="0"/>
                </a:lnTo>
                <a:close/>
              </a:path>
            </a:pathLst>
          </a:custGeom>
          <a:gradFill flip="none" rotWithShape="1">
            <a:gsLst>
              <a:gs pos="3000">
                <a:schemeClr val="accent1"/>
              </a:gs>
              <a:gs pos="100000">
                <a:schemeClr val="accent4"/>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E3F0EA58-87FF-4FBD-A2F2-8C01EFEECAF2}"/>
              </a:ext>
            </a:extLst>
          </p:cNvPr>
          <p:cNvSpPr txBox="1"/>
          <p:nvPr/>
        </p:nvSpPr>
        <p:spPr>
          <a:xfrm>
            <a:off x="5619826" y="1202254"/>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01</a:t>
            </a:r>
          </a:p>
        </p:txBody>
      </p:sp>
      <p:sp>
        <p:nvSpPr>
          <p:cNvPr id="42" name="TextBox 41">
            <a:extLst>
              <a:ext uri="{FF2B5EF4-FFF2-40B4-BE49-F238E27FC236}">
                <a16:creationId xmlns:a16="http://schemas.microsoft.com/office/drawing/2014/main" id="{73592A37-8994-4267-A0A4-4F9D2B0CA640}"/>
              </a:ext>
            </a:extLst>
          </p:cNvPr>
          <p:cNvSpPr txBox="1"/>
          <p:nvPr/>
        </p:nvSpPr>
        <p:spPr>
          <a:xfrm>
            <a:off x="6032781" y="2449902"/>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02</a:t>
            </a:r>
          </a:p>
        </p:txBody>
      </p:sp>
      <p:sp>
        <p:nvSpPr>
          <p:cNvPr id="43" name="TextBox 42">
            <a:extLst>
              <a:ext uri="{FF2B5EF4-FFF2-40B4-BE49-F238E27FC236}">
                <a16:creationId xmlns:a16="http://schemas.microsoft.com/office/drawing/2014/main" id="{FF2E8B29-6A17-40BB-94A2-F4C43336C48C}"/>
              </a:ext>
            </a:extLst>
          </p:cNvPr>
          <p:cNvSpPr txBox="1"/>
          <p:nvPr/>
        </p:nvSpPr>
        <p:spPr>
          <a:xfrm>
            <a:off x="6475232" y="3697550"/>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rPr>
              <a:t>03</a:t>
            </a:r>
          </a:p>
        </p:txBody>
      </p:sp>
      <p:sp>
        <p:nvSpPr>
          <p:cNvPr id="44" name="TextBox 43">
            <a:extLst>
              <a:ext uri="{FF2B5EF4-FFF2-40B4-BE49-F238E27FC236}">
                <a16:creationId xmlns:a16="http://schemas.microsoft.com/office/drawing/2014/main" id="{D9D30836-9CA2-4FC2-B426-C58A1B77DEBB}"/>
              </a:ext>
            </a:extLst>
          </p:cNvPr>
          <p:cNvSpPr txBox="1"/>
          <p:nvPr/>
        </p:nvSpPr>
        <p:spPr>
          <a:xfrm>
            <a:off x="6868523" y="4945198"/>
            <a:ext cx="710451" cy="646331"/>
          </a:xfrm>
          <a:prstGeom prst="rect">
            <a:avLst/>
          </a:prstGeom>
          <a:noFill/>
          <a:effectLst>
            <a:outerShdw dist="50800" dir="2700000" algn="tl" rotWithShape="0">
              <a:prstClr val="black">
                <a:alpha val="17000"/>
              </a:prstClr>
            </a:outerShdw>
          </a:effectLst>
        </p:spPr>
        <p:txBody>
          <a:bodyPr wrap="none" rtlCol="0">
            <a:spAutoFit/>
          </a:bodyPr>
          <a:lstStyle/>
          <a:p>
            <a:pPr algn="ctr"/>
            <a:r>
              <a:rPr lang="en-IN" sz="3600" b="1">
                <a:solidFill>
                  <a:schemeClr val="bg1"/>
                </a:solidFill>
                <a:latin typeface="Open Sans" panose="020B0606030504020204" pitchFamily="34" charset="0"/>
                <a:ea typeface="Open Sans" panose="020B0606030504020204" pitchFamily="34" charset="0"/>
                <a:cs typeface="Open Sans" panose="020B0606030504020204" pitchFamily="34" charset="0"/>
              </a:rPr>
              <a:t>04</a:t>
            </a:r>
            <a:endParaRPr lang="en-IN" sz="3600"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5" name="Rectangle 44">
            <a:extLst>
              <a:ext uri="{FF2B5EF4-FFF2-40B4-BE49-F238E27FC236}">
                <a16:creationId xmlns:a16="http://schemas.microsoft.com/office/drawing/2014/main" id="{8D598D36-C5FC-4900-B880-D9AEBB01296E}"/>
              </a:ext>
            </a:extLst>
          </p:cNvPr>
          <p:cNvSpPr/>
          <p:nvPr/>
        </p:nvSpPr>
        <p:spPr>
          <a:xfrm>
            <a:off x="7255772" y="1076224"/>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Validations</a:t>
            </a:r>
          </a:p>
        </p:txBody>
      </p:sp>
      <p:sp>
        <p:nvSpPr>
          <p:cNvPr id="49" name="Rectangle 48">
            <a:extLst>
              <a:ext uri="{FF2B5EF4-FFF2-40B4-BE49-F238E27FC236}">
                <a16:creationId xmlns:a16="http://schemas.microsoft.com/office/drawing/2014/main" id="{C0874C99-87AF-460C-9044-B8539EAC1769}"/>
              </a:ext>
            </a:extLst>
          </p:cNvPr>
          <p:cNvSpPr/>
          <p:nvPr/>
        </p:nvSpPr>
        <p:spPr>
          <a:xfrm>
            <a:off x="7712976" y="2373010"/>
            <a:ext cx="2597506" cy="369332"/>
          </a:xfrm>
          <a:prstGeom prst="rect">
            <a:avLst/>
          </a:prstGeom>
        </p:spPr>
        <p:txBody>
          <a:bodyPr wrap="square" lIns="0" rIns="0" anchor="ctr">
            <a:spAutoFit/>
          </a:bodyPr>
          <a:lstStyle/>
          <a:p>
            <a:r>
              <a:rPr lang="en-IN" sz="1800" b="1" dirty="0">
                <a:solidFill>
                  <a:schemeClr val="accent6">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Draft</a:t>
            </a:r>
          </a:p>
        </p:txBody>
      </p:sp>
      <p:sp>
        <p:nvSpPr>
          <p:cNvPr id="52" name="Rectangle 51">
            <a:extLst>
              <a:ext uri="{FF2B5EF4-FFF2-40B4-BE49-F238E27FC236}">
                <a16:creationId xmlns:a16="http://schemas.microsoft.com/office/drawing/2014/main" id="{20C13AF4-68B6-4226-9401-EDB6ED0540C2}"/>
              </a:ext>
            </a:extLst>
          </p:cNvPr>
          <p:cNvSpPr/>
          <p:nvPr/>
        </p:nvSpPr>
        <p:spPr>
          <a:xfrm>
            <a:off x="8207924" y="3739022"/>
            <a:ext cx="2597506" cy="369332"/>
          </a:xfrm>
          <a:prstGeom prst="rect">
            <a:avLst/>
          </a:prstGeom>
        </p:spPr>
        <p:txBody>
          <a:bodyPr wrap="square" lIns="0" rIns="0" anchor="ctr">
            <a:spAutoFit/>
          </a:bodyPr>
          <a:lstStyle/>
          <a:p>
            <a:r>
              <a:rPr lang="en-IN" sz="1800" b="1" dirty="0">
                <a:solidFill>
                  <a:schemeClr val="accent3"/>
                </a:solidFill>
                <a:latin typeface="Open Sans" panose="020B0606030504020204" pitchFamily="34" charset="0"/>
                <a:ea typeface="Open Sans" panose="020B0606030504020204" pitchFamily="34" charset="0"/>
                <a:cs typeface="Open Sans" panose="020B0606030504020204" pitchFamily="34" charset="0"/>
              </a:rPr>
              <a:t>Pre-checks &amp; Augment</a:t>
            </a:r>
          </a:p>
        </p:txBody>
      </p:sp>
      <p:sp>
        <p:nvSpPr>
          <p:cNvPr id="55" name="Rectangle 54">
            <a:extLst>
              <a:ext uri="{FF2B5EF4-FFF2-40B4-BE49-F238E27FC236}">
                <a16:creationId xmlns:a16="http://schemas.microsoft.com/office/drawing/2014/main" id="{C08D0B4E-C408-458A-9E80-98D57A618BD5}"/>
              </a:ext>
            </a:extLst>
          </p:cNvPr>
          <p:cNvSpPr/>
          <p:nvPr/>
        </p:nvSpPr>
        <p:spPr>
          <a:xfrm>
            <a:off x="8554525" y="4986670"/>
            <a:ext cx="2597506" cy="369332"/>
          </a:xfrm>
          <a:prstGeom prst="rect">
            <a:avLst/>
          </a:prstGeom>
        </p:spPr>
        <p:txBody>
          <a:bodyPr wrap="square" lIns="0" rIns="0" anchor="ctr">
            <a:spAutoFit/>
          </a:bodyPr>
          <a:lstStyle/>
          <a:p>
            <a:r>
              <a:rPr lang="en-IN" sz="1800" b="1" dirty="0">
                <a:solidFill>
                  <a:schemeClr val="accent4"/>
                </a:solidFill>
                <a:latin typeface="Open Sans" panose="020B0606030504020204" pitchFamily="34" charset="0"/>
                <a:ea typeface="Open Sans" panose="020B0606030504020204" pitchFamily="34" charset="0"/>
                <a:cs typeface="Open Sans" panose="020B0606030504020204" pitchFamily="34" charset="0"/>
              </a:rPr>
              <a:t>Authorization</a:t>
            </a:r>
          </a:p>
        </p:txBody>
      </p:sp>
      <p:pic>
        <p:nvPicPr>
          <p:cNvPr id="2" name="Picture 4">
            <a:extLst>
              <a:ext uri="{FF2B5EF4-FFF2-40B4-BE49-F238E27FC236}">
                <a16:creationId xmlns:a16="http://schemas.microsoft.com/office/drawing/2014/main" id="{0ABA602A-777F-01F1-3482-2AA689766F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416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11"/>
        <p:cNvGrpSpPr/>
        <p:nvPr/>
      </p:nvGrpSpPr>
      <p:grpSpPr>
        <a:xfrm>
          <a:off x="0" y="0"/>
          <a:ext cx="0" cy="0"/>
          <a:chOff x="0" y="0"/>
          <a:chExt cx="0" cy="0"/>
        </a:xfrm>
      </p:grpSpPr>
      <p:sp>
        <p:nvSpPr>
          <p:cNvPr id="1313" name="Google Shape;1313;p59"/>
          <p:cNvSpPr txBox="1"/>
          <p:nvPr/>
        </p:nvSpPr>
        <p:spPr>
          <a:xfrm>
            <a:off x="191294" y="895"/>
            <a:ext cx="11231710" cy="64616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Development Flow – Processor and Approver</a:t>
            </a:r>
            <a:endParaRPr sz="3599" dirty="0">
              <a:solidFill>
                <a:srgbClr val="FFC000"/>
              </a:solidFill>
              <a:latin typeface="Cooper Black" panose="0208090404030B020404" pitchFamily="18" charset="0"/>
              <a:ea typeface="Corben"/>
              <a:cs typeface="Corben"/>
              <a:sym typeface="Corben"/>
            </a:endParaRPr>
          </a:p>
        </p:txBody>
      </p:sp>
      <p:sp>
        <p:nvSpPr>
          <p:cNvPr id="1316" name="Google Shape;1316;p59"/>
          <p:cNvSpPr/>
          <p:nvPr/>
        </p:nvSpPr>
        <p:spPr>
          <a:xfrm>
            <a:off x="4438228" y="4869160"/>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Business Object (definition)</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Includes the Travel, Booking and Booking Supplement CDS entities</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100 fields</a:t>
            </a:r>
            <a:endParaRPr dirty="0"/>
          </a:p>
        </p:txBody>
      </p:sp>
      <p:sp>
        <p:nvSpPr>
          <p:cNvPr id="1317" name="Google Shape;1317;p59"/>
          <p:cNvSpPr/>
          <p:nvPr/>
        </p:nvSpPr>
        <p:spPr>
          <a:xfrm>
            <a:off x="405780" y="647098"/>
            <a:ext cx="3096344" cy="646203"/>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Processor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Create, update, delete, copy travel</a:t>
            </a:r>
            <a:endParaRPr/>
          </a:p>
        </p:txBody>
      </p:sp>
      <p:sp>
        <p:nvSpPr>
          <p:cNvPr id="1318" name="Google Shape;1318;p59"/>
          <p:cNvSpPr/>
          <p:nvPr/>
        </p:nvSpPr>
        <p:spPr>
          <a:xfrm>
            <a:off x="8882191" y="691641"/>
            <a:ext cx="3024336" cy="646203"/>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a:solidFill>
                  <a:schemeClr val="lt1"/>
                </a:solidFill>
                <a:latin typeface="Calibri"/>
                <a:ea typeface="Calibri"/>
                <a:cs typeface="Calibri"/>
                <a:sym typeface="Calibri"/>
              </a:rPr>
              <a:t>Fiori App – Approver</a:t>
            </a:r>
            <a:endParaRPr/>
          </a:p>
          <a:p>
            <a:pPr marL="0" marR="0" lvl="0" indent="0" algn="ctr" rtl="0">
              <a:spcBef>
                <a:spcPts val="0"/>
              </a:spcBef>
              <a:spcAft>
                <a:spcPts val="0"/>
              </a:spcAft>
              <a:buNone/>
            </a:pPr>
            <a:r>
              <a:rPr lang="en-US" sz="1400">
                <a:solidFill>
                  <a:schemeClr val="lt1"/>
                </a:solidFill>
                <a:latin typeface="Calibri"/>
                <a:ea typeface="Calibri"/>
                <a:cs typeface="Calibri"/>
                <a:sym typeface="Calibri"/>
              </a:rPr>
              <a:t>Display the travel request data</a:t>
            </a:r>
            <a:endParaRPr/>
          </a:p>
        </p:txBody>
      </p:sp>
      <p:sp>
        <p:nvSpPr>
          <p:cNvPr id="1319" name="Google Shape;1319;p59"/>
          <p:cNvSpPr/>
          <p:nvPr/>
        </p:nvSpPr>
        <p:spPr>
          <a:xfrm>
            <a:off x="456151" y="4849657"/>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Business Object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30 fields to internet</a:t>
            </a:r>
            <a:endParaRPr dirty="0"/>
          </a:p>
        </p:txBody>
      </p:sp>
      <p:sp>
        <p:nvSpPr>
          <p:cNvPr id="1320" name="Google Shape;1320;p59"/>
          <p:cNvSpPr/>
          <p:nvPr/>
        </p:nvSpPr>
        <p:spPr>
          <a:xfrm>
            <a:off x="8882191" y="4869160"/>
            <a:ext cx="3024336" cy="108012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Business Object Projection </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25 fields</a:t>
            </a:r>
            <a:endParaRPr/>
          </a:p>
        </p:txBody>
      </p:sp>
      <p:cxnSp>
        <p:nvCxnSpPr>
          <p:cNvPr id="1321" name="Google Shape;1321;p59"/>
          <p:cNvCxnSpPr>
            <a:stCxn id="1316" idx="1"/>
            <a:endCxn id="1319" idx="3"/>
          </p:cNvCxnSpPr>
          <p:nvPr/>
        </p:nvCxnSpPr>
        <p:spPr>
          <a:xfrm flipH="1" flipV="1">
            <a:off x="3480487" y="5389717"/>
            <a:ext cx="957741" cy="19503"/>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2" name="Google Shape;1322;p59"/>
          <p:cNvCxnSpPr>
            <a:stCxn id="1316" idx="3"/>
            <a:endCxn id="1320" idx="1"/>
          </p:cNvCxnSpPr>
          <p:nvPr/>
        </p:nvCxnSpPr>
        <p:spPr>
          <a:xfrm>
            <a:off x="7534572" y="5409220"/>
            <a:ext cx="1347600" cy="0"/>
          </a:xfrm>
          <a:prstGeom prst="straightConnector1">
            <a:avLst/>
          </a:prstGeom>
          <a:noFill/>
          <a:ln w="9525" cap="flat" cmpd="sng">
            <a:solidFill>
              <a:schemeClr val="accent1"/>
            </a:solidFill>
            <a:prstDash val="solid"/>
            <a:miter lim="800000"/>
            <a:headEnd type="none" w="sm" len="sm"/>
            <a:tailEnd type="triangle" w="med" len="med"/>
          </a:ln>
        </p:spPr>
      </p:cxnSp>
      <p:sp>
        <p:nvSpPr>
          <p:cNvPr id="1323" name="Google Shape;1323;p59"/>
          <p:cNvSpPr/>
          <p:nvPr/>
        </p:nvSpPr>
        <p:spPr>
          <a:xfrm>
            <a:off x="405780" y="2132856"/>
            <a:ext cx="3024336" cy="72008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Processor Projection</a:t>
            </a:r>
            <a:endParaRPr dirty="0"/>
          </a:p>
        </p:txBody>
      </p:sp>
      <p:sp>
        <p:nvSpPr>
          <p:cNvPr id="1324" name="Google Shape;1324;p59"/>
          <p:cNvSpPr/>
          <p:nvPr/>
        </p:nvSpPr>
        <p:spPr>
          <a:xfrm>
            <a:off x="8882191" y="2155416"/>
            <a:ext cx="3024336" cy="720080"/>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MDE for approver Projection</a:t>
            </a:r>
            <a:endParaRPr dirty="0"/>
          </a:p>
        </p:txBody>
      </p:sp>
      <p:cxnSp>
        <p:nvCxnSpPr>
          <p:cNvPr id="1325" name="Google Shape;1325;p59"/>
          <p:cNvCxnSpPr>
            <a:stCxn id="1319" idx="0"/>
            <a:endCxn id="1323" idx="2"/>
          </p:cNvCxnSpPr>
          <p:nvPr/>
        </p:nvCxnSpPr>
        <p:spPr>
          <a:xfrm flipH="1" flipV="1">
            <a:off x="1917948" y="2852936"/>
            <a:ext cx="50371" cy="1996721"/>
          </a:xfrm>
          <a:prstGeom prst="straightConnector1">
            <a:avLst/>
          </a:prstGeom>
          <a:noFill/>
          <a:ln w="9525" cap="flat" cmpd="sng">
            <a:solidFill>
              <a:schemeClr val="accent1"/>
            </a:solidFill>
            <a:prstDash val="solid"/>
            <a:miter lim="800000"/>
            <a:headEnd type="none" w="sm" len="sm"/>
            <a:tailEnd type="triangle" w="med" len="med"/>
          </a:ln>
        </p:spPr>
      </p:cxnSp>
      <p:cxnSp>
        <p:nvCxnSpPr>
          <p:cNvPr id="1326" name="Google Shape;1326;p59"/>
          <p:cNvCxnSpPr>
            <a:stCxn id="1320" idx="0"/>
            <a:endCxn id="1324" idx="2"/>
          </p:cNvCxnSpPr>
          <p:nvPr/>
        </p:nvCxnSpPr>
        <p:spPr>
          <a:xfrm rot="10800000">
            <a:off x="10394359" y="2875360"/>
            <a:ext cx="0" cy="1993800"/>
          </a:xfrm>
          <a:prstGeom prst="straightConnector1">
            <a:avLst/>
          </a:prstGeom>
          <a:noFill/>
          <a:ln w="9525" cap="flat" cmpd="sng">
            <a:solidFill>
              <a:schemeClr val="accent1"/>
            </a:solidFill>
            <a:prstDash val="solid"/>
            <a:miter lim="800000"/>
            <a:headEnd type="none" w="sm" len="sm"/>
            <a:tailEnd type="triangle" w="med" len="med"/>
          </a:ln>
        </p:spPr>
      </p:cxnSp>
      <p:sp>
        <p:nvSpPr>
          <p:cNvPr id="1327" name="Google Shape;1327;p59"/>
          <p:cNvSpPr/>
          <p:nvPr/>
        </p:nvSpPr>
        <p:spPr>
          <a:xfrm>
            <a:off x="405780" y="1412776"/>
            <a:ext cx="1584176"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28" name="Google Shape;1328;p59"/>
          <p:cNvSpPr/>
          <p:nvPr/>
        </p:nvSpPr>
        <p:spPr>
          <a:xfrm>
            <a:off x="2061964" y="1416237"/>
            <a:ext cx="1440160" cy="600605"/>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Service Binding</a:t>
            </a:r>
            <a:endParaRPr dirty="0"/>
          </a:p>
        </p:txBody>
      </p:sp>
      <p:sp>
        <p:nvSpPr>
          <p:cNvPr id="1329" name="Google Shape;1329;p59"/>
          <p:cNvSpPr/>
          <p:nvPr/>
        </p:nvSpPr>
        <p:spPr>
          <a:xfrm>
            <a:off x="8855026" y="1464670"/>
            <a:ext cx="1584176"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definition</a:t>
            </a:r>
            <a:endParaRPr/>
          </a:p>
        </p:txBody>
      </p:sp>
      <p:sp>
        <p:nvSpPr>
          <p:cNvPr id="1330" name="Google Shape;1330;p59"/>
          <p:cNvSpPr/>
          <p:nvPr/>
        </p:nvSpPr>
        <p:spPr>
          <a:xfrm>
            <a:off x="10511210" y="1468131"/>
            <a:ext cx="1440160" cy="600605"/>
          </a:xfrm>
          <a:prstGeom prst="rect">
            <a:avLst/>
          </a:prstGeom>
          <a:solidFill>
            <a:schemeClr val="accen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a:solidFill>
                  <a:schemeClr val="lt1"/>
                </a:solidFill>
                <a:latin typeface="Calibri"/>
                <a:ea typeface="Calibri"/>
                <a:cs typeface="Calibri"/>
                <a:sym typeface="Calibri"/>
              </a:rPr>
              <a:t>Service Binding</a:t>
            </a:r>
            <a:endParaRPr/>
          </a:p>
        </p:txBody>
      </p:sp>
      <p:pic>
        <p:nvPicPr>
          <p:cNvPr id="1332" name="Google Shape;1332;p59" descr="A green circle with a white tick in it&#10;&#10;Description automatically generated"/>
          <p:cNvPicPr preferRelativeResize="0"/>
          <p:nvPr/>
        </p:nvPicPr>
        <p:blipFill rotWithShape="1">
          <a:blip r:embed="rId3">
            <a:alphaModFix/>
          </a:blip>
          <a:srcRect/>
          <a:stretch/>
        </p:blipFill>
        <p:spPr>
          <a:xfrm>
            <a:off x="66713" y="6379793"/>
            <a:ext cx="457206" cy="457206"/>
          </a:xfrm>
          <a:prstGeom prst="rect">
            <a:avLst/>
          </a:prstGeom>
          <a:noFill/>
          <a:ln>
            <a:noFill/>
          </a:ln>
        </p:spPr>
      </p:pic>
      <p:sp>
        <p:nvSpPr>
          <p:cNvPr id="1336" name="Google Shape;1336;p59"/>
          <p:cNvSpPr/>
          <p:nvPr/>
        </p:nvSpPr>
        <p:spPr>
          <a:xfrm>
            <a:off x="4418057" y="3560437"/>
            <a:ext cx="3096344" cy="1080120"/>
          </a:xfrm>
          <a:prstGeom prst="rect">
            <a:avLst/>
          </a:prstGeom>
          <a:solidFill>
            <a:srgbClr val="00B05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Behavior Definition (BDEF)</a:t>
            </a:r>
            <a:endParaRPr dirty="0"/>
          </a:p>
          <a:p>
            <a:pPr marL="0" marR="0" lvl="0" indent="0" algn="ctr" rtl="0">
              <a:spcBef>
                <a:spcPts val="0"/>
              </a:spcBef>
              <a:spcAft>
                <a:spcPts val="0"/>
              </a:spcAft>
              <a:buNone/>
            </a:pPr>
            <a:r>
              <a:rPr lang="en-US" sz="1600" dirty="0">
                <a:solidFill>
                  <a:schemeClr val="lt1"/>
                </a:solidFill>
                <a:latin typeface="Calibri"/>
                <a:ea typeface="Calibri"/>
                <a:cs typeface="Calibri"/>
                <a:sym typeface="Calibri"/>
              </a:rPr>
              <a:t>Tell RAP framework regarding our operations which needs to be supported for BO (managed)</a:t>
            </a:r>
            <a:endParaRPr dirty="0"/>
          </a:p>
        </p:txBody>
      </p:sp>
      <p:sp>
        <p:nvSpPr>
          <p:cNvPr id="1337" name="Google Shape;1337;p59"/>
          <p:cNvSpPr/>
          <p:nvPr/>
        </p:nvSpPr>
        <p:spPr>
          <a:xfrm>
            <a:off x="405780" y="3555658"/>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BDEF Projection</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For Processor</a:t>
            </a:r>
            <a:endParaRPr dirty="0"/>
          </a:p>
          <a:p>
            <a:pPr marL="0" marR="0" lvl="0" indent="0" algn="ctr" rtl="0">
              <a:spcBef>
                <a:spcPts val="0"/>
              </a:spcBef>
              <a:spcAft>
                <a:spcPts val="0"/>
              </a:spcAft>
              <a:buNone/>
            </a:pPr>
            <a:r>
              <a:rPr lang="en-US" sz="1800" dirty="0">
                <a:solidFill>
                  <a:schemeClr val="lt1"/>
                </a:solidFill>
                <a:latin typeface="Calibri"/>
                <a:ea typeface="Calibri"/>
                <a:cs typeface="Calibri"/>
                <a:sym typeface="Calibri"/>
              </a:rPr>
              <a:t>Expose what is needed by a processor role in company</a:t>
            </a:r>
            <a:endParaRPr dirty="0"/>
          </a:p>
        </p:txBody>
      </p:sp>
      <p:cxnSp>
        <p:nvCxnSpPr>
          <p:cNvPr id="1338" name="Google Shape;1338;p59"/>
          <p:cNvCxnSpPr/>
          <p:nvPr/>
        </p:nvCxnSpPr>
        <p:spPr>
          <a:xfrm rot="10800000">
            <a:off x="3409945" y="4095718"/>
            <a:ext cx="1008112" cy="0"/>
          </a:xfrm>
          <a:prstGeom prst="straightConnector1">
            <a:avLst/>
          </a:prstGeom>
          <a:noFill/>
          <a:ln w="9525" cap="flat" cmpd="sng">
            <a:solidFill>
              <a:schemeClr val="accent1"/>
            </a:solidFill>
            <a:prstDash val="solid"/>
            <a:miter lim="800000"/>
            <a:headEnd type="none" w="sm" len="sm"/>
            <a:tailEnd type="triangle" w="med" len="med"/>
          </a:ln>
        </p:spPr>
      </p:cxnSp>
      <p:sp>
        <p:nvSpPr>
          <p:cNvPr id="1339" name="Google Shape;1339;p59"/>
          <p:cNvSpPr/>
          <p:nvPr/>
        </p:nvSpPr>
        <p:spPr>
          <a:xfrm>
            <a:off x="8853228" y="3557570"/>
            <a:ext cx="3024336" cy="1080120"/>
          </a:xfrm>
          <a:prstGeom prst="rect">
            <a:avLst/>
          </a:prstGeom>
          <a:solidFill>
            <a:srgbClr val="2F5496"/>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lt1"/>
                </a:solidFill>
                <a:latin typeface="Calibri"/>
                <a:ea typeface="Calibri"/>
                <a:cs typeface="Calibri"/>
                <a:sym typeface="Calibri"/>
              </a:rPr>
              <a:t>BDEF Projection</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For Approver</a:t>
            </a:r>
            <a:endParaRPr/>
          </a:p>
          <a:p>
            <a:pPr marL="0" marR="0" lvl="0" indent="0" algn="ctr" rtl="0">
              <a:spcBef>
                <a:spcPts val="0"/>
              </a:spcBef>
              <a:spcAft>
                <a:spcPts val="0"/>
              </a:spcAft>
              <a:buNone/>
            </a:pPr>
            <a:r>
              <a:rPr lang="en-US" sz="1800">
                <a:solidFill>
                  <a:schemeClr val="lt1"/>
                </a:solidFill>
                <a:latin typeface="Calibri"/>
                <a:ea typeface="Calibri"/>
                <a:cs typeface="Calibri"/>
                <a:sym typeface="Calibri"/>
              </a:rPr>
              <a:t>Expose what is needed by a approver role in company</a:t>
            </a:r>
            <a:endParaRPr/>
          </a:p>
        </p:txBody>
      </p:sp>
      <p:cxnSp>
        <p:nvCxnSpPr>
          <p:cNvPr id="1340" name="Google Shape;1340;p59"/>
          <p:cNvCxnSpPr/>
          <p:nvPr/>
        </p:nvCxnSpPr>
        <p:spPr>
          <a:xfrm>
            <a:off x="7462564" y="4095718"/>
            <a:ext cx="1347619" cy="0"/>
          </a:xfrm>
          <a:prstGeom prst="straightConnector1">
            <a:avLst/>
          </a:prstGeom>
          <a:noFill/>
          <a:ln w="9525" cap="flat" cmpd="sng">
            <a:solidFill>
              <a:schemeClr val="accent1"/>
            </a:solidFill>
            <a:prstDash val="solid"/>
            <a:miter lim="800000"/>
            <a:headEnd type="none" w="sm" len="sm"/>
            <a:tailEnd type="triangle" w="med" len="med"/>
          </a:ln>
        </p:spPr>
      </p:cxnSp>
      <p:sp>
        <p:nvSpPr>
          <p:cNvPr id="3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pic>
        <p:nvPicPr>
          <p:cNvPr id="3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pic>
        <p:nvPicPr>
          <p:cNvPr id="2" name="Google Shape;1332;p59" descr="A green circle with a white tick in it&#10;&#10;Description automatically generated">
            <a:extLst>
              <a:ext uri="{FF2B5EF4-FFF2-40B4-BE49-F238E27FC236}">
                <a16:creationId xmlns:a16="http://schemas.microsoft.com/office/drawing/2014/main" id="{76005F72-69C8-C4DF-6236-CD65A73A64F2}"/>
              </a:ext>
            </a:extLst>
          </p:cNvPr>
          <p:cNvPicPr preferRelativeResize="0"/>
          <p:nvPr/>
        </p:nvPicPr>
        <p:blipFill rotWithShape="1">
          <a:blip r:embed="rId3">
            <a:alphaModFix/>
          </a:blip>
          <a:srcRect/>
          <a:stretch/>
        </p:blipFill>
        <p:spPr>
          <a:xfrm>
            <a:off x="4251052" y="4751995"/>
            <a:ext cx="457206" cy="457206"/>
          </a:xfrm>
          <a:prstGeom prst="rect">
            <a:avLst/>
          </a:prstGeom>
          <a:noFill/>
          <a:ln>
            <a:noFill/>
          </a:ln>
        </p:spPr>
      </p:pic>
      <p:pic>
        <p:nvPicPr>
          <p:cNvPr id="3" name="Google Shape;1332;p59" descr="A green circle with a white tick in it&#10;&#10;Description automatically generated">
            <a:extLst>
              <a:ext uri="{FF2B5EF4-FFF2-40B4-BE49-F238E27FC236}">
                <a16:creationId xmlns:a16="http://schemas.microsoft.com/office/drawing/2014/main" id="{D433512C-334B-79D8-0205-26E3E32A1624}"/>
              </a:ext>
            </a:extLst>
          </p:cNvPr>
          <p:cNvPicPr preferRelativeResize="0"/>
          <p:nvPr/>
        </p:nvPicPr>
        <p:blipFill rotWithShape="1">
          <a:blip r:embed="rId3">
            <a:alphaModFix/>
          </a:blip>
          <a:srcRect/>
          <a:stretch/>
        </p:blipFill>
        <p:spPr>
          <a:xfrm>
            <a:off x="185083" y="4697257"/>
            <a:ext cx="457206" cy="457206"/>
          </a:xfrm>
          <a:prstGeom prst="rect">
            <a:avLst/>
          </a:prstGeom>
          <a:noFill/>
          <a:ln>
            <a:noFill/>
          </a:ln>
        </p:spPr>
      </p:pic>
      <p:pic>
        <p:nvPicPr>
          <p:cNvPr id="4" name="Google Shape;1332;p59" descr="A green circle with a white tick in it&#10;&#10;Description automatically generated">
            <a:extLst>
              <a:ext uri="{FF2B5EF4-FFF2-40B4-BE49-F238E27FC236}">
                <a16:creationId xmlns:a16="http://schemas.microsoft.com/office/drawing/2014/main" id="{C8D99C57-AF8A-034A-BCD2-15E06CACA78F}"/>
              </a:ext>
            </a:extLst>
          </p:cNvPr>
          <p:cNvPicPr preferRelativeResize="0"/>
          <p:nvPr/>
        </p:nvPicPr>
        <p:blipFill rotWithShape="1">
          <a:blip r:embed="rId3">
            <a:alphaModFix/>
          </a:blip>
          <a:srcRect/>
          <a:stretch/>
        </p:blipFill>
        <p:spPr>
          <a:xfrm>
            <a:off x="66713" y="1349779"/>
            <a:ext cx="457206" cy="457206"/>
          </a:xfrm>
          <a:prstGeom prst="rect">
            <a:avLst/>
          </a:prstGeom>
          <a:noFill/>
          <a:ln>
            <a:noFill/>
          </a:ln>
        </p:spPr>
      </p:pic>
      <p:pic>
        <p:nvPicPr>
          <p:cNvPr id="5" name="Google Shape;1332;p59" descr="A green circle with a white tick in it&#10;&#10;Description automatically generated">
            <a:extLst>
              <a:ext uri="{FF2B5EF4-FFF2-40B4-BE49-F238E27FC236}">
                <a16:creationId xmlns:a16="http://schemas.microsoft.com/office/drawing/2014/main" id="{656DB8F6-91C7-21B3-0F00-95D751F37CCF}"/>
              </a:ext>
            </a:extLst>
          </p:cNvPr>
          <p:cNvPicPr preferRelativeResize="0"/>
          <p:nvPr/>
        </p:nvPicPr>
        <p:blipFill rotWithShape="1">
          <a:blip r:embed="rId3">
            <a:alphaModFix/>
          </a:blip>
          <a:srcRect/>
          <a:stretch/>
        </p:blipFill>
        <p:spPr>
          <a:xfrm>
            <a:off x="3393023" y="1315991"/>
            <a:ext cx="457206" cy="457206"/>
          </a:xfrm>
          <a:prstGeom prst="rect">
            <a:avLst/>
          </a:prstGeom>
          <a:noFill/>
          <a:ln>
            <a:noFill/>
          </a:ln>
        </p:spPr>
      </p:pic>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83E4538C-8F61-FA7C-1202-5A3FBA8FFDCE}"/>
                  </a:ext>
                </a:extLst>
              </p14:cNvPr>
              <p14:cNvContentPartPr/>
              <p14:nvPr/>
            </p14:nvContentPartPr>
            <p14:xfrm>
              <a:off x="288292" y="6615382"/>
              <a:ext cx="360" cy="360"/>
            </p14:xfrm>
          </p:contentPart>
        </mc:Choice>
        <mc:Fallback xmlns="">
          <p:pic>
            <p:nvPicPr>
              <p:cNvPr id="8" name="Ink 7">
                <a:extLst>
                  <a:ext uri="{FF2B5EF4-FFF2-40B4-BE49-F238E27FC236}">
                    <a16:creationId xmlns:a16="http://schemas.microsoft.com/office/drawing/2014/main" id="{83E4538C-8F61-FA7C-1202-5A3FBA8FFDCE}"/>
                  </a:ext>
                </a:extLst>
              </p:cNvPr>
              <p:cNvPicPr/>
              <p:nvPr/>
            </p:nvPicPr>
            <p:blipFill>
              <a:blip r:embed="rId6"/>
              <a:stretch>
                <a:fillRect/>
              </a:stretch>
            </p:blipFill>
            <p:spPr>
              <a:xfrm>
                <a:off x="279292" y="6606382"/>
                <a:ext cx="18000" cy="18000"/>
              </a:xfrm>
              <a:prstGeom prst="rect">
                <a:avLst/>
              </a:prstGeom>
            </p:spPr>
          </p:pic>
        </mc:Fallback>
      </mc:AlternateContent>
      <p:pic>
        <p:nvPicPr>
          <p:cNvPr id="9" name="Google Shape;1332;p59" descr="A green circle with a white tick in it&#10;&#10;Description automatically generated">
            <a:extLst>
              <a:ext uri="{FF2B5EF4-FFF2-40B4-BE49-F238E27FC236}">
                <a16:creationId xmlns:a16="http://schemas.microsoft.com/office/drawing/2014/main" id="{EB2B8A03-3D4F-8C68-8797-C5726F10CDE5}"/>
              </a:ext>
            </a:extLst>
          </p:cNvPr>
          <p:cNvPicPr preferRelativeResize="0"/>
          <p:nvPr/>
        </p:nvPicPr>
        <p:blipFill rotWithShape="1">
          <a:blip r:embed="rId3">
            <a:alphaModFix/>
          </a:blip>
          <a:srcRect/>
          <a:stretch/>
        </p:blipFill>
        <p:spPr>
          <a:xfrm>
            <a:off x="37565" y="2016842"/>
            <a:ext cx="457206" cy="457206"/>
          </a:xfrm>
          <a:prstGeom prst="rect">
            <a:avLst/>
          </a:prstGeom>
          <a:noFill/>
          <a:ln>
            <a:noFill/>
          </a:ln>
        </p:spPr>
      </p:pic>
      <p:pic>
        <p:nvPicPr>
          <p:cNvPr id="6" name="Google Shape;1332;p59" descr="A green circle with a white tick in it&#10;&#10;Description automatically generated">
            <a:extLst>
              <a:ext uri="{FF2B5EF4-FFF2-40B4-BE49-F238E27FC236}">
                <a16:creationId xmlns:a16="http://schemas.microsoft.com/office/drawing/2014/main" id="{74FA3B13-9907-233F-652F-0FFD3CFE4D3F}"/>
              </a:ext>
            </a:extLst>
          </p:cNvPr>
          <p:cNvPicPr preferRelativeResize="0"/>
          <p:nvPr/>
        </p:nvPicPr>
        <p:blipFill rotWithShape="1">
          <a:blip r:embed="rId3">
            <a:alphaModFix/>
          </a:blip>
          <a:srcRect/>
          <a:stretch/>
        </p:blipFill>
        <p:spPr>
          <a:xfrm>
            <a:off x="4209625" y="3355639"/>
            <a:ext cx="457206" cy="457206"/>
          </a:xfrm>
          <a:prstGeom prst="rect">
            <a:avLst/>
          </a:prstGeom>
          <a:noFill/>
          <a:ln>
            <a:noFill/>
          </a:ln>
        </p:spPr>
      </p:pic>
      <p:pic>
        <p:nvPicPr>
          <p:cNvPr id="7" name="Google Shape;1332;p59" descr="A green circle with a white tick in it&#10;&#10;Description automatically generated">
            <a:extLst>
              <a:ext uri="{FF2B5EF4-FFF2-40B4-BE49-F238E27FC236}">
                <a16:creationId xmlns:a16="http://schemas.microsoft.com/office/drawing/2014/main" id="{0B39C809-E3E3-66C0-BF73-D93A753A9933}"/>
              </a:ext>
            </a:extLst>
          </p:cNvPr>
          <p:cNvPicPr preferRelativeResize="0"/>
          <p:nvPr/>
        </p:nvPicPr>
        <p:blipFill rotWithShape="1">
          <a:blip r:embed="rId3">
            <a:alphaModFix/>
          </a:blip>
          <a:srcRect/>
          <a:stretch/>
        </p:blipFill>
        <p:spPr>
          <a:xfrm>
            <a:off x="227548" y="3355639"/>
            <a:ext cx="457206" cy="457206"/>
          </a:xfrm>
          <a:prstGeom prst="rect">
            <a:avLst/>
          </a:prstGeom>
          <a:noFill/>
          <a:ln>
            <a:noFill/>
          </a:ln>
        </p:spPr>
      </p:pic>
      <p:pic>
        <p:nvPicPr>
          <p:cNvPr id="10" name="Google Shape;1332;p59" descr="A green circle with a white tick in it&#10;&#10;Description automatically generated">
            <a:extLst>
              <a:ext uri="{FF2B5EF4-FFF2-40B4-BE49-F238E27FC236}">
                <a16:creationId xmlns:a16="http://schemas.microsoft.com/office/drawing/2014/main" id="{A97CD0BB-548E-B89B-E87F-958DC2E49CD4}"/>
              </a:ext>
            </a:extLst>
          </p:cNvPr>
          <p:cNvPicPr preferRelativeResize="0"/>
          <p:nvPr/>
        </p:nvPicPr>
        <p:blipFill rotWithShape="1">
          <a:blip r:embed="rId3">
            <a:alphaModFix/>
          </a:blip>
          <a:srcRect/>
          <a:stretch/>
        </p:blipFill>
        <p:spPr>
          <a:xfrm>
            <a:off x="66713" y="562909"/>
            <a:ext cx="457206" cy="45720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6"/>
        <p:cNvGrpSpPr/>
        <p:nvPr/>
      </p:nvGrpSpPr>
      <p:grpSpPr>
        <a:xfrm>
          <a:off x="0" y="0"/>
          <a:ext cx="0" cy="0"/>
          <a:chOff x="0" y="0"/>
          <a:chExt cx="0" cy="0"/>
        </a:xfrm>
      </p:grpSpPr>
      <p:sp>
        <p:nvSpPr>
          <p:cNvPr id="1668" name="Google Shape;1668;p86"/>
          <p:cNvSpPr txBox="1"/>
          <p:nvPr/>
        </p:nvSpPr>
        <p:spPr>
          <a:xfrm>
            <a:off x="224979" y="788088"/>
            <a:ext cx="11806237"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Many times we would like to perform business specific checks in our application, The rap framework is only responsible to perform CURDQ operations. It does not know what are all the business rules applies to our code.</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If we return FAILED and MESSAGE then the RAP will terminate the update/create and shows the message to the user on Fiori App.</a:t>
            </a:r>
            <a:endParaRPr sz="1800" dirty="0">
              <a:solidFill>
                <a:schemeClr val="dk1"/>
              </a:solidFill>
              <a:latin typeface="Calibri"/>
              <a:ea typeface="Calibri"/>
              <a:cs typeface="Calibri"/>
              <a:sym typeface="Calibri"/>
            </a:endParaRPr>
          </a:p>
        </p:txBody>
      </p:sp>
      <p:sp>
        <p:nvSpPr>
          <p:cNvPr id="1669" name="Google Shape;1669;p86"/>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Validations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249403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68">
                                            <p:txEl>
                                              <p:pRg st="0" end="0"/>
                                            </p:txEl>
                                          </p:spTgt>
                                        </p:tgtEl>
                                        <p:attrNameLst>
                                          <p:attrName>style.visibility</p:attrName>
                                        </p:attrNameLst>
                                      </p:cBhvr>
                                      <p:to>
                                        <p:strVal val="visible"/>
                                      </p:to>
                                    </p:set>
                                    <p:animEffect transition="in" filter="fade">
                                      <p:cBhvr>
                                        <p:cTn id="7" dur="1000"/>
                                        <p:tgtEl>
                                          <p:spTgt spid="1668">
                                            <p:txEl>
                                              <p:pRg st="0" end="0"/>
                                            </p:txEl>
                                          </p:spTgt>
                                        </p:tgtEl>
                                      </p:cBhvr>
                                    </p:animEffect>
                                    <p:anim calcmode="lin" valueType="num">
                                      <p:cBhvr>
                                        <p:cTn id="8" dur="1000" fill="hold"/>
                                        <p:tgtEl>
                                          <p:spTgt spid="166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68">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668">
                                            <p:txEl>
                                              <p:pRg st="1" end="1"/>
                                            </p:txEl>
                                          </p:spTgt>
                                        </p:tgtEl>
                                        <p:attrNameLst>
                                          <p:attrName>style.visibility</p:attrName>
                                        </p:attrNameLst>
                                      </p:cBhvr>
                                      <p:to>
                                        <p:strVal val="visible"/>
                                      </p:to>
                                    </p:set>
                                    <p:animEffect transition="in" filter="fade">
                                      <p:cBhvr>
                                        <p:cTn id="12" dur="1000"/>
                                        <p:tgtEl>
                                          <p:spTgt spid="1668">
                                            <p:txEl>
                                              <p:pRg st="1" end="1"/>
                                            </p:txEl>
                                          </p:spTgt>
                                        </p:tgtEl>
                                      </p:cBhvr>
                                    </p:animEffect>
                                    <p:anim calcmode="lin" valueType="num">
                                      <p:cBhvr>
                                        <p:cTn id="13" dur="1000" fill="hold"/>
                                        <p:tgtEl>
                                          <p:spTgt spid="1668">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1668">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75"/>
        <p:cNvGrpSpPr/>
        <p:nvPr/>
      </p:nvGrpSpPr>
      <p:grpSpPr>
        <a:xfrm>
          <a:off x="0" y="0"/>
          <a:ext cx="0" cy="0"/>
          <a:chOff x="0" y="0"/>
          <a:chExt cx="0" cy="0"/>
        </a:xfrm>
      </p:grpSpPr>
      <p:pic>
        <p:nvPicPr>
          <p:cNvPr id="1679" name="Google Shape;1679;p87" descr="Additional Save within the Transactional Processing"/>
          <p:cNvPicPr preferRelativeResize="0"/>
          <p:nvPr/>
        </p:nvPicPr>
        <p:blipFill rotWithShape="1">
          <a:blip r:embed="rId3">
            <a:alphaModFix/>
          </a:blip>
          <a:srcRect/>
          <a:stretch/>
        </p:blipFill>
        <p:spPr>
          <a:xfrm>
            <a:off x="4123544" y="50746"/>
            <a:ext cx="3672408" cy="6717297"/>
          </a:xfrm>
          <a:prstGeom prst="rect">
            <a:avLst/>
          </a:prstGeom>
          <a:noFill/>
          <a:ln>
            <a:noFill/>
          </a:ln>
        </p:spPr>
      </p:pic>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7"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a:defRPr/>
            </a:pPr>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544806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10"/>
        <p:cNvGrpSpPr/>
        <p:nvPr/>
      </p:nvGrpSpPr>
      <p:grpSpPr>
        <a:xfrm>
          <a:off x="0" y="0"/>
          <a:ext cx="0" cy="0"/>
          <a:chOff x="0" y="0"/>
          <a:chExt cx="0" cy="0"/>
        </a:xfrm>
      </p:grpSpPr>
      <p:sp>
        <p:nvSpPr>
          <p:cNvPr id="1712" name="Google Shape;1712;p91"/>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a:t>
            </a:r>
            <a:endParaRPr sz="3599" dirty="0">
              <a:solidFill>
                <a:srgbClr val="FFC000"/>
              </a:solidFill>
              <a:latin typeface="Cooper Black" panose="0208090404030B020404" pitchFamily="18" charset="0"/>
              <a:ea typeface="Corben"/>
              <a:cs typeface="Corben"/>
              <a:sym typeface="Corben"/>
            </a:endParaRPr>
          </a:p>
        </p:txBody>
      </p:sp>
      <p:sp>
        <p:nvSpPr>
          <p:cNvPr id="1715" name="Google Shape;1715;p91"/>
          <p:cNvSpPr txBox="1"/>
          <p:nvPr/>
        </p:nvSpPr>
        <p:spPr>
          <a:xfrm>
            <a:off x="191294" y="741056"/>
            <a:ext cx="11521280" cy="19389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dirty="0">
                <a:solidFill>
                  <a:schemeClr val="dk1"/>
                </a:solidFill>
                <a:latin typeface="Calibri"/>
                <a:ea typeface="Calibri"/>
                <a:cs typeface="Calibri"/>
                <a:sym typeface="Calibri"/>
              </a:rPr>
              <a:t>Draft is a very important functionality of an enterprise application, which allows us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To create a stateful application from stateless</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Store intermediate data in sap system</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Perform validations on-fly, increases the collaboration with our app</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Device switch</a:t>
            </a:r>
            <a:endParaRPr dirty="0"/>
          </a:p>
          <a:p>
            <a:pPr marL="342900" marR="0" lvl="0" indent="-342900" algn="l" rtl="0">
              <a:spcBef>
                <a:spcPts val="0"/>
              </a:spcBef>
              <a:spcAft>
                <a:spcPts val="0"/>
              </a:spcAft>
              <a:buClr>
                <a:schemeClr val="dk1"/>
              </a:buClr>
              <a:buSzPts val="2000"/>
              <a:buFont typeface="Arial"/>
              <a:buChar char="•"/>
            </a:pPr>
            <a:r>
              <a:rPr lang="en-US" sz="2000" dirty="0">
                <a:solidFill>
                  <a:schemeClr val="dk1"/>
                </a:solidFill>
                <a:latin typeface="Calibri"/>
                <a:ea typeface="Calibri"/>
                <a:cs typeface="Calibri"/>
                <a:sym typeface="Calibri"/>
              </a:rPr>
              <a:t>The </a:t>
            </a:r>
            <a:r>
              <a:rPr lang="en-US" sz="2000" dirty="0" err="1">
                <a:solidFill>
                  <a:schemeClr val="dk1"/>
                </a:solidFill>
                <a:latin typeface="Calibri"/>
                <a:ea typeface="Calibri"/>
                <a:cs typeface="Calibri"/>
                <a:sym typeface="Calibri"/>
              </a:rPr>
              <a:t>Odata</a:t>
            </a:r>
            <a:r>
              <a:rPr lang="en-US" sz="2000" dirty="0">
                <a:solidFill>
                  <a:schemeClr val="dk1"/>
                </a:solidFill>
                <a:latin typeface="Calibri"/>
                <a:ea typeface="Calibri"/>
                <a:cs typeface="Calibri"/>
                <a:sym typeface="Calibri"/>
              </a:rPr>
              <a:t> V4 never allow CURD operation without having draft feature to your BO</a:t>
            </a:r>
            <a:endParaRPr dirty="0"/>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8284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715"/>
                                        </p:tgtEl>
                                        <p:attrNameLst>
                                          <p:attrName>style.visibility</p:attrName>
                                        </p:attrNameLst>
                                      </p:cBhvr>
                                      <p:to>
                                        <p:strVal val="visible"/>
                                      </p:to>
                                    </p:set>
                                    <p:animEffect transition="in" filter="fade">
                                      <p:cBhvr>
                                        <p:cTn id="7" dur="1000"/>
                                        <p:tgtEl>
                                          <p:spTgt spid="1715"/>
                                        </p:tgtEl>
                                      </p:cBhvr>
                                    </p:animEffect>
                                    <p:anim calcmode="lin" valueType="num">
                                      <p:cBhvr>
                                        <p:cTn id="8" dur="1000" fill="hold"/>
                                        <p:tgtEl>
                                          <p:spTgt spid="1715"/>
                                        </p:tgtEl>
                                        <p:attrNameLst>
                                          <p:attrName>ppt_x</p:attrName>
                                        </p:attrNameLst>
                                      </p:cBhvr>
                                      <p:tavLst>
                                        <p:tav tm="0">
                                          <p:val>
                                            <p:strVal val="#ppt_x"/>
                                          </p:val>
                                        </p:tav>
                                        <p:tav tm="100000">
                                          <p:val>
                                            <p:strVal val="#ppt_x"/>
                                          </p:val>
                                        </p:tav>
                                      </p:tavLst>
                                    </p:anim>
                                    <p:anim calcmode="lin" valueType="num">
                                      <p:cBhvr>
                                        <p:cTn id="9" dur="1000" fill="hold"/>
                                        <p:tgtEl>
                                          <p:spTgt spid="17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9"/>
        <p:cNvGrpSpPr/>
        <p:nvPr/>
      </p:nvGrpSpPr>
      <p:grpSpPr>
        <a:xfrm>
          <a:off x="0" y="0"/>
          <a:ext cx="0" cy="0"/>
          <a:chOff x="0" y="0"/>
          <a:chExt cx="0" cy="0"/>
        </a:xfrm>
      </p:grpSpPr>
      <p:sp>
        <p:nvSpPr>
          <p:cNvPr id="1721" name="Google Shape;1721;p92"/>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Draft Runtime</a:t>
            </a:r>
            <a:endParaRPr sz="3599" dirty="0">
              <a:solidFill>
                <a:srgbClr val="FFC000"/>
              </a:solidFill>
              <a:latin typeface="Cooper Black" panose="0208090404030B020404" pitchFamily="18" charset="0"/>
              <a:ea typeface="Corben"/>
              <a:cs typeface="Corben"/>
              <a:sym typeface="Corben"/>
            </a:endParaRPr>
          </a:p>
        </p:txBody>
      </p:sp>
      <p:pic>
        <p:nvPicPr>
          <p:cNvPr id="1724" name="Google Shape;1724;p92" descr="Life cycle of Draft and Active Data">
            <a:hlinkClick r:id="rId3"/>
          </p:cNvPr>
          <p:cNvPicPr preferRelativeResize="0"/>
          <p:nvPr/>
        </p:nvPicPr>
        <p:blipFill rotWithShape="1">
          <a:blip r:embed="rId4">
            <a:alphaModFix/>
          </a:blip>
          <a:srcRect/>
          <a:stretch/>
        </p:blipFill>
        <p:spPr>
          <a:xfrm>
            <a:off x="570689" y="1412776"/>
            <a:ext cx="10842488" cy="3888432"/>
          </a:xfrm>
          <a:prstGeom prst="rect">
            <a:avLst/>
          </a:prstGeom>
          <a:noFill/>
          <a:ln>
            <a:noFill/>
          </a:ln>
        </p:spPr>
      </p:pic>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20475517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92"/>
        <p:cNvGrpSpPr/>
        <p:nvPr/>
      </p:nvGrpSpPr>
      <p:grpSpPr>
        <a:xfrm>
          <a:off x="0" y="0"/>
          <a:ext cx="0" cy="0"/>
          <a:chOff x="0" y="0"/>
          <a:chExt cx="0" cy="0"/>
        </a:xfrm>
      </p:grpSpPr>
      <p:sp>
        <p:nvSpPr>
          <p:cNvPr id="1694" name="Google Shape;1694;p89"/>
          <p:cNvSpPr txBox="1"/>
          <p:nvPr/>
        </p:nvSpPr>
        <p:spPr>
          <a:xfrm>
            <a:off x="224979" y="788088"/>
            <a:ext cx="11806237"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Calibri"/>
                <a:ea typeface="Calibri"/>
                <a:cs typeface="Calibri"/>
                <a:sym typeface="Calibri"/>
              </a:rPr>
              <a:t>Side effects are useful in UI scenarios based on BO which makes the Fiori element UI know/aware about the data changes in backend. Whenever data is reevaluated in backend, the frontend is unaware of that, we need to make sure that the frontend make a forceful call to GET the data back on UI.</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The Fiori UI will never make an unnecessary call to perform a round trip. If we know that, a change in a field would certainly change the data in SAP system, we need to inform the same to RAP BO, so that it can make a GET call to reload the particular field value and display the updated data on UI. E.g. when we change the booking fee, or flight price under booking table, we need to reload the total price (which is getting calculated in backend using determination), this is exactly what the side effect can do for us.</a:t>
            </a:r>
            <a:endParaRPr sz="1800" dirty="0">
              <a:solidFill>
                <a:schemeClr val="dk1"/>
              </a:solidFill>
              <a:latin typeface="Calibri"/>
              <a:ea typeface="Calibri"/>
              <a:cs typeface="Calibri"/>
              <a:sym typeface="Calibri"/>
            </a:endParaRPr>
          </a:p>
        </p:txBody>
      </p:sp>
      <p:sp>
        <p:nvSpPr>
          <p:cNvPr id="1695" name="Google Shape;1695;p89"/>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599" dirty="0">
                <a:solidFill>
                  <a:srgbClr val="FFC000"/>
                </a:solidFill>
                <a:latin typeface="Cooper Black" panose="0208090404030B020404" pitchFamily="18" charset="0"/>
                <a:ea typeface="Corben"/>
                <a:cs typeface="Corben"/>
                <a:sym typeface="Corben"/>
              </a:rPr>
              <a:t>Side Effects</a:t>
            </a:r>
            <a:endParaRPr sz="3599" dirty="0">
              <a:solidFill>
                <a:srgbClr val="FFC000"/>
              </a:solidFill>
              <a:latin typeface="Cooper Black" panose="0208090404030B020404" pitchFamily="18" charset="0"/>
              <a:ea typeface="Corben"/>
              <a:cs typeface="Corben"/>
              <a:sym typeface="Corben"/>
            </a:endParaRPr>
          </a:p>
        </p:txBody>
      </p:sp>
      <p:pic>
        <p:nvPicPr>
          <p:cNvPr id="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
        <p:nvSpPr>
          <p:cNvPr id="8"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92D050"/>
              </a:solidFill>
              <a:effectLst/>
              <a:uLnTx/>
              <a:uFillTx/>
              <a:latin typeface="Cambria" panose="02040503050406030204" pitchFamily="18" charset="0"/>
              <a:ea typeface="Cambria" panose="02040503050406030204" pitchFamily="18" charset="0"/>
              <a:cs typeface="Corben"/>
              <a:sym typeface="Corben"/>
            </a:endParaRPr>
          </a:p>
        </p:txBody>
      </p:sp>
    </p:spTree>
    <p:extLst>
      <p:ext uri="{BB962C8B-B14F-4D97-AF65-F5344CB8AC3E}">
        <p14:creationId xmlns:p14="http://schemas.microsoft.com/office/powerpoint/2010/main" val="3448013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94">
                                            <p:txEl>
                                              <p:pRg st="0" end="0"/>
                                            </p:txEl>
                                          </p:spTgt>
                                        </p:tgtEl>
                                        <p:attrNameLst>
                                          <p:attrName>style.visibility</p:attrName>
                                        </p:attrNameLst>
                                      </p:cBhvr>
                                      <p:to>
                                        <p:strVal val="visible"/>
                                      </p:to>
                                    </p:set>
                                    <p:animEffect transition="in" filter="fade">
                                      <p:cBhvr>
                                        <p:cTn id="7" dur="1000"/>
                                        <p:tgtEl>
                                          <p:spTgt spid="1694">
                                            <p:txEl>
                                              <p:pRg st="0" end="0"/>
                                            </p:txEl>
                                          </p:spTgt>
                                        </p:tgtEl>
                                      </p:cBhvr>
                                    </p:animEffect>
                                    <p:anim calcmode="lin" valueType="num">
                                      <p:cBhvr>
                                        <p:cTn id="8" dur="1000" fill="hold"/>
                                        <p:tgtEl>
                                          <p:spTgt spid="169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9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94">
                                            <p:txEl>
                                              <p:pRg st="1" end="1"/>
                                            </p:txEl>
                                          </p:spTgt>
                                        </p:tgtEl>
                                        <p:attrNameLst>
                                          <p:attrName>style.visibility</p:attrName>
                                        </p:attrNameLst>
                                      </p:cBhvr>
                                      <p:to>
                                        <p:strVal val="visible"/>
                                      </p:to>
                                    </p:set>
                                    <p:animEffect transition="in" filter="fade">
                                      <p:cBhvr>
                                        <p:cTn id="14" dur="1000"/>
                                        <p:tgtEl>
                                          <p:spTgt spid="1694">
                                            <p:txEl>
                                              <p:pRg st="1" end="1"/>
                                            </p:txEl>
                                          </p:spTgt>
                                        </p:tgtEl>
                                      </p:cBhvr>
                                    </p:animEffect>
                                    <p:anim calcmode="lin" valueType="num">
                                      <p:cBhvr>
                                        <p:cTn id="15" dur="1000" fill="hold"/>
                                        <p:tgtEl>
                                          <p:spTgt spid="169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169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2317</TotalTime>
  <Words>1017</Words>
  <Application>Microsoft Office PowerPoint</Application>
  <PresentationFormat>Custom</PresentationFormat>
  <Paragraphs>109</Paragraphs>
  <Slides>14</Slides>
  <Notes>12</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14</vt:i4>
      </vt:variant>
    </vt:vector>
  </HeadingPairs>
  <TitlesOfParts>
    <vt:vector size="28" baseType="lpstr">
      <vt:lpstr>Cooper Black</vt:lpstr>
      <vt:lpstr>Segoe UI Light</vt:lpstr>
      <vt:lpstr>Open Sans</vt:lpstr>
      <vt:lpstr>Corben</vt:lpstr>
      <vt:lpstr>Segoe UI</vt:lpstr>
      <vt:lpstr>Calibri</vt:lpstr>
      <vt:lpstr>Quattrocento Sans</vt:lpstr>
      <vt:lpstr>Arial</vt:lpstr>
      <vt:lpstr>Cambria</vt:lpstr>
      <vt:lpstr>Arial Black</vt:lpstr>
      <vt:lpstr>Office Theme</vt:lpstr>
      <vt:lpstr>2_Office Theme</vt:lpstr>
      <vt:lpstr>3_Office Theme</vt:lpstr>
      <vt:lpstr>4_Office Theme</vt:lpstr>
      <vt:lpstr>SAP BTP ABAP  on Cloud / RAP  Training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101</cp:revision>
  <dcterms:created xsi:type="dcterms:W3CDTF">2023-10-03T21:33:12Z</dcterms:created>
  <dcterms:modified xsi:type="dcterms:W3CDTF">2025-08-03T05:34:57Z</dcterms:modified>
</cp:coreProperties>
</file>