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embeddedFontLst>
    <p:embeddedFont>
      <p:font typeface="Corben" panose="020B0604020202020204"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q3Gec3ggVtggiAcDSFTysri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F3AFF-114E-488E-99BE-C7012850DE04}">
  <a:tblStyle styleId="{833F3AFF-114E-488E-99BE-C7012850DE0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0" name="Google Shape;54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9"/>
          <p:cNvSpPr>
            <a:spLocks noGrp="1"/>
          </p:cNvSpPr>
          <p:nvPr>
            <p:ph type="pic" idx="2"/>
          </p:nvPr>
        </p:nvSpPr>
        <p:spPr>
          <a:xfrm>
            <a:off x="5183188" y="987425"/>
            <a:ext cx="6172200" cy="4873625"/>
          </a:xfrm>
          <a:prstGeom prst="rect">
            <a:avLst/>
          </a:prstGeom>
          <a:noFill/>
          <a:ln>
            <a:noFill/>
          </a:ln>
        </p:spPr>
      </p:sp>
      <p:sp>
        <p:nvSpPr>
          <p:cNvPr id="70" name="Google Shape;70;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Full Image">
  <p:cSld name="2_Full Image">
    <p:spTree>
      <p:nvGrpSpPr>
        <p:cNvPr id="1" name="Shape 19"/>
        <p:cNvGrpSpPr/>
        <p:nvPr/>
      </p:nvGrpSpPr>
      <p:grpSpPr>
        <a:xfrm>
          <a:off x="0" y="0"/>
          <a:ext cx="0" cy="0"/>
          <a:chOff x="0" y="0"/>
          <a:chExt cx="0" cy="0"/>
        </a:xfrm>
      </p:grpSpPr>
      <p:sp>
        <p:nvSpPr>
          <p:cNvPr id="20" name="Google Shape;20;p41"/>
          <p:cNvSpPr>
            <a:spLocks noGrp="1"/>
          </p:cNvSpPr>
          <p:nvPr>
            <p:ph type="pic" idx="2"/>
          </p:nvPr>
        </p:nvSpPr>
        <p:spPr>
          <a:xfrm>
            <a:off x="0" y="-1"/>
            <a:ext cx="12192000" cy="3429001"/>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soyuztechnologies/UI5_Fresher_60H/blob/master/Day%202/Async%20JS/JSBasic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github.com/soyuztechnologies/UI5_Fresher_60H/blob/master/Day%202/External%20JS/utils/mycode.js" TargetMode="External"/><Relationship Id="rId4" Type="http://schemas.openxmlformats.org/officeDocument/2006/relationships/hyperlink" Target="https://github.com/soyuztechnologies/UI5_Fresher_60H/blob/master/Day%202/External%20JS/JSBasic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npmjs.com/" TargetMode="External"/><Relationship Id="rId4" Type="http://schemas.openxmlformats.org/officeDocument/2006/relationships/hyperlink" Target="https://nodejs.org/e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npmjs.com/"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github.com/soyuztechnologies/UI5_Fresher_60H/blob/master/Day%203/01%20Simple%20Node%20Project/basicnode.j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github.com/soyuztechnologies/UI5_Fresher_60H/blob/master/Day%203/02%20Reusable%20Module/reuse.js" TargetMode="External"/><Relationship Id="rId4" Type="http://schemas.openxmlformats.org/officeDocument/2006/relationships/hyperlink" Target="https://github.com/soyuztechnologies/UI5_Fresher_60H/blob/master/Day%203/01%20Simple%20Node%20Project/basicnode.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github.com/soyuztechnologies/UI5_Fresher_60H/blob/master/Day%203/01%20Simple%20Node%20Project/basicnode.j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github.com/soyuztechnologies/UI5_Fresher_60H/blob/master/Day%203/04%20Node%20Project/index.js" TargetMode="External"/><Relationship Id="rId4" Type="http://schemas.openxmlformats.org/officeDocument/2006/relationships/hyperlink" Target="https://www.npmjs.com/package/expres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github.com/soyuztechnologies/UI5_Fresher_60H/blob/master/Day%203/05%20Serving%20Application/ui5.yaml" TargetMode="External"/><Relationship Id="rId5" Type="http://schemas.openxmlformats.org/officeDocument/2006/relationships/hyperlink" Target="https://github.com/soyuztechnologies/UI5_Fresher_60H/blob/master/Day%203/05%20Serving%20Application/webapp/manifest.json" TargetMode="External"/><Relationship Id="rId4" Type="http://schemas.openxmlformats.org/officeDocument/2006/relationships/hyperlink" Target="https://github.com/soyuztechnologies/UI5_Fresher_60H/blob/master/Day%203/05%20Serving%20Application/webapp/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jquery.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github.com/soyuztechnologies/UI5_Fresher_60H/blob/master/Day%203/06%20Effects%20uisng%20jQ/jQBasic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hyperlink" Target="https://github.com/soyuztechnologies/UI5_Fresher_60H/blob/master/Day%203/06%20Effects%20uisng%20jQ/jQBasics.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github.com/soyuztechnologies/UI5_Fresher_60H/blob/master/Day%203/First%20UI5_Project/manifest.json" TargetMode="External"/><Relationship Id="rId4" Type="http://schemas.openxmlformats.org/officeDocument/2006/relationships/hyperlink" Target="https://github.com/soyuztechnologies/UI5_Fresher_60H/blob/master/Day%203/First%20UI5_Project/index.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github.com/soyuztechnologies/UI5_Fresher_60H/blob/master/Day%203/Simple%20Button/index.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3.jpg"/><Relationship Id="rId7"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2.png"/><Relationship Id="rId4" Type="http://schemas.openxmlformats.org/officeDocument/2006/relationships/image" Target="../media/image34.png"/><Relationship Id="rId9" Type="http://schemas.openxmlformats.org/officeDocument/2006/relationships/hyperlink" Target="https://anubhavtrainings.com/"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hyperlink" Target="https://www.youtube.com/watch?v=vlKBQ3g0w_E&amp;list=PLcxqFaocb9WIQJ-kptyPuiMSVWZVd2ff_&amp;index=1" TargetMode="External"/><Relationship Id="rId7" Type="http://schemas.openxmlformats.org/officeDocument/2006/relationships/hyperlink" Target="https://www.youtube.com/watch?v=xQzhXhq1ZyI&amp;list=PLcxqFaocb9WLtnq-rpXbRy5hnKECxr95G"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0.jpg"/><Relationship Id="rId5" Type="http://schemas.openxmlformats.org/officeDocument/2006/relationships/hyperlink" Target="https://www.youtube.com/watch?v=aVPk_FE9O3s&amp;list=PLcxqFaocb9WJ8g8TZPsHQIEcSjKW9F0IE&amp;index=2" TargetMode="External"/><Relationship Id="rId10" Type="http://schemas.openxmlformats.org/officeDocument/2006/relationships/image" Target="../media/image42.png"/><Relationship Id="rId4" Type="http://schemas.openxmlformats.org/officeDocument/2006/relationships/image" Target="../media/image39.jpg"/><Relationship Id="rId9" Type="http://schemas.openxmlformats.org/officeDocument/2006/relationships/hyperlink" Target="https://www.youtube.com/watch?v=NV8UD9QnJ4A&amp;list=PLcxqFaocb9WLaza2kOjkUCDIQGbzNos6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w3schools.com/jsref/dom_obj_event.a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ithub.com/soyuztechnologies/UI5_Fresher_60H/blob/master/Day%202/Internal%20JS/JSBasics.html" TargetMode="External"/><Relationship Id="rId4" Type="http://schemas.openxmlformats.org/officeDocument/2006/relationships/hyperlink" Target="https://github.com/soyuztechnologies/UI5_Fresher_60H/blob/master/Day%202/Inline%20JS/JSBasci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soyuztechnologies/UI5_Fresher_60H/blob/master/Day%202/Changing%20the%20CSS/JSBasic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github.com/soyuztechnologies/UI5_Fresher_60H/blob/master/Day%202/Adding%20Dynamic%20Content/JSBasic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0"/>
        <p:cNvGrpSpPr/>
        <p:nvPr/>
      </p:nvGrpSpPr>
      <p:grpSpPr>
        <a:xfrm>
          <a:off x="0" y="0"/>
          <a:ext cx="0" cy="0"/>
          <a:chOff x="0" y="0"/>
          <a:chExt cx="0" cy="0"/>
        </a:xfrm>
      </p:grpSpPr>
      <p:sp>
        <p:nvSpPr>
          <p:cNvPr id="91" name="Google Shape;91;p1"/>
          <p:cNvSpPr/>
          <p:nvPr/>
        </p:nvSpPr>
        <p:spPr>
          <a:xfrm>
            <a:off x="0" y="0"/>
            <a:ext cx="12192000" cy="6858000"/>
          </a:xfrm>
          <a:custGeom>
            <a:avLst/>
            <a:gdLst/>
            <a:ahLst/>
            <a:cxnLst/>
            <a:rect l="l" t="t" r="r" b="b"/>
            <a:pathLst>
              <a:path w="12192000" h="6858000" extrusionOk="0">
                <a:moveTo>
                  <a:pt x="0" y="0"/>
                </a:moveTo>
                <a:lnTo>
                  <a:pt x="12192000" y="0"/>
                </a:lnTo>
                <a:lnTo>
                  <a:pt x="8915400" y="4593771"/>
                </a:lnTo>
                <a:lnTo>
                  <a:pt x="0" y="6858000"/>
                </a:lnTo>
                <a:lnTo>
                  <a:pt x="0" y="0"/>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122712" y="2918300"/>
            <a:ext cx="662939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Calibri"/>
              <a:buNone/>
            </a:pPr>
            <a:r>
              <a:rPr lang="en-US" sz="3600" b="0" i="0" u="none" strike="noStrike" cap="none" dirty="0">
                <a:solidFill>
                  <a:srgbClr val="FFFFFF"/>
                </a:solidFill>
                <a:latin typeface="Calibri"/>
                <a:ea typeface="Calibri"/>
                <a:cs typeface="Calibri"/>
                <a:sym typeface="Calibri"/>
              </a:rPr>
              <a:t>Anubhav Oberoy</a:t>
            </a:r>
            <a:endParaRPr dirty="0"/>
          </a:p>
        </p:txBody>
      </p:sp>
      <p:pic>
        <p:nvPicPr>
          <p:cNvPr id="93" name="Google Shape;93;p1"/>
          <p:cNvPicPr preferRelativeResize="0"/>
          <p:nvPr/>
        </p:nvPicPr>
        <p:blipFill rotWithShape="1">
          <a:blip r:embed="rId4">
            <a:alphaModFix/>
          </a:blip>
          <a:srcRect/>
          <a:stretch/>
        </p:blipFill>
        <p:spPr>
          <a:xfrm>
            <a:off x="10328355" y="5017269"/>
            <a:ext cx="1863645" cy="1840731"/>
          </a:xfrm>
          <a:prstGeom prst="rect">
            <a:avLst/>
          </a:prstGeom>
          <a:noFill/>
          <a:ln>
            <a:noFill/>
          </a:ln>
        </p:spPr>
      </p:pic>
      <p:sp>
        <p:nvSpPr>
          <p:cNvPr id="94" name="Google Shape;94;p1"/>
          <p:cNvSpPr txBox="1"/>
          <p:nvPr/>
        </p:nvSpPr>
        <p:spPr>
          <a:xfrm>
            <a:off x="167491" y="3579798"/>
            <a:ext cx="662939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u="none" strike="noStrike" cap="none">
                <a:solidFill>
                  <a:schemeClr val="lt1"/>
                </a:solidFill>
                <a:latin typeface="Corben"/>
                <a:ea typeface="Corben"/>
                <a:cs typeface="Corben"/>
                <a:sym typeface="Corben"/>
              </a:rPr>
              <a:t>Day – 3 </a:t>
            </a:r>
            <a:endParaRPr/>
          </a:p>
        </p:txBody>
      </p:sp>
      <p:sp>
        <p:nvSpPr>
          <p:cNvPr id="95" name="Google Shape;95;p1"/>
          <p:cNvSpPr txBox="1"/>
          <p:nvPr/>
        </p:nvSpPr>
        <p:spPr>
          <a:xfrm>
            <a:off x="122712" y="154049"/>
            <a:ext cx="1166400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none">
                <a:solidFill>
                  <a:schemeClr val="accent3"/>
                </a:solidFill>
                <a:latin typeface="Calibri"/>
                <a:ea typeface="Calibri"/>
                <a:cs typeface="Calibri"/>
                <a:sym typeface="Calibri"/>
              </a:rPr>
              <a:t>SAP </a:t>
            </a:r>
            <a:r>
              <a:rPr lang="en-US" sz="5400" b="1">
                <a:solidFill>
                  <a:schemeClr val="accent3"/>
                </a:solidFill>
                <a:latin typeface="Calibri"/>
                <a:ea typeface="Calibri"/>
                <a:cs typeface="Calibri"/>
                <a:sym typeface="Calibri"/>
              </a:rPr>
              <a:t>UI5 &amp; FIORI with OData TRAINING using BAS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0"/>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Async Behavior of JS</a:t>
            </a:r>
            <a:endParaRPr/>
          </a:p>
        </p:txBody>
      </p:sp>
      <p:pic>
        <p:nvPicPr>
          <p:cNvPr id="237" name="Google Shape;237;p10"/>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38" name="Google Shape;238;p10"/>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see how JavaScript works asynchronously.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will also see how to use the Callback function in JS.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 </a:t>
            </a:r>
            <a:endParaRPr sz="1800">
              <a:solidFill>
                <a:schemeClr val="dk1"/>
              </a:solidFill>
              <a:latin typeface="Calibri"/>
              <a:ea typeface="Calibri"/>
              <a:cs typeface="Calibri"/>
              <a:sym typeface="Calibri"/>
            </a:endParaRPr>
          </a:p>
        </p:txBody>
      </p:sp>
      <p:sp>
        <p:nvSpPr>
          <p:cNvPr id="239" name="Google Shape;239;p10"/>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40" name="Google Shape;240;p10"/>
          <p:cNvPicPr preferRelativeResize="0"/>
          <p:nvPr/>
        </p:nvPicPr>
        <p:blipFill rotWithShape="1">
          <a:blip r:embed="rId5">
            <a:alphaModFix/>
          </a:blip>
          <a:srcRect/>
          <a:stretch/>
        </p:blipFill>
        <p:spPr>
          <a:xfrm>
            <a:off x="4664901" y="2348432"/>
            <a:ext cx="6715777" cy="281357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1"/>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External JS</a:t>
            </a:r>
            <a:endParaRPr/>
          </a:p>
        </p:txBody>
      </p:sp>
      <p:pic>
        <p:nvPicPr>
          <p:cNvPr id="246" name="Google Shape;246;p11"/>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47" name="Google Shape;247;p11"/>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Create a new </a:t>
            </a:r>
            <a:r>
              <a:rPr lang="en-US" sz="1800" b="1">
                <a:solidFill>
                  <a:schemeClr val="dk1"/>
                </a:solidFill>
                <a:latin typeface="Calibri"/>
                <a:ea typeface="Calibri"/>
                <a:cs typeface="Calibri"/>
                <a:sym typeface="Calibri"/>
              </a:rPr>
              <a:t>utils</a:t>
            </a:r>
            <a:r>
              <a:rPr lang="en-US" sz="1800">
                <a:solidFill>
                  <a:schemeClr val="dk1"/>
                </a:solidFill>
                <a:latin typeface="Calibri"/>
                <a:ea typeface="Calibri"/>
                <a:cs typeface="Calibri"/>
                <a:sym typeface="Calibri"/>
              </a:rPr>
              <a:t> folder in the current webapp folder and in that utils folder create a new </a:t>
            </a:r>
            <a:r>
              <a:rPr lang="en-US" sz="1800" b="1">
                <a:solidFill>
                  <a:schemeClr val="dk1"/>
                </a:solidFill>
                <a:latin typeface="Calibri"/>
                <a:ea typeface="Calibri"/>
                <a:cs typeface="Calibri"/>
                <a:sym typeface="Calibri"/>
              </a:rPr>
              <a:t>mycode.js </a:t>
            </a:r>
            <a:r>
              <a:rPr lang="en-US" sz="1800">
                <a:solidFill>
                  <a:schemeClr val="dk1"/>
                </a:solidFill>
                <a:latin typeface="Calibri"/>
                <a:ea typeface="Calibri"/>
                <a:cs typeface="Calibri"/>
                <a:sym typeface="Calibri"/>
              </a:rPr>
              <a:t>file.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Move all the code written in the &lt;script&gt; tag to the new mycode.js file.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mycode.js</a:t>
            </a:r>
            <a:endParaRPr sz="1800">
              <a:solidFill>
                <a:schemeClr val="dk1"/>
              </a:solidFill>
              <a:latin typeface="Calibri"/>
              <a:ea typeface="Calibri"/>
              <a:cs typeface="Calibri"/>
              <a:sym typeface="Calibri"/>
            </a:endParaRPr>
          </a:p>
        </p:txBody>
      </p:sp>
      <p:sp>
        <p:nvSpPr>
          <p:cNvPr id="248" name="Google Shape;248;p11"/>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49" name="Google Shape;249;p11"/>
          <p:cNvPicPr preferRelativeResize="0"/>
          <p:nvPr/>
        </p:nvPicPr>
        <p:blipFill rotWithShape="1">
          <a:blip r:embed="rId6">
            <a:alphaModFix/>
          </a:blip>
          <a:srcRect/>
          <a:stretch/>
        </p:blipFill>
        <p:spPr>
          <a:xfrm>
            <a:off x="7800172" y="2879204"/>
            <a:ext cx="3733206" cy="2215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2"/>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What is NodeJS?</a:t>
            </a:r>
            <a:endParaRPr/>
          </a:p>
        </p:txBody>
      </p:sp>
      <p:pic>
        <p:nvPicPr>
          <p:cNvPr id="255" name="Google Shape;255;p12"/>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56" name="Google Shape;256;p12"/>
          <p:cNvSpPr txBox="1"/>
          <p:nvPr/>
        </p:nvSpPr>
        <p:spPr>
          <a:xfrm>
            <a:off x="261764" y="779090"/>
            <a:ext cx="11506166" cy="590687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Node JS is an open-source, cross platform, JavaScript runtime environment and used to execute JavaScript on Server Side.</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Node JS is a framework which allows us to run JS code outside browser. The main benefit is that a development do not need to learn multiple programming languages. If we know JS, we can code both client and server side in same language.</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Node JS is also a great web framework for beginners because it works great for data intensive applications like streaming, gaming and real time apps. It leverage the power of JS’s Asynchronous no blocking IO.</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Application of Node JS</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Build Backend Application Logic</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Host a Web Server (express)</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Send Emails</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DB lookup</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Automation</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Output to the user</a:t>
            </a:r>
            <a:endParaRPr/>
          </a:p>
          <a:p>
            <a:pPr marL="742950" marR="0" lvl="1" indent="-285750" algn="just" rtl="0">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Use its eco-system like PDF, EXCEL, EMAIL…</a:t>
            </a:r>
            <a:endParaRPr/>
          </a:p>
          <a:p>
            <a:pPr marL="457200" marR="0" lvl="1" indent="0" algn="just" rtl="0">
              <a:spcBef>
                <a:spcPts val="0"/>
              </a:spcBef>
              <a:spcAft>
                <a:spcPts val="0"/>
              </a:spcAft>
              <a:buNone/>
            </a:pPr>
            <a:endParaRPr sz="1799" b="0" i="0" u="none" strike="noStrike" cap="none">
              <a:solidFill>
                <a:srgbClr val="000000"/>
              </a:solidFill>
              <a:latin typeface="Calibri"/>
              <a:ea typeface="Calibri"/>
              <a:cs typeface="Calibri"/>
              <a:sym typeface="Calibri"/>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Install NodeJS in our system form here </a:t>
            </a:r>
            <a:r>
              <a:rPr lang="en-US" sz="1799"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https://nodejs.org/en/</a:t>
            </a:r>
            <a:r>
              <a:rPr lang="en-US" sz="1799">
                <a:solidFill>
                  <a:srgbClr val="000000"/>
                </a:solidFill>
                <a:latin typeface="Calibri"/>
                <a:ea typeface="Calibri"/>
                <a:cs typeface="Calibri"/>
                <a:sym typeface="Calibri"/>
              </a:rPr>
              <a:t>, if you using bas, you do not need to install as BAS already has NodeJS preinstalled.</a:t>
            </a:r>
            <a:endParaRPr/>
          </a:p>
          <a:p>
            <a:pPr marL="285750" marR="0" lvl="0" indent="-285750" algn="just" rtl="0">
              <a:spcBef>
                <a:spcPts val="0"/>
              </a:spcBef>
              <a:spcAft>
                <a:spcPts val="0"/>
              </a:spcAft>
              <a:buClr>
                <a:srgbClr val="000000"/>
              </a:buClr>
              <a:buSzPts val="1799"/>
              <a:buFont typeface="Calibri"/>
              <a:buChar char="-"/>
            </a:pPr>
            <a:r>
              <a:rPr lang="en-US" sz="1799">
                <a:solidFill>
                  <a:srgbClr val="000000"/>
                </a:solidFill>
                <a:latin typeface="Calibri"/>
                <a:ea typeface="Calibri"/>
                <a:cs typeface="Calibri"/>
                <a:sym typeface="Calibri"/>
              </a:rPr>
              <a:t>If we want to achieve something, this something was already achieved by someone, somewhere else in the world, they have already published it as a node module which we can import and reuse. We get ready-to-use code for consumption for speedy development. </a:t>
            </a:r>
            <a:r>
              <a:rPr lang="en-US" sz="1799" u="sng">
                <a:solidFill>
                  <a:srgbClr val="0000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https://npmjs.com</a:t>
            </a:r>
            <a:endParaRPr sz="1799">
              <a:solidFill>
                <a:srgbClr val="000000"/>
              </a:solidFill>
              <a:latin typeface="Calibri"/>
              <a:ea typeface="Calibri"/>
              <a:cs typeface="Calibri"/>
              <a:sym typeface="Calibri"/>
            </a:endParaRPr>
          </a:p>
        </p:txBody>
      </p:sp>
      <p:sp>
        <p:nvSpPr>
          <p:cNvPr id="257" name="Google Shape;257;p1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58" name="Google Shape;258;p12" descr="Node.js - Wikipedia"/>
          <p:cNvPicPr preferRelativeResize="0"/>
          <p:nvPr/>
        </p:nvPicPr>
        <p:blipFill rotWithShape="1">
          <a:blip r:embed="rId6">
            <a:alphaModFix/>
          </a:blip>
          <a:srcRect/>
          <a:stretch/>
        </p:blipFill>
        <p:spPr>
          <a:xfrm>
            <a:off x="7881731" y="2828265"/>
            <a:ext cx="3591133" cy="2196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3" descr="HTML"/>
          <p:cNvPicPr preferRelativeResize="0"/>
          <p:nvPr/>
        </p:nvPicPr>
        <p:blipFill rotWithShape="1">
          <a:blip r:embed="rId3">
            <a:alphaModFix/>
          </a:blip>
          <a:srcRect/>
          <a:stretch/>
        </p:blipFill>
        <p:spPr>
          <a:xfrm>
            <a:off x="8591340" y="1249464"/>
            <a:ext cx="2440180" cy="2285118"/>
          </a:xfrm>
          <a:prstGeom prst="rect">
            <a:avLst/>
          </a:prstGeom>
          <a:noFill/>
          <a:ln>
            <a:noFill/>
          </a:ln>
        </p:spPr>
      </p:pic>
      <p:sp>
        <p:nvSpPr>
          <p:cNvPr id="264" name="Google Shape;264;p13"/>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Corben"/>
              <a:buNone/>
            </a:pPr>
            <a:r>
              <a:rPr lang="en-US" sz="3600" b="0" i="0" u="none" strike="noStrike" cap="none">
                <a:solidFill>
                  <a:srgbClr val="000000"/>
                </a:solidFill>
                <a:latin typeface="Corben"/>
                <a:ea typeface="Corben"/>
                <a:cs typeface="Corben"/>
                <a:sym typeface="Corben"/>
              </a:rPr>
              <a:t>NPM – Node Package Manager</a:t>
            </a:r>
            <a:endParaRPr sz="3600">
              <a:solidFill>
                <a:schemeClr val="dk1"/>
              </a:solidFill>
              <a:latin typeface="Corben"/>
              <a:ea typeface="Corben"/>
              <a:cs typeface="Corben"/>
              <a:sym typeface="Corben"/>
            </a:endParaRPr>
          </a:p>
        </p:txBody>
      </p:sp>
      <p:pic>
        <p:nvPicPr>
          <p:cNvPr id="265" name="Google Shape;265;p13"/>
          <p:cNvPicPr preferRelativeResize="0"/>
          <p:nvPr/>
        </p:nvPicPr>
        <p:blipFill rotWithShape="1">
          <a:blip r:embed="rId4">
            <a:alphaModFix/>
          </a:blip>
          <a:srcRect/>
          <a:stretch/>
        </p:blipFill>
        <p:spPr>
          <a:xfrm>
            <a:off x="11380678" y="71203"/>
            <a:ext cx="716699" cy="707887"/>
          </a:xfrm>
          <a:prstGeom prst="rect">
            <a:avLst/>
          </a:prstGeom>
          <a:noFill/>
          <a:ln>
            <a:noFill/>
          </a:ln>
        </p:spPr>
      </p:pic>
      <p:sp>
        <p:nvSpPr>
          <p:cNvPr id="266" name="Google Shape;266;p13"/>
          <p:cNvSpPr txBox="1"/>
          <p:nvPr/>
        </p:nvSpPr>
        <p:spPr>
          <a:xfrm>
            <a:off x="261764" y="779090"/>
            <a:ext cx="11161643" cy="50353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0" i="0">
                <a:solidFill>
                  <a:srgbClr val="181717"/>
                </a:solidFill>
                <a:latin typeface="Calibri"/>
                <a:ea typeface="Calibri"/>
                <a:cs typeface="Calibri"/>
                <a:sym typeface="Calibri"/>
              </a:rPr>
              <a:t>Node Package Manager (NPM) is a command line tool that installs, updates or uninstalls Node.js packages in your application. It is also an online repository for open-source Node.js packages. The node community around the world creates useful modules and publishes them as packages in this repository.</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1" i="0">
                <a:solidFill>
                  <a:srgbClr val="000000"/>
                </a:solidFill>
                <a:latin typeface="Calibri"/>
                <a:ea typeface="Calibri"/>
                <a:cs typeface="Calibri"/>
                <a:sym typeface="Calibri"/>
              </a:rPr>
              <a:t>npm</a:t>
            </a:r>
            <a:r>
              <a:rPr lang="en-US" sz="1800" b="0" i="0">
                <a:solidFill>
                  <a:srgbClr val="000000"/>
                </a:solidFill>
                <a:latin typeface="Calibri"/>
                <a:ea typeface="Calibri"/>
                <a:cs typeface="Calibri"/>
                <a:sym typeface="Calibri"/>
              </a:rPr>
              <a:t> is the world's largest </a:t>
            </a:r>
            <a:r>
              <a:rPr lang="en-US" sz="1800" b="1" i="0">
                <a:solidFill>
                  <a:srgbClr val="000000"/>
                </a:solidFill>
                <a:latin typeface="Calibri"/>
                <a:ea typeface="Calibri"/>
                <a:cs typeface="Calibri"/>
                <a:sym typeface="Calibri"/>
              </a:rPr>
              <a:t>Software Registry</a:t>
            </a:r>
            <a:r>
              <a:rPr lang="en-US" sz="1800" b="0" i="0">
                <a:solidFill>
                  <a:srgbClr val="000000"/>
                </a:solidFill>
                <a:latin typeface="Calibri"/>
                <a:ea typeface="Calibri"/>
                <a:cs typeface="Calibri"/>
                <a:sym typeface="Calibri"/>
              </a:rPr>
              <a:t>.</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0" i="0">
                <a:solidFill>
                  <a:srgbClr val="000000"/>
                </a:solidFill>
                <a:latin typeface="Calibri"/>
                <a:ea typeface="Calibri"/>
                <a:cs typeface="Calibri"/>
                <a:sym typeface="Calibri"/>
              </a:rPr>
              <a:t>The registry contains over 800,000 </a:t>
            </a:r>
            <a:r>
              <a:rPr lang="en-US" sz="1800" b="1" i="0">
                <a:solidFill>
                  <a:srgbClr val="000000"/>
                </a:solidFill>
                <a:latin typeface="Calibri"/>
                <a:ea typeface="Calibri"/>
                <a:cs typeface="Calibri"/>
                <a:sym typeface="Calibri"/>
              </a:rPr>
              <a:t>code packages</a:t>
            </a:r>
            <a:r>
              <a:rPr lang="en-US" sz="1800" b="0" i="0">
                <a:solidFill>
                  <a:srgbClr val="000000"/>
                </a:solidFill>
                <a:latin typeface="Calibri"/>
                <a:ea typeface="Calibri"/>
                <a:cs typeface="Calibri"/>
                <a:sym typeface="Calibri"/>
              </a:rPr>
              <a:t>.</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1" i="0">
                <a:solidFill>
                  <a:srgbClr val="000000"/>
                </a:solidFill>
                <a:latin typeface="Calibri"/>
                <a:ea typeface="Calibri"/>
                <a:cs typeface="Calibri"/>
                <a:sym typeface="Calibri"/>
              </a:rPr>
              <a:t>Open-source</a:t>
            </a:r>
            <a:r>
              <a:rPr lang="en-US" sz="1800" b="0" i="0">
                <a:solidFill>
                  <a:srgbClr val="000000"/>
                </a:solidFill>
                <a:latin typeface="Calibri"/>
                <a:ea typeface="Calibri"/>
                <a:cs typeface="Calibri"/>
                <a:sym typeface="Calibri"/>
              </a:rPr>
              <a:t> developers use </a:t>
            </a:r>
            <a:r>
              <a:rPr lang="en-US" sz="1800" b="1" i="0">
                <a:solidFill>
                  <a:srgbClr val="000000"/>
                </a:solidFill>
                <a:latin typeface="Calibri"/>
                <a:ea typeface="Calibri"/>
                <a:cs typeface="Calibri"/>
                <a:sym typeface="Calibri"/>
              </a:rPr>
              <a:t>npm</a:t>
            </a:r>
            <a:r>
              <a:rPr lang="en-US" sz="1800" b="0" i="0">
                <a:solidFill>
                  <a:srgbClr val="000000"/>
                </a:solidFill>
                <a:latin typeface="Calibri"/>
                <a:ea typeface="Calibri"/>
                <a:cs typeface="Calibri"/>
                <a:sym typeface="Calibri"/>
              </a:rPr>
              <a:t> to </a:t>
            </a:r>
            <a:r>
              <a:rPr lang="en-US" sz="1800" b="1" i="0">
                <a:solidFill>
                  <a:srgbClr val="000000"/>
                </a:solidFill>
                <a:latin typeface="Calibri"/>
                <a:ea typeface="Calibri"/>
                <a:cs typeface="Calibri"/>
                <a:sym typeface="Calibri"/>
              </a:rPr>
              <a:t>share</a:t>
            </a:r>
            <a:r>
              <a:rPr lang="en-US" sz="1800" b="0" i="0">
                <a:solidFill>
                  <a:srgbClr val="000000"/>
                </a:solidFill>
                <a:latin typeface="Calibri"/>
                <a:ea typeface="Calibri"/>
                <a:cs typeface="Calibri"/>
                <a:sym typeface="Calibri"/>
              </a:rPr>
              <a:t> software.</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0" i="0">
                <a:solidFill>
                  <a:srgbClr val="000000"/>
                </a:solidFill>
                <a:latin typeface="Calibri"/>
                <a:ea typeface="Calibri"/>
                <a:cs typeface="Calibri"/>
                <a:sym typeface="Calibri"/>
              </a:rPr>
              <a:t>Many organizations also use npm to manage private development.</a:t>
            </a:r>
            <a:endParaRPr/>
          </a:p>
          <a:p>
            <a:pPr marL="285750" marR="0" lvl="0" indent="-285750" algn="l" rtl="0">
              <a:lnSpc>
                <a:spcPct val="150000"/>
              </a:lnSpc>
              <a:spcBef>
                <a:spcPts val="0"/>
              </a:spcBef>
              <a:spcAft>
                <a:spcPts val="0"/>
              </a:spcAft>
              <a:buClr>
                <a:srgbClr val="000000"/>
              </a:buClr>
              <a:buSzPts val="1800"/>
              <a:buFont typeface="Calibri"/>
              <a:buChar char="-"/>
            </a:pPr>
            <a:r>
              <a:rPr lang="en-US" sz="1800" b="1" i="0">
                <a:solidFill>
                  <a:srgbClr val="000000"/>
                </a:solidFill>
                <a:latin typeface="Calibri"/>
                <a:ea typeface="Calibri"/>
                <a:cs typeface="Calibri"/>
                <a:sym typeface="Calibri"/>
              </a:rPr>
              <a:t>npm</a:t>
            </a:r>
            <a:r>
              <a:rPr lang="en-US" sz="1800" b="0" i="0">
                <a:solidFill>
                  <a:srgbClr val="000000"/>
                </a:solidFill>
                <a:latin typeface="Calibri"/>
                <a:ea typeface="Calibri"/>
                <a:cs typeface="Calibri"/>
                <a:sym typeface="Calibri"/>
              </a:rPr>
              <a:t> is installed with </a:t>
            </a:r>
            <a:r>
              <a:rPr lang="en-US" sz="1800" b="1" i="0">
                <a:solidFill>
                  <a:srgbClr val="000000"/>
                </a:solidFill>
                <a:latin typeface="Calibri"/>
                <a:ea typeface="Calibri"/>
                <a:cs typeface="Calibri"/>
                <a:sym typeface="Calibri"/>
              </a:rPr>
              <a:t>Node.js</a:t>
            </a:r>
            <a:endParaRPr sz="1800">
              <a:solidFill>
                <a:srgbClr val="181717"/>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800" b="0" i="0">
                <a:solidFill>
                  <a:srgbClr val="181717"/>
                </a:solidFill>
                <a:latin typeface="Calibri"/>
                <a:ea typeface="Calibri"/>
                <a:cs typeface="Calibri"/>
                <a:sym typeface="Calibri"/>
              </a:rPr>
              <a:t>NPM is included with Node.js installation. After you install Node.js, verify NPM installation by writing the following command in terminal or command prompt ‘</a:t>
            </a:r>
            <a:r>
              <a:rPr lang="en-US" sz="1800" b="1" i="1">
                <a:solidFill>
                  <a:srgbClr val="181717"/>
                </a:solidFill>
                <a:latin typeface="Calibri"/>
                <a:ea typeface="Calibri"/>
                <a:cs typeface="Calibri"/>
                <a:sym typeface="Calibri"/>
              </a:rPr>
              <a:t>npm –v’</a:t>
            </a:r>
            <a:endParaRPr/>
          </a:p>
          <a:p>
            <a:pPr marL="0" marR="0" lvl="0" indent="0" algn="just" rtl="0">
              <a:lnSpc>
                <a:spcPct val="150000"/>
              </a:lnSpc>
              <a:spcBef>
                <a:spcPts val="0"/>
              </a:spcBef>
              <a:spcAft>
                <a:spcPts val="0"/>
              </a:spcAft>
              <a:buNone/>
            </a:pPr>
            <a:endParaRPr sz="1800" b="1" i="1">
              <a:solidFill>
                <a:srgbClr val="181717"/>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800" u="sng">
                <a:solidFill>
                  <a:srgbClr val="000000"/>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https://www.npmjs.com/</a:t>
            </a:r>
            <a:endParaRPr sz="1800">
              <a:solidFill>
                <a:srgbClr val="000000"/>
              </a:solidFill>
              <a:latin typeface="Calibri"/>
              <a:ea typeface="Calibri"/>
              <a:cs typeface="Calibri"/>
              <a:sym typeface="Calibri"/>
            </a:endParaRPr>
          </a:p>
        </p:txBody>
      </p:sp>
      <p:sp>
        <p:nvSpPr>
          <p:cNvPr id="267" name="Google Shape;267;p13"/>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4"/>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Basic Node Project</a:t>
            </a:r>
            <a:endParaRPr/>
          </a:p>
        </p:txBody>
      </p:sp>
      <p:pic>
        <p:nvPicPr>
          <p:cNvPr id="273" name="Google Shape;273;p14"/>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74" name="Google Shape;274;p14"/>
          <p:cNvSpPr txBox="1"/>
          <p:nvPr/>
        </p:nvSpPr>
        <p:spPr>
          <a:xfrm>
            <a:off x="261764" y="779090"/>
            <a:ext cx="11161643"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Create a new folder named </a:t>
            </a:r>
            <a:r>
              <a:rPr lang="en-US" sz="1800" b="1">
                <a:solidFill>
                  <a:schemeClr val="dk1"/>
                </a:solidFill>
                <a:latin typeface="Calibri"/>
                <a:ea typeface="Calibri"/>
                <a:cs typeface="Calibri"/>
                <a:sym typeface="Calibri"/>
              </a:rPr>
              <a:t>BasicsNode </a:t>
            </a:r>
            <a:r>
              <a:rPr lang="en-US" sz="1800">
                <a:solidFill>
                  <a:schemeClr val="dk1"/>
                </a:solidFill>
                <a:latin typeface="Calibri"/>
                <a:ea typeface="Calibri"/>
                <a:cs typeface="Calibri"/>
                <a:sym typeface="Calibri"/>
              </a:rPr>
              <a:t>and inside this folder create a new file named </a:t>
            </a:r>
            <a:r>
              <a:rPr lang="en-US" sz="1800" b="1">
                <a:solidFill>
                  <a:schemeClr val="dk1"/>
                </a:solidFill>
                <a:latin typeface="Calibri"/>
                <a:ea typeface="Calibri"/>
                <a:cs typeface="Calibri"/>
                <a:sym typeface="Calibri"/>
              </a:rPr>
              <a:t>basicnode.js.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Now write a line in this file </a:t>
            </a:r>
            <a:r>
              <a:rPr lang="en-US" sz="1800" b="1">
                <a:solidFill>
                  <a:schemeClr val="accent6"/>
                </a:solidFill>
                <a:latin typeface="Calibri"/>
                <a:ea typeface="Calibri"/>
                <a:cs typeface="Calibri"/>
                <a:sym typeface="Calibri"/>
              </a:rPr>
              <a:t>console.log(‘Welcome to NodeJS’);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Now to run this file open the terminal navigate to the BasicsNode folder and write command</a:t>
            </a:r>
            <a:r>
              <a:rPr lang="en-US" sz="1800">
                <a:solidFill>
                  <a:schemeClr val="accent6"/>
                </a:solidFill>
                <a:latin typeface="Calibri"/>
                <a:ea typeface="Calibri"/>
                <a:cs typeface="Calibri"/>
                <a:sym typeface="Calibri"/>
              </a:rPr>
              <a:t> ‘</a:t>
            </a:r>
            <a:r>
              <a:rPr lang="en-US" sz="1800" i="1">
                <a:solidFill>
                  <a:schemeClr val="accent6"/>
                </a:solidFill>
                <a:latin typeface="Calibri"/>
                <a:ea typeface="Calibri"/>
                <a:cs typeface="Calibri"/>
                <a:sym typeface="Calibri"/>
              </a:rPr>
              <a:t>node ./basicnode.js</a:t>
            </a:r>
            <a:r>
              <a:rPr lang="en-US" sz="1800">
                <a:solidFill>
                  <a:schemeClr val="accent6"/>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accent6"/>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create a basic calculator function and will see how to use it in the NodeJS.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basicsnode.js</a:t>
            </a:r>
            <a:endParaRPr sz="1800">
              <a:solidFill>
                <a:schemeClr val="dk1"/>
              </a:solidFill>
              <a:latin typeface="Calibri"/>
              <a:ea typeface="Calibri"/>
              <a:cs typeface="Calibri"/>
              <a:sym typeface="Calibri"/>
            </a:endParaRPr>
          </a:p>
        </p:txBody>
      </p:sp>
      <p:sp>
        <p:nvSpPr>
          <p:cNvPr id="275" name="Google Shape;275;p14"/>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76" name="Google Shape;276;p14"/>
          <p:cNvPicPr preferRelativeResize="0"/>
          <p:nvPr/>
        </p:nvPicPr>
        <p:blipFill rotWithShape="1">
          <a:blip r:embed="rId5">
            <a:alphaModFix/>
          </a:blip>
          <a:srcRect/>
          <a:stretch/>
        </p:blipFill>
        <p:spPr>
          <a:xfrm>
            <a:off x="7224256" y="2370481"/>
            <a:ext cx="3960579" cy="414213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5"/>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Creating Reusable Modules</a:t>
            </a:r>
            <a:endParaRPr/>
          </a:p>
        </p:txBody>
      </p:sp>
      <p:pic>
        <p:nvPicPr>
          <p:cNvPr id="282" name="Google Shape;282;p15"/>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83" name="Google Shape;283;p15"/>
          <p:cNvSpPr txBox="1"/>
          <p:nvPr/>
        </p:nvSpPr>
        <p:spPr>
          <a:xfrm>
            <a:off x="261764" y="779090"/>
            <a:ext cx="11464662"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Reusable Modules</a:t>
            </a:r>
            <a:r>
              <a:rPr lang="en-US" sz="1800">
                <a:solidFill>
                  <a:schemeClr val="dk1"/>
                </a:solidFill>
                <a:latin typeface="Calibri"/>
                <a:ea typeface="Calibri"/>
                <a:cs typeface="Calibri"/>
                <a:sym typeface="Calibri"/>
              </a:rPr>
              <a:t>: The modules/library which can be reused at multiple place without writing the same code at multiple place.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create a reusable module (</a:t>
            </a:r>
            <a:r>
              <a:rPr lang="en-US" sz="1800" b="1">
                <a:solidFill>
                  <a:schemeClr val="accent6"/>
                </a:solidFill>
                <a:latin typeface="Calibri"/>
                <a:ea typeface="Calibri"/>
                <a:cs typeface="Calibri"/>
                <a:sym typeface="Calibri"/>
              </a:rPr>
              <a:t>reuse.js</a:t>
            </a:r>
            <a:r>
              <a:rPr lang="en-US" sz="1800">
                <a:solidFill>
                  <a:schemeClr val="dk1"/>
                </a:solidFill>
                <a:latin typeface="Calibri"/>
                <a:ea typeface="Calibri"/>
                <a:cs typeface="Calibri"/>
                <a:sym typeface="Calibri"/>
              </a:rPr>
              <a:t>) in our node project under the </a:t>
            </a:r>
            <a:r>
              <a:rPr lang="en-US" sz="1800" b="1">
                <a:solidFill>
                  <a:schemeClr val="dk1"/>
                </a:solidFill>
                <a:latin typeface="Calibri"/>
                <a:ea typeface="Calibri"/>
                <a:cs typeface="Calibri"/>
                <a:sym typeface="Calibri"/>
              </a:rPr>
              <a:t>util</a:t>
            </a:r>
            <a:r>
              <a:rPr lang="en-US" sz="1800">
                <a:solidFill>
                  <a:schemeClr val="dk1"/>
                </a:solidFill>
                <a:latin typeface="Calibri"/>
                <a:ea typeface="Calibri"/>
                <a:cs typeface="Calibri"/>
                <a:sym typeface="Calibri"/>
              </a:rPr>
              <a:t> folder in our current </a:t>
            </a:r>
            <a:r>
              <a:rPr lang="en-US" sz="1800" b="1">
                <a:solidFill>
                  <a:schemeClr val="dk1"/>
                </a:solidFill>
                <a:latin typeface="Calibri"/>
                <a:ea typeface="Calibri"/>
                <a:cs typeface="Calibri"/>
                <a:sym typeface="Calibri"/>
              </a:rPr>
              <a:t>BasicsNode</a:t>
            </a:r>
            <a:r>
              <a:rPr lang="en-US" sz="1800">
                <a:solidFill>
                  <a:schemeClr val="dk1"/>
                </a:solidFill>
                <a:latin typeface="Calibri"/>
                <a:ea typeface="Calibri"/>
                <a:cs typeface="Calibri"/>
                <a:sym typeface="Calibri"/>
              </a:rPr>
              <a:t> folder.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basicnode.js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reuse.js</a:t>
            </a:r>
            <a:endParaRPr sz="1800">
              <a:solidFill>
                <a:schemeClr val="dk1"/>
              </a:solidFill>
              <a:latin typeface="Calibri"/>
              <a:ea typeface="Calibri"/>
              <a:cs typeface="Calibri"/>
              <a:sym typeface="Calibri"/>
            </a:endParaRPr>
          </a:p>
        </p:txBody>
      </p:sp>
      <p:sp>
        <p:nvSpPr>
          <p:cNvPr id="284" name="Google Shape;284;p15"/>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85" name="Google Shape;285;p15"/>
          <p:cNvPicPr preferRelativeResize="0"/>
          <p:nvPr/>
        </p:nvPicPr>
        <p:blipFill rotWithShape="1">
          <a:blip r:embed="rId6">
            <a:alphaModFix/>
          </a:blip>
          <a:srcRect/>
          <a:stretch/>
        </p:blipFill>
        <p:spPr>
          <a:xfrm>
            <a:off x="7476622" y="3207885"/>
            <a:ext cx="3708213" cy="172883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800" dirty="0">
                <a:solidFill>
                  <a:schemeClr val="dk1"/>
                </a:solidFill>
                <a:latin typeface="Corben"/>
                <a:ea typeface="Corben"/>
                <a:cs typeface="Corben"/>
                <a:sym typeface="Corben"/>
              </a:rPr>
              <a:t>Hands – on: Using Predefined NodeJS modules</a:t>
            </a:r>
            <a:endParaRPr sz="1100" dirty="0"/>
          </a:p>
        </p:txBody>
      </p:sp>
      <p:pic>
        <p:nvPicPr>
          <p:cNvPr id="291" name="Google Shape;291;p16"/>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292" name="Google Shape;292;p16"/>
          <p:cNvSpPr txBox="1"/>
          <p:nvPr/>
        </p:nvSpPr>
        <p:spPr>
          <a:xfrm>
            <a:off x="261764" y="779090"/>
            <a:ext cx="11161643"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Now we will use the </a:t>
            </a:r>
            <a:r>
              <a:rPr lang="en-US" sz="1800" b="1">
                <a:solidFill>
                  <a:schemeClr val="accent6"/>
                </a:solidFill>
                <a:latin typeface="Calibri"/>
                <a:ea typeface="Calibri"/>
                <a:cs typeface="Calibri"/>
                <a:sym typeface="Calibri"/>
              </a:rPr>
              <a:t>fs module </a:t>
            </a:r>
            <a:r>
              <a:rPr lang="en-US" sz="1800">
                <a:solidFill>
                  <a:schemeClr val="dk1"/>
                </a:solidFill>
                <a:latin typeface="Calibri"/>
                <a:ea typeface="Calibri"/>
                <a:cs typeface="Calibri"/>
                <a:sym typeface="Calibri"/>
              </a:rPr>
              <a:t>(file system module) provided by NodeJS to read the file present in our system.</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This is a predefined module which comes with NodeJS, we don’t need to install it separately.</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To use this module we have to load it in our project using the require function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accent6"/>
                </a:solidFill>
                <a:latin typeface="Calibri"/>
                <a:ea typeface="Calibri"/>
                <a:cs typeface="Calibri"/>
                <a:sym typeface="Calibri"/>
              </a:rPr>
              <a:t>var fs = require(‘fs’);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have to create a sample.txt file which we need to read.</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will see how to read the file in </a:t>
            </a:r>
            <a:r>
              <a:rPr lang="en-US" sz="1800" b="1">
                <a:solidFill>
                  <a:schemeClr val="accent6"/>
                </a:solidFill>
                <a:latin typeface="Calibri"/>
                <a:ea typeface="Calibri"/>
                <a:cs typeface="Calibri"/>
                <a:sym typeface="Calibri"/>
              </a:rPr>
              <a:t>Synchronous</a:t>
            </a:r>
            <a:r>
              <a:rPr lang="en-US" sz="1800">
                <a:solidFill>
                  <a:schemeClr val="dk1"/>
                </a:solidFill>
                <a:latin typeface="Calibri"/>
                <a:ea typeface="Calibri"/>
                <a:cs typeface="Calibri"/>
                <a:sym typeface="Calibri"/>
              </a:rPr>
              <a:t> and </a:t>
            </a:r>
            <a:r>
              <a:rPr lang="en-US" sz="1800" b="1">
                <a:solidFill>
                  <a:schemeClr val="accent6"/>
                </a:solidFill>
                <a:latin typeface="Calibri"/>
                <a:ea typeface="Calibri"/>
                <a:cs typeface="Calibri"/>
                <a:sym typeface="Calibri"/>
              </a:rPr>
              <a:t>Asynchronous</a:t>
            </a:r>
            <a:r>
              <a:rPr lang="en-US" sz="1800">
                <a:solidFill>
                  <a:schemeClr val="dk1"/>
                </a:solidFill>
                <a:latin typeface="Calibri"/>
                <a:ea typeface="Calibri"/>
                <a:cs typeface="Calibri"/>
                <a:sym typeface="Calibri"/>
              </a:rPr>
              <a:t> way in NodeJS.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basicnode.js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sample.txt</a:t>
            </a:r>
            <a:endParaRPr/>
          </a:p>
        </p:txBody>
      </p:sp>
      <p:sp>
        <p:nvSpPr>
          <p:cNvPr id="293" name="Google Shape;293;p16"/>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294" name="Google Shape;294;p16"/>
          <p:cNvPicPr preferRelativeResize="0"/>
          <p:nvPr/>
        </p:nvPicPr>
        <p:blipFill rotWithShape="1">
          <a:blip r:embed="rId5">
            <a:alphaModFix/>
          </a:blip>
          <a:srcRect/>
          <a:stretch/>
        </p:blipFill>
        <p:spPr>
          <a:xfrm>
            <a:off x="5834897" y="3429000"/>
            <a:ext cx="5545782" cy="208754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p:nvPr/>
        </p:nvSpPr>
        <p:spPr>
          <a:xfrm>
            <a:off x="261763" y="188641"/>
            <a:ext cx="9737001"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800" dirty="0">
                <a:solidFill>
                  <a:schemeClr val="dk1"/>
                </a:solidFill>
                <a:latin typeface="Corben"/>
                <a:ea typeface="Corben"/>
                <a:cs typeface="Corben"/>
                <a:sym typeface="Corben"/>
              </a:rPr>
              <a:t>Steps to create a Fresh NodeJS Project</a:t>
            </a:r>
            <a:endParaRPr sz="1100" dirty="0"/>
          </a:p>
        </p:txBody>
      </p:sp>
      <p:pic>
        <p:nvPicPr>
          <p:cNvPr id="300" name="Google Shape;300;p17"/>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01" name="Google Shape;301;p17"/>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Run a command called </a:t>
            </a:r>
            <a:r>
              <a:rPr lang="en-US" sz="1800" b="1">
                <a:solidFill>
                  <a:schemeClr val="dk1"/>
                </a:solidFill>
                <a:latin typeface="Calibri"/>
                <a:ea typeface="Calibri"/>
                <a:cs typeface="Calibri"/>
                <a:sym typeface="Calibri"/>
              </a:rPr>
              <a:t>npm init – </a:t>
            </a:r>
            <a:r>
              <a:rPr lang="en-US" sz="1800">
                <a:solidFill>
                  <a:schemeClr val="dk1"/>
                </a:solidFill>
                <a:latin typeface="Calibri"/>
                <a:ea typeface="Calibri"/>
                <a:cs typeface="Calibri"/>
                <a:sym typeface="Calibri"/>
              </a:rPr>
              <a:t>Create a new Nodejs project</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Answer some simple questions like project name, starring file, author, version, description, …</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 can give any name to our starring file, but it is recommended to use </a:t>
            </a:r>
            <a:r>
              <a:rPr lang="en-US" sz="1800" b="1">
                <a:solidFill>
                  <a:schemeClr val="dk1"/>
                </a:solidFill>
                <a:latin typeface="Calibri"/>
                <a:ea typeface="Calibri"/>
                <a:cs typeface="Calibri"/>
                <a:sym typeface="Calibri"/>
              </a:rPr>
              <a:t>index.js </a:t>
            </a:r>
            <a:r>
              <a:rPr lang="en-US" sz="1800">
                <a:solidFill>
                  <a:schemeClr val="dk1"/>
                </a:solidFill>
                <a:latin typeface="Calibri"/>
                <a:ea typeface="Calibri"/>
                <a:cs typeface="Calibri"/>
                <a:sym typeface="Calibri"/>
              </a:rPr>
              <a:t>to follow the best practices.</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Create the </a:t>
            </a:r>
            <a:r>
              <a:rPr lang="en-US" sz="1800" b="1">
                <a:solidFill>
                  <a:schemeClr val="dk1"/>
                </a:solidFill>
                <a:latin typeface="Calibri"/>
                <a:ea typeface="Calibri"/>
                <a:cs typeface="Calibri"/>
                <a:sym typeface="Calibri"/>
              </a:rPr>
              <a:t>index.js</a:t>
            </a:r>
            <a:r>
              <a:rPr lang="en-US" sz="1800">
                <a:solidFill>
                  <a:schemeClr val="dk1"/>
                </a:solidFill>
                <a:latin typeface="Calibri"/>
                <a:ea typeface="Calibri"/>
                <a:cs typeface="Calibri"/>
                <a:sym typeface="Calibri"/>
              </a:rPr>
              <a:t> file.</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 can just add some code to this file. </a:t>
            </a:r>
            <a:r>
              <a:rPr lang="en-US" sz="1800">
                <a:solidFill>
                  <a:schemeClr val="accent6"/>
                </a:solidFill>
                <a:latin typeface="Calibri"/>
                <a:ea typeface="Calibri"/>
                <a:cs typeface="Calibri"/>
                <a:sym typeface="Calibri"/>
              </a:rPr>
              <a:t>Ex: console.log(‘Welcome to anubhav trainings’);</a:t>
            </a:r>
            <a:endParaRPr/>
          </a:p>
          <a:p>
            <a:pPr marL="342900" marR="0" lvl="0" indent="-342900" algn="just"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To run the project, we can use the ‘</a:t>
            </a:r>
            <a:r>
              <a:rPr lang="en-US" sz="1800" b="1">
                <a:solidFill>
                  <a:schemeClr val="dk1"/>
                </a:solidFill>
                <a:latin typeface="Calibri"/>
                <a:ea typeface="Calibri"/>
                <a:cs typeface="Calibri"/>
                <a:sym typeface="Calibri"/>
              </a:rPr>
              <a:t>node .’</a:t>
            </a:r>
            <a:r>
              <a:rPr lang="en-US" sz="1800">
                <a:solidFill>
                  <a:schemeClr val="dk1"/>
                </a:solidFill>
                <a:latin typeface="Calibri"/>
                <a:ea typeface="Calibri"/>
                <a:cs typeface="Calibri"/>
                <a:sym typeface="Calibri"/>
              </a:rPr>
              <a:t> command in the terminal.</a:t>
            </a:r>
            <a:endParaRPr/>
          </a:p>
        </p:txBody>
      </p:sp>
      <p:sp>
        <p:nvSpPr>
          <p:cNvPr id="302" name="Google Shape;302;p17"/>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303" name="Google Shape;303;p17"/>
          <p:cNvSpPr txBox="1"/>
          <p:nvPr/>
        </p:nvSpPr>
        <p:spPr>
          <a:xfrm>
            <a:off x="261763" y="2533416"/>
            <a:ext cx="7792992" cy="424539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99" b="1">
                <a:solidFill>
                  <a:srgbClr val="000000"/>
                </a:solidFill>
                <a:latin typeface="Calibri"/>
                <a:ea typeface="Calibri"/>
                <a:cs typeface="Calibri"/>
                <a:sym typeface="Calibri"/>
              </a:rPr>
              <a:t>Steps to use an external library using NodeJS</a:t>
            </a:r>
            <a:endParaRPr/>
          </a:p>
          <a:p>
            <a:pPr marL="342900" marR="0" lvl="0" indent="-342900" algn="just"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Find the library (module) of your purpose on NPM and check its documentation</a:t>
            </a:r>
            <a:endParaRPr/>
          </a:p>
          <a:p>
            <a:pPr marL="342900" marR="0" lvl="0" indent="-342900" algn="just"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To add that module/library as a dependency in our project use the command </a:t>
            </a:r>
            <a:r>
              <a:rPr lang="en-US" sz="1799" b="1" i="1">
                <a:solidFill>
                  <a:schemeClr val="accent6"/>
                </a:solidFill>
                <a:latin typeface="Calibri"/>
                <a:ea typeface="Calibri"/>
                <a:cs typeface="Calibri"/>
                <a:sym typeface="Calibri"/>
              </a:rPr>
              <a:t>npm install moduleName</a:t>
            </a:r>
            <a:endParaRPr/>
          </a:p>
          <a:p>
            <a:pPr marL="342900" marR="0" lvl="0" indent="-342900" algn="just"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The above command we add that dependency to the </a:t>
            </a:r>
            <a:r>
              <a:rPr lang="en-US" sz="1799" b="1">
                <a:solidFill>
                  <a:schemeClr val="accent6"/>
                </a:solidFill>
                <a:latin typeface="Calibri"/>
                <a:ea typeface="Calibri"/>
                <a:cs typeface="Calibri"/>
                <a:sym typeface="Calibri"/>
              </a:rPr>
              <a:t>package.json </a:t>
            </a:r>
            <a:r>
              <a:rPr lang="en-US" sz="1799">
                <a:solidFill>
                  <a:schemeClr val="dk1"/>
                </a:solidFill>
                <a:latin typeface="Calibri"/>
                <a:ea typeface="Calibri"/>
                <a:cs typeface="Calibri"/>
                <a:sym typeface="Calibri"/>
              </a:rPr>
              <a:t>file.</a:t>
            </a:r>
            <a:endParaRPr/>
          </a:p>
          <a:p>
            <a:pPr marL="342900" marR="0" lvl="0" indent="-342900" algn="just" rtl="0">
              <a:spcBef>
                <a:spcPts val="0"/>
              </a:spcBef>
              <a:spcAft>
                <a:spcPts val="0"/>
              </a:spcAft>
              <a:buClr>
                <a:schemeClr val="dk1"/>
              </a:buClr>
              <a:buSzPts val="1799"/>
              <a:buFont typeface="Calibri"/>
              <a:buAutoNum type="arabicPeriod"/>
            </a:pPr>
            <a:r>
              <a:rPr lang="en-US" sz="1799">
                <a:solidFill>
                  <a:schemeClr val="dk1"/>
                </a:solidFill>
                <a:latin typeface="Calibri"/>
                <a:ea typeface="Calibri"/>
                <a:cs typeface="Calibri"/>
                <a:sym typeface="Calibri"/>
              </a:rPr>
              <a:t>Use require statement to use the dependency.</a:t>
            </a:r>
            <a:endParaRPr/>
          </a:p>
          <a:p>
            <a:pPr marL="457200" marR="0" lvl="1" indent="0" algn="just" rtl="0">
              <a:spcBef>
                <a:spcPts val="0"/>
              </a:spcBef>
              <a:spcAft>
                <a:spcPts val="0"/>
              </a:spcAft>
              <a:buNone/>
            </a:pPr>
            <a:r>
              <a:rPr lang="en-US" sz="1799" b="0" i="0" u="none" strike="noStrike" cap="none">
                <a:solidFill>
                  <a:schemeClr val="dk1"/>
                </a:solidFill>
                <a:latin typeface="Calibri"/>
                <a:ea typeface="Calibri"/>
                <a:cs typeface="Calibri"/>
                <a:sym typeface="Calibri"/>
              </a:rPr>
              <a:t>	</a:t>
            </a:r>
            <a:r>
              <a:rPr lang="en-US" sz="1799" b="0" i="0" u="none" strike="noStrike" cap="none">
                <a:solidFill>
                  <a:schemeClr val="accent6"/>
                </a:solidFill>
                <a:latin typeface="Calibri"/>
                <a:ea typeface="Calibri"/>
                <a:cs typeface="Calibri"/>
                <a:sym typeface="Calibri"/>
              </a:rPr>
              <a:t>const obj = require(‘moduleName’);</a:t>
            </a:r>
            <a:endParaRPr sz="1799" b="1" i="0" u="none" strike="noStrike" cap="none">
              <a:solidFill>
                <a:schemeClr val="accent6"/>
              </a:solidFill>
              <a:latin typeface="Calibri"/>
              <a:ea typeface="Calibri"/>
              <a:cs typeface="Calibri"/>
              <a:sym typeface="Calibri"/>
            </a:endParaRPr>
          </a:p>
          <a:p>
            <a:pPr marL="0" marR="0" lvl="0" indent="0" algn="just" rtl="0">
              <a:spcBef>
                <a:spcPts val="0"/>
              </a:spcBef>
              <a:spcAft>
                <a:spcPts val="0"/>
              </a:spcAft>
              <a:buNone/>
            </a:pPr>
            <a:r>
              <a:rPr lang="en-US" sz="1799" b="1">
                <a:solidFill>
                  <a:schemeClr val="accent6"/>
                </a:solidFill>
                <a:latin typeface="Calibri"/>
                <a:ea typeface="Calibri"/>
                <a:cs typeface="Calibri"/>
                <a:sym typeface="Calibri"/>
              </a:rPr>
              <a:t>Note:- </a:t>
            </a:r>
            <a:endParaRPr/>
          </a:p>
          <a:p>
            <a:pPr marL="285750" marR="0" lvl="0" indent="-285750" algn="just" rtl="0">
              <a:spcBef>
                <a:spcPts val="0"/>
              </a:spcBef>
              <a:spcAft>
                <a:spcPts val="0"/>
              </a:spcAft>
              <a:buClr>
                <a:schemeClr val="dk1"/>
              </a:buClr>
              <a:buSzPts val="1799"/>
              <a:buFont typeface="Noto Sans Symbols"/>
              <a:buChar char="▪"/>
            </a:pPr>
            <a:r>
              <a:rPr lang="en-US" sz="1799">
                <a:solidFill>
                  <a:schemeClr val="dk1"/>
                </a:solidFill>
                <a:latin typeface="Calibri"/>
                <a:ea typeface="Calibri"/>
                <a:cs typeface="Calibri"/>
                <a:sym typeface="Calibri"/>
              </a:rPr>
              <a:t>When we share our project with other developers then we don’t ship the </a:t>
            </a:r>
            <a:r>
              <a:rPr lang="en-US" sz="1799" b="1">
                <a:solidFill>
                  <a:schemeClr val="dk1"/>
                </a:solidFill>
                <a:latin typeface="Calibri"/>
                <a:ea typeface="Calibri"/>
                <a:cs typeface="Calibri"/>
                <a:sym typeface="Calibri"/>
              </a:rPr>
              <a:t>node_modules</a:t>
            </a:r>
            <a:r>
              <a:rPr lang="en-US" sz="1799">
                <a:solidFill>
                  <a:schemeClr val="dk1"/>
                </a:solidFill>
                <a:latin typeface="Calibri"/>
                <a:ea typeface="Calibri"/>
                <a:cs typeface="Calibri"/>
                <a:sym typeface="Calibri"/>
              </a:rPr>
              <a:t> with our project. The name of all the required dependencies will be there in the package.json file.</a:t>
            </a:r>
            <a:endParaRPr sz="1799" b="1">
              <a:solidFill>
                <a:schemeClr val="accent6"/>
              </a:solidFill>
              <a:latin typeface="Calibri"/>
              <a:ea typeface="Calibri"/>
              <a:cs typeface="Calibri"/>
              <a:sym typeface="Calibri"/>
            </a:endParaRPr>
          </a:p>
          <a:p>
            <a:pPr marL="285750" marR="0" lvl="0" indent="-285750" algn="just" rtl="0">
              <a:spcBef>
                <a:spcPts val="0"/>
              </a:spcBef>
              <a:spcAft>
                <a:spcPts val="0"/>
              </a:spcAft>
              <a:buClr>
                <a:schemeClr val="dk1"/>
              </a:buClr>
              <a:buSzPts val="1799"/>
              <a:buFont typeface="Noto Sans Symbols"/>
              <a:buChar char="▪"/>
            </a:pPr>
            <a:r>
              <a:rPr lang="en-US" sz="1799">
                <a:solidFill>
                  <a:schemeClr val="dk1"/>
                </a:solidFill>
                <a:latin typeface="Calibri"/>
                <a:ea typeface="Calibri"/>
                <a:cs typeface="Calibri"/>
                <a:sym typeface="Calibri"/>
              </a:rPr>
              <a:t>When we setup our project in a new system, we just have to run the</a:t>
            </a:r>
            <a:r>
              <a:rPr lang="en-US" sz="1799" b="1">
                <a:solidFill>
                  <a:schemeClr val="dk1"/>
                </a:solidFill>
                <a:latin typeface="Calibri"/>
                <a:ea typeface="Calibri"/>
                <a:cs typeface="Calibri"/>
                <a:sym typeface="Calibri"/>
              </a:rPr>
              <a:t> npm install </a:t>
            </a:r>
            <a:r>
              <a:rPr lang="en-US" sz="1799">
                <a:solidFill>
                  <a:schemeClr val="dk1"/>
                </a:solidFill>
                <a:latin typeface="Calibri"/>
                <a:ea typeface="Calibri"/>
                <a:cs typeface="Calibri"/>
                <a:sym typeface="Calibri"/>
              </a:rPr>
              <a:t>command, and it will read the package.json file and install all the dependencies.</a:t>
            </a:r>
            <a:endParaRPr/>
          </a:p>
        </p:txBody>
      </p:sp>
      <p:sp>
        <p:nvSpPr>
          <p:cNvPr id="304" name="Google Shape;304;p17"/>
          <p:cNvSpPr/>
          <p:nvPr/>
        </p:nvSpPr>
        <p:spPr>
          <a:xfrm>
            <a:off x="8594814" y="4563276"/>
            <a:ext cx="1224136" cy="1127775"/>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Laptop</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Project+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Module</a:t>
            </a:r>
            <a:endParaRPr/>
          </a:p>
        </p:txBody>
      </p:sp>
      <p:sp>
        <p:nvSpPr>
          <p:cNvPr id="305" name="Google Shape;305;p17"/>
          <p:cNvSpPr/>
          <p:nvPr/>
        </p:nvSpPr>
        <p:spPr>
          <a:xfrm>
            <a:off x="8843797" y="3627695"/>
            <a:ext cx="576064" cy="504056"/>
          </a:xfrm>
          <a:prstGeom prst="smileyFace">
            <a:avLst>
              <a:gd name="adj" fmla="val 4653"/>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7"/>
          <p:cNvSpPr/>
          <p:nvPr/>
        </p:nvSpPr>
        <p:spPr>
          <a:xfrm>
            <a:off x="10250998" y="2835085"/>
            <a:ext cx="1224136" cy="720080"/>
          </a:xfrm>
          <a:prstGeom prst="cloudCallout">
            <a:avLst>
              <a:gd name="adj1" fmla="val -20833"/>
              <a:gd name="adj2" fmla="val 625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npmjs</a:t>
            </a:r>
            <a:endParaRPr/>
          </a:p>
        </p:txBody>
      </p:sp>
      <p:sp>
        <p:nvSpPr>
          <p:cNvPr id="307" name="Google Shape;307;p17"/>
          <p:cNvSpPr/>
          <p:nvPr/>
        </p:nvSpPr>
        <p:spPr>
          <a:xfrm>
            <a:off x="10467022" y="4563277"/>
            <a:ext cx="1224136" cy="1127775"/>
          </a:xfrm>
          <a:prstGeom prst="rect">
            <a:avLst/>
          </a:prstGeom>
          <a:solidFill>
            <a:srgbClr val="00B0F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Laptop</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Project</a:t>
            </a:r>
            <a:endParaRPr/>
          </a:p>
        </p:txBody>
      </p:sp>
      <p:sp>
        <p:nvSpPr>
          <p:cNvPr id="308" name="Google Shape;308;p17"/>
          <p:cNvSpPr/>
          <p:nvPr/>
        </p:nvSpPr>
        <p:spPr>
          <a:xfrm>
            <a:off x="11079090" y="3563684"/>
            <a:ext cx="576064" cy="504056"/>
          </a:xfrm>
          <a:prstGeom prst="smileyFace">
            <a:avLst>
              <a:gd name="adj" fmla="val 4653"/>
            </a:avLst>
          </a:prstGeom>
          <a:solidFill>
            <a:srgbClr val="00B0F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9" name="Google Shape;309;p17"/>
          <p:cNvCxnSpPr>
            <a:endCxn id="306" idx="4"/>
          </p:cNvCxnSpPr>
          <p:nvPr/>
        </p:nvCxnSpPr>
        <p:spPr>
          <a:xfrm rot="10800000">
            <a:off x="10608042" y="3645175"/>
            <a:ext cx="3000" cy="863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310" name="Google Shape;310;p17"/>
          <p:cNvCxnSpPr/>
          <p:nvPr/>
        </p:nvCxnSpPr>
        <p:spPr>
          <a:xfrm>
            <a:off x="10827062" y="3627695"/>
            <a:ext cx="0" cy="935581"/>
          </a:xfrm>
          <a:prstGeom prst="straightConnector1">
            <a:avLst/>
          </a:prstGeom>
          <a:noFill/>
          <a:ln w="9525" cap="flat" cmpd="sng">
            <a:solidFill>
              <a:schemeClr val="accent1"/>
            </a:solidFill>
            <a:prstDash val="solid"/>
            <a:miter lim="800000"/>
            <a:headEnd type="none" w="sm" len="sm"/>
            <a:tailEnd type="triangle" w="med" len="med"/>
          </a:ln>
        </p:spPr>
      </p:cxnSp>
      <p:sp>
        <p:nvSpPr>
          <p:cNvPr id="311" name="Google Shape;311;p17"/>
          <p:cNvSpPr txBox="1"/>
          <p:nvPr/>
        </p:nvSpPr>
        <p:spPr>
          <a:xfrm>
            <a:off x="10970145" y="4169830"/>
            <a:ext cx="1127232" cy="30777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B0F0"/>
                </a:solidFill>
                <a:latin typeface="Calibri"/>
                <a:ea typeface="Calibri"/>
                <a:cs typeface="Calibri"/>
                <a:sym typeface="Calibri"/>
              </a:rPr>
              <a:t>npm install</a:t>
            </a:r>
            <a:endParaRPr/>
          </a:p>
        </p:txBody>
      </p:sp>
      <p:cxnSp>
        <p:nvCxnSpPr>
          <p:cNvPr id="312" name="Google Shape;312;p17"/>
          <p:cNvCxnSpPr>
            <a:stCxn id="304" idx="0"/>
            <a:endCxn id="306" idx="0"/>
          </p:cNvCxnSpPr>
          <p:nvPr/>
        </p:nvCxnSpPr>
        <p:spPr>
          <a:xfrm rot="10800000" flipH="1">
            <a:off x="9206882" y="3194976"/>
            <a:ext cx="1047900" cy="1368300"/>
          </a:xfrm>
          <a:prstGeom prst="straightConnector1">
            <a:avLst/>
          </a:prstGeom>
          <a:noFill/>
          <a:ln w="38100" cap="flat" cmpd="sng">
            <a:solidFill>
              <a:schemeClr val="accent6"/>
            </a:solidFill>
            <a:prstDash val="solid"/>
            <a:miter lim="800000"/>
            <a:headEnd type="none" w="sm" len="sm"/>
            <a:tailEnd type="stealth" w="med" len="med"/>
          </a:ln>
        </p:spPr>
      </p:cxnSp>
      <p:cxnSp>
        <p:nvCxnSpPr>
          <p:cNvPr id="313" name="Google Shape;313;p17"/>
          <p:cNvCxnSpPr/>
          <p:nvPr/>
        </p:nvCxnSpPr>
        <p:spPr>
          <a:xfrm flipH="1">
            <a:off x="9633025" y="3495324"/>
            <a:ext cx="833997" cy="1160788"/>
          </a:xfrm>
          <a:prstGeom prst="straightConnector1">
            <a:avLst/>
          </a:prstGeom>
          <a:noFill/>
          <a:ln w="38100" cap="flat" cmpd="sng">
            <a:solidFill>
              <a:schemeClr val="accent6"/>
            </a:solidFill>
            <a:prstDash val="solid"/>
            <a:miter lim="800000"/>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400" dirty="0">
                <a:solidFill>
                  <a:schemeClr val="dk1"/>
                </a:solidFill>
                <a:latin typeface="Corben"/>
                <a:ea typeface="Corben"/>
                <a:cs typeface="Corben"/>
                <a:sym typeface="Corben"/>
              </a:rPr>
              <a:t>Hands – on: Start a Local Server using Express</a:t>
            </a:r>
            <a:endParaRPr sz="1050" dirty="0"/>
          </a:p>
        </p:txBody>
      </p:sp>
      <p:pic>
        <p:nvPicPr>
          <p:cNvPr id="319" name="Google Shape;319;p1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20" name="Google Shape;320;p18"/>
          <p:cNvSpPr txBox="1"/>
          <p:nvPr/>
        </p:nvSpPr>
        <p:spPr>
          <a:xfrm>
            <a:off x="261764" y="779090"/>
            <a:ext cx="11161643"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Once our Node project is initiated, Now we need to start a local server using the Express module of NodeJS.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But first we need to add this module as a dependency. To add it run the command </a:t>
            </a:r>
            <a:r>
              <a:rPr lang="en-US" sz="1800" i="1">
                <a:solidFill>
                  <a:srgbClr val="FF0000"/>
                </a:solidFill>
                <a:latin typeface="Calibri"/>
                <a:ea typeface="Calibri"/>
                <a:cs typeface="Calibri"/>
                <a:sym typeface="Calibri"/>
              </a:rPr>
              <a:t>npm install express.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You can see the express documentation for more details: </a:t>
            </a:r>
            <a:r>
              <a:rPr lang="en-US" sz="1800" u="sng">
                <a:solidFill>
                  <a:srgbClr val="FF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https://www.npmjs.com/package/express</a:t>
            </a:r>
            <a:endParaRPr sz="1800">
              <a:solidFill>
                <a:srgbClr val="FF0000"/>
              </a:solidFill>
              <a:latin typeface="Calibri"/>
              <a:ea typeface="Calibri"/>
              <a:cs typeface="Calibri"/>
              <a:sym typeface="Calibri"/>
            </a:endParaRPr>
          </a:p>
          <a:p>
            <a:pPr marL="0" marR="0" lvl="0" indent="0" algn="just" rtl="0">
              <a:spcBef>
                <a:spcPts val="0"/>
              </a:spcBef>
              <a:spcAft>
                <a:spcPts val="0"/>
              </a:spcAft>
              <a:buNone/>
            </a:pPr>
            <a:endParaRPr sz="1800">
              <a:solidFill>
                <a:srgbClr val="FF0000"/>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We will also create local API using the NodeJS</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just"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index.js</a:t>
            </a:r>
            <a:endParaRPr sz="180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21" name="Google Shape;321;p18"/>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22" name="Google Shape;322;p18"/>
          <p:cNvPicPr preferRelativeResize="0"/>
          <p:nvPr/>
        </p:nvPicPr>
        <p:blipFill rotWithShape="1">
          <a:blip r:embed="rId6">
            <a:alphaModFix/>
          </a:blip>
          <a:srcRect/>
          <a:stretch/>
        </p:blipFill>
        <p:spPr>
          <a:xfrm>
            <a:off x="8675572" y="1913631"/>
            <a:ext cx="2705106" cy="445801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400" dirty="0">
                <a:solidFill>
                  <a:schemeClr val="dk1"/>
                </a:solidFill>
                <a:latin typeface="Corben"/>
                <a:ea typeface="Corben"/>
                <a:cs typeface="Corben"/>
                <a:sym typeface="Corben"/>
              </a:rPr>
              <a:t>Hands – on: Starting an App using NodeJS</a:t>
            </a:r>
            <a:endParaRPr sz="1050" dirty="0"/>
          </a:p>
        </p:txBody>
      </p:sp>
      <p:pic>
        <p:nvPicPr>
          <p:cNvPr id="328" name="Google Shape;328;p19"/>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29" name="Google Shape;329;p19"/>
          <p:cNvSpPr txBox="1"/>
          <p:nvPr/>
        </p:nvSpPr>
        <p:spPr>
          <a:xfrm>
            <a:off x="261764" y="779090"/>
            <a:ext cx="11161643" cy="39703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we will serve a basic html page on the local server with the help of ui5 tooling.</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But before we start we have to install a few dependencies: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ui5 cli:-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@ui5/cli	</a:t>
            </a:r>
            <a:r>
              <a:rPr lang="en-US" sz="1800" b="1" i="1" dirty="0">
                <a:solidFill>
                  <a:schemeClr val="dk1"/>
                </a:solidFill>
                <a:latin typeface="Calibri"/>
                <a:ea typeface="Calibri"/>
                <a:cs typeface="Calibri"/>
                <a:sym typeface="Calibri"/>
              </a:rPr>
              <a:t>to install globally: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-g @ui5/cli</a:t>
            </a:r>
            <a:endParaRPr dirty="0"/>
          </a:p>
          <a:p>
            <a:pPr marL="342900" marR="0" lvl="0" indent="-342900" algn="l" rtl="0">
              <a:spcBef>
                <a:spcPts val="0"/>
              </a:spcBef>
              <a:spcAft>
                <a:spcPts val="0"/>
              </a:spcAft>
              <a:buClr>
                <a:srgbClr val="000000"/>
              </a:buClr>
              <a:buSzPts val="1800"/>
              <a:buFont typeface="Calibri"/>
              <a:buAutoNum type="arabicPeriod"/>
            </a:pPr>
            <a:r>
              <a:rPr lang="en-US" sz="1800" i="0" dirty="0">
                <a:solidFill>
                  <a:srgbClr val="000000"/>
                </a:solidFill>
                <a:latin typeface="Calibri"/>
                <a:ea typeface="Calibri"/>
                <a:cs typeface="Calibri"/>
                <a:sym typeface="Calibri"/>
              </a:rPr>
              <a:t>ux-ui5 </a:t>
            </a:r>
            <a:r>
              <a:rPr lang="en-US" sz="1800" dirty="0">
                <a:solidFill>
                  <a:schemeClr val="dk1"/>
                </a:solidFill>
                <a:latin typeface="Calibri"/>
                <a:ea typeface="Calibri"/>
                <a:cs typeface="Calibri"/>
                <a:sym typeface="Calibri"/>
              </a:rPr>
              <a:t>tooling:-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@sap/ux-ui5-tooling	</a:t>
            </a:r>
            <a:r>
              <a:rPr lang="en-US" sz="1800" b="1" i="1" dirty="0">
                <a:solidFill>
                  <a:schemeClr val="dk1"/>
                </a:solidFill>
                <a:latin typeface="Calibri"/>
                <a:ea typeface="Calibri"/>
                <a:cs typeface="Calibri"/>
                <a:sym typeface="Calibri"/>
              </a:rPr>
              <a:t>to install globally: </a:t>
            </a:r>
            <a:r>
              <a:rPr lang="en-US" sz="1800" b="1" i="1" dirty="0" err="1">
                <a:solidFill>
                  <a:srgbClr val="FF0000"/>
                </a:solidFill>
                <a:latin typeface="Calibri"/>
                <a:ea typeface="Calibri"/>
                <a:cs typeface="Calibri"/>
                <a:sym typeface="Calibri"/>
              </a:rPr>
              <a:t>npm</a:t>
            </a:r>
            <a:r>
              <a:rPr lang="en-US" sz="1800" b="1" i="1" dirty="0">
                <a:solidFill>
                  <a:srgbClr val="FF0000"/>
                </a:solidFill>
                <a:latin typeface="Calibri"/>
                <a:ea typeface="Calibri"/>
                <a:cs typeface="Calibri"/>
                <a:sym typeface="Calibri"/>
              </a:rPr>
              <a:t> install –g @sap/ux-ui5-tooling</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we have to create a </a:t>
            </a:r>
            <a:r>
              <a:rPr lang="en-US" sz="1800" dirty="0">
                <a:solidFill>
                  <a:schemeClr val="accent6"/>
                </a:solidFill>
                <a:latin typeface="Calibri"/>
                <a:ea typeface="Calibri"/>
                <a:cs typeface="Calibri"/>
                <a:sym typeface="Calibri"/>
              </a:rPr>
              <a:t>webapp</a:t>
            </a:r>
            <a:r>
              <a:rPr lang="en-US" sz="1800" dirty="0">
                <a:solidFill>
                  <a:schemeClr val="dk1"/>
                </a:solidFill>
                <a:latin typeface="Calibri"/>
                <a:ea typeface="Calibri"/>
                <a:cs typeface="Calibri"/>
                <a:sym typeface="Calibri"/>
              </a:rPr>
              <a:t> folder in our node project folder,  and in that webapp folder create two files </a:t>
            </a:r>
            <a:r>
              <a:rPr lang="en-US" sz="1800" dirty="0">
                <a:solidFill>
                  <a:schemeClr val="accent6"/>
                </a:solidFill>
                <a:latin typeface="Calibri"/>
                <a:ea typeface="Calibri"/>
                <a:cs typeface="Calibri"/>
                <a:sym typeface="Calibri"/>
              </a:rPr>
              <a:t>index.html </a:t>
            </a:r>
            <a:r>
              <a:rPr lang="en-US" sz="1800" dirty="0">
                <a:solidFill>
                  <a:schemeClr val="dk1"/>
                </a:solidFill>
                <a:latin typeface="Calibri"/>
                <a:ea typeface="Calibri"/>
                <a:cs typeface="Calibri"/>
                <a:sym typeface="Calibri"/>
              </a:rPr>
              <a:t>and </a:t>
            </a:r>
            <a:r>
              <a:rPr lang="en-US" sz="1800" dirty="0" err="1">
                <a:solidFill>
                  <a:schemeClr val="accent6"/>
                </a:solidFill>
                <a:latin typeface="Calibri"/>
                <a:ea typeface="Calibri"/>
                <a:cs typeface="Calibri"/>
                <a:sym typeface="Calibri"/>
              </a:rPr>
              <a:t>manifest.json</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Also create a </a:t>
            </a:r>
            <a:r>
              <a:rPr lang="en-US" sz="1800" dirty="0">
                <a:solidFill>
                  <a:schemeClr val="accent6"/>
                </a:solidFill>
                <a:latin typeface="Calibri"/>
                <a:ea typeface="Calibri"/>
                <a:cs typeface="Calibri"/>
                <a:sym typeface="Calibri"/>
              </a:rPr>
              <a:t>ui5.yaml </a:t>
            </a:r>
            <a:r>
              <a:rPr lang="en-US" sz="1800" dirty="0">
                <a:solidFill>
                  <a:schemeClr val="dk1"/>
                </a:solidFill>
                <a:latin typeface="Calibri"/>
                <a:ea typeface="Calibri"/>
                <a:cs typeface="Calibri"/>
                <a:sym typeface="Calibri"/>
              </a:rPr>
              <a:t>file in the project folder.</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Add the required code in all the files form the links provided below.</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Now to run the project use command: </a:t>
            </a:r>
            <a:r>
              <a:rPr lang="en-US" sz="1800" b="1" i="1" dirty="0">
                <a:solidFill>
                  <a:schemeClr val="accent6"/>
                </a:solidFill>
                <a:latin typeface="Calibri"/>
                <a:ea typeface="Calibri"/>
                <a:cs typeface="Calibri"/>
                <a:sym typeface="Calibri"/>
              </a:rPr>
              <a:t>ui5 serve</a:t>
            </a:r>
            <a:endParaRPr dirty="0"/>
          </a:p>
          <a:p>
            <a:pPr marL="285750" marR="0" lvl="0" indent="-171450" algn="l" rtl="0">
              <a:spcBef>
                <a:spcPts val="0"/>
              </a:spcBef>
              <a:spcAft>
                <a:spcPts val="0"/>
              </a:spcAft>
              <a:buClr>
                <a:schemeClr val="dk1"/>
              </a:buClr>
              <a:buSzPts val="1800"/>
              <a:buFont typeface="Noto Sans Symbols"/>
              <a:buNone/>
            </a:pPr>
            <a:endParaRPr sz="1800" b="1" i="1" dirty="0">
              <a:solidFill>
                <a:schemeClr val="accent6"/>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Links:</a:t>
            </a:r>
            <a:endParaRPr dirty="0"/>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index.html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dirty="0" err="1">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manifest.json</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ui5.yaml</a:t>
            </a:r>
            <a:endParaRPr sz="1800" dirty="0">
              <a:solidFill>
                <a:schemeClr val="dk1"/>
              </a:solidFill>
              <a:latin typeface="Calibri"/>
              <a:ea typeface="Calibri"/>
              <a:cs typeface="Calibri"/>
              <a:sym typeface="Calibri"/>
            </a:endParaRPr>
          </a:p>
        </p:txBody>
      </p:sp>
      <p:sp>
        <p:nvSpPr>
          <p:cNvPr id="330" name="Google Shape;330;p19"/>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31" name="Google Shape;331;p19"/>
          <p:cNvPicPr preferRelativeResize="0"/>
          <p:nvPr/>
        </p:nvPicPr>
        <p:blipFill rotWithShape="1">
          <a:blip r:embed="rId7">
            <a:alphaModFix/>
          </a:blip>
          <a:srcRect/>
          <a:stretch/>
        </p:blipFill>
        <p:spPr>
          <a:xfrm>
            <a:off x="7842174" y="3167201"/>
            <a:ext cx="3581232" cy="316441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6200042" y="779090"/>
            <a:ext cx="5353730" cy="5353730"/>
          </a:xfrm>
          <a:prstGeom prst="rect">
            <a:avLst/>
          </a:prstGeom>
          <a:noFill/>
          <a:ln>
            <a:noFill/>
          </a:ln>
        </p:spPr>
      </p:pic>
      <p:sp>
        <p:nvSpPr>
          <p:cNvPr id="101" name="Google Shape;101;p2"/>
          <p:cNvSpPr txBox="1"/>
          <p:nvPr/>
        </p:nvSpPr>
        <p:spPr>
          <a:xfrm>
            <a:off x="261764" y="188640"/>
            <a:ext cx="11292008" cy="7110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Corben"/>
              <a:buNone/>
            </a:pPr>
            <a:r>
              <a:rPr lang="en-US" sz="3600" i="0" u="none" strike="noStrike" cap="none">
                <a:solidFill>
                  <a:srgbClr val="000000"/>
                </a:solidFill>
                <a:latin typeface="Corben"/>
                <a:ea typeface="Corben"/>
                <a:cs typeface="Corben"/>
                <a:sym typeface="Corben"/>
              </a:rPr>
              <a:t>Agenda – Day 3</a:t>
            </a:r>
            <a:endParaRPr/>
          </a:p>
        </p:txBody>
      </p:sp>
      <p:pic>
        <p:nvPicPr>
          <p:cNvPr id="102" name="Google Shape;102;p2"/>
          <p:cNvPicPr preferRelativeResize="0"/>
          <p:nvPr/>
        </p:nvPicPr>
        <p:blipFill rotWithShape="1">
          <a:blip r:embed="rId4">
            <a:alphaModFix/>
          </a:blip>
          <a:srcRect/>
          <a:stretch/>
        </p:blipFill>
        <p:spPr>
          <a:xfrm>
            <a:off x="11380678" y="71203"/>
            <a:ext cx="716699" cy="707887"/>
          </a:xfrm>
          <a:prstGeom prst="rect">
            <a:avLst/>
          </a:prstGeom>
          <a:noFill/>
          <a:ln>
            <a:noFill/>
          </a:ln>
        </p:spPr>
      </p:pic>
      <p:sp>
        <p:nvSpPr>
          <p:cNvPr id="103" name="Google Shape;103;p2"/>
          <p:cNvSpPr txBox="1"/>
          <p:nvPr/>
        </p:nvSpPr>
        <p:spPr>
          <a:xfrm>
            <a:off x="554038" y="745361"/>
            <a:ext cx="5353730" cy="618630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Inline and Internal JS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Changing CSS at runtime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Adding Dynamic Content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Debugging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Synchronous and Asynchronous Response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External JS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is NodeJS?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NPM – Node Package Manager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Creating a Simple node project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Creating basic function in Node JS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Creating Reusable modules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Reading files in NodeJS using the fs module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Steps to Create a Fresh Node Project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Serving our files using express module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Serving an application using Node JS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Introduction to jQuery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Introduction to UI5</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Responsive Web Design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Structure of UI5 Framework</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MVC Architecture.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Project Structure of UI5 Project.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First UI5 Project</a:t>
            </a:r>
            <a:endParaRPr/>
          </a:p>
        </p:txBody>
      </p:sp>
      <p:sp>
        <p:nvSpPr>
          <p:cNvPr id="104" name="Google Shape;104;p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0"/>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Introduction to jQuery</a:t>
            </a:r>
            <a:endParaRPr/>
          </a:p>
        </p:txBody>
      </p:sp>
      <p:pic>
        <p:nvPicPr>
          <p:cNvPr id="337" name="Google Shape;337;p20"/>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38" name="Google Shape;338;p20"/>
          <p:cNvSpPr txBox="1"/>
          <p:nvPr/>
        </p:nvSpPr>
        <p:spPr>
          <a:xfrm>
            <a:off x="261764" y="779089"/>
            <a:ext cx="11161643" cy="57704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jQuery is a java script library, which is </a:t>
            </a:r>
            <a:r>
              <a:rPr lang="en-US" sz="1799">
                <a:solidFill>
                  <a:srgbClr val="000000"/>
                </a:solidFill>
                <a:latin typeface="Calibri"/>
                <a:ea typeface="Calibri"/>
                <a:cs typeface="Calibri"/>
                <a:sym typeface="Calibri"/>
              </a:rPr>
              <a:t>used to simplify our JS code.</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moto is to minimize JS code size.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Why we use jQuery?</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It’s free to use (Open Source)</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Used by top software companies like google, Netflix, etc.</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Light weight JS library</a:t>
            </a:r>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1800" b="0" i="0">
                <a:solidFill>
                  <a:srgbClr val="000000"/>
                </a:solidFill>
                <a:latin typeface="Calibri"/>
                <a:ea typeface="Calibri"/>
                <a:cs typeface="Calibri"/>
                <a:sym typeface="Calibri"/>
              </a:rPr>
              <a:t>jQuery greatly simplifies JavaScript programming.</a:t>
            </a:r>
            <a:endParaRPr sz="18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Available on internet</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Purpose is to </a:t>
            </a:r>
            <a:r>
              <a:rPr lang="en-US" sz="1800" b="1">
                <a:solidFill>
                  <a:schemeClr val="dk1"/>
                </a:solidFill>
                <a:latin typeface="Calibri"/>
                <a:ea typeface="Calibri"/>
                <a:cs typeface="Calibri"/>
                <a:sym typeface="Calibri"/>
              </a:rPr>
              <a:t>write less and do more</a:t>
            </a:r>
            <a:endParaRPr/>
          </a:p>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Industry standard</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How to use?</a:t>
            </a:r>
            <a:endParaRPr/>
          </a:p>
          <a:p>
            <a:pPr marL="342900" marR="0" lvl="0" indent="-342900" algn="l"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Download the jQuery library and keep it in our project, just like we use </a:t>
            </a:r>
            <a:r>
              <a:rPr lang="en-US" sz="1800">
                <a:solidFill>
                  <a:schemeClr val="dk1"/>
                </a:solidFill>
                <a:latin typeface="Calibri"/>
                <a:ea typeface="Calibri"/>
                <a:cs typeface="Calibri"/>
                <a:sym typeface="Calibri"/>
              </a:rPr>
              <a:t>util/mycode.js</a:t>
            </a:r>
            <a:endParaRPr/>
          </a:p>
          <a:p>
            <a:pPr marL="342900" marR="0" lvl="0" indent="-342900" algn="l" rtl="0">
              <a:spcBef>
                <a:spcPts val="0"/>
              </a:spcBef>
              <a:spcAft>
                <a:spcPts val="0"/>
              </a:spcAft>
              <a:buClr>
                <a:srgbClr val="000000"/>
              </a:buClr>
              <a:buSzPts val="1799"/>
              <a:buFont typeface="Calibri"/>
              <a:buAutoNum type="arabicPeriod"/>
            </a:pPr>
            <a:r>
              <a:rPr lang="en-US" sz="1799">
                <a:solidFill>
                  <a:srgbClr val="000000"/>
                </a:solidFill>
                <a:latin typeface="Calibri"/>
                <a:ea typeface="Calibri"/>
                <a:cs typeface="Calibri"/>
                <a:sym typeface="Calibri"/>
              </a:rPr>
              <a:t>Reference jQuery from CDN (Content Distribution/Delivery Network) – directly reference it from internet</a:t>
            </a:r>
            <a:endParaRPr/>
          </a:p>
          <a:p>
            <a:pPr marL="342900" marR="0" lvl="0" indent="-228663" algn="l" rtl="0">
              <a:spcBef>
                <a:spcPts val="0"/>
              </a:spcBef>
              <a:spcAft>
                <a:spcPts val="0"/>
              </a:spcAft>
              <a:buClr>
                <a:schemeClr val="dk1"/>
              </a:buClr>
              <a:buSzPts val="1799"/>
              <a:buFont typeface="Calibri"/>
              <a:buNone/>
            </a:pPr>
            <a:endParaRPr sz="1799">
              <a:solidFill>
                <a:srgbClr val="000000"/>
              </a:solidFill>
              <a:latin typeface="Calibri"/>
              <a:ea typeface="Calibri"/>
              <a:cs typeface="Calibri"/>
              <a:sym typeface="Calibri"/>
            </a:endParaRPr>
          </a:p>
          <a:p>
            <a:pPr marL="0" marR="0" lvl="0" indent="0" algn="l" rtl="0">
              <a:spcBef>
                <a:spcPts val="0"/>
              </a:spcBef>
              <a:spcAft>
                <a:spcPts val="0"/>
              </a:spcAft>
              <a:buNone/>
            </a:pPr>
            <a:r>
              <a:rPr lang="en-US" sz="1799" b="1">
                <a:solidFill>
                  <a:srgbClr val="000000"/>
                </a:solidFill>
                <a:latin typeface="Calibri"/>
                <a:ea typeface="Calibri"/>
                <a:cs typeface="Calibri"/>
                <a:sym typeface="Calibri"/>
              </a:rPr>
              <a:t>Documentation of jQuery is available @ </a:t>
            </a:r>
            <a:r>
              <a:rPr lang="en-US" sz="1799" b="1"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https://jquery.com</a:t>
            </a:r>
            <a:endParaRPr sz="1799" b="1">
              <a:solidFill>
                <a:srgbClr val="000000"/>
              </a:solidFill>
              <a:latin typeface="Calibri"/>
              <a:ea typeface="Calibri"/>
              <a:cs typeface="Calibri"/>
              <a:sym typeface="Calibri"/>
            </a:endParaRPr>
          </a:p>
        </p:txBody>
      </p:sp>
      <p:sp>
        <p:nvSpPr>
          <p:cNvPr id="339" name="Google Shape;339;p20"/>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40" name="Google Shape;340;p20"/>
          <p:cNvPicPr preferRelativeResize="0"/>
          <p:nvPr/>
        </p:nvPicPr>
        <p:blipFill rotWithShape="1">
          <a:blip r:embed="rId5">
            <a:alphaModFix/>
          </a:blip>
          <a:srcRect/>
          <a:stretch/>
        </p:blipFill>
        <p:spPr>
          <a:xfrm>
            <a:off x="7318577" y="837427"/>
            <a:ext cx="4210814" cy="22967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Syntax of jQuery</a:t>
            </a:r>
            <a:endParaRPr/>
          </a:p>
        </p:txBody>
      </p:sp>
      <p:pic>
        <p:nvPicPr>
          <p:cNvPr id="346" name="Google Shape;346;p21"/>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47" name="Google Shape;347;p21"/>
          <p:cNvSpPr txBox="1"/>
          <p:nvPr/>
        </p:nvSpPr>
        <p:spPr>
          <a:xfrm>
            <a:off x="261764" y="779090"/>
            <a:ext cx="10444943" cy="43428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The jQuery syntax is tailor-made for </a:t>
            </a:r>
            <a:r>
              <a:rPr lang="en-US" sz="1800" b="1" i="0">
                <a:solidFill>
                  <a:srgbClr val="000000"/>
                </a:solidFill>
                <a:latin typeface="Calibri"/>
                <a:ea typeface="Calibri"/>
                <a:cs typeface="Calibri"/>
                <a:sym typeface="Calibri"/>
              </a:rPr>
              <a:t>selecting</a:t>
            </a:r>
            <a:r>
              <a:rPr lang="en-US" sz="1800" b="0" i="0">
                <a:solidFill>
                  <a:srgbClr val="000000"/>
                </a:solidFill>
                <a:latin typeface="Calibri"/>
                <a:ea typeface="Calibri"/>
                <a:cs typeface="Calibri"/>
                <a:sym typeface="Calibri"/>
              </a:rPr>
              <a:t> HTML elements and performing some </a:t>
            </a:r>
            <a:r>
              <a:rPr lang="en-US" sz="1800" b="1" i="0">
                <a:solidFill>
                  <a:srgbClr val="000000"/>
                </a:solidFill>
                <a:latin typeface="Calibri"/>
                <a:ea typeface="Calibri"/>
                <a:cs typeface="Calibri"/>
                <a:sym typeface="Calibri"/>
              </a:rPr>
              <a:t>action</a:t>
            </a:r>
            <a:r>
              <a:rPr lang="en-US" sz="1800" b="0" i="0">
                <a:solidFill>
                  <a:srgbClr val="000000"/>
                </a:solidFill>
                <a:latin typeface="Calibri"/>
                <a:ea typeface="Calibri"/>
                <a:cs typeface="Calibri"/>
                <a:sym typeface="Calibri"/>
              </a:rPr>
              <a:t> on the element(s).</a:t>
            </a:r>
            <a:endParaRPr/>
          </a:p>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Basic syntax is: </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	</a:t>
            </a:r>
            <a:r>
              <a:rPr lang="en-US" sz="1800" b="1" i="0">
                <a:solidFill>
                  <a:schemeClr val="accent6"/>
                </a:solidFill>
                <a:latin typeface="Calibri"/>
                <a:ea typeface="Calibri"/>
                <a:cs typeface="Calibri"/>
                <a:sym typeface="Calibri"/>
              </a:rPr>
              <a:t>$(</a:t>
            </a:r>
            <a:r>
              <a:rPr lang="en-US" sz="1800" b="1" i="1">
                <a:solidFill>
                  <a:schemeClr val="accent6"/>
                </a:solidFill>
                <a:latin typeface="Calibri"/>
                <a:ea typeface="Calibri"/>
                <a:cs typeface="Calibri"/>
                <a:sym typeface="Calibri"/>
              </a:rPr>
              <a:t>selector</a:t>
            </a:r>
            <a:r>
              <a:rPr lang="en-US" sz="1800" b="1" i="0">
                <a:solidFill>
                  <a:schemeClr val="accent6"/>
                </a:solidFill>
                <a:latin typeface="Calibri"/>
                <a:ea typeface="Calibri"/>
                <a:cs typeface="Calibri"/>
                <a:sym typeface="Calibri"/>
              </a:rPr>
              <a:t>).</a:t>
            </a:r>
            <a:r>
              <a:rPr lang="en-US" sz="1800" b="1" i="1">
                <a:solidFill>
                  <a:schemeClr val="accent6"/>
                </a:solidFill>
                <a:latin typeface="Calibri"/>
                <a:ea typeface="Calibri"/>
                <a:cs typeface="Calibri"/>
                <a:sym typeface="Calibri"/>
              </a:rPr>
              <a:t>action</a:t>
            </a:r>
            <a:r>
              <a:rPr lang="en-US" sz="1800" b="1" i="0">
                <a:solidFill>
                  <a:schemeClr val="accent6"/>
                </a:solidFill>
                <a:latin typeface="Calibri"/>
                <a:ea typeface="Calibri"/>
                <a:cs typeface="Calibri"/>
                <a:sym typeface="Calibri"/>
              </a:rPr>
              <a:t>()</a:t>
            </a:r>
            <a:endParaRPr/>
          </a:p>
          <a:p>
            <a:pPr marL="0" marR="0" lvl="0" indent="0" algn="just" rtl="0">
              <a:spcBef>
                <a:spcPts val="0"/>
              </a:spcBef>
              <a:spcAft>
                <a:spcPts val="0"/>
              </a:spcAft>
              <a:buNone/>
            </a:pPr>
            <a:endParaRPr sz="1800" b="1">
              <a:solidFill>
                <a:srgbClr val="000000"/>
              </a:solidFill>
              <a:latin typeface="Calibri"/>
              <a:ea typeface="Calibri"/>
              <a:cs typeface="Calibri"/>
              <a:sym typeface="Calibri"/>
            </a:endParaRPr>
          </a:p>
          <a:p>
            <a:pPr marL="285750" marR="0" lvl="0" indent="-285750" algn="just" rtl="0">
              <a:spcBef>
                <a:spcPts val="0"/>
              </a:spcBef>
              <a:spcAft>
                <a:spcPts val="0"/>
              </a:spcAft>
              <a:buClr>
                <a:schemeClr val="accent6"/>
              </a:buClr>
              <a:buSzPts val="1800"/>
              <a:buFont typeface="Noto Sans Symbols"/>
              <a:buChar char="▪"/>
            </a:pPr>
            <a:r>
              <a:rPr lang="en-US" sz="1800" b="1">
                <a:solidFill>
                  <a:schemeClr val="accent6"/>
                </a:solidFill>
                <a:latin typeface="Calibri"/>
                <a:ea typeface="Calibri"/>
                <a:cs typeface="Calibri"/>
                <a:sym typeface="Calibri"/>
              </a:rPr>
              <a:t>$</a:t>
            </a:r>
            <a:r>
              <a:rPr lang="en-US" sz="1800" b="1">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sign indicated to the browser that we want to use jQuery.</a:t>
            </a:r>
            <a:endParaRPr/>
          </a:p>
          <a:p>
            <a:pPr marL="285750" marR="0" lvl="0" indent="-171450" algn="just" rtl="0">
              <a:spcBef>
                <a:spcPts val="0"/>
              </a:spcBef>
              <a:spcAft>
                <a:spcPts val="0"/>
              </a:spcAft>
              <a:buClr>
                <a:schemeClr val="dk1"/>
              </a:buClr>
              <a:buSzPts val="1800"/>
              <a:buFont typeface="Noto Sans Symbols"/>
              <a:buNone/>
            </a:pPr>
            <a:endParaRPr sz="1800">
              <a:solidFill>
                <a:srgbClr val="000000"/>
              </a:solidFill>
              <a:latin typeface="Calibri"/>
              <a:ea typeface="Calibri"/>
              <a:cs typeface="Calibri"/>
              <a:sym typeface="Calibri"/>
            </a:endParaRPr>
          </a:p>
          <a:p>
            <a:pPr marL="285750" marR="0" lvl="0" indent="-285750" algn="just" rtl="0">
              <a:spcBef>
                <a:spcPts val="0"/>
              </a:spcBef>
              <a:spcAft>
                <a:spcPts val="0"/>
              </a:spcAft>
              <a:buClr>
                <a:schemeClr val="accent6"/>
              </a:buClr>
              <a:buSzPts val="1800"/>
              <a:buFont typeface="Noto Sans Symbols"/>
              <a:buChar char="▪"/>
            </a:pPr>
            <a:r>
              <a:rPr lang="en-US" sz="1800">
                <a:solidFill>
                  <a:schemeClr val="accent6"/>
                </a:solidFill>
                <a:latin typeface="Calibri"/>
                <a:ea typeface="Calibri"/>
                <a:cs typeface="Calibri"/>
                <a:sym typeface="Calibri"/>
              </a:rPr>
              <a:t>selector</a:t>
            </a:r>
            <a:r>
              <a:rPr lang="en-US" sz="1800">
                <a:solidFill>
                  <a:srgbClr val="000000"/>
                </a:solidFill>
                <a:latin typeface="Calibri"/>
                <a:ea typeface="Calibri"/>
                <a:cs typeface="Calibri"/>
                <a:sym typeface="Calibri"/>
              </a:rPr>
              <a:t>: selector is same what we have seen in CSS i.e., </a:t>
            </a:r>
            <a:r>
              <a:rPr lang="en-US" sz="1800" b="1">
                <a:solidFill>
                  <a:schemeClr val="accent6"/>
                </a:solidFill>
                <a:latin typeface="Calibri"/>
                <a:ea typeface="Calibri"/>
                <a:cs typeface="Calibri"/>
                <a:sym typeface="Calibri"/>
              </a:rPr>
              <a:t>#id</a:t>
            </a:r>
            <a:r>
              <a:rPr lang="en-US" sz="1800">
                <a:solidFill>
                  <a:srgbClr val="000000"/>
                </a:solidFill>
                <a:latin typeface="Calibri"/>
                <a:ea typeface="Calibri"/>
                <a:cs typeface="Calibri"/>
                <a:sym typeface="Calibri"/>
              </a:rPr>
              <a:t>, </a:t>
            </a:r>
            <a:r>
              <a:rPr lang="en-US" sz="1800" b="1">
                <a:solidFill>
                  <a:schemeClr val="accent6"/>
                </a:solidFill>
                <a:latin typeface="Calibri"/>
                <a:ea typeface="Calibri"/>
                <a:cs typeface="Calibri"/>
                <a:sym typeface="Calibri"/>
              </a:rPr>
              <a:t>.class</a:t>
            </a:r>
            <a:r>
              <a:rPr lang="en-US" sz="1800">
                <a:solidFill>
                  <a:srgbClr val="000000"/>
                </a:solidFill>
                <a:latin typeface="Calibri"/>
                <a:ea typeface="Calibri"/>
                <a:cs typeface="Calibri"/>
                <a:sym typeface="Calibri"/>
              </a:rPr>
              <a:t>, </a:t>
            </a:r>
            <a:r>
              <a:rPr lang="en-US" sz="1800" b="1">
                <a:solidFill>
                  <a:schemeClr val="accent6"/>
                </a:solidFill>
                <a:latin typeface="Calibri"/>
                <a:ea typeface="Calibri"/>
                <a:cs typeface="Calibri"/>
                <a:sym typeface="Calibri"/>
              </a:rPr>
              <a:t>tagName</a:t>
            </a:r>
            <a:endParaRPr/>
          </a:p>
          <a:p>
            <a:pPr marL="285750" marR="0" lvl="0" indent="-171450" algn="just" rtl="0">
              <a:spcBef>
                <a:spcPts val="0"/>
              </a:spcBef>
              <a:spcAft>
                <a:spcPts val="0"/>
              </a:spcAft>
              <a:buClr>
                <a:schemeClr val="dk1"/>
              </a:buClr>
              <a:buSzPts val="1800"/>
              <a:buFont typeface="Noto Sans Symbols"/>
              <a:buNone/>
            </a:pPr>
            <a:endParaRPr sz="1800">
              <a:solidFill>
                <a:schemeClr val="accent6"/>
              </a:solidFill>
              <a:latin typeface="Calibri"/>
              <a:ea typeface="Calibri"/>
              <a:cs typeface="Calibri"/>
              <a:sym typeface="Calibri"/>
            </a:endParaRPr>
          </a:p>
          <a:p>
            <a:pPr marL="285750" marR="0" lvl="0" indent="-285750" algn="just" rtl="0">
              <a:spcBef>
                <a:spcPts val="0"/>
              </a:spcBef>
              <a:spcAft>
                <a:spcPts val="0"/>
              </a:spcAft>
              <a:buClr>
                <a:schemeClr val="accent6"/>
              </a:buClr>
              <a:buSzPts val="1800"/>
              <a:buFont typeface="Noto Sans Symbols"/>
              <a:buChar char="▪"/>
            </a:pPr>
            <a:r>
              <a:rPr lang="en-US" sz="1800">
                <a:solidFill>
                  <a:schemeClr val="accent6"/>
                </a:solidFill>
                <a:latin typeface="Calibri"/>
                <a:ea typeface="Calibri"/>
                <a:cs typeface="Calibri"/>
                <a:sym typeface="Calibri"/>
              </a:rPr>
              <a:t>Action(): </a:t>
            </a:r>
            <a:r>
              <a:rPr lang="en-US" sz="1800">
                <a:solidFill>
                  <a:schemeClr val="dk1"/>
                </a:solidFill>
                <a:latin typeface="Calibri"/>
                <a:ea typeface="Calibri"/>
                <a:cs typeface="Calibri"/>
                <a:sym typeface="Calibri"/>
              </a:rPr>
              <a:t>It is a JavaScript Event or Action which we want to perform on the selected element.</a:t>
            </a:r>
            <a:endParaRPr/>
          </a:p>
          <a:p>
            <a:pPr marL="285750" marR="0" lvl="0" indent="-17145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Example:</a:t>
            </a:r>
            <a:endParaRPr/>
          </a:p>
          <a:p>
            <a:pPr marL="457200" marR="0" lvl="1" indent="0" algn="l" rtl="0">
              <a:lnSpc>
                <a:spcPct val="150000"/>
              </a:lnSpc>
              <a:spcBef>
                <a:spcPts val="0"/>
              </a:spcBef>
              <a:spcAft>
                <a:spcPts val="0"/>
              </a:spcAft>
              <a:buNone/>
            </a:pPr>
            <a:r>
              <a:rPr lang="en-US" sz="1800" b="0" i="0" u="none" strike="noStrike" cap="none">
                <a:solidFill>
                  <a:schemeClr val="accent6"/>
                </a:solidFill>
                <a:latin typeface="Calibri"/>
                <a:ea typeface="Calibri"/>
                <a:cs typeface="Calibri"/>
                <a:sym typeface="Calibri"/>
              </a:rPr>
              <a:t>$("p").hide() </a:t>
            </a:r>
            <a:r>
              <a:rPr lang="en-US" sz="1800" b="0" i="0" u="none" strike="noStrike" cap="none">
                <a:solidFill>
                  <a:srgbClr val="000000"/>
                </a:solidFill>
                <a:latin typeface="Calibri"/>
                <a:ea typeface="Calibri"/>
                <a:cs typeface="Calibri"/>
                <a:sym typeface="Calibri"/>
              </a:rPr>
              <a:t>- hides all &lt;p&gt; elements.</a:t>
            </a:r>
            <a:endParaRPr sz="1800" b="0" i="0" u="none" strike="noStrike" cap="none">
              <a:solidFill>
                <a:schemeClr val="dk1"/>
              </a:solidFill>
              <a:latin typeface="Calibri"/>
              <a:ea typeface="Calibri"/>
              <a:cs typeface="Calibri"/>
              <a:sym typeface="Calibri"/>
            </a:endParaRPr>
          </a:p>
          <a:p>
            <a:pPr marL="457200" marR="0" lvl="1" indent="0" algn="l" rtl="0">
              <a:lnSpc>
                <a:spcPct val="150000"/>
              </a:lnSpc>
              <a:spcBef>
                <a:spcPts val="0"/>
              </a:spcBef>
              <a:spcAft>
                <a:spcPts val="0"/>
              </a:spcAft>
              <a:buNone/>
            </a:pPr>
            <a:r>
              <a:rPr lang="en-US" sz="1800" b="0" i="0" u="none" strike="noStrike" cap="none">
                <a:solidFill>
                  <a:schemeClr val="accent6"/>
                </a:solidFill>
                <a:latin typeface="Calibri"/>
                <a:ea typeface="Calibri"/>
                <a:cs typeface="Calibri"/>
                <a:sym typeface="Calibri"/>
              </a:rPr>
              <a:t>$(".test").hide() </a:t>
            </a:r>
            <a:r>
              <a:rPr lang="en-US" sz="1800" b="0" i="0" u="none" strike="noStrike" cap="none">
                <a:solidFill>
                  <a:srgbClr val="000000"/>
                </a:solidFill>
                <a:latin typeface="Calibri"/>
                <a:ea typeface="Calibri"/>
                <a:cs typeface="Calibri"/>
                <a:sym typeface="Calibri"/>
              </a:rPr>
              <a:t>- hides all elements with class="test".</a:t>
            </a:r>
            <a:endParaRPr sz="1800" b="0" i="0" u="none" strike="noStrike" cap="none">
              <a:solidFill>
                <a:schemeClr val="dk1"/>
              </a:solidFill>
              <a:latin typeface="Calibri"/>
              <a:ea typeface="Calibri"/>
              <a:cs typeface="Calibri"/>
              <a:sym typeface="Calibri"/>
            </a:endParaRPr>
          </a:p>
          <a:p>
            <a:pPr marL="457200" marR="0" lvl="1" indent="0" algn="l" rtl="0">
              <a:lnSpc>
                <a:spcPct val="150000"/>
              </a:lnSpc>
              <a:spcBef>
                <a:spcPts val="0"/>
              </a:spcBef>
              <a:spcAft>
                <a:spcPts val="0"/>
              </a:spcAft>
              <a:buNone/>
            </a:pPr>
            <a:r>
              <a:rPr lang="en-US" sz="1800" b="0" i="0" u="none" strike="noStrike" cap="none">
                <a:solidFill>
                  <a:schemeClr val="accent6"/>
                </a:solidFill>
                <a:latin typeface="Calibri"/>
                <a:ea typeface="Calibri"/>
                <a:cs typeface="Calibri"/>
                <a:sym typeface="Calibri"/>
              </a:rPr>
              <a:t>$("#test").hide() </a:t>
            </a:r>
            <a:r>
              <a:rPr lang="en-US" sz="1800" b="0" i="0" u="none" strike="noStrike" cap="none">
                <a:solidFill>
                  <a:srgbClr val="000000"/>
                </a:solidFill>
                <a:latin typeface="Calibri"/>
                <a:ea typeface="Calibri"/>
                <a:cs typeface="Calibri"/>
                <a:sym typeface="Calibri"/>
              </a:rPr>
              <a:t>- hides the element with id="test".</a:t>
            </a:r>
            <a:endParaRPr sz="1800" b="0" i="0" u="none" strike="noStrike" cap="none">
              <a:solidFill>
                <a:schemeClr val="dk1"/>
              </a:solidFill>
              <a:latin typeface="Calibri"/>
              <a:ea typeface="Calibri"/>
              <a:cs typeface="Calibri"/>
              <a:sym typeface="Calibri"/>
            </a:endParaRPr>
          </a:p>
        </p:txBody>
      </p:sp>
      <p:sp>
        <p:nvSpPr>
          <p:cNvPr id="348" name="Google Shape;348;p21"/>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49" name="Google Shape;349;p21"/>
          <p:cNvPicPr preferRelativeResize="0"/>
          <p:nvPr/>
        </p:nvPicPr>
        <p:blipFill rotWithShape="1">
          <a:blip r:embed="rId4">
            <a:alphaModFix/>
          </a:blip>
          <a:srcRect/>
          <a:stretch/>
        </p:blipFill>
        <p:spPr>
          <a:xfrm>
            <a:off x="6898742" y="3429000"/>
            <a:ext cx="4481936" cy="281333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2"/>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800" dirty="0">
                <a:solidFill>
                  <a:schemeClr val="dk1"/>
                </a:solidFill>
                <a:latin typeface="Corben"/>
                <a:ea typeface="Corben"/>
                <a:cs typeface="Corben"/>
                <a:sym typeface="Corben"/>
              </a:rPr>
              <a:t>Hands – on: Adding effects using jQuery </a:t>
            </a:r>
            <a:endParaRPr sz="1100" dirty="0"/>
          </a:p>
        </p:txBody>
      </p:sp>
      <p:pic>
        <p:nvPicPr>
          <p:cNvPr id="355" name="Google Shape;355;p22"/>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56" name="Google Shape;356;p22"/>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Create a new file named jQBasic.html in the </a:t>
            </a:r>
            <a:r>
              <a:rPr lang="en-US" sz="1800" b="1">
                <a:solidFill>
                  <a:schemeClr val="accent6"/>
                </a:solidFill>
                <a:latin typeface="Calibri"/>
                <a:ea typeface="Calibri"/>
                <a:cs typeface="Calibri"/>
                <a:sym typeface="Calibri"/>
              </a:rPr>
              <a:t>Basics</a:t>
            </a:r>
            <a:r>
              <a:rPr lang="en-US" sz="1800">
                <a:solidFill>
                  <a:schemeClr val="dk1"/>
                </a:solidFill>
                <a:latin typeface="Calibri"/>
                <a:ea typeface="Calibri"/>
                <a:cs typeface="Calibri"/>
                <a:sym typeface="Calibri"/>
              </a:rPr>
              <a:t> folder which we have used for html, css and JavaScript.</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Bring the code related to the box and box-content form the previous example.</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Now we will add some effects to these boxes using the jQuery actions.</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jQBasics.html</a:t>
            </a:r>
            <a:endParaRPr sz="1800">
              <a:solidFill>
                <a:schemeClr val="dk1"/>
              </a:solidFill>
              <a:latin typeface="Calibri"/>
              <a:ea typeface="Calibri"/>
              <a:cs typeface="Calibri"/>
              <a:sym typeface="Calibri"/>
            </a:endParaRPr>
          </a:p>
        </p:txBody>
      </p:sp>
      <p:sp>
        <p:nvSpPr>
          <p:cNvPr id="357" name="Google Shape;357;p2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58" name="Google Shape;358;p22"/>
          <p:cNvPicPr preferRelativeResize="0"/>
          <p:nvPr/>
        </p:nvPicPr>
        <p:blipFill rotWithShape="1">
          <a:blip r:embed="rId5">
            <a:alphaModFix/>
          </a:blip>
          <a:srcRect/>
          <a:stretch/>
        </p:blipFill>
        <p:spPr>
          <a:xfrm>
            <a:off x="5565162" y="2533416"/>
            <a:ext cx="5815516" cy="282235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3"/>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Adding Animation</a:t>
            </a:r>
            <a:endParaRPr/>
          </a:p>
        </p:txBody>
      </p:sp>
      <p:pic>
        <p:nvPicPr>
          <p:cNvPr id="364" name="Google Shape;364;p23"/>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65" name="Google Shape;365;p23"/>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add some animations to our html page using the jQuery.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this we have to bring back the login fields code back form the previous examples.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jQBasics.html</a:t>
            </a:r>
            <a:endParaRPr sz="1800">
              <a:solidFill>
                <a:schemeClr val="dk1"/>
              </a:solidFill>
              <a:latin typeface="Calibri"/>
              <a:ea typeface="Calibri"/>
              <a:cs typeface="Calibri"/>
              <a:sym typeface="Calibri"/>
            </a:endParaRPr>
          </a:p>
        </p:txBody>
      </p:sp>
      <p:sp>
        <p:nvSpPr>
          <p:cNvPr id="366" name="Google Shape;366;p23"/>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67" name="Google Shape;367;p23"/>
          <p:cNvPicPr preferRelativeResize="0"/>
          <p:nvPr/>
        </p:nvPicPr>
        <p:blipFill rotWithShape="1">
          <a:blip r:embed="rId5">
            <a:alphaModFix/>
          </a:blip>
          <a:srcRect/>
          <a:stretch/>
        </p:blipFill>
        <p:spPr>
          <a:xfrm>
            <a:off x="7399959" y="2044793"/>
            <a:ext cx="4023447" cy="425556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Introduction to UI5</a:t>
            </a:r>
            <a:endParaRPr/>
          </a:p>
          <a:p>
            <a:pPr marL="0" marR="0" lvl="0" indent="0" algn="l" rtl="0">
              <a:lnSpc>
                <a:spcPct val="90000"/>
              </a:lnSpc>
              <a:spcBef>
                <a:spcPts val="0"/>
              </a:spcBef>
              <a:spcAft>
                <a:spcPts val="0"/>
              </a:spcAft>
              <a:buClr>
                <a:schemeClr val="dk1"/>
              </a:buClr>
              <a:buSzPts val="3600"/>
              <a:buFont typeface="Calibri"/>
              <a:buNone/>
            </a:pPr>
            <a:endParaRPr sz="3600">
              <a:solidFill>
                <a:schemeClr val="dk1"/>
              </a:solidFill>
              <a:latin typeface="Corben"/>
              <a:ea typeface="Corben"/>
              <a:cs typeface="Corben"/>
              <a:sym typeface="Corben"/>
            </a:endParaRPr>
          </a:p>
        </p:txBody>
      </p:sp>
      <p:pic>
        <p:nvPicPr>
          <p:cNvPr id="373" name="Google Shape;373;p24"/>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74" name="Google Shape;374;p24"/>
          <p:cNvSpPr txBox="1"/>
          <p:nvPr/>
        </p:nvSpPr>
        <p:spPr>
          <a:xfrm>
            <a:off x="261764" y="779090"/>
            <a:ext cx="11161643"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chemeClr val="dk1"/>
                </a:solidFill>
                <a:latin typeface="Calibri"/>
                <a:ea typeface="Calibri"/>
                <a:cs typeface="Calibri"/>
                <a:sym typeface="Calibri"/>
              </a:rPr>
              <a:t>SAPUI5 (SAP user interface for HTML5)</a:t>
            </a:r>
            <a:r>
              <a:rPr lang="en-US" sz="1800" b="0" i="0">
                <a:solidFill>
                  <a:schemeClr val="dk1"/>
                </a:solidFill>
                <a:latin typeface="Calibri"/>
                <a:ea typeface="Calibri"/>
                <a:cs typeface="Calibri"/>
                <a:sym typeface="Calibri"/>
              </a:rPr>
              <a:t> or </a:t>
            </a:r>
            <a:r>
              <a:rPr lang="en-US" sz="1800" b="1" i="0">
                <a:solidFill>
                  <a:schemeClr val="dk1"/>
                </a:solidFill>
                <a:latin typeface="Calibri"/>
                <a:ea typeface="Calibri"/>
                <a:cs typeface="Calibri"/>
                <a:sym typeface="Calibri"/>
              </a:rPr>
              <a:t>Open UI5</a:t>
            </a:r>
            <a:r>
              <a:rPr lang="en-US" sz="1800" b="0" i="0">
                <a:solidFill>
                  <a:schemeClr val="dk1"/>
                </a:solidFill>
                <a:latin typeface="Calibri"/>
                <a:ea typeface="Calibri"/>
                <a:cs typeface="Calibri"/>
                <a:sym typeface="Calibri"/>
              </a:rPr>
              <a:t> is a collection of libraries that you can use to build desktop and mobile applications that run in a browser. With the SAPUI5 JavaScript toolkit, you can create web applications using HTML5 web development standards.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SAP UI5 is a </a:t>
            </a:r>
            <a:r>
              <a:rPr lang="en-US" sz="1800" b="1" u="sng">
                <a:solidFill>
                  <a:schemeClr val="dk1"/>
                </a:solidFill>
                <a:latin typeface="Calibri"/>
                <a:ea typeface="Calibri"/>
                <a:cs typeface="Calibri"/>
                <a:sym typeface="Calibri"/>
              </a:rPr>
              <a:t>framework</a:t>
            </a:r>
            <a:r>
              <a:rPr lang="en-US" sz="1800">
                <a:solidFill>
                  <a:schemeClr val="dk1"/>
                </a:solidFill>
                <a:latin typeface="Calibri"/>
                <a:ea typeface="Calibri"/>
                <a:cs typeface="Calibri"/>
                <a:sym typeface="Calibri"/>
              </a:rPr>
              <a:t> which is used to develop </a:t>
            </a:r>
            <a:r>
              <a:rPr lang="en-US" sz="1800" b="1" u="sng">
                <a:solidFill>
                  <a:schemeClr val="dk1"/>
                </a:solidFill>
                <a:latin typeface="Calibri"/>
                <a:ea typeface="Calibri"/>
                <a:cs typeface="Calibri"/>
                <a:sym typeface="Calibri"/>
              </a:rPr>
              <a:t>Responsive</a:t>
            </a:r>
            <a:r>
              <a:rPr lang="en-US" sz="1800">
                <a:solidFill>
                  <a:schemeClr val="dk1"/>
                </a:solidFill>
                <a:latin typeface="Calibri"/>
                <a:ea typeface="Calibri"/>
                <a:cs typeface="Calibri"/>
                <a:sym typeface="Calibri"/>
              </a:rPr>
              <a:t> web applications to run on any platform, any browser and any OS.</a:t>
            </a:r>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Framework: - </a:t>
            </a:r>
            <a:r>
              <a:rPr lang="en-US" sz="1800" b="0" i="0">
                <a:solidFill>
                  <a:schemeClr val="dk1"/>
                </a:solidFill>
                <a:latin typeface="Calibri"/>
                <a:ea typeface="Calibri"/>
                <a:cs typeface="Calibri"/>
                <a:sym typeface="Calibri"/>
              </a:rPr>
              <a:t>A framework is a platform for developing software </a:t>
            </a:r>
            <a:r>
              <a:rPr lang="en-US" sz="1800" b="0" i="0" u="none" strike="noStrike">
                <a:solidFill>
                  <a:schemeClr val="dk1"/>
                </a:solidFill>
                <a:latin typeface="Calibri"/>
                <a:ea typeface="Calibri"/>
                <a:cs typeface="Calibri"/>
                <a:sym typeface="Calibri"/>
              </a:rPr>
              <a:t>applications</a:t>
            </a:r>
            <a:r>
              <a:rPr lang="en-US" sz="1800" b="0" i="0">
                <a:solidFill>
                  <a:schemeClr val="dk1"/>
                </a:solidFill>
                <a:latin typeface="Calibri"/>
                <a:ea typeface="Calibri"/>
                <a:cs typeface="Calibri"/>
                <a:sym typeface="Calibri"/>
              </a:rPr>
              <a:t>. It provides a foundation on which software developers can build programs for a specific </a:t>
            </a:r>
            <a:r>
              <a:rPr lang="en-US" sz="1800" b="0" i="0" strike="noStrike">
                <a:solidFill>
                  <a:schemeClr val="dk1"/>
                </a:solidFill>
                <a:latin typeface="Calibri"/>
                <a:ea typeface="Calibri"/>
                <a:cs typeface="Calibri"/>
                <a:sym typeface="Calibri"/>
              </a:rPr>
              <a:t>platform</a:t>
            </a:r>
            <a:r>
              <a:rPr lang="en-US" sz="1800" b="0" i="0">
                <a:solidFill>
                  <a:schemeClr val="dk1"/>
                </a:solidFill>
                <a:latin typeface="Calibri"/>
                <a:ea typeface="Calibri"/>
                <a:cs typeface="Calibri"/>
                <a:sym typeface="Calibri"/>
              </a:rPr>
              <a:t>.</a:t>
            </a:r>
            <a:endParaRPr/>
          </a:p>
          <a:p>
            <a:pPr marL="285750" marR="0" lvl="0" indent="-28575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a:t>
            </a:r>
            <a:r>
              <a:rPr lang="en-US" sz="1800" b="0" i="0">
                <a:solidFill>
                  <a:schemeClr val="dk1"/>
                </a:solidFill>
                <a:latin typeface="Calibri"/>
                <a:ea typeface="Calibri"/>
                <a:cs typeface="Calibri"/>
                <a:sym typeface="Calibri"/>
              </a:rPr>
              <a:t> framework consists of </a:t>
            </a:r>
            <a:r>
              <a:rPr lang="en-US" sz="1800" b="1" i="0">
                <a:solidFill>
                  <a:schemeClr val="dk1"/>
                </a:solidFill>
                <a:latin typeface="Calibri"/>
                <a:ea typeface="Calibri"/>
                <a:cs typeface="Calibri"/>
                <a:sym typeface="Calibri"/>
              </a:rPr>
              <a:t>libraries</a:t>
            </a:r>
            <a:r>
              <a:rPr lang="en-US" sz="1800" b="0" i="0">
                <a:solidFill>
                  <a:schemeClr val="dk1"/>
                </a:solidFill>
                <a:latin typeface="Calibri"/>
                <a:ea typeface="Calibri"/>
                <a:cs typeface="Calibri"/>
                <a:sym typeface="Calibri"/>
              </a:rPr>
              <a:t> that can be used to process </a:t>
            </a:r>
            <a:r>
              <a:rPr lang="en-US" sz="1800" b="0" i="0" u="none" strike="noStrike">
                <a:solidFill>
                  <a:schemeClr val="dk1"/>
                </a:solidFill>
                <a:latin typeface="Calibri"/>
                <a:ea typeface="Calibri"/>
                <a:cs typeface="Calibri"/>
                <a:sym typeface="Calibri"/>
              </a:rPr>
              <a:t>input</a:t>
            </a:r>
            <a:r>
              <a:rPr lang="en-US" sz="1800" b="0" i="0">
                <a:solidFill>
                  <a:schemeClr val="dk1"/>
                </a:solidFill>
                <a:latin typeface="Calibri"/>
                <a:ea typeface="Calibri"/>
                <a:cs typeface="Calibri"/>
                <a:sym typeface="Calibri"/>
              </a:rPr>
              <a:t>, manage hardware devices, and interact with </a:t>
            </a:r>
            <a:r>
              <a:rPr lang="en-US" sz="1800" b="0" i="0" u="none" strike="noStrike">
                <a:solidFill>
                  <a:schemeClr val="dk1"/>
                </a:solidFill>
                <a:latin typeface="Calibri"/>
                <a:ea typeface="Calibri"/>
                <a:cs typeface="Calibri"/>
                <a:sym typeface="Calibri"/>
              </a:rPr>
              <a:t>system software</a:t>
            </a:r>
            <a:r>
              <a:rPr lang="en-US" sz="1800" b="0" i="0">
                <a:solidFill>
                  <a:schemeClr val="dk1"/>
                </a:solidFill>
                <a:latin typeface="Calibri"/>
                <a:ea typeface="Calibri"/>
                <a:cs typeface="Calibri"/>
                <a:sym typeface="Calibri"/>
              </a:rPr>
              <a:t>.</a:t>
            </a:r>
            <a:endParaRPr/>
          </a:p>
          <a:p>
            <a:pPr marL="285750" marR="0" lvl="0" indent="-285750" algn="just"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Library</a:t>
            </a:r>
            <a:r>
              <a:rPr lang="en-US" sz="1800">
                <a:solidFill>
                  <a:schemeClr val="dk1"/>
                </a:solidFill>
                <a:latin typeface="Calibri"/>
                <a:ea typeface="Calibri"/>
                <a:cs typeface="Calibri"/>
                <a:sym typeface="Calibri"/>
              </a:rPr>
              <a:t>: - A collection of </a:t>
            </a:r>
            <a:r>
              <a:rPr lang="en-US" sz="1800" b="1">
                <a:solidFill>
                  <a:schemeClr val="dk1"/>
                </a:solidFill>
                <a:latin typeface="Calibri"/>
                <a:ea typeface="Calibri"/>
                <a:cs typeface="Calibri"/>
                <a:sym typeface="Calibri"/>
              </a:rPr>
              <a:t>Classes</a:t>
            </a:r>
            <a:r>
              <a:rPr lang="en-US" sz="1800">
                <a:solidFill>
                  <a:schemeClr val="dk1"/>
                </a:solidFill>
                <a:latin typeface="Calibri"/>
                <a:ea typeface="Calibri"/>
                <a:cs typeface="Calibri"/>
                <a:sym typeface="Calibri"/>
              </a:rPr>
              <a:t>.</a:t>
            </a:r>
            <a:endParaRPr/>
          </a:p>
          <a:p>
            <a:pPr marL="285750" marR="0" lvl="0" indent="-285750" algn="just"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Classes: - </a:t>
            </a:r>
            <a:r>
              <a:rPr lang="en-US" sz="1800">
                <a:solidFill>
                  <a:schemeClr val="dk1"/>
                </a:solidFill>
                <a:latin typeface="Calibri"/>
                <a:ea typeface="Calibri"/>
                <a:cs typeface="Calibri"/>
                <a:sym typeface="Calibri"/>
              </a:rPr>
              <a:t>Collection of methods, Attributes, Events</a:t>
            </a:r>
            <a:r>
              <a:rPr lang="en-US" sz="1800" b="1">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75" name="Google Shape;375;p24"/>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76" name="Google Shape;376;p24"/>
          <p:cNvPicPr preferRelativeResize="0"/>
          <p:nvPr/>
        </p:nvPicPr>
        <p:blipFill rotWithShape="1">
          <a:blip r:embed="rId4">
            <a:alphaModFix/>
          </a:blip>
          <a:srcRect/>
          <a:stretch/>
        </p:blipFill>
        <p:spPr>
          <a:xfrm>
            <a:off x="1438275" y="4393457"/>
            <a:ext cx="2466975" cy="1179022"/>
          </a:xfrm>
          <a:prstGeom prst="rect">
            <a:avLst/>
          </a:prstGeom>
          <a:noFill/>
          <a:ln>
            <a:noFill/>
          </a:ln>
        </p:spPr>
      </p:pic>
      <p:sp>
        <p:nvSpPr>
          <p:cNvPr id="377" name="Google Shape;377;p24"/>
          <p:cNvSpPr/>
          <p:nvPr/>
        </p:nvSpPr>
        <p:spPr>
          <a:xfrm>
            <a:off x="7229475" y="4038600"/>
            <a:ext cx="2466975" cy="354857"/>
          </a:xfrm>
          <a:prstGeom prst="rect">
            <a:avLst/>
          </a:prstGeom>
          <a:solidFill>
            <a:schemeClr val="accent4"/>
          </a:solidFill>
          <a:ln w="12700" cap="flat" cmpd="sng">
            <a:solidFill>
              <a:srgbClr val="4396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Code</a:t>
            </a:r>
            <a:endParaRPr/>
          </a:p>
        </p:txBody>
      </p:sp>
      <p:sp>
        <p:nvSpPr>
          <p:cNvPr id="378" name="Google Shape;378;p24"/>
          <p:cNvSpPr/>
          <p:nvPr/>
        </p:nvSpPr>
        <p:spPr>
          <a:xfrm>
            <a:off x="8956431" y="5136511"/>
            <a:ext cx="2466975" cy="354857"/>
          </a:xfrm>
          <a:prstGeom prst="rect">
            <a:avLst/>
          </a:prstGeom>
          <a:solidFill>
            <a:schemeClr val="accent2"/>
          </a:solidFill>
          <a:ln w="12700" cap="flat" cmpd="sng">
            <a:solidFill>
              <a:srgbClr val="4494B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Framework</a:t>
            </a:r>
            <a:endParaRPr/>
          </a:p>
        </p:txBody>
      </p:sp>
      <p:sp>
        <p:nvSpPr>
          <p:cNvPr id="379" name="Google Shape;379;p24"/>
          <p:cNvSpPr/>
          <p:nvPr/>
        </p:nvSpPr>
        <p:spPr>
          <a:xfrm>
            <a:off x="5419725" y="5136511"/>
            <a:ext cx="2466975" cy="354857"/>
          </a:xfrm>
          <a:prstGeom prst="rect">
            <a:avLst/>
          </a:prstGeom>
          <a:solidFill>
            <a:schemeClr val="accent2"/>
          </a:solidFill>
          <a:ln w="12700" cap="flat" cmpd="sng">
            <a:solidFill>
              <a:srgbClr val="4494B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Libraries</a:t>
            </a:r>
            <a:endParaRPr/>
          </a:p>
        </p:txBody>
      </p:sp>
      <p:cxnSp>
        <p:nvCxnSpPr>
          <p:cNvPr id="380" name="Google Shape;380;p24"/>
          <p:cNvCxnSpPr>
            <a:endCxn id="377" idx="2"/>
          </p:cNvCxnSpPr>
          <p:nvPr/>
        </p:nvCxnSpPr>
        <p:spPr>
          <a:xfrm rot="10800000" flipH="1">
            <a:off x="6848363" y="4393457"/>
            <a:ext cx="1614600" cy="743100"/>
          </a:xfrm>
          <a:prstGeom prst="straightConnector1">
            <a:avLst/>
          </a:prstGeom>
          <a:noFill/>
          <a:ln w="19050" cap="flat" cmpd="sng">
            <a:solidFill>
              <a:schemeClr val="dk1"/>
            </a:solidFill>
            <a:prstDash val="solid"/>
            <a:miter lim="800000"/>
            <a:headEnd type="none" w="sm" len="sm"/>
            <a:tailEnd type="triangle" w="med" len="med"/>
          </a:ln>
        </p:spPr>
      </p:cxnSp>
      <p:cxnSp>
        <p:nvCxnSpPr>
          <p:cNvPr id="381" name="Google Shape;381;p24"/>
          <p:cNvCxnSpPr>
            <a:stCxn id="378" idx="0"/>
            <a:endCxn id="377" idx="2"/>
          </p:cNvCxnSpPr>
          <p:nvPr/>
        </p:nvCxnSpPr>
        <p:spPr>
          <a:xfrm rot="10800000">
            <a:off x="8462819" y="4393411"/>
            <a:ext cx="1727100" cy="743100"/>
          </a:xfrm>
          <a:prstGeom prst="straightConnector1">
            <a:avLst/>
          </a:prstGeom>
          <a:noFill/>
          <a:ln w="19050" cap="flat" cmpd="sng">
            <a:solidFill>
              <a:schemeClr val="dk1"/>
            </a:solidFill>
            <a:prstDash val="solid"/>
            <a:miter lim="800000"/>
            <a:headEnd type="none" w="sm" len="sm"/>
            <a:tailEnd type="triangle" w="med" len="med"/>
          </a:ln>
        </p:spPr>
      </p:cxnSp>
      <p:cxnSp>
        <p:nvCxnSpPr>
          <p:cNvPr id="382" name="Google Shape;382;p24"/>
          <p:cNvCxnSpPr>
            <a:stCxn id="378" idx="1"/>
            <a:endCxn id="379" idx="3"/>
          </p:cNvCxnSpPr>
          <p:nvPr/>
        </p:nvCxnSpPr>
        <p:spPr>
          <a:xfrm rot="10800000">
            <a:off x="7886631" y="5313940"/>
            <a:ext cx="1069800" cy="0"/>
          </a:xfrm>
          <a:prstGeom prst="straightConnector1">
            <a:avLst/>
          </a:prstGeom>
          <a:noFill/>
          <a:ln w="19050" cap="flat" cmpd="sng">
            <a:solidFill>
              <a:schemeClr val="dk1"/>
            </a:solidFill>
            <a:prstDash val="solid"/>
            <a:miter lim="800000"/>
            <a:headEnd type="none" w="sm" len="sm"/>
            <a:tailEnd type="triangle" w="med" len="med"/>
          </a:ln>
        </p:spPr>
      </p:cxnSp>
      <p:sp>
        <p:nvSpPr>
          <p:cNvPr id="383" name="Google Shape;383;p24"/>
          <p:cNvSpPr txBox="1"/>
          <p:nvPr/>
        </p:nvSpPr>
        <p:spPr>
          <a:xfrm>
            <a:off x="9326441" y="4581525"/>
            <a:ext cx="14272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Framework call you</a:t>
            </a:r>
            <a:endParaRPr/>
          </a:p>
        </p:txBody>
      </p:sp>
      <p:sp>
        <p:nvSpPr>
          <p:cNvPr id="384" name="Google Shape;384;p24"/>
          <p:cNvSpPr txBox="1"/>
          <p:nvPr/>
        </p:nvSpPr>
        <p:spPr>
          <a:xfrm>
            <a:off x="6391275" y="4591504"/>
            <a:ext cx="13335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You call the library</a:t>
            </a:r>
            <a:endParaRPr/>
          </a:p>
        </p:txBody>
      </p:sp>
      <p:sp>
        <p:nvSpPr>
          <p:cNvPr id="385" name="Google Shape;385;p24"/>
          <p:cNvSpPr txBox="1"/>
          <p:nvPr/>
        </p:nvSpPr>
        <p:spPr>
          <a:xfrm>
            <a:off x="8048625" y="5419725"/>
            <a:ext cx="8001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Contains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Responsive Web Design</a:t>
            </a:r>
            <a:endParaRPr/>
          </a:p>
        </p:txBody>
      </p:sp>
      <p:pic>
        <p:nvPicPr>
          <p:cNvPr id="391" name="Google Shape;391;p25"/>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392" name="Google Shape;392;p25"/>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202124"/>
                </a:solidFill>
                <a:latin typeface="Calibri"/>
                <a:ea typeface="Calibri"/>
                <a:cs typeface="Calibri"/>
                <a:sym typeface="Calibri"/>
              </a:rPr>
              <a:t>Responsive web design </a:t>
            </a:r>
            <a:r>
              <a:rPr lang="en-US" sz="1800" b="0" i="0">
                <a:solidFill>
                  <a:srgbClr val="202124"/>
                </a:solidFill>
                <a:latin typeface="Calibri"/>
                <a:ea typeface="Calibri"/>
                <a:cs typeface="Calibri"/>
                <a:sym typeface="Calibri"/>
              </a:rPr>
              <a:t>(RWD) is </a:t>
            </a:r>
            <a:r>
              <a:rPr lang="en-US" sz="1800" b="1" i="0">
                <a:solidFill>
                  <a:srgbClr val="202124"/>
                </a:solidFill>
                <a:latin typeface="Calibri"/>
                <a:ea typeface="Calibri"/>
                <a:cs typeface="Calibri"/>
                <a:sym typeface="Calibri"/>
              </a:rPr>
              <a:t>a web development approach that creates dynamic changes to the appearance of a web application</a:t>
            </a:r>
            <a:r>
              <a:rPr lang="en-US" sz="1800" b="0" i="0">
                <a:solidFill>
                  <a:srgbClr val="202124"/>
                </a:solidFill>
                <a:latin typeface="Calibri"/>
                <a:ea typeface="Calibri"/>
                <a:cs typeface="Calibri"/>
                <a:sym typeface="Calibri"/>
              </a:rPr>
              <a:t>, depending on the screen size and orientation of the device being used to view it.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Responsive Web Design is about using HTML and CSS to automatically resize, hide, shrink, or enlarge a website to make it look good on all devices (desktops, tablets, and phones).</a:t>
            </a:r>
            <a:endParaRPr/>
          </a:p>
          <a:p>
            <a:pPr marL="0" marR="0" lvl="0" indent="0" algn="just" rtl="0">
              <a:spcBef>
                <a:spcPts val="0"/>
              </a:spcBef>
              <a:spcAft>
                <a:spcPts val="0"/>
              </a:spcAft>
              <a:buNone/>
            </a:pPr>
            <a:endParaRPr sz="1800">
              <a:solidFill>
                <a:srgbClr val="000000"/>
              </a:solidFill>
              <a:latin typeface="Calibri"/>
              <a:ea typeface="Calibri"/>
              <a:cs typeface="Calibri"/>
              <a:sym typeface="Calibri"/>
            </a:endParaRPr>
          </a:p>
          <a:p>
            <a:pPr marL="0" marR="0" lvl="0" indent="0" algn="just" rtl="0">
              <a:spcBef>
                <a:spcPts val="0"/>
              </a:spcBef>
              <a:spcAft>
                <a:spcPts val="0"/>
              </a:spcAft>
              <a:buNone/>
            </a:pPr>
            <a:r>
              <a:rPr lang="en-US" sz="1800">
                <a:solidFill>
                  <a:srgbClr val="063C64"/>
                </a:solidFill>
                <a:latin typeface="Calibri"/>
                <a:ea typeface="Calibri"/>
                <a:cs typeface="Calibri"/>
                <a:sym typeface="Calibri"/>
              </a:rPr>
              <a:t>Now a days, all the frameworks are designed to adapt the UI according to the screen size of the device.</a:t>
            </a:r>
            <a:endParaRPr sz="1800">
              <a:solidFill>
                <a:srgbClr val="063C64"/>
              </a:solidFill>
              <a:latin typeface="Calibri"/>
              <a:ea typeface="Calibri"/>
              <a:cs typeface="Calibri"/>
              <a:sym typeface="Calibri"/>
            </a:endParaRPr>
          </a:p>
        </p:txBody>
      </p:sp>
      <p:sp>
        <p:nvSpPr>
          <p:cNvPr id="393" name="Google Shape;393;p25"/>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394" name="Google Shape;394;p25"/>
          <p:cNvPicPr preferRelativeResize="0"/>
          <p:nvPr/>
        </p:nvPicPr>
        <p:blipFill rotWithShape="1">
          <a:blip r:embed="rId4">
            <a:alphaModFix/>
          </a:blip>
          <a:srcRect/>
          <a:stretch/>
        </p:blipFill>
        <p:spPr>
          <a:xfrm>
            <a:off x="2991227" y="2931046"/>
            <a:ext cx="5466973" cy="30506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6"/>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Structure of UI5 Framework </a:t>
            </a:r>
            <a:endParaRPr/>
          </a:p>
        </p:txBody>
      </p:sp>
      <p:pic>
        <p:nvPicPr>
          <p:cNvPr id="400" name="Google Shape;400;p26"/>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01" name="Google Shape;401;p26"/>
          <p:cNvSpPr txBox="1"/>
          <p:nvPr/>
        </p:nvSpPr>
        <p:spPr>
          <a:xfrm>
            <a:off x="261764" y="779090"/>
            <a:ext cx="11161643"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The UI5 framework is built on top of open standards like HTML5, CSS, JS, and jQuery. UI5 Framework composed of two major components.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1.</a:t>
            </a:r>
            <a:r>
              <a:rPr lang="en-US" sz="1800" b="1">
                <a:solidFill>
                  <a:schemeClr val="dk1"/>
                </a:solidFill>
                <a:latin typeface="Calibri"/>
                <a:ea typeface="Calibri"/>
                <a:cs typeface="Calibri"/>
                <a:sym typeface="Calibri"/>
              </a:rPr>
              <a:t>Design Time Components: </a:t>
            </a:r>
            <a:r>
              <a:rPr lang="en-US" sz="1800">
                <a:solidFill>
                  <a:schemeClr val="dk1"/>
                </a:solidFill>
                <a:latin typeface="Calibri"/>
                <a:ea typeface="Calibri"/>
                <a:cs typeface="Calibri"/>
                <a:sym typeface="Calibri"/>
              </a:rPr>
              <a:t>It helps us to designing a new application from scratch , it consists of lots of libraries which help to design our application.</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2. </a:t>
            </a:r>
            <a:r>
              <a:rPr lang="en-US" sz="1800" b="1">
                <a:solidFill>
                  <a:schemeClr val="dk1"/>
                </a:solidFill>
                <a:latin typeface="Calibri"/>
                <a:ea typeface="Calibri"/>
                <a:cs typeface="Calibri"/>
                <a:sym typeface="Calibri"/>
              </a:rPr>
              <a:t>Runtime Components: </a:t>
            </a:r>
            <a:r>
              <a:rPr lang="en-US" sz="1800">
                <a:solidFill>
                  <a:schemeClr val="dk1"/>
                </a:solidFill>
                <a:latin typeface="Calibri"/>
                <a:ea typeface="Calibri"/>
                <a:cs typeface="Calibri"/>
                <a:sym typeface="Calibri"/>
              </a:rPr>
              <a:t>It consists of the renderer which is helpful for the conversion of ui5 code into the browser friendly code(HTML+CSS+JS)</a:t>
            </a:r>
            <a:endParaRPr/>
          </a:p>
          <a:p>
            <a:pPr marL="0" marR="0" lvl="0" indent="0" algn="just" rtl="0">
              <a:spcBef>
                <a:spcPts val="0"/>
              </a:spcBef>
              <a:spcAft>
                <a:spcPts val="0"/>
              </a:spcAft>
              <a:buNone/>
            </a:pPr>
            <a:r>
              <a:rPr lang="en-US" sz="1800">
                <a:solidFill>
                  <a:srgbClr val="22725C"/>
                </a:solidFill>
                <a:latin typeface="Calibri"/>
                <a:ea typeface="Calibri"/>
                <a:cs typeface="Calibri"/>
                <a:sym typeface="Calibri"/>
              </a:rPr>
              <a:t>The Browser only Understand the HTML , CSS , JavaScript.</a:t>
            </a:r>
            <a:endParaRPr/>
          </a:p>
        </p:txBody>
      </p:sp>
      <p:sp>
        <p:nvSpPr>
          <p:cNvPr id="402" name="Google Shape;402;p26"/>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grpSp>
        <p:nvGrpSpPr>
          <p:cNvPr id="403" name="Google Shape;403;p26"/>
          <p:cNvGrpSpPr/>
          <p:nvPr/>
        </p:nvGrpSpPr>
        <p:grpSpPr>
          <a:xfrm>
            <a:off x="287955" y="2925382"/>
            <a:ext cx="10103818" cy="3646868"/>
            <a:chOff x="1116833" y="2006075"/>
            <a:chExt cx="9794331" cy="3142353"/>
          </a:xfrm>
        </p:grpSpPr>
        <p:sp>
          <p:nvSpPr>
            <p:cNvPr id="404" name="Google Shape;404;p26"/>
            <p:cNvSpPr/>
            <p:nvPr/>
          </p:nvSpPr>
          <p:spPr>
            <a:xfrm>
              <a:off x="1603884" y="3164441"/>
              <a:ext cx="4608512" cy="1440160"/>
            </a:xfrm>
            <a:prstGeom prst="rect">
              <a:avLst/>
            </a:prstGeom>
            <a:gradFill>
              <a:gsLst>
                <a:gs pos="0">
                  <a:srgbClr val="F9A69F"/>
                </a:gs>
                <a:gs pos="50000">
                  <a:srgbClr val="F69791"/>
                </a:gs>
                <a:gs pos="100000">
                  <a:srgbClr val="FA847C"/>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SAP UI5 Design Time Component</a:t>
              </a:r>
              <a:endParaRPr/>
            </a:p>
            <a:p>
              <a:pPr marL="0" marR="0" lvl="0" indent="0" algn="ctr" rtl="0">
                <a:spcBef>
                  <a:spcPts val="0"/>
                </a:spcBef>
                <a:spcAft>
                  <a:spcPts val="0"/>
                </a:spcAft>
                <a:buNone/>
              </a:pPr>
              <a:endParaRPr sz="2400">
                <a:solidFill>
                  <a:schemeClr val="lt1"/>
                </a:solidFill>
                <a:latin typeface="Calibri"/>
                <a:ea typeface="Calibri"/>
                <a:cs typeface="Calibri"/>
                <a:sym typeface="Calibri"/>
              </a:endParaRPr>
            </a:p>
            <a:p>
              <a:pPr marL="0" marR="0" lvl="0" indent="0" algn="ctr" rtl="0">
                <a:spcBef>
                  <a:spcPts val="0"/>
                </a:spcBef>
                <a:spcAft>
                  <a:spcPts val="0"/>
                </a:spcAft>
                <a:buNone/>
              </a:pPr>
              <a:endParaRPr sz="2400">
                <a:solidFill>
                  <a:schemeClr val="lt1"/>
                </a:solidFill>
                <a:latin typeface="Calibri"/>
                <a:ea typeface="Calibri"/>
                <a:cs typeface="Calibri"/>
                <a:sym typeface="Calibri"/>
              </a:endParaRPr>
            </a:p>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05" name="Google Shape;405;p26"/>
            <p:cNvSpPr/>
            <p:nvPr/>
          </p:nvSpPr>
          <p:spPr>
            <a:xfrm>
              <a:off x="6212396" y="3164441"/>
              <a:ext cx="2810439" cy="1440160"/>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SAPUI5 Runtime Component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26"/>
            <p:cNvSpPr/>
            <p:nvPr/>
          </p:nvSpPr>
          <p:spPr>
            <a:xfrm>
              <a:off x="2387588" y="4780004"/>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HTML5</a:t>
              </a:r>
              <a:endParaRPr/>
            </a:p>
          </p:txBody>
        </p:sp>
        <p:sp>
          <p:nvSpPr>
            <p:cNvPr id="407" name="Google Shape;407;p26"/>
            <p:cNvSpPr/>
            <p:nvPr/>
          </p:nvSpPr>
          <p:spPr>
            <a:xfrm>
              <a:off x="3908140" y="4788388"/>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CSS</a:t>
              </a:r>
              <a:endParaRPr/>
            </a:p>
          </p:txBody>
        </p:sp>
        <p:sp>
          <p:nvSpPr>
            <p:cNvPr id="408" name="Google Shape;408;p26"/>
            <p:cNvSpPr/>
            <p:nvPr/>
          </p:nvSpPr>
          <p:spPr>
            <a:xfrm>
              <a:off x="5483932" y="4788388"/>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JS</a:t>
              </a:r>
              <a:endParaRPr/>
            </a:p>
          </p:txBody>
        </p:sp>
        <p:sp>
          <p:nvSpPr>
            <p:cNvPr id="409" name="Google Shape;409;p26"/>
            <p:cNvSpPr/>
            <p:nvPr/>
          </p:nvSpPr>
          <p:spPr>
            <a:xfrm>
              <a:off x="7077608" y="4788388"/>
              <a:ext cx="1368152" cy="360040"/>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jQuery</a:t>
              </a:r>
              <a:endParaRPr/>
            </a:p>
          </p:txBody>
        </p:sp>
        <p:sp>
          <p:nvSpPr>
            <p:cNvPr id="410" name="Google Shape;410;p26"/>
            <p:cNvSpPr/>
            <p:nvPr/>
          </p:nvSpPr>
          <p:spPr>
            <a:xfrm>
              <a:off x="1766352" y="4279456"/>
              <a:ext cx="1296144" cy="288032"/>
            </a:xfrm>
            <a:prstGeom prst="rect">
              <a:avLst/>
            </a:prstGeom>
            <a:solidFill>
              <a:srgbClr val="FF000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sap.ui.core</a:t>
              </a:r>
              <a:endParaRPr/>
            </a:p>
          </p:txBody>
        </p:sp>
        <p:sp>
          <p:nvSpPr>
            <p:cNvPr id="411" name="Google Shape;411;p26"/>
            <p:cNvSpPr/>
            <p:nvPr/>
          </p:nvSpPr>
          <p:spPr>
            <a:xfrm>
              <a:off x="3204828" y="4279456"/>
              <a:ext cx="1361452" cy="288032"/>
            </a:xfrm>
            <a:prstGeom prst="rect">
              <a:avLst/>
            </a:prstGeom>
            <a:solidFill>
              <a:srgbClr val="FF000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sap.ui.unified</a:t>
              </a:r>
              <a:endParaRPr/>
            </a:p>
          </p:txBody>
        </p:sp>
        <p:sp>
          <p:nvSpPr>
            <p:cNvPr id="412" name="Google Shape;412;p26"/>
            <p:cNvSpPr/>
            <p:nvPr/>
          </p:nvSpPr>
          <p:spPr>
            <a:xfrm>
              <a:off x="4708612" y="4256835"/>
              <a:ext cx="1440158" cy="310654"/>
            </a:xfrm>
            <a:prstGeom prst="rect">
              <a:avLst/>
            </a:prstGeom>
            <a:solidFill>
              <a:srgbClr val="FF000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sap.ui.core.mvc</a:t>
              </a:r>
              <a:endParaRPr/>
            </a:p>
          </p:txBody>
        </p:sp>
        <p:sp>
          <p:nvSpPr>
            <p:cNvPr id="413" name="Google Shape;413;p26"/>
            <p:cNvSpPr/>
            <p:nvPr/>
          </p:nvSpPr>
          <p:spPr>
            <a:xfrm>
              <a:off x="2479732" y="3582946"/>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sap.m</a:t>
              </a:r>
              <a:endParaRPr/>
            </a:p>
          </p:txBody>
        </p:sp>
        <p:sp>
          <p:nvSpPr>
            <p:cNvPr id="414" name="Google Shape;414;p26"/>
            <p:cNvSpPr/>
            <p:nvPr/>
          </p:nvSpPr>
          <p:spPr>
            <a:xfrm>
              <a:off x="2479732" y="3912131"/>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sap.ui.table</a:t>
              </a:r>
              <a:endParaRPr/>
            </a:p>
          </p:txBody>
        </p:sp>
        <p:sp>
          <p:nvSpPr>
            <p:cNvPr id="415" name="Google Shape;415;p26"/>
            <p:cNvSpPr/>
            <p:nvPr/>
          </p:nvSpPr>
          <p:spPr>
            <a:xfrm>
              <a:off x="3910480" y="3584576"/>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sap.ui.comp</a:t>
              </a:r>
              <a:endParaRPr/>
            </a:p>
          </p:txBody>
        </p:sp>
        <p:sp>
          <p:nvSpPr>
            <p:cNvPr id="416" name="Google Shape;416;p26"/>
            <p:cNvSpPr/>
            <p:nvPr/>
          </p:nvSpPr>
          <p:spPr>
            <a:xfrm>
              <a:off x="3918208" y="3912131"/>
              <a:ext cx="1296144" cy="288032"/>
            </a:xfrm>
            <a:prstGeom prst="rect">
              <a:avLst/>
            </a:prstGeom>
            <a:solidFill>
              <a:srgbClr val="22725C"/>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sap.ui.layout</a:t>
              </a:r>
              <a:endParaRPr/>
            </a:p>
          </p:txBody>
        </p:sp>
        <p:sp>
          <p:nvSpPr>
            <p:cNvPr id="417" name="Google Shape;417;p26"/>
            <p:cNvSpPr/>
            <p:nvPr/>
          </p:nvSpPr>
          <p:spPr>
            <a:xfrm>
              <a:off x="2773219" y="2118884"/>
              <a:ext cx="1388978" cy="604369"/>
            </a:xfrm>
            <a:prstGeom prst="rect">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BAS or VS Code</a:t>
              </a:r>
              <a:endParaRPr/>
            </a:p>
          </p:txBody>
        </p:sp>
        <p:sp>
          <p:nvSpPr>
            <p:cNvPr id="418" name="Google Shape;418;p26"/>
            <p:cNvSpPr/>
            <p:nvPr/>
          </p:nvSpPr>
          <p:spPr>
            <a:xfrm>
              <a:off x="1116833" y="2694877"/>
              <a:ext cx="422823" cy="349780"/>
            </a:xfrm>
            <a:prstGeom prst="smileyFace">
              <a:avLst>
                <a:gd name="adj" fmla="val 4653"/>
              </a:avLst>
            </a:prstGeom>
            <a:solidFill>
              <a:schemeClr val="accent4"/>
            </a:solidFill>
            <a:ln w="12700" cap="flat" cmpd="sng">
              <a:solidFill>
                <a:srgbClr val="4396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419" name="Google Shape;419;p26"/>
            <p:cNvCxnSpPr>
              <a:stCxn id="418" idx="6"/>
              <a:endCxn id="417" idx="1"/>
            </p:cNvCxnSpPr>
            <p:nvPr/>
          </p:nvCxnSpPr>
          <p:spPr>
            <a:xfrm rot="10800000" flipH="1">
              <a:off x="1539656" y="2420967"/>
              <a:ext cx="1233600" cy="448800"/>
            </a:xfrm>
            <a:prstGeom prst="bentConnector3">
              <a:avLst>
                <a:gd name="adj1" fmla="val 112554"/>
              </a:avLst>
            </a:prstGeom>
            <a:noFill/>
            <a:ln w="9525" cap="flat" cmpd="sng">
              <a:solidFill>
                <a:schemeClr val="accent1"/>
              </a:solidFill>
              <a:prstDash val="solid"/>
              <a:miter lim="800000"/>
              <a:headEnd type="none" w="sm" len="sm"/>
              <a:tailEnd type="triangle" w="med" len="med"/>
            </a:ln>
          </p:spPr>
        </p:cxnSp>
        <p:cxnSp>
          <p:nvCxnSpPr>
            <p:cNvPr id="420" name="Google Shape;420;p26"/>
            <p:cNvCxnSpPr>
              <a:stCxn id="417" idx="3"/>
              <a:endCxn id="421" idx="1"/>
            </p:cNvCxnSpPr>
            <p:nvPr/>
          </p:nvCxnSpPr>
          <p:spPr>
            <a:xfrm rot="10800000" flipH="1">
              <a:off x="4162197" y="2397069"/>
              <a:ext cx="2372700" cy="24000"/>
            </a:xfrm>
            <a:prstGeom prst="straightConnector1">
              <a:avLst/>
            </a:prstGeom>
            <a:noFill/>
            <a:ln w="9525" cap="flat" cmpd="sng">
              <a:solidFill>
                <a:schemeClr val="accent1"/>
              </a:solidFill>
              <a:prstDash val="solid"/>
              <a:miter lim="800000"/>
              <a:headEnd type="none" w="sm" len="sm"/>
              <a:tailEnd type="triangle" w="med" len="med"/>
            </a:ln>
          </p:spPr>
        </p:cxnSp>
        <p:sp>
          <p:nvSpPr>
            <p:cNvPr id="422" name="Google Shape;422;p26"/>
            <p:cNvSpPr/>
            <p:nvPr/>
          </p:nvSpPr>
          <p:spPr>
            <a:xfrm>
              <a:off x="3467708" y="2703286"/>
              <a:ext cx="203077" cy="461155"/>
            </a:xfrm>
            <a:prstGeom prst="up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3" name="Google Shape;423;p26"/>
            <p:cNvSpPr/>
            <p:nvPr/>
          </p:nvSpPr>
          <p:spPr>
            <a:xfrm>
              <a:off x="9022836" y="3582946"/>
              <a:ext cx="853582" cy="243261"/>
            </a:xfrm>
            <a:prstGeom prst="stripedRight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4" name="Google Shape;424;p26"/>
            <p:cNvSpPr/>
            <p:nvPr/>
          </p:nvSpPr>
          <p:spPr>
            <a:xfrm>
              <a:off x="9876418" y="3426183"/>
              <a:ext cx="1034746" cy="916674"/>
            </a:xfrm>
            <a:prstGeom prst="foldedCorner">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HTML+CSS+JS</a:t>
              </a:r>
              <a:endParaRPr/>
            </a:p>
          </p:txBody>
        </p:sp>
        <p:sp>
          <p:nvSpPr>
            <p:cNvPr id="425" name="Google Shape;425;p26"/>
            <p:cNvSpPr/>
            <p:nvPr/>
          </p:nvSpPr>
          <p:spPr>
            <a:xfrm>
              <a:off x="6924092" y="3826206"/>
              <a:ext cx="1582492" cy="609410"/>
            </a:xfrm>
            <a:prstGeom prst="cube">
              <a:avLst>
                <a:gd name="adj" fmla="val 25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Renderer</a:t>
              </a:r>
              <a:endParaRPr/>
            </a:p>
          </p:txBody>
        </p:sp>
        <p:cxnSp>
          <p:nvCxnSpPr>
            <p:cNvPr id="426" name="Google Shape;426;p26"/>
            <p:cNvCxnSpPr>
              <a:stCxn id="421" idx="2"/>
            </p:cNvCxnSpPr>
            <p:nvPr/>
          </p:nvCxnSpPr>
          <p:spPr>
            <a:xfrm rot="5400000">
              <a:off x="6729692" y="2970004"/>
              <a:ext cx="376500" cy="123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421" name="Google Shape;421;p26"/>
            <p:cNvSpPr/>
            <p:nvPr/>
          </p:nvSpPr>
          <p:spPr>
            <a:xfrm>
              <a:off x="6425070" y="2006075"/>
              <a:ext cx="998044" cy="781829"/>
            </a:xfrm>
            <a:prstGeom prst="verticalScroll">
              <a:avLst>
                <a:gd name="adj" fmla="val 125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App</a:t>
              </a:r>
              <a:endParaRPr/>
            </a:p>
          </p:txBody>
        </p:sp>
      </p:grpSp>
      <p:sp>
        <p:nvSpPr>
          <p:cNvPr id="427" name="Google Shape;427;p26"/>
          <p:cNvSpPr txBox="1"/>
          <p:nvPr/>
        </p:nvSpPr>
        <p:spPr>
          <a:xfrm>
            <a:off x="1444245" y="3900241"/>
            <a:ext cx="170170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Using the Libraries</a:t>
            </a:r>
            <a:endParaRPr/>
          </a:p>
        </p:txBody>
      </p:sp>
      <p:sp>
        <p:nvSpPr>
          <p:cNvPr id="428" name="Google Shape;428;p26"/>
          <p:cNvSpPr txBox="1"/>
          <p:nvPr/>
        </p:nvSpPr>
        <p:spPr>
          <a:xfrm>
            <a:off x="4476583" y="3106617"/>
            <a:ext cx="134566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Creating a App</a:t>
            </a:r>
            <a:endParaRPr/>
          </a:p>
        </p:txBody>
      </p:sp>
      <p:sp>
        <p:nvSpPr>
          <p:cNvPr id="429" name="Google Shape;429;p26"/>
          <p:cNvSpPr/>
          <p:nvPr/>
        </p:nvSpPr>
        <p:spPr>
          <a:xfrm>
            <a:off x="8884054" y="6018912"/>
            <a:ext cx="1477002" cy="723016"/>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Browser</a:t>
            </a:r>
            <a:endParaRPr/>
          </a:p>
        </p:txBody>
      </p:sp>
      <p:sp>
        <p:nvSpPr>
          <p:cNvPr id="430" name="Google Shape;430;p26"/>
          <p:cNvSpPr txBox="1"/>
          <p:nvPr/>
        </p:nvSpPr>
        <p:spPr>
          <a:xfrm>
            <a:off x="8393967" y="3812149"/>
            <a:ext cx="125881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Runtime component converts the code of application to</a:t>
            </a:r>
            <a:endParaRPr/>
          </a:p>
        </p:txBody>
      </p:sp>
      <p:sp>
        <p:nvSpPr>
          <p:cNvPr id="431" name="Google Shape;431;p26"/>
          <p:cNvSpPr/>
          <p:nvPr/>
        </p:nvSpPr>
        <p:spPr>
          <a:xfrm>
            <a:off x="9602967" y="5515874"/>
            <a:ext cx="234477" cy="537992"/>
          </a:xfrm>
          <a:prstGeom prst="down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26"/>
          <p:cNvSpPr txBox="1"/>
          <p:nvPr/>
        </p:nvSpPr>
        <p:spPr>
          <a:xfrm>
            <a:off x="9789346" y="5611070"/>
            <a:ext cx="17621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browser will now understand the code</a:t>
            </a:r>
            <a:r>
              <a:rPr lang="en-US" sz="1200">
                <a:solidFill>
                  <a:schemeClr val="dk1"/>
                </a:solidFill>
                <a:latin typeface="Calibri"/>
                <a:ea typeface="Calibri"/>
                <a:cs typeface="Calibri"/>
                <a:sym typeface="Calibri"/>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MVC Architecture</a:t>
            </a:r>
            <a:endParaRPr/>
          </a:p>
        </p:txBody>
      </p:sp>
      <p:pic>
        <p:nvPicPr>
          <p:cNvPr id="438" name="Google Shape;438;p27"/>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39" name="Google Shape;439;p27"/>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MVC Stands for Model , View and Controller.</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MVC is a design pattern used in software industries to build applications.</a:t>
            </a:r>
            <a:endParaRPr sz="1800" b="0" i="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1. Model:  </a:t>
            </a:r>
            <a:r>
              <a:rPr lang="en-US" sz="1800">
                <a:solidFill>
                  <a:schemeClr val="dk1"/>
                </a:solidFill>
                <a:latin typeface="Calibri"/>
                <a:ea typeface="Calibri"/>
                <a:cs typeface="Calibri"/>
                <a:sym typeface="Calibri"/>
              </a:rPr>
              <a:t>It holds the data of the application inside itself.</a:t>
            </a: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i="0">
                <a:solidFill>
                  <a:schemeClr val="dk1"/>
                </a:solidFill>
                <a:latin typeface="Calibri"/>
                <a:ea typeface="Calibri"/>
                <a:cs typeface="Calibri"/>
                <a:sym typeface="Calibri"/>
              </a:rPr>
              <a:t>      2. View: </a:t>
            </a:r>
            <a:r>
              <a:rPr lang="en-US" sz="1800" i="0">
                <a:solidFill>
                  <a:schemeClr val="dk1"/>
                </a:solidFill>
                <a:latin typeface="Calibri"/>
                <a:ea typeface="Calibri"/>
                <a:cs typeface="Calibri"/>
                <a:sym typeface="Calibri"/>
              </a:rPr>
              <a:t>It is the output and input interface of the application or can say it is the user interface .</a:t>
            </a:r>
            <a:endParaRPr sz="1800" b="1" i="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      3. Controller : </a:t>
            </a:r>
            <a:r>
              <a:rPr lang="en-US" sz="1800">
                <a:solidFill>
                  <a:schemeClr val="dk1"/>
                </a:solidFill>
                <a:latin typeface="Calibri"/>
                <a:ea typeface="Calibri"/>
                <a:cs typeface="Calibri"/>
                <a:sym typeface="Calibri"/>
              </a:rPr>
              <a:t>It has all the processing logic inside itself (all written in JavaScript).</a:t>
            </a:r>
            <a:endParaRPr sz="1800" b="1">
              <a:solidFill>
                <a:schemeClr val="dk1"/>
              </a:solidFill>
              <a:latin typeface="Calibri"/>
              <a:ea typeface="Calibri"/>
              <a:cs typeface="Calibri"/>
              <a:sym typeface="Calibri"/>
            </a:endParaRPr>
          </a:p>
        </p:txBody>
      </p:sp>
      <p:sp>
        <p:nvSpPr>
          <p:cNvPr id="440" name="Google Shape;440;p27"/>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41" name="Google Shape;441;p27"/>
          <p:cNvSpPr/>
          <p:nvPr/>
        </p:nvSpPr>
        <p:spPr>
          <a:xfrm>
            <a:off x="4171948" y="3068254"/>
            <a:ext cx="3248025" cy="1462482"/>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Controller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[Processing]</a:t>
            </a:r>
            <a:endParaRPr/>
          </a:p>
          <a:p>
            <a:pPr marL="0" marR="0" lvl="0" indent="0" algn="ctr" rtl="0">
              <a:spcBef>
                <a:spcPts val="0"/>
              </a:spcBef>
              <a:spcAft>
                <a:spcPts val="0"/>
              </a:spcAft>
              <a:buNone/>
            </a:pPr>
            <a:r>
              <a:rPr lang="en-US" sz="1400">
                <a:solidFill>
                  <a:schemeClr val="accent3"/>
                </a:solidFill>
                <a:latin typeface="Calibri"/>
                <a:ea typeface="Calibri"/>
                <a:cs typeface="Calibri"/>
                <a:sym typeface="Calibri"/>
              </a:rPr>
              <a:t>All processing logic is written in JavaScript because browser only understand JavaScript.</a:t>
            </a:r>
            <a:endParaRPr/>
          </a:p>
        </p:txBody>
      </p:sp>
      <p:sp>
        <p:nvSpPr>
          <p:cNvPr id="442" name="Google Shape;442;p27"/>
          <p:cNvSpPr/>
          <p:nvPr/>
        </p:nvSpPr>
        <p:spPr>
          <a:xfrm>
            <a:off x="2014535" y="5273197"/>
            <a:ext cx="2224089" cy="1104059"/>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I/O</a:t>
            </a:r>
            <a:endParaRPr/>
          </a:p>
        </p:txBody>
      </p:sp>
      <p:sp>
        <p:nvSpPr>
          <p:cNvPr id="443" name="Google Shape;443;p27"/>
          <p:cNvSpPr/>
          <p:nvPr/>
        </p:nvSpPr>
        <p:spPr>
          <a:xfrm>
            <a:off x="7858125" y="4985653"/>
            <a:ext cx="2795588" cy="1477328"/>
          </a:xfrm>
          <a:prstGeom prst="roundRect">
            <a:avLst>
              <a:gd name="adj" fmla="val 16667"/>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Model</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[Data]</a:t>
            </a:r>
            <a:endParaRPr/>
          </a:p>
        </p:txBody>
      </p:sp>
      <p:cxnSp>
        <p:nvCxnSpPr>
          <p:cNvPr id="444" name="Google Shape;444;p27"/>
          <p:cNvCxnSpPr>
            <a:stCxn id="445" idx="6"/>
          </p:cNvCxnSpPr>
          <p:nvPr/>
        </p:nvCxnSpPr>
        <p:spPr>
          <a:xfrm>
            <a:off x="814065" y="5900081"/>
            <a:ext cx="12006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446" name="Google Shape;446;p27"/>
          <p:cNvCxnSpPr/>
          <p:nvPr/>
        </p:nvCxnSpPr>
        <p:spPr>
          <a:xfrm rot="10800000" flipH="1">
            <a:off x="2315363" y="3906097"/>
            <a:ext cx="1856700" cy="1367100"/>
          </a:xfrm>
          <a:prstGeom prst="bentConnector3">
            <a:avLst>
              <a:gd name="adj1" fmla="val 2800"/>
            </a:avLst>
          </a:prstGeom>
          <a:noFill/>
          <a:ln w="19050" cap="flat" cmpd="sng">
            <a:solidFill>
              <a:schemeClr val="dk1"/>
            </a:solidFill>
            <a:prstDash val="solid"/>
            <a:miter lim="800000"/>
            <a:headEnd type="none" w="sm" len="sm"/>
            <a:tailEnd type="triangle" w="med" len="med"/>
          </a:ln>
        </p:spPr>
      </p:cxnSp>
      <p:cxnSp>
        <p:nvCxnSpPr>
          <p:cNvPr id="447" name="Google Shape;447;p27"/>
          <p:cNvCxnSpPr/>
          <p:nvPr/>
        </p:nvCxnSpPr>
        <p:spPr>
          <a:xfrm rot="10800000">
            <a:off x="7443644" y="3587354"/>
            <a:ext cx="2838600" cy="1398300"/>
          </a:xfrm>
          <a:prstGeom prst="bentConnector3">
            <a:avLst>
              <a:gd name="adj1" fmla="val 13086"/>
            </a:avLst>
          </a:prstGeom>
          <a:noFill/>
          <a:ln w="19050" cap="flat" cmpd="sng">
            <a:solidFill>
              <a:schemeClr val="dk1"/>
            </a:solidFill>
            <a:prstDash val="solid"/>
            <a:miter lim="800000"/>
            <a:headEnd type="none" w="sm" len="sm"/>
            <a:tailEnd type="triangle" w="med" len="med"/>
          </a:ln>
        </p:spPr>
      </p:cxnSp>
      <p:cxnSp>
        <p:nvCxnSpPr>
          <p:cNvPr id="448" name="Google Shape;448;p27"/>
          <p:cNvCxnSpPr>
            <a:stCxn id="441" idx="3"/>
          </p:cNvCxnSpPr>
          <p:nvPr/>
        </p:nvCxnSpPr>
        <p:spPr>
          <a:xfrm>
            <a:off x="7419973" y="3799495"/>
            <a:ext cx="1028700" cy="1170300"/>
          </a:xfrm>
          <a:prstGeom prst="bentConnector2">
            <a:avLst/>
          </a:prstGeom>
          <a:noFill/>
          <a:ln w="19050" cap="flat" cmpd="sng">
            <a:solidFill>
              <a:schemeClr val="dk1"/>
            </a:solidFill>
            <a:prstDash val="solid"/>
            <a:miter lim="800000"/>
            <a:headEnd type="none" w="sm" len="sm"/>
            <a:tailEnd type="triangle" w="med" len="med"/>
          </a:ln>
        </p:spPr>
      </p:cxnSp>
      <p:sp>
        <p:nvSpPr>
          <p:cNvPr id="449" name="Google Shape;449;p27"/>
          <p:cNvSpPr txBox="1"/>
          <p:nvPr/>
        </p:nvSpPr>
        <p:spPr>
          <a:xfrm>
            <a:off x="851840" y="4441437"/>
            <a:ext cx="1533525"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View Triggers a event to the controller.</a:t>
            </a:r>
            <a:endParaRPr/>
          </a:p>
          <a:p>
            <a:pPr marL="0" marR="0" lvl="0" indent="0" algn="ctr" rtl="0">
              <a:spcBef>
                <a:spcPts val="0"/>
              </a:spcBef>
              <a:spcAft>
                <a:spcPts val="0"/>
              </a:spcAft>
              <a:buNone/>
            </a:pPr>
            <a:r>
              <a:rPr lang="en-US" sz="1200" b="1" u="sng">
                <a:solidFill>
                  <a:srgbClr val="34AC8B"/>
                </a:solidFill>
                <a:latin typeface="Calibri"/>
                <a:ea typeface="Calibri"/>
                <a:cs typeface="Calibri"/>
                <a:sym typeface="Calibri"/>
              </a:rPr>
              <a:t>&lt;&lt;Event&gt;&gt;</a:t>
            </a:r>
            <a:endParaRPr/>
          </a:p>
          <a:p>
            <a:pPr marL="0" marR="0" lvl="0" indent="0" algn="l" rtl="0">
              <a:spcBef>
                <a:spcPts val="0"/>
              </a:spcBef>
              <a:spcAft>
                <a:spcPts val="0"/>
              </a:spcAft>
              <a:buNone/>
            </a:pPr>
            <a:endParaRPr sz="1200" b="1">
              <a:solidFill>
                <a:schemeClr val="dk1"/>
              </a:solidFill>
              <a:latin typeface="Calibri"/>
              <a:ea typeface="Calibri"/>
              <a:cs typeface="Calibri"/>
              <a:sym typeface="Calibri"/>
            </a:endParaRPr>
          </a:p>
        </p:txBody>
      </p:sp>
      <p:sp>
        <p:nvSpPr>
          <p:cNvPr id="450" name="Google Shape;450;p27"/>
          <p:cNvSpPr txBox="1"/>
          <p:nvPr/>
        </p:nvSpPr>
        <p:spPr>
          <a:xfrm>
            <a:off x="2444894" y="2801062"/>
            <a:ext cx="29527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Controller has a </a:t>
            </a:r>
            <a:r>
              <a:rPr lang="en-US" sz="1200" b="1" u="sng">
                <a:solidFill>
                  <a:schemeClr val="dk1"/>
                </a:solidFill>
                <a:latin typeface="Calibri"/>
                <a:ea typeface="Calibri"/>
                <a:cs typeface="Calibri"/>
                <a:sym typeface="Calibri"/>
              </a:rPr>
              <a:t>event handler </a:t>
            </a:r>
            <a:r>
              <a:rPr lang="en-US" sz="1200" b="1">
                <a:solidFill>
                  <a:schemeClr val="dk1"/>
                </a:solidFill>
                <a:latin typeface="Calibri"/>
                <a:ea typeface="Calibri"/>
                <a:cs typeface="Calibri"/>
                <a:sym typeface="Calibri"/>
              </a:rPr>
              <a:t>to handle the triggered event </a:t>
            </a:r>
            <a:endParaRPr/>
          </a:p>
          <a:p>
            <a:pPr marL="0" marR="0" lvl="0" indent="0" algn="l" rtl="0">
              <a:spcBef>
                <a:spcPts val="0"/>
              </a:spcBef>
              <a:spcAft>
                <a:spcPts val="0"/>
              </a:spcAft>
              <a:buNone/>
            </a:pPr>
            <a:r>
              <a:rPr lang="en-US" sz="1200" b="1">
                <a:solidFill>
                  <a:srgbClr val="34AC8B"/>
                </a:solidFill>
                <a:latin typeface="Calibri"/>
                <a:ea typeface="Calibri"/>
                <a:cs typeface="Calibri"/>
                <a:sym typeface="Calibri"/>
              </a:rPr>
              <a:t>eventHandler</a:t>
            </a:r>
            <a:r>
              <a:rPr lang="en-US" sz="1200" b="1">
                <a:solidFill>
                  <a:schemeClr val="dk1"/>
                </a:solidFill>
                <a:latin typeface="Calibri"/>
                <a:ea typeface="Calibri"/>
                <a:cs typeface="Calibri"/>
                <a:sym typeface="Calibri"/>
              </a:rPr>
              <a:t>()</a:t>
            </a:r>
            <a:endParaRPr/>
          </a:p>
        </p:txBody>
      </p:sp>
      <p:sp>
        <p:nvSpPr>
          <p:cNvPr id="451" name="Google Shape;451;p27"/>
          <p:cNvSpPr txBox="1"/>
          <p:nvPr/>
        </p:nvSpPr>
        <p:spPr>
          <a:xfrm>
            <a:off x="7434261" y="3862035"/>
            <a:ext cx="1171575"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If the event need the data it </a:t>
            </a:r>
            <a:r>
              <a:rPr lang="en-US" sz="1200" b="1" u="sng">
                <a:solidFill>
                  <a:srgbClr val="34AC8B"/>
                </a:solidFill>
                <a:latin typeface="Calibri"/>
                <a:ea typeface="Calibri"/>
                <a:cs typeface="Calibri"/>
                <a:sym typeface="Calibri"/>
              </a:rPr>
              <a:t>request</a:t>
            </a:r>
            <a:r>
              <a:rPr lang="en-US" sz="1200" b="1">
                <a:solidFill>
                  <a:schemeClr val="dk1"/>
                </a:solidFill>
                <a:latin typeface="Calibri"/>
                <a:ea typeface="Calibri"/>
                <a:cs typeface="Calibri"/>
                <a:sym typeface="Calibri"/>
              </a:rPr>
              <a:t> the model for the data</a:t>
            </a:r>
            <a:endParaRPr/>
          </a:p>
        </p:txBody>
      </p:sp>
      <p:cxnSp>
        <p:nvCxnSpPr>
          <p:cNvPr id="452" name="Google Shape;452;p27"/>
          <p:cNvCxnSpPr>
            <a:endCxn id="442" idx="0"/>
          </p:cNvCxnSpPr>
          <p:nvPr/>
        </p:nvCxnSpPr>
        <p:spPr>
          <a:xfrm flipH="1">
            <a:off x="3126580" y="4530697"/>
            <a:ext cx="1216800" cy="742500"/>
          </a:xfrm>
          <a:prstGeom prst="bentConnector2">
            <a:avLst/>
          </a:prstGeom>
          <a:noFill/>
          <a:ln w="19050" cap="flat" cmpd="sng">
            <a:solidFill>
              <a:schemeClr val="dk1"/>
            </a:solidFill>
            <a:prstDash val="solid"/>
            <a:miter lim="800000"/>
            <a:headEnd type="none" w="sm" len="sm"/>
            <a:tailEnd type="triangle" w="med" len="med"/>
          </a:ln>
        </p:spPr>
      </p:cxnSp>
      <p:sp>
        <p:nvSpPr>
          <p:cNvPr id="453" name="Google Shape;453;p27"/>
          <p:cNvSpPr txBox="1"/>
          <p:nvPr/>
        </p:nvSpPr>
        <p:spPr>
          <a:xfrm>
            <a:off x="9984685" y="3493454"/>
            <a:ext cx="12001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Model will </a:t>
            </a:r>
            <a:r>
              <a:rPr lang="en-US" sz="1200" b="1">
                <a:solidFill>
                  <a:srgbClr val="34AC8B"/>
                </a:solidFill>
                <a:latin typeface="Calibri"/>
                <a:ea typeface="Calibri"/>
                <a:cs typeface="Calibri"/>
                <a:sym typeface="Calibri"/>
              </a:rPr>
              <a:t>notify</a:t>
            </a:r>
            <a:r>
              <a:rPr lang="en-US" sz="1200" b="1">
                <a:solidFill>
                  <a:schemeClr val="dk1"/>
                </a:solidFill>
                <a:latin typeface="Calibri"/>
                <a:ea typeface="Calibri"/>
                <a:cs typeface="Calibri"/>
                <a:sym typeface="Calibri"/>
              </a:rPr>
              <a:t> the controller back again with the data.</a:t>
            </a:r>
            <a:endParaRPr/>
          </a:p>
        </p:txBody>
      </p:sp>
      <p:sp>
        <p:nvSpPr>
          <p:cNvPr id="454" name="Google Shape;454;p27"/>
          <p:cNvSpPr txBox="1"/>
          <p:nvPr/>
        </p:nvSpPr>
        <p:spPr>
          <a:xfrm>
            <a:off x="3143250" y="4509386"/>
            <a:ext cx="144303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The controller get the data and </a:t>
            </a:r>
            <a:r>
              <a:rPr lang="en-US" sz="1200" b="1">
                <a:solidFill>
                  <a:srgbClr val="34AC8B"/>
                </a:solidFill>
                <a:latin typeface="Calibri"/>
                <a:ea typeface="Calibri"/>
                <a:cs typeface="Calibri"/>
                <a:sym typeface="Calibri"/>
              </a:rPr>
              <a:t>notifies</a:t>
            </a:r>
            <a:r>
              <a:rPr lang="en-US" sz="1200" b="1">
                <a:solidFill>
                  <a:schemeClr val="dk1"/>
                </a:solidFill>
                <a:latin typeface="Calibri"/>
                <a:ea typeface="Calibri"/>
                <a:cs typeface="Calibri"/>
                <a:sym typeface="Calibri"/>
              </a:rPr>
              <a:t> the view back</a:t>
            </a:r>
            <a:endParaRPr/>
          </a:p>
        </p:txBody>
      </p:sp>
      <p:sp>
        <p:nvSpPr>
          <p:cNvPr id="455" name="Google Shape;455;p27"/>
          <p:cNvSpPr txBox="1"/>
          <p:nvPr/>
        </p:nvSpPr>
        <p:spPr>
          <a:xfrm>
            <a:off x="161925" y="6143525"/>
            <a:ext cx="7429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User</a:t>
            </a:r>
            <a:endParaRPr/>
          </a:p>
        </p:txBody>
      </p:sp>
      <p:sp>
        <p:nvSpPr>
          <p:cNvPr id="456" name="Google Shape;456;p27"/>
          <p:cNvSpPr/>
          <p:nvPr/>
        </p:nvSpPr>
        <p:spPr>
          <a:xfrm>
            <a:off x="4238624" y="5482807"/>
            <a:ext cx="3552825" cy="766486"/>
          </a:xfrm>
          <a:prstGeom prst="leftRightArrow">
            <a:avLst>
              <a:gd name="adj1" fmla="val 50000"/>
              <a:gd name="adj2" fmla="val 50000"/>
            </a:avLst>
          </a:prstGeom>
          <a:solidFill>
            <a:schemeClr val="accent1"/>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Data Binding</a:t>
            </a:r>
            <a:endParaRPr/>
          </a:p>
        </p:txBody>
      </p:sp>
      <p:sp>
        <p:nvSpPr>
          <p:cNvPr id="457" name="Google Shape;457;p27"/>
          <p:cNvSpPr txBox="1"/>
          <p:nvPr/>
        </p:nvSpPr>
        <p:spPr>
          <a:xfrm>
            <a:off x="4714876" y="5101471"/>
            <a:ext cx="27955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If we want direct interaction between view and model we use data binding</a:t>
            </a:r>
            <a:endParaRPr/>
          </a:p>
        </p:txBody>
      </p:sp>
      <p:sp>
        <p:nvSpPr>
          <p:cNvPr id="445" name="Google Shape;445;p27"/>
          <p:cNvSpPr/>
          <p:nvPr/>
        </p:nvSpPr>
        <p:spPr>
          <a:xfrm>
            <a:off x="161925" y="5563135"/>
            <a:ext cx="652140" cy="673891"/>
          </a:xfrm>
          <a:prstGeom prst="smileyFace">
            <a:avLst>
              <a:gd name="adj" fmla="val 4653"/>
            </a:avLst>
          </a:prstGeom>
          <a:solidFill>
            <a:schemeClr val="accent2"/>
          </a:solidFill>
          <a:ln w="12700" cap="flat" cmpd="sng">
            <a:solidFill>
              <a:srgbClr val="4494B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8"/>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Project Structure of UI5 Project</a:t>
            </a:r>
            <a:endParaRPr/>
          </a:p>
        </p:txBody>
      </p:sp>
      <p:pic>
        <p:nvPicPr>
          <p:cNvPr id="463" name="Google Shape;463;p2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64" name="Google Shape;464;p28"/>
          <p:cNvSpPr txBox="1"/>
          <p:nvPr/>
        </p:nvSpPr>
        <p:spPr>
          <a:xfrm>
            <a:off x="261764" y="779090"/>
            <a:ext cx="11161643" cy="31393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222222"/>
                </a:solidFill>
                <a:latin typeface="Calibri"/>
                <a:ea typeface="Calibri"/>
                <a:cs typeface="Calibri"/>
                <a:sym typeface="Calibri"/>
              </a:rPr>
              <a:t>When you create a new SAPUI5 application, you will be able to see a folder structure created in your project explorer like below.</a:t>
            </a: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r>
              <a:rPr lang="en-US" sz="1800" b="0" i="0">
                <a:solidFill>
                  <a:srgbClr val="313B3F"/>
                </a:solidFill>
                <a:latin typeface="Calibri"/>
                <a:ea typeface="Calibri"/>
                <a:cs typeface="Calibri"/>
                <a:sym typeface="Calibri"/>
              </a:rPr>
              <a:t>In a SAP project there are a number of folders and files that you will not recognize if you are not familiar with MVC. Let's have a quick overview.</a:t>
            </a:r>
            <a:endParaRPr/>
          </a:p>
          <a:p>
            <a:pPr marL="0" marR="0" lvl="0" indent="0" algn="just" rtl="0">
              <a:spcBef>
                <a:spcPts val="0"/>
              </a:spcBef>
              <a:spcAft>
                <a:spcPts val="0"/>
              </a:spcAft>
              <a:buNone/>
            </a:pPr>
            <a:r>
              <a:rPr lang="en-US" sz="1800" b="0" i="0">
                <a:solidFill>
                  <a:srgbClr val="313B3F"/>
                </a:solidFill>
                <a:latin typeface="Calibri"/>
                <a:ea typeface="Calibri"/>
                <a:cs typeface="Calibri"/>
                <a:sym typeface="Calibri"/>
              </a:rPr>
              <a:t>Within a given project inside the </a:t>
            </a:r>
            <a:r>
              <a:rPr lang="en-US" sz="1800" b="1" i="0">
                <a:solidFill>
                  <a:srgbClr val="313B3F"/>
                </a:solidFill>
                <a:latin typeface="Calibri"/>
                <a:ea typeface="Calibri"/>
                <a:cs typeface="Calibri"/>
                <a:sym typeface="Calibri"/>
              </a:rPr>
              <a:t>webapp</a:t>
            </a:r>
            <a:r>
              <a:rPr lang="en-US" sz="1800" b="0" i="0">
                <a:solidFill>
                  <a:srgbClr val="313B3F"/>
                </a:solidFill>
                <a:latin typeface="Calibri"/>
                <a:ea typeface="Calibri"/>
                <a:cs typeface="Calibri"/>
                <a:sym typeface="Calibri"/>
              </a:rPr>
              <a:t> folder , you have three core folders</a:t>
            </a:r>
            <a:endParaRPr sz="1800">
              <a:solidFill>
                <a:srgbClr val="313B3F"/>
              </a:solidFill>
              <a:latin typeface="Calibri"/>
              <a:ea typeface="Calibri"/>
              <a:cs typeface="Calibri"/>
              <a:sym typeface="Calibri"/>
            </a:endParaRPr>
          </a:p>
          <a:p>
            <a:pPr marL="285750" marR="0" lvl="0" indent="-285750" algn="just" rtl="0">
              <a:spcBef>
                <a:spcPts val="0"/>
              </a:spcBef>
              <a:spcAft>
                <a:spcPts val="0"/>
              </a:spcAft>
              <a:buClr>
                <a:srgbClr val="313B3F"/>
              </a:buClr>
              <a:buSzPts val="1800"/>
              <a:buFont typeface="Arial"/>
              <a:buChar char="•"/>
            </a:pPr>
            <a:r>
              <a:rPr lang="en-US" sz="1800">
                <a:solidFill>
                  <a:srgbClr val="313B3F"/>
                </a:solidFill>
                <a:latin typeface="Calibri"/>
                <a:ea typeface="Calibri"/>
                <a:cs typeface="Calibri"/>
                <a:sym typeface="Calibri"/>
              </a:rPr>
              <a:t>Model</a:t>
            </a:r>
            <a:endParaRPr/>
          </a:p>
          <a:p>
            <a:pPr marL="285750" marR="0" lvl="0" indent="-285750" algn="just" rtl="0">
              <a:spcBef>
                <a:spcPts val="0"/>
              </a:spcBef>
              <a:spcAft>
                <a:spcPts val="0"/>
              </a:spcAft>
              <a:buClr>
                <a:srgbClr val="313B3F"/>
              </a:buClr>
              <a:buSzPts val="1800"/>
              <a:buFont typeface="Arial"/>
              <a:buChar char="•"/>
            </a:pPr>
            <a:r>
              <a:rPr lang="en-US" sz="1800">
                <a:solidFill>
                  <a:srgbClr val="313B3F"/>
                </a:solidFill>
                <a:latin typeface="Calibri"/>
                <a:ea typeface="Calibri"/>
                <a:cs typeface="Calibri"/>
                <a:sym typeface="Calibri"/>
              </a:rPr>
              <a:t>View</a:t>
            </a:r>
            <a:endParaRPr/>
          </a:p>
          <a:p>
            <a:pPr marL="285750" marR="0" lvl="0" indent="-285750" algn="just" rtl="0">
              <a:spcBef>
                <a:spcPts val="0"/>
              </a:spcBef>
              <a:spcAft>
                <a:spcPts val="0"/>
              </a:spcAft>
              <a:buClr>
                <a:srgbClr val="313B3F"/>
              </a:buClr>
              <a:buSzPts val="1800"/>
              <a:buFont typeface="Arial"/>
              <a:buChar char="•"/>
            </a:pPr>
            <a:r>
              <a:rPr lang="en-US" sz="1800">
                <a:solidFill>
                  <a:srgbClr val="313B3F"/>
                </a:solidFill>
                <a:latin typeface="Calibri"/>
                <a:ea typeface="Calibri"/>
                <a:cs typeface="Calibri"/>
                <a:sym typeface="Calibri"/>
              </a:rPr>
              <a:t>Controller</a:t>
            </a:r>
            <a:endParaRPr/>
          </a:p>
          <a:p>
            <a:pPr marL="0" marR="0" lvl="0" indent="0" algn="just" rtl="0">
              <a:spcBef>
                <a:spcPts val="0"/>
              </a:spcBef>
              <a:spcAft>
                <a:spcPts val="0"/>
              </a:spcAft>
              <a:buNone/>
            </a:pPr>
            <a:endParaRPr sz="1800" b="0" i="0">
              <a:solidFill>
                <a:srgbClr val="313B3F"/>
              </a:solidFill>
              <a:latin typeface="Calibri"/>
              <a:ea typeface="Calibri"/>
              <a:cs typeface="Calibri"/>
              <a:sym typeface="Calibri"/>
            </a:endParaRPr>
          </a:p>
          <a:p>
            <a:pPr marL="0" marR="0" lvl="0" indent="0" algn="just" rtl="0">
              <a:spcBef>
                <a:spcPts val="0"/>
              </a:spcBef>
              <a:spcAft>
                <a:spcPts val="0"/>
              </a:spcAft>
              <a:buNone/>
            </a:pPr>
            <a:r>
              <a:rPr lang="en-US" sz="1800" b="1">
                <a:solidFill>
                  <a:srgbClr val="313B3F"/>
                </a:solidFill>
                <a:latin typeface="Calibri"/>
                <a:ea typeface="Calibri"/>
                <a:cs typeface="Calibri"/>
                <a:sym typeface="Calibri"/>
              </a:rPr>
              <a:t>webapp folder : </a:t>
            </a:r>
            <a:r>
              <a:rPr lang="en-US" sz="1800">
                <a:solidFill>
                  <a:srgbClr val="313B3F"/>
                </a:solidFill>
                <a:latin typeface="Calibri"/>
                <a:ea typeface="Calibri"/>
                <a:cs typeface="Calibri"/>
                <a:sym typeface="Calibri"/>
              </a:rPr>
              <a:t>webapp folder is the root folder of the application in which all the core folders and files of the application were kept.</a:t>
            </a:r>
            <a:endParaRPr/>
          </a:p>
        </p:txBody>
      </p:sp>
      <p:sp>
        <p:nvSpPr>
          <p:cNvPr id="465" name="Google Shape;465;p28"/>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66" name="Google Shape;466;p28"/>
          <p:cNvSpPr/>
          <p:nvPr/>
        </p:nvSpPr>
        <p:spPr>
          <a:xfrm>
            <a:off x="6562725" y="2333625"/>
            <a:ext cx="1514475" cy="29527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a:ea typeface="Calibri"/>
              <a:cs typeface="Calibri"/>
              <a:sym typeface="Calibri"/>
            </a:endParaRPr>
          </a:p>
        </p:txBody>
      </p:sp>
      <p:pic>
        <p:nvPicPr>
          <p:cNvPr id="467" name="Google Shape;467;p28"/>
          <p:cNvPicPr preferRelativeResize="0"/>
          <p:nvPr/>
        </p:nvPicPr>
        <p:blipFill rotWithShape="1">
          <a:blip r:embed="rId4">
            <a:alphaModFix/>
          </a:blip>
          <a:srcRect/>
          <a:stretch/>
        </p:blipFill>
        <p:spPr>
          <a:xfrm>
            <a:off x="6397145" y="3933883"/>
            <a:ext cx="3856725" cy="2524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9"/>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First UI5 Project in VS Code</a:t>
            </a:r>
            <a:endParaRPr/>
          </a:p>
        </p:txBody>
      </p:sp>
      <p:pic>
        <p:nvPicPr>
          <p:cNvPr id="474" name="Google Shape;474;p29"/>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75" name="Google Shape;475;p29"/>
          <p:cNvSpPr txBox="1"/>
          <p:nvPr/>
        </p:nvSpPr>
        <p:spPr>
          <a:xfrm>
            <a:off x="261764" y="779090"/>
            <a:ext cx="11161643"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Pre-requisites: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must have node.js v14 or above installed in our system.</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must have sap ui5 tooling installed in our system</a:t>
            </a:r>
            <a:endParaRPr/>
          </a:p>
          <a:p>
            <a:pPr marL="0" marR="0" lvl="0" indent="0" algn="l" rtl="0">
              <a:spcBef>
                <a:spcPts val="0"/>
              </a:spcBef>
              <a:spcAft>
                <a:spcPts val="0"/>
              </a:spcAft>
              <a:buNone/>
            </a:pPr>
            <a:r>
              <a:rPr lang="en-US" sz="1800" b="1" i="1">
                <a:solidFill>
                  <a:srgbClr val="FF0000"/>
                </a:solidFill>
                <a:latin typeface="Calibri"/>
                <a:ea typeface="Calibri"/>
                <a:cs typeface="Calibri"/>
                <a:sym typeface="Calibri"/>
              </a:rPr>
              <a:t>npm install –g @ui5/cli</a:t>
            </a:r>
            <a:r>
              <a:rPr lang="en-US" sz="1800" b="1" i="1">
                <a:solidFill>
                  <a:schemeClr val="dk1"/>
                </a:solidFill>
                <a:latin typeface="Calibri"/>
                <a:ea typeface="Calibri"/>
                <a:cs typeface="Calibri"/>
                <a:sym typeface="Calibri"/>
              </a:rPr>
              <a:t> (ui5 command line tool)</a:t>
            </a:r>
            <a:endParaRPr/>
          </a:p>
          <a:p>
            <a:pPr marL="0" marR="0" lvl="0" indent="0" algn="l" rtl="0">
              <a:spcBef>
                <a:spcPts val="0"/>
              </a:spcBef>
              <a:spcAft>
                <a:spcPts val="0"/>
              </a:spcAft>
              <a:buNone/>
            </a:pPr>
            <a:r>
              <a:rPr lang="en-US" sz="1800" b="1" i="1">
                <a:solidFill>
                  <a:srgbClr val="FF0000"/>
                </a:solidFill>
                <a:latin typeface="Calibri"/>
                <a:ea typeface="Calibri"/>
                <a:cs typeface="Calibri"/>
                <a:sym typeface="Calibri"/>
              </a:rPr>
              <a:t>npm install –g @sap/ux-ui5 tooling  </a:t>
            </a:r>
            <a:r>
              <a:rPr lang="en-US" sz="1800" b="1" i="1">
                <a:solidFill>
                  <a:schemeClr val="dk1"/>
                </a:solidFill>
                <a:latin typeface="Calibri"/>
                <a:ea typeface="Calibri"/>
                <a:cs typeface="Calibri"/>
                <a:sym typeface="Calibri"/>
              </a:rPr>
              <a:t>(Fiori command tools)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Both are pre-installed in BAS (Business Application Studio)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rPr>
              <a:t>App creation:-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Initialize a UI5 project , Create a Folder for your project (</a:t>
            </a:r>
            <a:r>
              <a:rPr lang="en-US" sz="1800" b="1">
                <a:solidFill>
                  <a:schemeClr val="dk1"/>
                </a:solidFill>
                <a:latin typeface="Calibri"/>
                <a:ea typeface="Calibri"/>
                <a:cs typeface="Calibri"/>
                <a:sym typeface="Calibri"/>
              </a:rPr>
              <a:t>UI5project</a:t>
            </a:r>
            <a:r>
              <a:rPr lang="en-US" sz="1800">
                <a:solidFill>
                  <a:schemeClr val="dk1"/>
                </a:solidFill>
                <a:latin typeface="Calibri"/>
                <a:ea typeface="Calibri"/>
                <a:cs typeface="Calibri"/>
                <a:sym typeface="Calibri"/>
              </a:rPr>
              <a:t>)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need to create a </a:t>
            </a:r>
            <a:r>
              <a:rPr lang="en-US" sz="1800" b="1">
                <a:solidFill>
                  <a:srgbClr val="FF0000"/>
                </a:solidFill>
                <a:latin typeface="Calibri"/>
                <a:ea typeface="Calibri"/>
                <a:cs typeface="Calibri"/>
                <a:sym typeface="Calibri"/>
              </a:rPr>
              <a:t>webapp</a:t>
            </a:r>
            <a:r>
              <a:rPr lang="en-US" sz="1800">
                <a:solidFill>
                  <a:schemeClr val="dk1"/>
                </a:solidFill>
                <a:latin typeface="Calibri"/>
                <a:ea typeface="Calibri"/>
                <a:cs typeface="Calibri"/>
                <a:sym typeface="Calibri"/>
              </a:rPr>
              <a:t> folder inside our project folder.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inside webapp folder create a</a:t>
            </a:r>
            <a:r>
              <a:rPr lang="en-US" sz="1800">
                <a:solidFill>
                  <a:srgbClr val="FF0000"/>
                </a:solidFill>
                <a:latin typeface="Calibri"/>
                <a:ea typeface="Calibri"/>
                <a:cs typeface="Calibri"/>
                <a:sym typeface="Calibri"/>
              </a:rPr>
              <a:t> </a:t>
            </a:r>
            <a:r>
              <a:rPr lang="en-US" sz="1800" b="1">
                <a:solidFill>
                  <a:srgbClr val="FF0000"/>
                </a:solidFill>
                <a:latin typeface="Calibri"/>
                <a:ea typeface="Calibri"/>
                <a:cs typeface="Calibri"/>
                <a:sym typeface="Calibri"/>
              </a:rPr>
              <a:t>manifest.json </a:t>
            </a:r>
            <a:r>
              <a:rPr lang="en-US" sz="1800">
                <a:solidFill>
                  <a:schemeClr val="dk1"/>
                </a:solidFill>
                <a:latin typeface="Calibri"/>
                <a:ea typeface="Calibri"/>
                <a:cs typeface="Calibri"/>
                <a:sym typeface="Calibri"/>
              </a:rPr>
              <a:t>file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inside manifest.json file create “sap.app”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“sap.app”:{</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a:t>
            </a:r>
            <a:r>
              <a:rPr lang="en-US" sz="1800">
                <a:solidFill>
                  <a:srgbClr val="FF0000"/>
                </a:solidFill>
                <a:highlight>
                  <a:srgbClr val="FFFF00"/>
                </a:highlight>
                <a:latin typeface="Calibri"/>
                <a:ea typeface="Calibri"/>
                <a:cs typeface="Calibri"/>
                <a:sym typeface="Calibri"/>
              </a:rPr>
              <a:t>“id”: “mickey</a:t>
            </a:r>
            <a:r>
              <a:rPr lang="en-US" sz="1800">
                <a:solidFill>
                  <a:srgbClr val="FF0000"/>
                </a:solidFill>
                <a:latin typeface="Calibri"/>
                <a:ea typeface="Calibri"/>
                <a:cs typeface="Calibri"/>
                <a:sym typeface="Calibri"/>
              </a:rPr>
              <a:t>”</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Initialize a node project , In the project terminal run command </a:t>
            </a:r>
            <a:r>
              <a:rPr lang="en-US" sz="1800" b="1">
                <a:solidFill>
                  <a:srgbClr val="FF0000"/>
                </a:solidFill>
                <a:latin typeface="Calibri"/>
                <a:ea typeface="Calibri"/>
                <a:cs typeface="Calibri"/>
                <a:sym typeface="Calibri"/>
              </a:rPr>
              <a:t>npm init</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(auto generate a package.json file).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run </a:t>
            </a:r>
            <a:r>
              <a:rPr lang="en-US" sz="1800" b="1">
                <a:solidFill>
                  <a:srgbClr val="FF0000"/>
                </a:solidFill>
                <a:latin typeface="Calibri"/>
                <a:ea typeface="Calibri"/>
                <a:cs typeface="Calibri"/>
                <a:sym typeface="Calibri"/>
              </a:rPr>
              <a:t>ui5 init </a:t>
            </a:r>
            <a:r>
              <a:rPr lang="en-US" sz="1800">
                <a:solidFill>
                  <a:schemeClr val="dk1"/>
                </a:solidFill>
                <a:latin typeface="Calibri"/>
                <a:ea typeface="Calibri"/>
                <a:cs typeface="Calibri"/>
                <a:sym typeface="Calibri"/>
              </a:rPr>
              <a:t>command inside the terminal</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(ui5.yaml file will generated automatically)</a:t>
            </a: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476" name="Google Shape;476;p29"/>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77" name="Google Shape;477;p29"/>
          <p:cNvSpPr/>
          <p:nvPr/>
        </p:nvSpPr>
        <p:spPr>
          <a:xfrm>
            <a:off x="8953500" y="3318246"/>
            <a:ext cx="2014330" cy="1208956"/>
          </a:xfrm>
          <a:prstGeom prst="rect">
            <a:avLst/>
          </a:prstGeom>
          <a:gradFill>
            <a:gsLst>
              <a:gs pos="0">
                <a:srgbClr val="AAB2E1"/>
              </a:gs>
              <a:gs pos="50000">
                <a:srgbClr val="9BA5DB"/>
              </a:gs>
              <a:gs pos="100000">
                <a:srgbClr val="8996DA"/>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Id is the identifier of the project.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You can give any name as a pet name of the webapp folder</a:t>
            </a:r>
            <a:endParaRPr/>
          </a:p>
        </p:txBody>
      </p:sp>
      <p:cxnSp>
        <p:nvCxnSpPr>
          <p:cNvPr id="478" name="Google Shape;478;p29"/>
          <p:cNvCxnSpPr/>
          <p:nvPr/>
        </p:nvCxnSpPr>
        <p:spPr>
          <a:xfrm rot="10800000">
            <a:off x="5238750" y="4457700"/>
            <a:ext cx="3714750" cy="0"/>
          </a:xfrm>
          <a:prstGeom prst="straightConnector1">
            <a:avLst/>
          </a:prstGeom>
          <a:noFill/>
          <a:ln w="19050" cap="flat" cmpd="sng">
            <a:solidFill>
              <a:schemeClr val="accent1"/>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Function in JavaScript</a:t>
            </a:r>
            <a:endParaRPr/>
          </a:p>
        </p:txBody>
      </p:sp>
      <p:pic>
        <p:nvPicPr>
          <p:cNvPr id="110" name="Google Shape;110;p3"/>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11" name="Google Shape;111;p3"/>
          <p:cNvSpPr txBox="1"/>
          <p:nvPr/>
        </p:nvSpPr>
        <p:spPr>
          <a:xfrm>
            <a:off x="261765" y="779090"/>
            <a:ext cx="11565800" cy="34160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99" b="1">
                <a:solidFill>
                  <a:srgbClr val="000000"/>
                </a:solidFill>
                <a:latin typeface="Calibri"/>
                <a:ea typeface="Calibri"/>
                <a:cs typeface="Calibri"/>
                <a:sym typeface="Calibri"/>
              </a:rPr>
              <a:t>Functions in JavaScript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A JavaScript function is a block of code designed to perform a particular task.</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A JavaScript function is executed when "something" invokes it (calls it).</a:t>
            </a:r>
            <a:endParaRPr sz="1800" b="1" i="0">
              <a:solidFill>
                <a:srgbClr val="000000"/>
              </a:solidFill>
              <a:latin typeface="Calibri"/>
              <a:ea typeface="Calibri"/>
              <a:cs typeface="Calibri"/>
              <a:sym typeface="Calibri"/>
            </a:endParaRPr>
          </a:p>
          <a:p>
            <a:pPr marL="285750" marR="0" lvl="0" indent="-285750" algn="just" rtl="0">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 JavaScript function is defined with the </a:t>
            </a:r>
            <a:r>
              <a:rPr lang="en-US" sz="1800" b="0" i="0" u="none" strike="noStrike" cap="none">
                <a:solidFill>
                  <a:srgbClr val="DC143C"/>
                </a:solidFill>
                <a:latin typeface="Calibri"/>
                <a:ea typeface="Calibri"/>
                <a:cs typeface="Calibri"/>
                <a:sym typeface="Calibri"/>
              </a:rPr>
              <a:t>function</a:t>
            </a:r>
            <a:r>
              <a:rPr lang="en-US" sz="1800" b="0" i="0" u="none" strike="noStrike" cap="none">
                <a:solidFill>
                  <a:srgbClr val="000000"/>
                </a:solidFill>
                <a:latin typeface="Calibri"/>
                <a:ea typeface="Calibri"/>
                <a:cs typeface="Calibri"/>
                <a:sym typeface="Calibri"/>
              </a:rPr>
              <a:t> keyword, followed by a </a:t>
            </a:r>
            <a:r>
              <a:rPr lang="en-US" sz="1800" b="1" i="0" u="none" strike="noStrike" cap="none">
                <a:solidFill>
                  <a:srgbClr val="000000"/>
                </a:solidFill>
                <a:latin typeface="Calibri"/>
                <a:ea typeface="Calibri"/>
                <a:cs typeface="Calibri"/>
                <a:sym typeface="Calibri"/>
              </a:rPr>
              <a:t>name</a:t>
            </a:r>
            <a:r>
              <a:rPr lang="en-US" sz="1800" b="0" i="0" u="none" strike="noStrike" cap="none">
                <a:solidFill>
                  <a:srgbClr val="000000"/>
                </a:solidFill>
                <a:latin typeface="Calibri"/>
                <a:ea typeface="Calibri"/>
                <a:cs typeface="Calibri"/>
                <a:sym typeface="Calibri"/>
              </a:rPr>
              <a:t>, followed by parentheses </a:t>
            </a:r>
            <a:r>
              <a:rPr lang="en-US" sz="1800" b="1" i="0" u="none" strike="noStrike" cap="none">
                <a:solidFill>
                  <a:srgbClr val="000000"/>
                </a:solidFill>
                <a:latin typeface="Calibri"/>
                <a:ea typeface="Calibri"/>
                <a:cs typeface="Calibri"/>
                <a:sym typeface="Calibri"/>
              </a:rPr>
              <a:t>()</a:t>
            </a:r>
            <a:r>
              <a:rPr lang="en-US" sz="1800" b="0" i="0" u="none" strike="noStrike" cap="none">
                <a:solidFill>
                  <a:srgbClr val="000000"/>
                </a:solidFill>
                <a:latin typeface="Calibri"/>
                <a:ea typeface="Calibri"/>
                <a:cs typeface="Calibri"/>
                <a:sym typeface="Calibri"/>
              </a:rPr>
              <a: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The code to be executed, by the function, is placed inside curly brackets: </a:t>
            </a:r>
            <a:r>
              <a:rPr lang="en-US" sz="1800" b="1" i="0">
                <a:solidFill>
                  <a:srgbClr val="000000"/>
                </a:solidFill>
                <a:latin typeface="Calibri"/>
                <a:ea typeface="Calibri"/>
                <a:cs typeface="Calibri"/>
                <a:sym typeface="Calibri"/>
              </a:rPr>
              <a:t>{}</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Function </a:t>
            </a:r>
            <a:r>
              <a:rPr lang="en-US" sz="1800" b="1" i="0">
                <a:solidFill>
                  <a:srgbClr val="000000"/>
                </a:solidFill>
                <a:latin typeface="Calibri"/>
                <a:ea typeface="Calibri"/>
                <a:cs typeface="Calibri"/>
                <a:sym typeface="Calibri"/>
              </a:rPr>
              <a:t>parameters</a:t>
            </a:r>
            <a:r>
              <a:rPr lang="en-US" sz="1800" b="0" i="0">
                <a:solidFill>
                  <a:srgbClr val="000000"/>
                </a:solidFill>
                <a:latin typeface="Calibri"/>
                <a:ea typeface="Calibri"/>
                <a:cs typeface="Calibri"/>
                <a:sym typeface="Calibri"/>
              </a:rPr>
              <a:t> are listed inside the parentheses () in the function definition.</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Function </a:t>
            </a:r>
            <a:r>
              <a:rPr lang="en-US" sz="1800" b="1" i="0">
                <a:solidFill>
                  <a:srgbClr val="000000"/>
                </a:solidFill>
                <a:latin typeface="Calibri"/>
                <a:ea typeface="Calibri"/>
                <a:cs typeface="Calibri"/>
                <a:sym typeface="Calibri"/>
              </a:rPr>
              <a:t>arguments</a:t>
            </a:r>
            <a:r>
              <a:rPr lang="en-US" sz="1800" b="0" i="0">
                <a:solidFill>
                  <a:srgbClr val="000000"/>
                </a:solidFill>
                <a:latin typeface="Calibri"/>
                <a:ea typeface="Calibri"/>
                <a:cs typeface="Calibri"/>
                <a:sym typeface="Calibri"/>
              </a:rPr>
              <a:t> are the </a:t>
            </a:r>
            <a:r>
              <a:rPr lang="en-US" sz="1800" b="1" i="0">
                <a:solidFill>
                  <a:srgbClr val="000000"/>
                </a:solidFill>
                <a:latin typeface="Calibri"/>
                <a:ea typeface="Calibri"/>
                <a:cs typeface="Calibri"/>
                <a:sym typeface="Calibri"/>
              </a:rPr>
              <a:t>values</a:t>
            </a:r>
            <a:r>
              <a:rPr lang="en-US" sz="1800" b="0" i="0">
                <a:solidFill>
                  <a:srgbClr val="000000"/>
                </a:solidFill>
                <a:latin typeface="Calibri"/>
                <a:ea typeface="Calibri"/>
                <a:cs typeface="Calibri"/>
                <a:sym typeface="Calibri"/>
              </a:rPr>
              <a:t> received by the function when it is invoked.</a:t>
            </a:r>
            <a:endParaRPr/>
          </a:p>
          <a:p>
            <a:pPr marL="285750" marR="0" lvl="0" indent="-285750" algn="just" rtl="0">
              <a:spcBef>
                <a:spcPts val="0"/>
              </a:spcBef>
              <a:spcAft>
                <a:spcPts val="0"/>
              </a:spcAft>
              <a:buClr>
                <a:srgbClr val="000000"/>
              </a:buClr>
              <a:buSzPts val="1800"/>
              <a:buFont typeface="Arial"/>
              <a:buChar char="•"/>
            </a:pPr>
            <a:r>
              <a:rPr lang="en-US" sz="1800" b="0" i="0">
                <a:solidFill>
                  <a:srgbClr val="000000"/>
                </a:solidFill>
                <a:latin typeface="Calibri"/>
                <a:ea typeface="Calibri"/>
                <a:cs typeface="Calibri"/>
                <a:sym typeface="Calibri"/>
              </a:rPr>
              <a:t>Inside the function, the arguments (the parameters) behave as local variables.</a:t>
            </a:r>
            <a:endParaRPr/>
          </a:p>
          <a:p>
            <a:pPr marL="285750" marR="0" lvl="0" indent="-171450" algn="just" rtl="0">
              <a:spcBef>
                <a:spcPts val="0"/>
              </a:spcBef>
              <a:spcAft>
                <a:spcPts val="0"/>
              </a:spcAft>
              <a:buClr>
                <a:schemeClr val="dk1"/>
              </a:buClr>
              <a:buSzPts val="1800"/>
              <a:buFont typeface="Arial"/>
              <a:buNone/>
            </a:pPr>
            <a:endParaRPr sz="1800" b="0" i="0">
              <a:solidFill>
                <a:srgbClr val="000000"/>
              </a:solidFill>
              <a:latin typeface="Calibri"/>
              <a:ea typeface="Calibri"/>
              <a:cs typeface="Calibri"/>
              <a:sym typeface="Calibri"/>
            </a:endParaRPr>
          </a:p>
          <a:p>
            <a:pPr marL="0" marR="0" lvl="0" indent="0" algn="just" rtl="0">
              <a:spcBef>
                <a:spcPts val="0"/>
              </a:spcBef>
              <a:spcAft>
                <a:spcPts val="0"/>
              </a:spcAft>
              <a:buNone/>
            </a:pPr>
            <a:r>
              <a:rPr lang="en-US" sz="1800" b="1">
                <a:solidFill>
                  <a:srgbClr val="000000"/>
                </a:solidFill>
                <a:latin typeface="Calibri"/>
                <a:ea typeface="Calibri"/>
                <a:cs typeface="Calibri"/>
                <a:sym typeface="Calibri"/>
              </a:rPr>
              <a:t>Types of functions</a:t>
            </a:r>
            <a:endParaRPr/>
          </a:p>
          <a:p>
            <a:pPr marL="285750" marR="0" lvl="0" indent="-285750" algn="l" rtl="0">
              <a:lnSpc>
                <a:spcPct val="100000"/>
              </a:lnSpc>
              <a:spcBef>
                <a:spcPts val="0"/>
              </a:spcBef>
              <a:spcAft>
                <a:spcPts val="0"/>
              </a:spcAft>
              <a:buClr>
                <a:srgbClr val="000000"/>
              </a:buClr>
              <a:buSzPts val="1799"/>
              <a:buFont typeface="Calibri"/>
              <a:buChar char="-"/>
            </a:pPr>
            <a:r>
              <a:rPr lang="en-US" sz="1799" b="0" i="0" u="none" strike="noStrike" cap="none">
                <a:solidFill>
                  <a:srgbClr val="000000"/>
                </a:solidFill>
                <a:latin typeface="Calibri"/>
                <a:ea typeface="Calibri"/>
                <a:cs typeface="Calibri"/>
                <a:sym typeface="Calibri"/>
              </a:rPr>
              <a:t>Functions are of 2 types 🡪</a:t>
            </a:r>
            <a:endParaRPr/>
          </a:p>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	1. Anonymou</a:t>
            </a:r>
            <a:r>
              <a:rPr lang="en-US" sz="1800">
                <a:solidFill>
                  <a:srgbClr val="000000"/>
                </a:solidFill>
                <a:latin typeface="Calibri"/>
                <a:ea typeface="Calibri"/>
                <a:cs typeface="Calibri"/>
                <a:sym typeface="Calibri"/>
              </a:rPr>
              <a:t>s function			2. Named Function</a:t>
            </a:r>
            <a:endParaRPr/>
          </a:p>
        </p:txBody>
      </p:sp>
      <p:sp>
        <p:nvSpPr>
          <p:cNvPr id="112" name="Google Shape;112;p3"/>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13" name="Google Shape;113;p3"/>
          <p:cNvPicPr preferRelativeResize="0"/>
          <p:nvPr/>
        </p:nvPicPr>
        <p:blipFill rotWithShape="1">
          <a:blip r:embed="rId4">
            <a:alphaModFix/>
          </a:blip>
          <a:srcRect/>
          <a:stretch/>
        </p:blipFill>
        <p:spPr>
          <a:xfrm>
            <a:off x="8337822" y="2128875"/>
            <a:ext cx="3679696" cy="1533967"/>
          </a:xfrm>
          <a:prstGeom prst="rect">
            <a:avLst/>
          </a:prstGeom>
          <a:noFill/>
          <a:ln>
            <a:noFill/>
          </a:ln>
        </p:spPr>
      </p:pic>
      <p:sp>
        <p:nvSpPr>
          <p:cNvPr id="114" name="Google Shape;114;p3"/>
          <p:cNvSpPr txBox="1"/>
          <p:nvPr/>
        </p:nvSpPr>
        <p:spPr>
          <a:xfrm>
            <a:off x="1227326" y="4124507"/>
            <a:ext cx="2331537"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function(params) {</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	//code</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a:t>
            </a:r>
            <a:endParaRPr sz="1800" b="0" i="0">
              <a:solidFill>
                <a:srgbClr val="000000"/>
              </a:solidFill>
              <a:latin typeface="Calibri"/>
              <a:ea typeface="Calibri"/>
              <a:cs typeface="Calibri"/>
              <a:sym typeface="Calibri"/>
            </a:endParaRPr>
          </a:p>
        </p:txBody>
      </p:sp>
      <p:sp>
        <p:nvSpPr>
          <p:cNvPr id="115" name="Google Shape;115;p3"/>
          <p:cNvSpPr txBox="1"/>
          <p:nvPr/>
        </p:nvSpPr>
        <p:spPr>
          <a:xfrm>
            <a:off x="5759245" y="4124507"/>
            <a:ext cx="480156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Calibri"/>
                <a:ea typeface="Calibri"/>
                <a:cs typeface="Calibri"/>
                <a:sym typeface="Calibri"/>
              </a:rPr>
              <a:t>function functionName(params) {</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	//code</a:t>
            </a:r>
            <a:endParaRPr/>
          </a:p>
          <a:p>
            <a:pPr marL="0" marR="0" lvl="0" indent="0" algn="just" rtl="0">
              <a:spcBef>
                <a:spcPts val="0"/>
              </a:spcBef>
              <a:spcAft>
                <a:spcPts val="0"/>
              </a:spcAft>
              <a:buNone/>
            </a:pPr>
            <a:r>
              <a:rPr lang="en-US" sz="1800">
                <a:solidFill>
                  <a:srgbClr val="000000"/>
                </a:solidFill>
                <a:latin typeface="Calibri"/>
                <a:ea typeface="Calibri"/>
                <a:cs typeface="Calibri"/>
                <a:sym typeface="Calibri"/>
              </a:rPr>
              <a:t>}</a:t>
            </a:r>
            <a:endParaRPr sz="1800" b="0" i="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0"/>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First </a:t>
            </a:r>
            <a:r>
              <a:rPr lang="en-US" sz="3600" b="1">
                <a:solidFill>
                  <a:schemeClr val="dk1"/>
                </a:solidFill>
                <a:latin typeface="Corben"/>
                <a:ea typeface="Corben"/>
                <a:cs typeface="Corben"/>
                <a:sym typeface="Corben"/>
              </a:rPr>
              <a:t>App</a:t>
            </a:r>
            <a:r>
              <a:rPr lang="en-US" sz="3600">
                <a:solidFill>
                  <a:schemeClr val="dk1"/>
                </a:solidFill>
                <a:latin typeface="Corben"/>
                <a:ea typeface="Corben"/>
                <a:cs typeface="Corben"/>
                <a:sym typeface="Corben"/>
              </a:rPr>
              <a:t> Continues……</a:t>
            </a:r>
            <a:endParaRPr/>
          </a:p>
        </p:txBody>
      </p:sp>
      <p:pic>
        <p:nvPicPr>
          <p:cNvPr id="484" name="Google Shape;484;p30"/>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85" name="Google Shape;485;p30"/>
          <p:cNvSpPr txBox="1"/>
          <p:nvPr/>
        </p:nvSpPr>
        <p:spPr>
          <a:xfrm>
            <a:off x="261764" y="779090"/>
            <a:ext cx="11161643"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App-Code:-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 </a:t>
            </a:r>
            <a:r>
              <a:rPr lang="en-US" sz="1800" b="1">
                <a:solidFill>
                  <a:schemeClr val="dk1"/>
                </a:solidFill>
                <a:latin typeface="Calibri"/>
                <a:ea typeface="Calibri"/>
                <a:cs typeface="Calibri"/>
                <a:sym typeface="Calibri"/>
              </a:rPr>
              <a:t>index.html </a:t>
            </a:r>
            <a:r>
              <a:rPr lang="en-US" sz="1800">
                <a:solidFill>
                  <a:schemeClr val="dk1"/>
                </a:solidFill>
                <a:latin typeface="Calibri"/>
                <a:ea typeface="Calibri"/>
                <a:cs typeface="Calibri"/>
                <a:sym typeface="Calibri"/>
              </a:rPr>
              <a:t>, load the sapui5 framework from CDN and specify the properties like library and theme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u="sng">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u="sng">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Inside the terminal run command </a:t>
            </a:r>
            <a:r>
              <a:rPr lang="en-US" sz="1800" b="1" u="sng">
                <a:solidFill>
                  <a:schemeClr val="accent6"/>
                </a:solidFill>
                <a:latin typeface="Calibri"/>
                <a:ea typeface="Calibri"/>
                <a:cs typeface="Calibri"/>
                <a:sym typeface="Calibri"/>
              </a:rPr>
              <a:t>fiori run --open index.html </a:t>
            </a:r>
            <a:r>
              <a:rPr lang="en-US" sz="1800">
                <a:solidFill>
                  <a:schemeClr val="dk1"/>
                </a:solidFill>
                <a:latin typeface="Calibri"/>
                <a:ea typeface="Calibri"/>
                <a:cs typeface="Calibri"/>
                <a:sym typeface="Calibri"/>
              </a:rPr>
              <a:t>to run your application on  the browser.</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0"/>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487" name="Google Shape;487;p30"/>
          <p:cNvSpPr txBox="1"/>
          <p:nvPr/>
        </p:nvSpPr>
        <p:spPr>
          <a:xfrm>
            <a:off x="9492152" y="2299690"/>
            <a:ext cx="172899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Here we have to also mention the namespace of the application</a:t>
            </a:r>
            <a:endParaRPr/>
          </a:p>
        </p:txBody>
      </p:sp>
      <p:sp>
        <p:nvSpPr>
          <p:cNvPr id="488" name="Google Shape;488;p30"/>
          <p:cNvSpPr txBox="1"/>
          <p:nvPr/>
        </p:nvSpPr>
        <p:spPr>
          <a:xfrm>
            <a:off x="667798" y="1908536"/>
            <a:ext cx="192707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6"/>
                </a:solidFill>
                <a:latin typeface="Calibri"/>
                <a:ea typeface="Calibri"/>
                <a:cs typeface="Calibri"/>
                <a:sym typeface="Calibri"/>
              </a:rPr>
              <a:t>This is also know asUI5 Bootstrap Code used to initialize the UI5 Framework initially</a:t>
            </a:r>
            <a:endParaRPr/>
          </a:p>
        </p:txBody>
      </p:sp>
      <p:pic>
        <p:nvPicPr>
          <p:cNvPr id="489" name="Google Shape;489;p30"/>
          <p:cNvPicPr preferRelativeResize="0"/>
          <p:nvPr/>
        </p:nvPicPr>
        <p:blipFill rotWithShape="1">
          <a:blip r:embed="rId4">
            <a:alphaModFix/>
          </a:blip>
          <a:srcRect/>
          <a:stretch/>
        </p:blipFill>
        <p:spPr>
          <a:xfrm>
            <a:off x="2685364" y="1416181"/>
            <a:ext cx="6730784" cy="2394123"/>
          </a:xfrm>
          <a:prstGeom prst="rect">
            <a:avLst/>
          </a:prstGeom>
          <a:noFill/>
          <a:ln>
            <a:noFill/>
          </a:ln>
        </p:spPr>
      </p:pic>
      <p:sp>
        <p:nvSpPr>
          <p:cNvPr id="490" name="Google Shape;490;p30"/>
          <p:cNvSpPr/>
          <p:nvPr/>
        </p:nvSpPr>
        <p:spPr>
          <a:xfrm>
            <a:off x="2507171" y="1908536"/>
            <a:ext cx="869696" cy="800100"/>
          </a:xfrm>
          <a:prstGeom prst="leftBrace">
            <a:avLst>
              <a:gd name="adj1" fmla="val 8333"/>
              <a:gd name="adj2" fmla="val 50000"/>
            </a:avLst>
          </a:pr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30"/>
          <p:cNvSpPr/>
          <p:nvPr/>
        </p:nvSpPr>
        <p:spPr>
          <a:xfrm>
            <a:off x="5216241" y="2381250"/>
            <a:ext cx="232060" cy="327386"/>
          </a:xfrm>
          <a:prstGeom prst="rightBrace">
            <a:avLst>
              <a:gd name="adj1" fmla="val 8333"/>
              <a:gd name="adj2" fmla="val 50000"/>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92" name="Google Shape;492;p30"/>
          <p:cNvCxnSpPr/>
          <p:nvPr/>
        </p:nvCxnSpPr>
        <p:spPr>
          <a:xfrm rot="10800000">
            <a:off x="5553075" y="2524125"/>
            <a:ext cx="4029075" cy="0"/>
          </a:xfrm>
          <a:prstGeom prst="straightConnector1">
            <a:avLst/>
          </a:prstGeom>
          <a:noFill/>
          <a:ln w="19050" cap="flat" cmpd="sng">
            <a:solidFill>
              <a:schemeClr val="accent3"/>
            </a:solidFill>
            <a:prstDash val="solid"/>
            <a:miter lim="800000"/>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1"/>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on – Initialize first UI5 Project</a:t>
            </a:r>
            <a:endParaRPr/>
          </a:p>
        </p:txBody>
      </p:sp>
      <p:pic>
        <p:nvPicPr>
          <p:cNvPr id="498" name="Google Shape;498;p31"/>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499" name="Google Shape;499;p31"/>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Initialize a new ui5 project using the steps mentioned in the previous slide.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index.html</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manifest.json</a:t>
            </a:r>
            <a:endParaRPr sz="1800">
              <a:solidFill>
                <a:schemeClr val="dk1"/>
              </a:solidFill>
              <a:latin typeface="Calibri"/>
              <a:ea typeface="Calibri"/>
              <a:cs typeface="Calibri"/>
              <a:sym typeface="Calibri"/>
            </a:endParaRPr>
          </a:p>
        </p:txBody>
      </p:sp>
      <p:sp>
        <p:nvSpPr>
          <p:cNvPr id="500" name="Google Shape;500;p31"/>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501" name="Google Shape;501;p31"/>
          <p:cNvPicPr preferRelativeResize="0"/>
          <p:nvPr/>
        </p:nvPicPr>
        <p:blipFill rotWithShape="1">
          <a:blip r:embed="rId6">
            <a:alphaModFix/>
          </a:blip>
          <a:srcRect/>
          <a:stretch/>
        </p:blipFill>
        <p:spPr>
          <a:xfrm>
            <a:off x="4804414" y="1517754"/>
            <a:ext cx="6618992" cy="442438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2"/>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2400" dirty="0">
                <a:solidFill>
                  <a:schemeClr val="dk1"/>
                </a:solidFill>
                <a:latin typeface="Corben"/>
                <a:ea typeface="Corben"/>
                <a:cs typeface="Corben"/>
                <a:sym typeface="Corben"/>
              </a:rPr>
              <a:t>Hands – on: Create a Simple Button Control</a:t>
            </a:r>
            <a:endParaRPr sz="1050" dirty="0"/>
          </a:p>
        </p:txBody>
      </p:sp>
      <p:pic>
        <p:nvPicPr>
          <p:cNvPr id="507" name="Google Shape;507;p32"/>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508" name="Google Shape;508;p32"/>
          <p:cNvSpPr txBox="1"/>
          <p:nvPr/>
        </p:nvSpPr>
        <p:spPr>
          <a:xfrm>
            <a:off x="261764" y="779090"/>
            <a:ext cx="1116164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add a simple button control to our app an on press of that button a alert message will be shown to the user, with message “Spiderman is here”.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index.html</a:t>
            </a:r>
            <a:endParaRPr sz="1800">
              <a:solidFill>
                <a:schemeClr val="dk1"/>
              </a:solidFill>
              <a:latin typeface="Calibri"/>
              <a:ea typeface="Calibri"/>
              <a:cs typeface="Calibri"/>
              <a:sym typeface="Calibri"/>
            </a:endParaRPr>
          </a:p>
        </p:txBody>
      </p:sp>
      <p:sp>
        <p:nvSpPr>
          <p:cNvPr id="509" name="Google Shape;509;p32"/>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510" name="Google Shape;510;p32"/>
          <p:cNvPicPr preferRelativeResize="0"/>
          <p:nvPr/>
        </p:nvPicPr>
        <p:blipFill rotWithShape="1">
          <a:blip r:embed="rId5">
            <a:alphaModFix/>
          </a:blip>
          <a:srcRect/>
          <a:stretch/>
        </p:blipFill>
        <p:spPr>
          <a:xfrm>
            <a:off x="3213940" y="2256418"/>
            <a:ext cx="7970895" cy="243088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3"/>
          <p:cNvSpPr txBox="1"/>
          <p:nvPr/>
        </p:nvSpPr>
        <p:spPr>
          <a:xfrm>
            <a:off x="261764" y="188640"/>
            <a:ext cx="11292008" cy="7110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endParaRPr sz="4400" b="1">
              <a:solidFill>
                <a:schemeClr val="dk1"/>
              </a:solidFill>
              <a:latin typeface="Calibri"/>
              <a:ea typeface="Calibri"/>
              <a:cs typeface="Calibri"/>
              <a:sym typeface="Calibri"/>
            </a:endParaRPr>
          </a:p>
        </p:txBody>
      </p:sp>
      <p:sp>
        <p:nvSpPr>
          <p:cNvPr id="516" name="Google Shape;516;p33"/>
          <p:cNvSpPr txBox="1">
            <a:spLocks noGrp="1"/>
          </p:cNvSpPr>
          <p:nvPr>
            <p:ph type="ftr" idx="11"/>
          </p:nvPr>
        </p:nvSpPr>
        <p:spPr>
          <a:xfrm>
            <a:off x="10123055" y="6548582"/>
            <a:ext cx="2225295" cy="2036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rPr>
              <a:t>Trainer: Anubhav Oberoy</a:t>
            </a:r>
            <a:endParaRPr/>
          </a:p>
        </p:txBody>
      </p:sp>
      <p:pic>
        <p:nvPicPr>
          <p:cNvPr id="517" name="Google Shape;517;p33"/>
          <p:cNvPicPr preferRelativeResize="0"/>
          <p:nvPr/>
        </p:nvPicPr>
        <p:blipFill rotWithShape="1">
          <a:blip r:embed="rId3">
            <a:alphaModFix/>
          </a:blip>
          <a:srcRect/>
          <a:stretch/>
        </p:blipFill>
        <p:spPr>
          <a:xfrm>
            <a:off x="11380678" y="71203"/>
            <a:ext cx="716699" cy="707887"/>
          </a:xfrm>
          <a:prstGeom prst="rect">
            <a:avLst/>
          </a:prstGeom>
          <a:noFill/>
          <a:ln>
            <a:noFill/>
          </a:ln>
        </p:spPr>
      </p:pic>
      <p:pic>
        <p:nvPicPr>
          <p:cNvPr id="518" name="Google Shape;518;p33"/>
          <p:cNvPicPr preferRelativeResize="0"/>
          <p:nvPr/>
        </p:nvPicPr>
        <p:blipFill rotWithShape="1">
          <a:blip r:embed="rId4">
            <a:alphaModFix/>
          </a:blip>
          <a:srcRect t="7822" b="7821"/>
          <a:stretch/>
        </p:blipFill>
        <p:spPr>
          <a:xfrm>
            <a:off x="0" y="0"/>
            <a:ext cx="12192000" cy="6858000"/>
          </a:xfrm>
          <a:prstGeom prst="rect">
            <a:avLst/>
          </a:prstGeom>
          <a:noFill/>
          <a:ln>
            <a:noFill/>
          </a:ln>
        </p:spPr>
      </p:pic>
      <p:sp>
        <p:nvSpPr>
          <p:cNvPr id="519" name="Google Shape;519;p33"/>
          <p:cNvSpPr/>
          <p:nvPr/>
        </p:nvSpPr>
        <p:spPr>
          <a:xfrm>
            <a:off x="-2416" y="0"/>
            <a:ext cx="12192001" cy="6858000"/>
          </a:xfrm>
          <a:prstGeom prst="roundRect">
            <a:avLst>
              <a:gd name="adj" fmla="val 0"/>
            </a:avLst>
          </a:prstGeom>
          <a:solidFill>
            <a:schemeClr val="dk2">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33"/>
          <p:cNvSpPr/>
          <p:nvPr/>
        </p:nvSpPr>
        <p:spPr>
          <a:xfrm>
            <a:off x="4057611" y="3011089"/>
            <a:ext cx="4071949"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800"/>
              <a:buFont typeface="Arial"/>
              <a:buNone/>
            </a:pPr>
            <a:r>
              <a:rPr lang="en-US" sz="4800" b="1" i="0" u="none" strike="noStrike" cap="none">
                <a:solidFill>
                  <a:srgbClr val="FFFFFF"/>
                </a:solidFill>
                <a:latin typeface="Arial"/>
                <a:ea typeface="Arial"/>
                <a:cs typeface="Arial"/>
                <a:sym typeface="Arial"/>
              </a:rPr>
              <a:t>End of Day 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34" descr="Free Vector | Flat people with question marks background"/>
          <p:cNvPicPr preferRelativeResize="0"/>
          <p:nvPr/>
        </p:nvPicPr>
        <p:blipFill rotWithShape="1">
          <a:blip r:embed="rId3">
            <a:alphaModFix/>
          </a:blip>
          <a:srcRect t="1" b="22246"/>
          <a:stretch/>
        </p:blipFill>
        <p:spPr>
          <a:xfrm>
            <a:off x="1848418" y="648942"/>
            <a:ext cx="7599507" cy="5908876"/>
          </a:xfrm>
          <a:prstGeom prst="rect">
            <a:avLst/>
          </a:prstGeom>
          <a:noFill/>
          <a:ln>
            <a:noFill/>
          </a:ln>
        </p:spPr>
      </p:pic>
      <p:sp>
        <p:nvSpPr>
          <p:cNvPr id="526" name="Google Shape;526;p34"/>
          <p:cNvSpPr txBox="1"/>
          <p:nvPr/>
        </p:nvSpPr>
        <p:spPr>
          <a:xfrm>
            <a:off x="4535055" y="1052946"/>
            <a:ext cx="55880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Calibri"/>
                <a:ea typeface="Calibri"/>
                <a:cs typeface="Calibri"/>
                <a:sym typeface="Calibri"/>
              </a:rPr>
              <a:t>Questions</a:t>
            </a:r>
            <a:endParaRPr/>
          </a:p>
        </p:txBody>
      </p:sp>
      <p:pic>
        <p:nvPicPr>
          <p:cNvPr id="527" name="Google Shape;527;p34"/>
          <p:cNvPicPr preferRelativeResize="0"/>
          <p:nvPr/>
        </p:nvPicPr>
        <p:blipFill rotWithShape="1">
          <a:blip r:embed="rId4">
            <a:alphaModFix/>
          </a:blip>
          <a:srcRect/>
          <a:stretch/>
        </p:blipFill>
        <p:spPr>
          <a:xfrm>
            <a:off x="11380678" y="57951"/>
            <a:ext cx="716699" cy="707887"/>
          </a:xfrm>
          <a:prstGeom prst="rect">
            <a:avLst/>
          </a:prstGeom>
          <a:noFill/>
          <a:ln>
            <a:noFill/>
          </a:ln>
        </p:spPr>
      </p:pic>
      <p:sp>
        <p:nvSpPr>
          <p:cNvPr id="528" name="Google Shape;528;p34"/>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33"/>
        <p:cNvGrpSpPr/>
        <p:nvPr/>
      </p:nvGrpSpPr>
      <p:grpSpPr>
        <a:xfrm>
          <a:off x="0" y="0"/>
          <a:ext cx="0" cy="0"/>
          <a:chOff x="0" y="0"/>
          <a:chExt cx="0" cy="0"/>
        </a:xfrm>
      </p:grpSpPr>
      <p:pic>
        <p:nvPicPr>
          <p:cNvPr id="534" name="Google Shape;534;p35" descr="Ski Jumping Arena - Free Presentation Templates"/>
          <p:cNvPicPr preferRelativeResize="0"/>
          <p:nvPr/>
        </p:nvPicPr>
        <p:blipFill rotWithShape="1">
          <a:blip r:embed="rId3">
            <a:alphaModFix/>
          </a:blip>
          <a:srcRect r="2245" b="2245"/>
          <a:stretch/>
        </p:blipFill>
        <p:spPr>
          <a:xfrm>
            <a:off x="0" y="0"/>
            <a:ext cx="12192000" cy="6858000"/>
          </a:xfrm>
          <a:prstGeom prst="rect">
            <a:avLst/>
          </a:prstGeom>
          <a:noFill/>
          <a:ln>
            <a:noFill/>
          </a:ln>
        </p:spPr>
      </p:pic>
      <p:sp>
        <p:nvSpPr>
          <p:cNvPr id="535" name="Google Shape;535;p35"/>
          <p:cNvSpPr txBox="1"/>
          <p:nvPr/>
        </p:nvSpPr>
        <p:spPr>
          <a:xfrm>
            <a:off x="1910833" y="3561520"/>
            <a:ext cx="662939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600"/>
              <a:buFont typeface="Calibri"/>
              <a:buNone/>
            </a:pPr>
            <a:r>
              <a:rPr lang="en-US" sz="3600" b="0" i="0" u="none" strike="noStrike" cap="none">
                <a:solidFill>
                  <a:srgbClr val="FFFFFF"/>
                </a:solidFill>
                <a:latin typeface="Calibri"/>
                <a:ea typeface="Calibri"/>
                <a:cs typeface="Calibri"/>
                <a:sym typeface="Calibri"/>
              </a:rPr>
              <a:t>Shekhar Vedi</a:t>
            </a:r>
            <a:endParaRPr/>
          </a:p>
        </p:txBody>
      </p:sp>
      <p:pic>
        <p:nvPicPr>
          <p:cNvPr id="536" name="Google Shape;536;p35"/>
          <p:cNvPicPr preferRelativeResize="0"/>
          <p:nvPr/>
        </p:nvPicPr>
        <p:blipFill rotWithShape="1">
          <a:blip r:embed="rId4">
            <a:alphaModFix/>
          </a:blip>
          <a:srcRect/>
          <a:stretch/>
        </p:blipFill>
        <p:spPr>
          <a:xfrm>
            <a:off x="328364" y="0"/>
            <a:ext cx="1977514" cy="1953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6"/>
          <p:cNvSpPr/>
          <p:nvPr/>
        </p:nvSpPr>
        <p:spPr>
          <a:xfrm flipH="1">
            <a:off x="3030278" y="2339163"/>
            <a:ext cx="9161718" cy="4518837"/>
          </a:xfrm>
          <a:prstGeom prst="rtTriangle">
            <a:avLst/>
          </a:prstGeom>
          <a:solidFill>
            <a:srgbClr val="18A7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43" name="Google Shape;543;p36"/>
          <p:cNvSpPr>
            <a:spLocks noGrp="1"/>
          </p:cNvSpPr>
          <p:nvPr>
            <p:ph type="pic" idx="2"/>
          </p:nvPr>
        </p:nvSpPr>
        <p:spPr>
          <a:xfrm>
            <a:off x="0" y="-1"/>
            <a:ext cx="12192000" cy="4877937"/>
          </a:xfrm>
          <a:prstGeom prst="rect">
            <a:avLst/>
          </a:prstGeom>
          <a:solidFill>
            <a:srgbClr val="F2F2F2"/>
          </a:solidFill>
          <a:ln>
            <a:noFill/>
          </a:ln>
        </p:spPr>
        <p:txBody>
          <a:bodyPr/>
          <a:lstStyle/>
          <a:p>
            <a:endParaRPr lang="en-IN"/>
          </a:p>
        </p:txBody>
      </p:sp>
      <p:pic>
        <p:nvPicPr>
          <p:cNvPr id="544" name="Google Shape;544;p36"/>
          <p:cNvPicPr preferRelativeResize="0"/>
          <p:nvPr/>
        </p:nvPicPr>
        <p:blipFill rotWithShape="1">
          <a:blip r:embed="rId3">
            <a:alphaModFix/>
          </a:blip>
          <a:srcRect/>
          <a:stretch/>
        </p:blipFill>
        <p:spPr>
          <a:xfrm>
            <a:off x="1587" y="-1"/>
            <a:ext cx="12188826" cy="4877937"/>
          </a:xfrm>
          <a:prstGeom prst="rect">
            <a:avLst/>
          </a:prstGeom>
          <a:noFill/>
          <a:ln>
            <a:noFill/>
          </a:ln>
        </p:spPr>
      </p:pic>
      <p:sp>
        <p:nvSpPr>
          <p:cNvPr id="545" name="Google Shape;545;p36"/>
          <p:cNvSpPr/>
          <p:nvPr/>
        </p:nvSpPr>
        <p:spPr>
          <a:xfrm>
            <a:off x="3176" y="-10291"/>
            <a:ext cx="12187238" cy="4888227"/>
          </a:xfrm>
          <a:prstGeom prst="rect">
            <a:avLst/>
          </a:prstGeom>
          <a:gradFill>
            <a:gsLst>
              <a:gs pos="0">
                <a:srgbClr val="212745">
                  <a:alpha val="83921"/>
                </a:srgbClr>
              </a:gs>
              <a:gs pos="29000">
                <a:srgbClr val="212745">
                  <a:alpha val="83921"/>
                </a:srgbClr>
              </a:gs>
              <a:gs pos="89000">
                <a:srgbClr val="34AC8B">
                  <a:alpha val="95686"/>
                </a:srgbClr>
              </a:gs>
              <a:gs pos="100000">
                <a:srgbClr val="34AC8B">
                  <a:alpha val="95686"/>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46" name="Google Shape;546;p36"/>
          <p:cNvSpPr/>
          <p:nvPr/>
        </p:nvSpPr>
        <p:spPr>
          <a:xfrm>
            <a:off x="350660" y="5992677"/>
            <a:ext cx="363612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4546A"/>
              </a:buClr>
              <a:buSzPts val="1800"/>
              <a:buFont typeface="Arial"/>
              <a:buNone/>
            </a:pPr>
            <a:r>
              <a:rPr lang="en-US" sz="1800" b="1" i="0" u="none" strike="noStrike" cap="none">
                <a:solidFill>
                  <a:srgbClr val="44546A"/>
                </a:solidFill>
                <a:latin typeface="Arial"/>
                <a:ea typeface="Arial"/>
                <a:cs typeface="Arial"/>
                <a:sym typeface="Arial"/>
              </a:rPr>
              <a:t>Contact us today!</a:t>
            </a:r>
            <a:endParaRPr/>
          </a:p>
          <a:p>
            <a:pPr marL="0" marR="0" lvl="0" indent="0" algn="l" rtl="0">
              <a:lnSpc>
                <a:spcPct val="100000"/>
              </a:lnSpc>
              <a:spcBef>
                <a:spcPts val="0"/>
              </a:spcBef>
              <a:spcAft>
                <a:spcPts val="0"/>
              </a:spcAft>
              <a:buClr>
                <a:srgbClr val="44546A"/>
              </a:buClr>
              <a:buSzPts val="1800"/>
              <a:buFont typeface="Arial"/>
              <a:buNone/>
            </a:pPr>
            <a:r>
              <a:rPr lang="en-US" sz="1800" b="0" i="0" u="none" strike="noStrike" cap="none">
                <a:solidFill>
                  <a:srgbClr val="44546A"/>
                </a:solidFill>
                <a:latin typeface="Arial"/>
                <a:ea typeface="Arial"/>
                <a:cs typeface="Arial"/>
                <a:sym typeface="Arial"/>
              </a:rPr>
              <a:t>https://anubhavtrainings.com/</a:t>
            </a:r>
            <a:endParaRPr/>
          </a:p>
        </p:txBody>
      </p:sp>
      <p:sp>
        <p:nvSpPr>
          <p:cNvPr id="547" name="Google Shape;547;p36"/>
          <p:cNvSpPr/>
          <p:nvPr/>
        </p:nvSpPr>
        <p:spPr>
          <a:xfrm>
            <a:off x="8180349" y="2925900"/>
            <a:ext cx="323028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2F2F2"/>
              </a:buClr>
              <a:buSzPts val="1200"/>
              <a:buFont typeface="Arial"/>
              <a:buNone/>
            </a:pPr>
            <a:r>
              <a:rPr lang="en-US" sz="1200" b="0" i="0" u="none" strike="noStrike" cap="none">
                <a:solidFill>
                  <a:srgbClr val="F2F2F2"/>
                </a:solidFill>
                <a:latin typeface="Arial"/>
                <a:ea typeface="Arial"/>
                <a:cs typeface="Arial"/>
                <a:sym typeface="Arial"/>
              </a:rPr>
              <a:t>We build the workforce of the future.</a:t>
            </a:r>
            <a:endParaRPr sz="1200" b="0" i="0" u="none" strike="noStrike" cap="none">
              <a:solidFill>
                <a:srgbClr val="F2F2F2"/>
              </a:solidFill>
              <a:latin typeface="Arial"/>
              <a:ea typeface="Arial"/>
              <a:cs typeface="Arial"/>
              <a:sym typeface="Arial"/>
            </a:endParaRPr>
          </a:p>
        </p:txBody>
      </p:sp>
      <p:sp>
        <p:nvSpPr>
          <p:cNvPr id="548" name="Google Shape;548;p36"/>
          <p:cNvSpPr/>
          <p:nvPr/>
        </p:nvSpPr>
        <p:spPr>
          <a:xfrm>
            <a:off x="1221995" y="3113774"/>
            <a:ext cx="180191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250+ </a:t>
            </a:r>
            <a:endParaRPr/>
          </a:p>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Corporate Clients</a:t>
            </a:r>
            <a:endParaRPr/>
          </a:p>
        </p:txBody>
      </p:sp>
      <p:sp>
        <p:nvSpPr>
          <p:cNvPr id="549" name="Google Shape;549;p36"/>
          <p:cNvSpPr/>
          <p:nvPr/>
        </p:nvSpPr>
        <p:spPr>
          <a:xfrm>
            <a:off x="2825880" y="3113774"/>
            <a:ext cx="180191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30,000+</a:t>
            </a:r>
            <a:endParaRPr/>
          </a:p>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Learners Trained</a:t>
            </a:r>
            <a:endParaRPr/>
          </a:p>
        </p:txBody>
      </p:sp>
      <p:sp>
        <p:nvSpPr>
          <p:cNvPr id="550" name="Google Shape;550;p36"/>
          <p:cNvSpPr/>
          <p:nvPr/>
        </p:nvSpPr>
        <p:spPr>
          <a:xfrm>
            <a:off x="4496601" y="3111414"/>
            <a:ext cx="180191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25000+ </a:t>
            </a:r>
            <a:endParaRPr/>
          </a:p>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Learners Placed</a:t>
            </a:r>
            <a:endParaRPr/>
          </a:p>
        </p:txBody>
      </p:sp>
      <p:pic>
        <p:nvPicPr>
          <p:cNvPr id="551" name="Google Shape;551;p36"/>
          <p:cNvPicPr preferRelativeResize="0"/>
          <p:nvPr/>
        </p:nvPicPr>
        <p:blipFill rotWithShape="1">
          <a:blip r:embed="rId4">
            <a:alphaModFix/>
          </a:blip>
          <a:srcRect/>
          <a:stretch/>
        </p:blipFill>
        <p:spPr>
          <a:xfrm>
            <a:off x="1783592" y="2279542"/>
            <a:ext cx="640226" cy="640226"/>
          </a:xfrm>
          <a:prstGeom prst="rect">
            <a:avLst/>
          </a:prstGeom>
          <a:noFill/>
          <a:ln>
            <a:noFill/>
          </a:ln>
        </p:spPr>
      </p:pic>
      <p:pic>
        <p:nvPicPr>
          <p:cNvPr id="552" name="Google Shape;552;p36"/>
          <p:cNvPicPr preferRelativeResize="0"/>
          <p:nvPr/>
        </p:nvPicPr>
        <p:blipFill rotWithShape="1">
          <a:blip r:embed="rId5">
            <a:alphaModFix/>
          </a:blip>
          <a:srcRect/>
          <a:stretch/>
        </p:blipFill>
        <p:spPr>
          <a:xfrm>
            <a:off x="3406417" y="2272463"/>
            <a:ext cx="672103" cy="672103"/>
          </a:xfrm>
          <a:prstGeom prst="rect">
            <a:avLst/>
          </a:prstGeom>
          <a:noFill/>
          <a:ln>
            <a:noFill/>
          </a:ln>
        </p:spPr>
      </p:pic>
      <p:sp>
        <p:nvSpPr>
          <p:cNvPr id="553" name="Google Shape;553;p36"/>
          <p:cNvSpPr/>
          <p:nvPr/>
        </p:nvSpPr>
        <p:spPr>
          <a:xfrm>
            <a:off x="632685" y="691519"/>
            <a:ext cx="6572671"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We’re committed to empower you to be</a:t>
            </a:r>
            <a:endParaRPr/>
          </a:p>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Most Desirable Resource</a:t>
            </a:r>
            <a:endParaRPr/>
          </a:p>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through powerful training solutions.</a:t>
            </a:r>
            <a:endParaRPr/>
          </a:p>
        </p:txBody>
      </p:sp>
      <p:sp>
        <p:nvSpPr>
          <p:cNvPr id="554" name="Google Shape;554;p36"/>
          <p:cNvSpPr/>
          <p:nvPr/>
        </p:nvSpPr>
        <p:spPr>
          <a:xfrm>
            <a:off x="350660" y="4998907"/>
            <a:ext cx="3901573"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97700"/>
              </a:buClr>
              <a:buSzPts val="2000"/>
              <a:buFont typeface="Arial"/>
              <a:buNone/>
            </a:pPr>
            <a:r>
              <a:rPr lang="en-US" sz="2000" b="1" i="0" u="none" strike="noStrike" cap="none">
                <a:solidFill>
                  <a:srgbClr val="F97700"/>
                </a:solidFill>
                <a:latin typeface="Arial"/>
                <a:ea typeface="Arial"/>
                <a:cs typeface="Arial"/>
                <a:sym typeface="Arial"/>
              </a:rPr>
              <a:t>FREE WEBINARS </a:t>
            </a:r>
            <a:endParaRPr/>
          </a:p>
          <a:p>
            <a:pPr marL="0" marR="0" lvl="0" indent="0" algn="l" rtl="0">
              <a:lnSpc>
                <a:spcPct val="100000"/>
              </a:lnSpc>
              <a:spcBef>
                <a:spcPts val="0"/>
              </a:spcBef>
              <a:spcAft>
                <a:spcPts val="0"/>
              </a:spcAft>
              <a:buClr>
                <a:srgbClr val="F97700"/>
              </a:buClr>
              <a:buSzPts val="1600"/>
              <a:buFont typeface="Arial"/>
              <a:buNone/>
            </a:pPr>
            <a:r>
              <a:rPr lang="en-US" sz="1600" b="0" i="1" u="none" strike="noStrike" cap="none">
                <a:solidFill>
                  <a:srgbClr val="F97700"/>
                </a:solidFill>
                <a:latin typeface="Arial"/>
                <a:ea typeface="Arial"/>
                <a:cs typeface="Arial"/>
                <a:sym typeface="Arial"/>
              </a:rPr>
              <a:t>Sign up for free webinars with industry experts every fortnight!</a:t>
            </a:r>
            <a:endParaRPr/>
          </a:p>
        </p:txBody>
      </p:sp>
      <p:pic>
        <p:nvPicPr>
          <p:cNvPr id="555" name="Google Shape;555;p36"/>
          <p:cNvPicPr preferRelativeResize="0"/>
          <p:nvPr/>
        </p:nvPicPr>
        <p:blipFill rotWithShape="1">
          <a:blip r:embed="rId6">
            <a:alphaModFix/>
          </a:blip>
          <a:srcRect/>
          <a:stretch/>
        </p:blipFill>
        <p:spPr>
          <a:xfrm>
            <a:off x="4952741" y="2194371"/>
            <a:ext cx="852087" cy="852087"/>
          </a:xfrm>
          <a:prstGeom prst="rect">
            <a:avLst/>
          </a:prstGeom>
          <a:noFill/>
          <a:ln>
            <a:noFill/>
          </a:ln>
        </p:spPr>
      </p:pic>
      <p:grpSp>
        <p:nvGrpSpPr>
          <p:cNvPr id="556" name="Google Shape;556;p36"/>
          <p:cNvGrpSpPr/>
          <p:nvPr/>
        </p:nvGrpSpPr>
        <p:grpSpPr>
          <a:xfrm>
            <a:off x="6519296" y="3369105"/>
            <a:ext cx="5612646" cy="3381741"/>
            <a:chOff x="4482563" y="4980191"/>
            <a:chExt cx="3128574" cy="1841396"/>
          </a:xfrm>
        </p:grpSpPr>
        <p:pic>
          <p:nvPicPr>
            <p:cNvPr id="557" name="Google Shape;557;p36"/>
            <p:cNvPicPr preferRelativeResize="0"/>
            <p:nvPr/>
          </p:nvPicPr>
          <p:blipFill rotWithShape="1">
            <a:blip r:embed="rId7">
              <a:alphaModFix/>
            </a:blip>
            <a:srcRect/>
            <a:stretch/>
          </p:blipFill>
          <p:spPr>
            <a:xfrm>
              <a:off x="4482563" y="4980191"/>
              <a:ext cx="3128574" cy="1841396"/>
            </a:xfrm>
            <a:prstGeom prst="rect">
              <a:avLst/>
            </a:prstGeom>
            <a:noFill/>
            <a:ln>
              <a:noFill/>
            </a:ln>
          </p:spPr>
        </p:pic>
        <p:pic>
          <p:nvPicPr>
            <p:cNvPr id="558" name="Google Shape;558;p36"/>
            <p:cNvPicPr preferRelativeResize="0"/>
            <p:nvPr/>
          </p:nvPicPr>
          <p:blipFill rotWithShape="1">
            <a:blip r:embed="rId8">
              <a:alphaModFix/>
            </a:blip>
            <a:srcRect/>
            <a:stretch/>
          </p:blipFill>
          <p:spPr>
            <a:xfrm>
              <a:off x="4906220" y="5127342"/>
              <a:ext cx="2275190" cy="1498325"/>
            </a:xfrm>
            <a:prstGeom prst="rect">
              <a:avLst/>
            </a:prstGeom>
            <a:noFill/>
            <a:ln>
              <a:noFill/>
            </a:ln>
          </p:spPr>
        </p:pic>
      </p:grpSp>
      <p:sp>
        <p:nvSpPr>
          <p:cNvPr id="559" name="Google Shape;559;p36"/>
          <p:cNvSpPr/>
          <p:nvPr/>
        </p:nvSpPr>
        <p:spPr>
          <a:xfrm>
            <a:off x="4493739" y="5575313"/>
            <a:ext cx="2196807" cy="547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60" name="Google Shape;560;p36">
            <a:hlinkClick r:id="rId9"/>
          </p:cNvPr>
          <p:cNvSpPr/>
          <p:nvPr/>
        </p:nvSpPr>
        <p:spPr>
          <a:xfrm>
            <a:off x="4400880" y="5490869"/>
            <a:ext cx="2196807" cy="547494"/>
          </a:xfrm>
          <a:prstGeom prst="rect">
            <a:avLst/>
          </a:prstGeom>
          <a:solidFill>
            <a:srgbClr val="C6CA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561" name="Google Shape;561;p36"/>
          <p:cNvSpPr/>
          <p:nvPr/>
        </p:nvSpPr>
        <p:spPr>
          <a:xfrm>
            <a:off x="4804221" y="5590861"/>
            <a:ext cx="14670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4546A"/>
              </a:buClr>
              <a:buSzPts val="1800"/>
              <a:buFont typeface="Arial"/>
              <a:buNone/>
            </a:pPr>
            <a:r>
              <a:rPr lang="en-US" sz="1800" b="1" i="0" u="none" strike="noStrike" cap="none">
                <a:solidFill>
                  <a:srgbClr val="44546A"/>
                </a:solidFill>
                <a:latin typeface="Arial"/>
                <a:ea typeface="Arial"/>
                <a:cs typeface="Arial"/>
                <a:sym typeface="Arial"/>
              </a:rPr>
              <a:t>Enroll Now!</a:t>
            </a:r>
            <a:endParaRPr sz="1800" b="1" i="0" u="none" strike="noStrike" cap="none">
              <a:solidFill>
                <a:srgbClr val="000000"/>
              </a:solidFill>
              <a:latin typeface="Arial"/>
              <a:ea typeface="Arial"/>
              <a:cs typeface="Arial"/>
              <a:sym typeface="Arial"/>
            </a:endParaRPr>
          </a:p>
        </p:txBody>
      </p:sp>
      <p:pic>
        <p:nvPicPr>
          <p:cNvPr id="562" name="Google Shape;562;p36"/>
          <p:cNvPicPr preferRelativeResize="0"/>
          <p:nvPr/>
        </p:nvPicPr>
        <p:blipFill rotWithShape="1">
          <a:blip r:embed="rId10">
            <a:alphaModFix/>
          </a:blip>
          <a:srcRect/>
          <a:stretch/>
        </p:blipFill>
        <p:spPr>
          <a:xfrm>
            <a:off x="8651916" y="501199"/>
            <a:ext cx="1956681" cy="193262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7"/>
          <p:cNvSpPr txBox="1"/>
          <p:nvPr/>
        </p:nvSpPr>
        <p:spPr>
          <a:xfrm>
            <a:off x="92365" y="180309"/>
            <a:ext cx="114623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orben"/>
                <a:ea typeface="Corben"/>
                <a:cs typeface="Corben"/>
                <a:sym typeface="Corben"/>
              </a:rPr>
              <a:t>More from AnubhavTrainings.com</a:t>
            </a:r>
            <a:endParaRPr/>
          </a:p>
        </p:txBody>
      </p:sp>
      <p:pic>
        <p:nvPicPr>
          <p:cNvPr id="568" name="Google Shape;568;p37">
            <a:hlinkClick r:id="rId3"/>
          </p:cNvPr>
          <p:cNvPicPr preferRelativeResize="0"/>
          <p:nvPr/>
        </p:nvPicPr>
        <p:blipFill rotWithShape="1">
          <a:blip r:embed="rId4">
            <a:alphaModFix/>
          </a:blip>
          <a:srcRect/>
          <a:stretch/>
        </p:blipFill>
        <p:spPr>
          <a:xfrm>
            <a:off x="6229878" y="826640"/>
            <a:ext cx="5727192" cy="3452752"/>
          </a:xfrm>
          <a:prstGeom prst="rect">
            <a:avLst/>
          </a:prstGeom>
          <a:noFill/>
          <a:ln>
            <a:noFill/>
          </a:ln>
        </p:spPr>
      </p:pic>
      <p:pic>
        <p:nvPicPr>
          <p:cNvPr id="569" name="Google Shape;569;p37">
            <a:hlinkClick r:id="rId5"/>
          </p:cNvPr>
          <p:cNvPicPr preferRelativeResize="0"/>
          <p:nvPr/>
        </p:nvPicPr>
        <p:blipFill rotWithShape="1">
          <a:blip r:embed="rId6">
            <a:alphaModFix/>
          </a:blip>
          <a:srcRect/>
          <a:stretch/>
        </p:blipFill>
        <p:spPr>
          <a:xfrm>
            <a:off x="234930" y="1061561"/>
            <a:ext cx="5956261" cy="3337560"/>
          </a:xfrm>
          <a:prstGeom prst="rect">
            <a:avLst/>
          </a:prstGeom>
          <a:noFill/>
          <a:ln>
            <a:noFill/>
          </a:ln>
        </p:spPr>
      </p:pic>
      <p:pic>
        <p:nvPicPr>
          <p:cNvPr id="570" name="Google Shape;570;p37">
            <a:hlinkClick r:id="rId7"/>
          </p:cNvPr>
          <p:cNvPicPr preferRelativeResize="0"/>
          <p:nvPr/>
        </p:nvPicPr>
        <p:blipFill rotWithShape="1">
          <a:blip r:embed="rId8">
            <a:alphaModFix/>
          </a:blip>
          <a:srcRect/>
          <a:stretch/>
        </p:blipFill>
        <p:spPr>
          <a:xfrm>
            <a:off x="6229877" y="3132709"/>
            <a:ext cx="5727193" cy="3539652"/>
          </a:xfrm>
          <a:prstGeom prst="rect">
            <a:avLst/>
          </a:prstGeom>
          <a:noFill/>
          <a:ln>
            <a:noFill/>
          </a:ln>
        </p:spPr>
      </p:pic>
      <p:pic>
        <p:nvPicPr>
          <p:cNvPr id="571" name="Google Shape;571;p37">
            <a:hlinkClick r:id="rId9"/>
          </p:cNvPr>
          <p:cNvPicPr preferRelativeResize="0"/>
          <p:nvPr/>
        </p:nvPicPr>
        <p:blipFill rotWithShape="1">
          <a:blip r:embed="rId10">
            <a:alphaModFix/>
          </a:blip>
          <a:srcRect/>
          <a:stretch/>
        </p:blipFill>
        <p:spPr>
          <a:xfrm>
            <a:off x="192258" y="3340131"/>
            <a:ext cx="5998933" cy="330473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8"/>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Title</a:t>
            </a:r>
            <a:endParaRPr/>
          </a:p>
        </p:txBody>
      </p:sp>
      <p:pic>
        <p:nvPicPr>
          <p:cNvPr id="577" name="Google Shape;577;p3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578" name="Google Shape;578;p38"/>
          <p:cNvSpPr txBox="1"/>
          <p:nvPr/>
        </p:nvSpPr>
        <p:spPr>
          <a:xfrm>
            <a:off x="261764" y="779090"/>
            <a:ext cx="111616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Content</a:t>
            </a:r>
            <a:endParaRPr/>
          </a:p>
        </p:txBody>
      </p:sp>
      <p:sp>
        <p:nvSpPr>
          <p:cNvPr id="579" name="Google Shape;579;p38"/>
          <p:cNvSpPr txBox="1">
            <a:spLocks noGrp="1"/>
          </p:cNvSpPr>
          <p:nvPr>
            <p:ph type="ftr" idx="11"/>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How to Apply JavaScript</a:t>
            </a:r>
            <a:endParaRPr/>
          </a:p>
        </p:txBody>
      </p:sp>
      <p:pic>
        <p:nvPicPr>
          <p:cNvPr id="121" name="Google Shape;121;p4"/>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22" name="Google Shape;122;p4"/>
          <p:cNvSpPr txBox="1"/>
          <p:nvPr/>
        </p:nvSpPr>
        <p:spPr>
          <a:xfrm>
            <a:off x="261764" y="779090"/>
            <a:ext cx="11161643" cy="507831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JavaScript can be applied to an HTML Page in three ways</a:t>
            </a:r>
            <a:endParaRPr/>
          </a:p>
          <a:p>
            <a:pPr marL="342900" marR="0" lvl="0" indent="-342900" algn="just" rtl="0">
              <a:spcBef>
                <a:spcPts val="0"/>
              </a:spcBef>
              <a:spcAft>
                <a:spcPts val="0"/>
              </a:spcAft>
              <a:buClr>
                <a:schemeClr val="accent6"/>
              </a:buClr>
              <a:buSzPts val="1800"/>
              <a:buFont typeface="Calibri"/>
              <a:buAutoNum type="arabicPeriod"/>
            </a:pPr>
            <a:r>
              <a:rPr lang="en-US" sz="1800" b="1">
                <a:solidFill>
                  <a:schemeClr val="accent6"/>
                </a:solidFill>
                <a:latin typeface="Calibri"/>
                <a:ea typeface="Calibri"/>
                <a:cs typeface="Calibri"/>
                <a:sym typeface="Calibri"/>
              </a:rPr>
              <a:t>Inline JS </a:t>
            </a:r>
            <a:r>
              <a:rPr lang="en-US" sz="1800">
                <a:solidFill>
                  <a:schemeClr val="dk1"/>
                </a:solidFill>
                <a:latin typeface="Calibri"/>
                <a:ea typeface="Calibri"/>
                <a:cs typeface="Calibri"/>
                <a:sym typeface="Calibri"/>
              </a:rPr>
              <a:t>– The script code is applied at html element level using </a:t>
            </a: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events</a:t>
            </a:r>
            <a:r>
              <a:rPr lang="en-US" sz="1800">
                <a:solidFill>
                  <a:schemeClr val="dk1"/>
                </a:solidFill>
                <a:latin typeface="Calibri"/>
                <a:ea typeface="Calibri"/>
                <a:cs typeface="Calibri"/>
                <a:sym typeface="Calibri"/>
              </a:rPr>
              <a:t> e.g., onclick, ondblclick, onhover, onkeypress. This is not recommended as its not reusable.</a:t>
            </a:r>
            <a:endParaRPr/>
          </a:p>
          <a:p>
            <a:pPr marL="342900" marR="0" lvl="0" indent="-342900" algn="just" rtl="0">
              <a:spcBef>
                <a:spcPts val="0"/>
              </a:spcBef>
              <a:spcAft>
                <a:spcPts val="0"/>
              </a:spcAft>
              <a:buClr>
                <a:schemeClr val="accent6"/>
              </a:buClr>
              <a:buSzPts val="1800"/>
              <a:buFont typeface="Calibri"/>
              <a:buAutoNum type="arabicPeriod"/>
            </a:pPr>
            <a:r>
              <a:rPr lang="en-US" sz="1800" b="1">
                <a:solidFill>
                  <a:schemeClr val="accent6"/>
                </a:solidFill>
                <a:latin typeface="Calibri"/>
                <a:ea typeface="Calibri"/>
                <a:cs typeface="Calibri"/>
                <a:sym typeface="Calibri"/>
              </a:rPr>
              <a:t>Internal JS </a:t>
            </a:r>
            <a:r>
              <a:rPr lang="en-US" sz="1800">
                <a:solidFill>
                  <a:schemeClr val="dk1"/>
                </a:solidFill>
                <a:latin typeface="Calibri"/>
                <a:ea typeface="Calibri"/>
                <a:cs typeface="Calibri"/>
                <a:sym typeface="Calibri"/>
              </a:rPr>
              <a:t>– We write script code inside a </a:t>
            </a:r>
            <a:r>
              <a:rPr lang="en-US" sz="1800" b="1">
                <a:solidFill>
                  <a:schemeClr val="dk1"/>
                </a:solidFill>
                <a:latin typeface="Calibri"/>
                <a:ea typeface="Calibri"/>
                <a:cs typeface="Calibri"/>
                <a:sym typeface="Calibri"/>
              </a:rPr>
              <a:t>script </a:t>
            </a:r>
            <a:r>
              <a:rPr lang="en-US" sz="1800">
                <a:solidFill>
                  <a:schemeClr val="dk1"/>
                </a:solidFill>
                <a:latin typeface="Calibri"/>
                <a:ea typeface="Calibri"/>
                <a:cs typeface="Calibri"/>
                <a:sym typeface="Calibri"/>
              </a:rPr>
              <a:t>tag. We can use functions for that. There are 2 types of function. Which means it is reusable.</a:t>
            </a:r>
            <a:endParaRPr/>
          </a:p>
          <a:p>
            <a:pPr marL="342900" marR="0" lvl="0" indent="-342900" algn="just" rtl="0">
              <a:spcBef>
                <a:spcPts val="0"/>
              </a:spcBef>
              <a:spcAft>
                <a:spcPts val="0"/>
              </a:spcAft>
              <a:buClr>
                <a:schemeClr val="accent6"/>
              </a:buClr>
              <a:buSzPts val="1800"/>
              <a:buFont typeface="Calibri"/>
              <a:buAutoNum type="arabicPeriod"/>
            </a:pPr>
            <a:r>
              <a:rPr lang="en-US" sz="1800" b="1">
                <a:solidFill>
                  <a:schemeClr val="accent6"/>
                </a:solidFill>
                <a:latin typeface="Calibri"/>
                <a:ea typeface="Calibri"/>
                <a:cs typeface="Calibri"/>
                <a:sym typeface="Calibri"/>
              </a:rPr>
              <a:t>External JS </a:t>
            </a:r>
            <a:r>
              <a:rPr lang="en-US" sz="1800">
                <a:solidFill>
                  <a:schemeClr val="dk1"/>
                </a:solidFill>
                <a:latin typeface="Calibri"/>
                <a:ea typeface="Calibri"/>
                <a:cs typeface="Calibri"/>
                <a:sym typeface="Calibri"/>
              </a:rPr>
              <a:t>– JS code is written in another file which has extension as .js. We will link it with our script tag. In the same way we linked CSS with link tag.</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List of JavaScript Events: </a:t>
            </a:r>
            <a:endParaRPr/>
          </a:p>
          <a:p>
            <a:pPr marL="0" marR="0" lvl="0" indent="0" algn="just" rtl="0">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https://www.w3schools.com/jsref/dom_obj_event.asp</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document:</a:t>
            </a: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document </a:t>
            </a:r>
            <a:r>
              <a:rPr lang="en-US" sz="1800">
                <a:solidFill>
                  <a:schemeClr val="dk1"/>
                </a:solidFill>
                <a:latin typeface="Calibri"/>
                <a:ea typeface="Calibri"/>
                <a:cs typeface="Calibri"/>
                <a:sym typeface="Calibri"/>
              </a:rPr>
              <a:t>is the object of DOM, it is used to access the DOM elements easily. It’ll provide ready to use API (functions) which are built in to access objects of DOM elements (html element).</a:t>
            </a:r>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getElement</a:t>
            </a:r>
            <a:r>
              <a:rPr lang="en-US" sz="1800" b="1">
                <a:solidFill>
                  <a:srgbClr val="FF0000"/>
                </a:solidFill>
                <a:latin typeface="Calibri"/>
                <a:ea typeface="Calibri"/>
                <a:cs typeface="Calibri"/>
                <a:sym typeface="Calibri"/>
              </a:rPr>
              <a:t>s</a:t>
            </a:r>
            <a:r>
              <a:rPr lang="en-US" sz="1800" b="1">
                <a:solidFill>
                  <a:schemeClr val="dk1"/>
                </a:solidFill>
                <a:latin typeface="Calibri"/>
                <a:ea typeface="Calibri"/>
                <a:cs typeface="Calibri"/>
                <a:sym typeface="Calibri"/>
              </a:rPr>
              <a:t>ByClassName</a:t>
            </a:r>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getElement</a:t>
            </a:r>
            <a:r>
              <a:rPr lang="en-US" sz="1800" b="1">
                <a:solidFill>
                  <a:srgbClr val="FF0000"/>
                </a:solidFill>
                <a:latin typeface="Calibri"/>
                <a:ea typeface="Calibri"/>
                <a:cs typeface="Calibri"/>
                <a:sym typeface="Calibri"/>
              </a:rPr>
              <a:t>s</a:t>
            </a:r>
            <a:r>
              <a:rPr lang="en-US" sz="1800" b="1">
                <a:solidFill>
                  <a:schemeClr val="dk1"/>
                </a:solidFill>
                <a:latin typeface="Calibri"/>
                <a:ea typeface="Calibri"/>
                <a:cs typeface="Calibri"/>
                <a:sym typeface="Calibri"/>
              </a:rPr>
              <a:t>ByTagName</a:t>
            </a:r>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getElementById</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Hands – on: Inline and Internal JS</a:t>
            </a:r>
            <a:endParaRPr/>
          </a:p>
        </p:txBody>
      </p:sp>
      <p:pic>
        <p:nvPicPr>
          <p:cNvPr id="129" name="Google Shape;129;p5"/>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30" name="Google Shape;130;p5"/>
          <p:cNvSpPr txBox="1"/>
          <p:nvPr/>
        </p:nvSpPr>
        <p:spPr>
          <a:xfrm>
            <a:off x="261764" y="779090"/>
            <a:ext cx="11161643"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will apply JavaScript to our HTML page using the Inline and Internal method.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this exercise we will create a new file named </a:t>
            </a:r>
            <a:r>
              <a:rPr lang="en-US" sz="1800" b="1">
                <a:solidFill>
                  <a:schemeClr val="dk1"/>
                </a:solidFill>
                <a:latin typeface="Calibri"/>
                <a:ea typeface="Calibri"/>
                <a:cs typeface="Calibri"/>
                <a:sym typeface="Calibri"/>
              </a:rPr>
              <a:t>JSBasics.html </a:t>
            </a:r>
            <a:r>
              <a:rPr lang="en-US" sz="1800">
                <a:solidFill>
                  <a:schemeClr val="dk1"/>
                </a:solidFill>
                <a:latin typeface="Calibri"/>
                <a:ea typeface="Calibri"/>
                <a:cs typeface="Calibri"/>
                <a:sym typeface="Calibri"/>
              </a:rPr>
              <a:t>in our current folder.</a:t>
            </a:r>
            <a:endParaRPr/>
          </a:p>
          <a:p>
            <a:pPr marL="0" marR="0" lvl="0" indent="0" algn="l" rtl="0">
              <a:spcBef>
                <a:spcPts val="0"/>
              </a:spcBef>
              <a:spcAft>
                <a:spcPts val="0"/>
              </a:spcAft>
              <a:buNone/>
            </a:pPr>
            <a:r>
              <a:rPr lang="en-US" sz="1800" b="1">
                <a:solidFill>
                  <a:schemeClr val="accent6"/>
                </a:solidFill>
                <a:latin typeface="Calibri"/>
                <a:ea typeface="Calibri"/>
                <a:cs typeface="Calibri"/>
                <a:sym typeface="Calibri"/>
              </a:rPr>
              <a:t>Part 1: Inline JS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will create a button in the HTML page using the &lt;button&gt; tag and on press of that button we will show an alert message to the user.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 </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accent6"/>
                </a:solidFill>
                <a:latin typeface="Calibri"/>
                <a:ea typeface="Calibri"/>
                <a:cs typeface="Calibri"/>
                <a:sym typeface="Calibri"/>
              </a:rPr>
              <a:t>Part 2: Internal JS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will create to a form using the &lt;label&gt; and &lt;input&gt; tag in the page. It will have a username and password field. When  the user enter the same value in  both of the field and press the login button show success to the user else show error.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JSBasics.html</a:t>
            </a:r>
            <a:endParaRPr sz="1800">
              <a:solidFill>
                <a:schemeClr val="dk1"/>
              </a:solidFill>
              <a:latin typeface="Calibri"/>
              <a:ea typeface="Calibri"/>
              <a:cs typeface="Calibri"/>
              <a:sym typeface="Calibri"/>
            </a:endParaRPr>
          </a:p>
        </p:txBody>
      </p:sp>
      <p:sp>
        <p:nvSpPr>
          <p:cNvPr id="131" name="Google Shape;131;p5"/>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32" name="Google Shape;132;p5"/>
          <p:cNvPicPr preferRelativeResize="0"/>
          <p:nvPr/>
        </p:nvPicPr>
        <p:blipFill rotWithShape="1">
          <a:blip r:embed="rId6">
            <a:alphaModFix/>
          </a:blip>
          <a:srcRect/>
          <a:stretch/>
        </p:blipFill>
        <p:spPr>
          <a:xfrm>
            <a:off x="4783015" y="2056224"/>
            <a:ext cx="6977377" cy="16529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33" name="Google Shape;133;p5"/>
          <p:cNvPicPr preferRelativeResize="0"/>
          <p:nvPr/>
        </p:nvPicPr>
        <p:blipFill rotWithShape="1">
          <a:blip r:embed="rId7">
            <a:alphaModFix/>
          </a:blip>
          <a:srcRect/>
          <a:stretch/>
        </p:blipFill>
        <p:spPr>
          <a:xfrm>
            <a:off x="4783015" y="4704671"/>
            <a:ext cx="4600052" cy="196468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200" dirty="0">
                <a:solidFill>
                  <a:schemeClr val="dk1"/>
                </a:solidFill>
                <a:latin typeface="Corben"/>
                <a:ea typeface="Corben"/>
                <a:cs typeface="Corben"/>
                <a:sym typeface="Corben"/>
              </a:rPr>
              <a:t>Hands – on: Changing the CSS at runtime</a:t>
            </a:r>
            <a:endParaRPr sz="1200" dirty="0"/>
          </a:p>
        </p:txBody>
      </p:sp>
      <p:pic>
        <p:nvPicPr>
          <p:cNvPr id="139" name="Google Shape;139;p6"/>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40" name="Google Shape;140;p6"/>
          <p:cNvSpPr txBox="1"/>
          <p:nvPr/>
        </p:nvSpPr>
        <p:spPr>
          <a:xfrm>
            <a:off x="261764" y="779090"/>
            <a:ext cx="111616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we will change the style properties of the elements in the HTML page at the runtime.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this we will add a </a:t>
            </a:r>
            <a:r>
              <a:rPr lang="en-US" sz="1800" b="1">
                <a:solidFill>
                  <a:schemeClr val="dk1"/>
                </a:solidFill>
                <a:latin typeface="Calibri"/>
                <a:ea typeface="Calibri"/>
                <a:cs typeface="Calibri"/>
                <a:sym typeface="Calibri"/>
              </a:rPr>
              <a:t>Magic</a:t>
            </a:r>
            <a:r>
              <a:rPr lang="en-US" sz="1800">
                <a:solidFill>
                  <a:schemeClr val="dk1"/>
                </a:solidFill>
                <a:latin typeface="Calibri"/>
                <a:ea typeface="Calibri"/>
                <a:cs typeface="Calibri"/>
                <a:sym typeface="Calibri"/>
              </a:rPr>
              <a:t> Button on the page, on press of that we will change the color of the box-content.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Code Link:</a:t>
            </a:r>
            <a:endParaRPr/>
          </a:p>
          <a:p>
            <a:pPr marL="285750" marR="0" lvl="0" indent="-285750" algn="l" rtl="0">
              <a:spcBef>
                <a:spcPts val="0"/>
              </a:spcBef>
              <a:spcAft>
                <a:spcPts val="0"/>
              </a:spcAft>
              <a:buClr>
                <a:schemeClr val="dk1"/>
              </a:buClr>
              <a:buSzPts val="1800"/>
              <a:buFont typeface="Calibri"/>
              <a:buChar char="-"/>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JSBascis.html</a:t>
            </a:r>
            <a:endParaRPr sz="1800">
              <a:solidFill>
                <a:schemeClr val="dk1"/>
              </a:solidFill>
              <a:latin typeface="Calibri"/>
              <a:ea typeface="Calibri"/>
              <a:cs typeface="Calibri"/>
              <a:sym typeface="Calibri"/>
            </a:endParaRPr>
          </a:p>
        </p:txBody>
      </p:sp>
      <p:sp>
        <p:nvSpPr>
          <p:cNvPr id="141" name="Google Shape;141;p6"/>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42" name="Google Shape;142;p6"/>
          <p:cNvPicPr preferRelativeResize="0"/>
          <p:nvPr/>
        </p:nvPicPr>
        <p:blipFill rotWithShape="1">
          <a:blip r:embed="rId5">
            <a:alphaModFix/>
          </a:blip>
          <a:srcRect/>
          <a:stretch/>
        </p:blipFill>
        <p:spPr>
          <a:xfrm>
            <a:off x="6561574" y="4072763"/>
            <a:ext cx="5177453" cy="224721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43" name="Google Shape;143;p6"/>
          <p:cNvPicPr preferRelativeResize="0"/>
          <p:nvPr/>
        </p:nvPicPr>
        <p:blipFill rotWithShape="1">
          <a:blip r:embed="rId6">
            <a:alphaModFix/>
          </a:blip>
          <a:srcRect/>
          <a:stretch/>
        </p:blipFill>
        <p:spPr>
          <a:xfrm>
            <a:off x="6561574" y="1587644"/>
            <a:ext cx="5177452" cy="21714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p:nvPr/>
        </p:nvSpPr>
        <p:spPr>
          <a:xfrm>
            <a:off x="261764" y="188641"/>
            <a:ext cx="11161642" cy="59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200" dirty="0">
                <a:solidFill>
                  <a:schemeClr val="dk1"/>
                </a:solidFill>
                <a:latin typeface="Corben"/>
                <a:ea typeface="Corben"/>
                <a:cs typeface="Corben"/>
                <a:sym typeface="Corben"/>
              </a:rPr>
              <a:t>Hands – on: Adding Dynamic Content</a:t>
            </a:r>
            <a:endParaRPr sz="1200" dirty="0"/>
          </a:p>
        </p:txBody>
      </p:sp>
      <p:pic>
        <p:nvPicPr>
          <p:cNvPr id="149" name="Google Shape;149;p7"/>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50" name="Google Shape;150;p7"/>
          <p:cNvSpPr txBox="1"/>
          <p:nvPr/>
        </p:nvSpPr>
        <p:spPr>
          <a:xfrm>
            <a:off x="261764" y="779090"/>
            <a:ext cx="11161643"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Now we will see how to add content dynamically to our HTML page at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this we will add a new input field and a button to the page and on press of the button whatever is written in the input field will be printed on the page.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Link:</a:t>
            </a:r>
            <a:endParaRPr dirty="0"/>
          </a:p>
          <a:p>
            <a:pPr marL="285750" marR="0" lvl="0" indent="-285750" algn="l" rtl="0">
              <a:spcBef>
                <a:spcPts val="0"/>
              </a:spcBef>
              <a:spcAft>
                <a:spcPts val="0"/>
              </a:spcAft>
              <a:buClr>
                <a:schemeClr val="dk1"/>
              </a:buClr>
              <a:buSzPts val="1800"/>
              <a:buFont typeface="Calibri"/>
              <a:buChar char="-"/>
            </a:pPr>
            <a:r>
              <a:rPr lang="en-U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JSBasics.html</a:t>
            </a:r>
            <a:endParaRPr sz="1800" dirty="0">
              <a:solidFill>
                <a:schemeClr val="dk1"/>
              </a:solidFill>
              <a:latin typeface="Calibri"/>
              <a:ea typeface="Calibri"/>
              <a:cs typeface="Calibri"/>
              <a:sym typeface="Calibri"/>
            </a:endParaRPr>
          </a:p>
        </p:txBody>
      </p:sp>
      <p:sp>
        <p:nvSpPr>
          <p:cNvPr id="151" name="Google Shape;151;p7"/>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pic>
        <p:nvPicPr>
          <p:cNvPr id="152" name="Google Shape;152;p7"/>
          <p:cNvPicPr preferRelativeResize="0"/>
          <p:nvPr/>
        </p:nvPicPr>
        <p:blipFill rotWithShape="1">
          <a:blip r:embed="rId5">
            <a:alphaModFix/>
          </a:blip>
          <a:srcRect/>
          <a:stretch/>
        </p:blipFill>
        <p:spPr>
          <a:xfrm>
            <a:off x="5617672" y="3207276"/>
            <a:ext cx="6121355" cy="265091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p:nvPr/>
        </p:nvSpPr>
        <p:spPr>
          <a:xfrm>
            <a:off x="261764" y="188641"/>
            <a:ext cx="7773872" cy="5904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Debugging</a:t>
            </a:r>
            <a:endParaRPr/>
          </a:p>
        </p:txBody>
      </p:sp>
      <p:pic>
        <p:nvPicPr>
          <p:cNvPr id="158" name="Google Shape;158;p8"/>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59" name="Google Shape;159;p8"/>
          <p:cNvSpPr txBox="1"/>
          <p:nvPr/>
        </p:nvSpPr>
        <p:spPr>
          <a:xfrm>
            <a:off x="261764" y="779090"/>
            <a:ext cx="1116164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202124"/>
                </a:solidFill>
                <a:latin typeface="Calibri"/>
                <a:ea typeface="Calibri"/>
                <a:cs typeface="Calibri"/>
                <a:sym typeface="Calibri"/>
              </a:rPr>
              <a:t>Debugging is </a:t>
            </a:r>
            <a:r>
              <a:rPr lang="en-US" sz="1800" b="1" i="0">
                <a:solidFill>
                  <a:srgbClr val="202124"/>
                </a:solidFill>
                <a:latin typeface="Calibri"/>
                <a:ea typeface="Calibri"/>
                <a:cs typeface="Calibri"/>
                <a:sym typeface="Calibri"/>
              </a:rPr>
              <a:t>the process of detecting and removing of existing and potential errors</a:t>
            </a:r>
            <a:r>
              <a:rPr lang="en-US" sz="1800" b="0" i="0">
                <a:solidFill>
                  <a:srgbClr val="202124"/>
                </a:solidFill>
                <a:latin typeface="Calibri"/>
                <a:ea typeface="Calibri"/>
                <a:cs typeface="Calibri"/>
                <a:sym typeface="Calibri"/>
              </a:rPr>
              <a:t> (also called as 'bugs') in a software code that can cause it to behave unexpectedly or crash.</a:t>
            </a:r>
            <a:endParaRPr sz="1800">
              <a:solidFill>
                <a:schemeClr val="dk1"/>
              </a:solidFill>
              <a:latin typeface="Calibri"/>
              <a:ea typeface="Calibri"/>
              <a:cs typeface="Calibri"/>
              <a:sym typeface="Calibri"/>
            </a:endParaRPr>
          </a:p>
        </p:txBody>
      </p:sp>
      <p:sp>
        <p:nvSpPr>
          <p:cNvPr id="160" name="Google Shape;160;p8"/>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161" name="Google Shape;161;p8"/>
          <p:cNvSpPr txBox="1"/>
          <p:nvPr/>
        </p:nvSpPr>
        <p:spPr>
          <a:xfrm>
            <a:off x="261763" y="1425421"/>
            <a:ext cx="11161643" cy="92294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0000"/>
              </a:buClr>
              <a:buSzPts val="1799"/>
              <a:buFont typeface="Arial"/>
              <a:buChar char="•"/>
            </a:pPr>
            <a:r>
              <a:rPr lang="en-US" sz="1799">
                <a:solidFill>
                  <a:srgbClr val="000000"/>
                </a:solidFill>
                <a:latin typeface="Calibri"/>
                <a:ea typeface="Calibri"/>
                <a:cs typeface="Calibri"/>
                <a:sym typeface="Calibri"/>
              </a:rPr>
              <a:t>In order to debug our code, press </a:t>
            </a:r>
            <a:r>
              <a:rPr lang="en-US" sz="1799" b="1">
                <a:solidFill>
                  <a:schemeClr val="accent6"/>
                </a:solidFill>
                <a:latin typeface="Calibri"/>
                <a:ea typeface="Calibri"/>
                <a:cs typeface="Calibri"/>
                <a:sym typeface="Calibri"/>
              </a:rPr>
              <a:t>F12</a:t>
            </a:r>
            <a:r>
              <a:rPr lang="en-US" sz="1799">
                <a:solidFill>
                  <a:srgbClr val="000000"/>
                </a:solidFill>
                <a:latin typeface="Calibri"/>
                <a:ea typeface="Calibri"/>
                <a:cs typeface="Calibri"/>
                <a:sym typeface="Calibri"/>
              </a:rPr>
              <a:t> in browser window and go to the </a:t>
            </a:r>
            <a:r>
              <a:rPr lang="en-US" sz="1799" b="1">
                <a:solidFill>
                  <a:schemeClr val="accent6"/>
                </a:solidFill>
                <a:latin typeface="Calibri"/>
                <a:ea typeface="Calibri"/>
                <a:cs typeface="Calibri"/>
                <a:sym typeface="Calibri"/>
              </a:rPr>
              <a:t>Source</a:t>
            </a:r>
            <a:r>
              <a:rPr lang="en-US" sz="1799">
                <a:solidFill>
                  <a:srgbClr val="000000"/>
                </a:solidFill>
                <a:latin typeface="Calibri"/>
                <a:ea typeface="Calibri"/>
                <a:cs typeface="Calibri"/>
                <a:sym typeface="Calibri"/>
              </a:rPr>
              <a:t> tab. In source tab set up the Break point by clicking on the line number.</a:t>
            </a:r>
            <a:endParaRPr/>
          </a:p>
          <a:p>
            <a:pPr marL="285750" marR="0" lvl="0" indent="-285750" algn="just" rtl="0">
              <a:spcBef>
                <a:spcPts val="0"/>
              </a:spcBef>
              <a:spcAft>
                <a:spcPts val="0"/>
              </a:spcAft>
              <a:buClr>
                <a:srgbClr val="000000"/>
              </a:buClr>
              <a:buSzPts val="1799"/>
              <a:buFont typeface="Arial"/>
              <a:buChar char="•"/>
            </a:pPr>
            <a:r>
              <a:rPr lang="en-US" sz="1799">
                <a:solidFill>
                  <a:srgbClr val="000000"/>
                </a:solidFill>
                <a:latin typeface="Calibri"/>
                <a:ea typeface="Calibri"/>
                <a:cs typeface="Calibri"/>
                <a:sym typeface="Calibri"/>
              </a:rPr>
              <a:t>Shortcuts for debugging are shown below:</a:t>
            </a:r>
            <a:endParaRPr/>
          </a:p>
        </p:txBody>
      </p:sp>
      <p:graphicFrame>
        <p:nvGraphicFramePr>
          <p:cNvPr id="162" name="Google Shape;162;p8"/>
          <p:cNvGraphicFramePr/>
          <p:nvPr/>
        </p:nvGraphicFramePr>
        <p:xfrm>
          <a:off x="618811" y="2356102"/>
          <a:ext cx="6129825" cy="1584125"/>
        </p:xfrm>
        <a:graphic>
          <a:graphicData uri="http://schemas.openxmlformats.org/drawingml/2006/table">
            <a:tbl>
              <a:tblPr>
                <a:noFill/>
                <a:tableStyleId>{833F3AFF-114E-488E-99BE-C7012850DE04}</a:tableStyleId>
              </a:tblPr>
              <a:tblGrid>
                <a:gridCol w="2043275">
                  <a:extLst>
                    <a:ext uri="{9D8B030D-6E8A-4147-A177-3AD203B41FA5}">
                      <a16:colId xmlns:a16="http://schemas.microsoft.com/office/drawing/2014/main" val="20000"/>
                    </a:ext>
                  </a:extLst>
                </a:gridCol>
                <a:gridCol w="2043275">
                  <a:extLst>
                    <a:ext uri="{9D8B030D-6E8A-4147-A177-3AD203B41FA5}">
                      <a16:colId xmlns:a16="http://schemas.microsoft.com/office/drawing/2014/main" val="20001"/>
                    </a:ext>
                  </a:extLst>
                </a:gridCol>
                <a:gridCol w="2043275">
                  <a:extLst>
                    <a:ext uri="{9D8B030D-6E8A-4147-A177-3AD203B41FA5}">
                      <a16:colId xmlns:a16="http://schemas.microsoft.com/office/drawing/2014/main" val="20002"/>
                    </a:ext>
                  </a:extLst>
                </a:gridCol>
              </a:tblGrid>
              <a:tr h="316825">
                <a:tc>
                  <a:txBody>
                    <a:bodyPr/>
                    <a:lstStyle/>
                    <a:p>
                      <a:pPr marL="0" marR="0" lvl="0" indent="0" algn="l" rtl="0">
                        <a:spcBef>
                          <a:spcPts val="0"/>
                        </a:spcBef>
                        <a:spcAft>
                          <a:spcPts val="0"/>
                        </a:spcAft>
                        <a:buNone/>
                      </a:pPr>
                      <a:r>
                        <a:rPr lang="en-US" sz="1400" u="none" strike="noStrike" cap="none"/>
                        <a:t>Type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62767"/>
                    </a:solidFill>
                  </a:tcPr>
                </a:tc>
                <a:tc>
                  <a:txBody>
                    <a:bodyPr/>
                    <a:lstStyle/>
                    <a:p>
                      <a:pPr marL="0" marR="0" lvl="0" indent="0" algn="l" rtl="0">
                        <a:spcBef>
                          <a:spcPts val="0"/>
                        </a:spcBef>
                        <a:spcAft>
                          <a:spcPts val="0"/>
                        </a:spcAft>
                        <a:buNone/>
                      </a:pPr>
                      <a:r>
                        <a:rPr lang="en-US" sz="1400"/>
                        <a:t>ABAP</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62767"/>
                    </a:solidFill>
                  </a:tcPr>
                </a:tc>
                <a:tc>
                  <a:txBody>
                    <a:bodyPr/>
                    <a:lstStyle/>
                    <a:p>
                      <a:pPr marL="0" marR="0" lvl="0" indent="0" algn="l" rtl="0">
                        <a:spcBef>
                          <a:spcPts val="0"/>
                        </a:spcBef>
                        <a:spcAft>
                          <a:spcPts val="0"/>
                        </a:spcAft>
                        <a:buNone/>
                      </a:pPr>
                      <a:r>
                        <a:rPr lang="en-US" sz="1400"/>
                        <a:t>JS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62767"/>
                    </a:solidFill>
                  </a:tcPr>
                </a:tc>
                <a:extLst>
                  <a:ext uri="{0D108BD9-81ED-4DB2-BD59-A6C34878D82A}">
                    <a16:rowId xmlns:a16="http://schemas.microsoft.com/office/drawing/2014/main" val="10000"/>
                  </a:ext>
                </a:extLst>
              </a:tr>
              <a:tr h="316825">
                <a:tc>
                  <a:txBody>
                    <a:bodyPr/>
                    <a:lstStyle/>
                    <a:p>
                      <a:pPr marL="0" marR="0" lvl="0" indent="0" algn="l" rtl="0">
                        <a:spcBef>
                          <a:spcPts val="0"/>
                        </a:spcBef>
                        <a:spcAft>
                          <a:spcPts val="0"/>
                        </a:spcAft>
                        <a:buNone/>
                      </a:pPr>
                      <a:r>
                        <a:rPr lang="en-US" sz="1400"/>
                        <a:t>Step-in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F5</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F11</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extLst>
                  <a:ext uri="{0D108BD9-81ED-4DB2-BD59-A6C34878D82A}">
                    <a16:rowId xmlns:a16="http://schemas.microsoft.com/office/drawing/2014/main" val="10001"/>
                  </a:ext>
                </a:extLst>
              </a:tr>
              <a:tr h="316825">
                <a:tc>
                  <a:txBody>
                    <a:bodyPr/>
                    <a:lstStyle/>
                    <a:p>
                      <a:pPr marL="0" marR="0" lvl="0" indent="0" algn="l" rtl="0">
                        <a:spcBef>
                          <a:spcPts val="0"/>
                        </a:spcBef>
                        <a:spcAft>
                          <a:spcPts val="0"/>
                        </a:spcAft>
                        <a:buNone/>
                      </a:pPr>
                      <a:r>
                        <a:rPr lang="en-US" sz="1400"/>
                        <a:t>Step-out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F7</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Shift+F11</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extLst>
                  <a:ext uri="{0D108BD9-81ED-4DB2-BD59-A6C34878D82A}">
                    <a16:rowId xmlns:a16="http://schemas.microsoft.com/office/drawing/2014/main" val="10002"/>
                  </a:ext>
                </a:extLst>
              </a:tr>
              <a:tr h="316825">
                <a:tc>
                  <a:txBody>
                    <a:bodyPr/>
                    <a:lstStyle/>
                    <a:p>
                      <a:pPr marL="0" marR="0" lvl="0" indent="0" algn="l" rtl="0">
                        <a:spcBef>
                          <a:spcPts val="0"/>
                        </a:spcBef>
                        <a:spcAft>
                          <a:spcPts val="0"/>
                        </a:spcAft>
                        <a:buNone/>
                      </a:pPr>
                      <a:r>
                        <a:rPr lang="en-US" sz="1400"/>
                        <a:t>Go to next</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F6</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tc>
                  <a:txBody>
                    <a:bodyPr/>
                    <a:lstStyle/>
                    <a:p>
                      <a:pPr marL="0" marR="0" lvl="0" indent="0" algn="l" rtl="0">
                        <a:spcBef>
                          <a:spcPts val="0"/>
                        </a:spcBef>
                        <a:spcAft>
                          <a:spcPts val="0"/>
                        </a:spcAft>
                        <a:buNone/>
                      </a:pPr>
                      <a:r>
                        <a:rPr lang="en-US" sz="1400"/>
                        <a:t>F10</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BCBD2"/>
                    </a:solidFill>
                  </a:tcPr>
                </a:tc>
                <a:extLst>
                  <a:ext uri="{0D108BD9-81ED-4DB2-BD59-A6C34878D82A}">
                    <a16:rowId xmlns:a16="http://schemas.microsoft.com/office/drawing/2014/main" val="10003"/>
                  </a:ext>
                </a:extLst>
              </a:tr>
              <a:tr h="316825">
                <a:tc>
                  <a:txBody>
                    <a:bodyPr/>
                    <a:lstStyle/>
                    <a:p>
                      <a:pPr marL="0" marR="0" lvl="0" indent="0" algn="l" rtl="0">
                        <a:spcBef>
                          <a:spcPts val="0"/>
                        </a:spcBef>
                        <a:spcAft>
                          <a:spcPts val="0"/>
                        </a:spcAft>
                        <a:buNone/>
                      </a:pPr>
                      <a:r>
                        <a:rPr lang="en-US" sz="1400"/>
                        <a:t>Continue (till Next BP)</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F8</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tc>
                  <a:txBody>
                    <a:bodyPr/>
                    <a:lstStyle/>
                    <a:p>
                      <a:pPr marL="0" marR="0" lvl="0" indent="0" algn="l" rtl="0">
                        <a:spcBef>
                          <a:spcPts val="0"/>
                        </a:spcBef>
                        <a:spcAft>
                          <a:spcPts val="0"/>
                        </a:spcAft>
                        <a:buNone/>
                      </a:pPr>
                      <a:r>
                        <a:rPr lang="en-US" sz="1400"/>
                        <a:t>F8</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E7EA"/>
                    </a:solidFill>
                  </a:tcPr>
                </a:tc>
                <a:extLst>
                  <a:ext uri="{0D108BD9-81ED-4DB2-BD59-A6C34878D82A}">
                    <a16:rowId xmlns:a16="http://schemas.microsoft.com/office/drawing/2014/main" val="10004"/>
                  </a:ext>
                </a:extLst>
              </a:tr>
            </a:tbl>
          </a:graphicData>
        </a:graphic>
      </p:graphicFrame>
      <p:pic>
        <p:nvPicPr>
          <p:cNvPr id="163" name="Google Shape;163;p8"/>
          <p:cNvPicPr preferRelativeResize="0"/>
          <p:nvPr/>
        </p:nvPicPr>
        <p:blipFill rotWithShape="1">
          <a:blip r:embed="rId4">
            <a:alphaModFix/>
          </a:blip>
          <a:srcRect/>
          <a:stretch/>
        </p:blipFill>
        <p:spPr>
          <a:xfrm>
            <a:off x="618811" y="5884982"/>
            <a:ext cx="9117565" cy="922944"/>
          </a:xfrm>
          <a:prstGeom prst="rect">
            <a:avLst/>
          </a:prstGeom>
          <a:noFill/>
          <a:ln>
            <a:noFill/>
          </a:ln>
        </p:spPr>
      </p:pic>
      <p:sp>
        <p:nvSpPr>
          <p:cNvPr id="164" name="Google Shape;164;p8"/>
          <p:cNvSpPr txBox="1"/>
          <p:nvPr/>
        </p:nvSpPr>
        <p:spPr>
          <a:xfrm>
            <a:off x="261763" y="4035466"/>
            <a:ext cx="11118915"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There are several tabs in the console, while working on the application we are mainly focused on Console, Elements, Source and Network Tab. </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Console</a:t>
            </a:r>
            <a:r>
              <a:rPr lang="en-US" sz="1800">
                <a:solidFill>
                  <a:schemeClr val="dk1"/>
                </a:solidFill>
                <a:latin typeface="Calibri"/>
                <a:ea typeface="Calibri"/>
                <a:cs typeface="Calibri"/>
                <a:sym typeface="Calibri"/>
              </a:rPr>
              <a:t>: It is the place where we run the JavaScript Code and Print the output for testing and Debugging</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Elements</a:t>
            </a:r>
            <a:r>
              <a:rPr lang="en-US" sz="1800">
                <a:solidFill>
                  <a:schemeClr val="dk1"/>
                </a:solidFill>
                <a:latin typeface="Calibri"/>
                <a:ea typeface="Calibri"/>
                <a:cs typeface="Calibri"/>
                <a:sym typeface="Calibri"/>
              </a:rPr>
              <a:t>: It shows the DOM of the current page open in browser.</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Source</a:t>
            </a:r>
            <a:r>
              <a:rPr lang="en-US" sz="1800">
                <a:solidFill>
                  <a:schemeClr val="dk1"/>
                </a:solidFill>
                <a:latin typeface="Calibri"/>
                <a:ea typeface="Calibri"/>
                <a:cs typeface="Calibri"/>
                <a:sym typeface="Calibri"/>
              </a:rPr>
              <a:t>: All the JavaScript code of the app or page will be visible here. We can also debug the code form here.</a:t>
            </a:r>
            <a:endParaRPr/>
          </a:p>
          <a:p>
            <a:pPr marL="0" marR="0" lvl="0" indent="0" algn="just" rtl="0">
              <a:spcBef>
                <a:spcPts val="0"/>
              </a:spcBef>
              <a:spcAft>
                <a:spcPts val="0"/>
              </a:spcAft>
              <a:buNone/>
            </a:pPr>
            <a:r>
              <a:rPr lang="en-US" sz="1800" b="1">
                <a:solidFill>
                  <a:schemeClr val="accent6"/>
                </a:solidFill>
                <a:latin typeface="Calibri"/>
                <a:ea typeface="Calibri"/>
                <a:cs typeface="Calibri"/>
                <a:sym typeface="Calibri"/>
              </a:rPr>
              <a:t>Network</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We can see all the Network related calls made by the application in this section.</a:t>
            </a:r>
            <a:endParaRPr sz="18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9"/>
          <p:cNvPicPr preferRelativeResize="0"/>
          <p:nvPr/>
        </p:nvPicPr>
        <p:blipFill rotWithShape="1">
          <a:blip r:embed="rId3">
            <a:alphaModFix/>
          </a:blip>
          <a:srcRect/>
          <a:stretch/>
        </p:blipFill>
        <p:spPr>
          <a:xfrm>
            <a:off x="11380678" y="71203"/>
            <a:ext cx="716699" cy="707887"/>
          </a:xfrm>
          <a:prstGeom prst="rect">
            <a:avLst/>
          </a:prstGeom>
          <a:noFill/>
          <a:ln>
            <a:noFill/>
          </a:ln>
        </p:spPr>
      </p:pic>
      <p:sp>
        <p:nvSpPr>
          <p:cNvPr id="170" name="Google Shape;170;p9"/>
          <p:cNvSpPr txBox="1"/>
          <p:nvPr/>
        </p:nvSpPr>
        <p:spPr>
          <a:xfrm>
            <a:off x="261764" y="188640"/>
            <a:ext cx="11292008" cy="71108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Corben"/>
              <a:buNone/>
            </a:pPr>
            <a:r>
              <a:rPr lang="en-US" sz="3600">
                <a:solidFill>
                  <a:schemeClr val="dk1"/>
                </a:solidFill>
                <a:latin typeface="Corben"/>
                <a:ea typeface="Corben"/>
                <a:cs typeface="Corben"/>
                <a:sym typeface="Corben"/>
              </a:rPr>
              <a:t>Synchronous and Asynchronous Response</a:t>
            </a:r>
            <a:endParaRPr/>
          </a:p>
        </p:txBody>
      </p:sp>
      <p:grpSp>
        <p:nvGrpSpPr>
          <p:cNvPr id="171" name="Google Shape;171;p9"/>
          <p:cNvGrpSpPr/>
          <p:nvPr/>
        </p:nvGrpSpPr>
        <p:grpSpPr>
          <a:xfrm>
            <a:off x="1021881" y="1259361"/>
            <a:ext cx="9771773" cy="4929580"/>
            <a:chOff x="1149551" y="1142371"/>
            <a:chExt cx="9771773" cy="4929580"/>
          </a:xfrm>
        </p:grpSpPr>
        <p:sp>
          <p:nvSpPr>
            <p:cNvPr id="172" name="Google Shape;172;p9"/>
            <p:cNvSpPr txBox="1"/>
            <p:nvPr/>
          </p:nvSpPr>
          <p:spPr>
            <a:xfrm>
              <a:off x="1211708" y="2637001"/>
              <a:ext cx="14801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Synchronous Response</a:t>
              </a:r>
              <a:endParaRPr/>
            </a:p>
          </p:txBody>
        </p:sp>
        <p:grpSp>
          <p:nvGrpSpPr>
            <p:cNvPr id="173" name="Google Shape;173;p9"/>
            <p:cNvGrpSpPr/>
            <p:nvPr/>
          </p:nvGrpSpPr>
          <p:grpSpPr>
            <a:xfrm>
              <a:off x="1149551" y="1142371"/>
              <a:ext cx="9771773" cy="4929580"/>
              <a:chOff x="1149551" y="1142371"/>
              <a:chExt cx="9771773" cy="4929580"/>
            </a:xfrm>
          </p:grpSpPr>
          <p:grpSp>
            <p:nvGrpSpPr>
              <p:cNvPr id="174" name="Google Shape;174;p9"/>
              <p:cNvGrpSpPr/>
              <p:nvPr/>
            </p:nvGrpSpPr>
            <p:grpSpPr>
              <a:xfrm>
                <a:off x="2409128" y="1142371"/>
                <a:ext cx="8512196" cy="560696"/>
                <a:chOff x="2409128" y="1037596"/>
                <a:chExt cx="8512196" cy="560696"/>
              </a:xfrm>
            </p:grpSpPr>
            <p:sp>
              <p:nvSpPr>
                <p:cNvPr id="175" name="Google Shape;175;p9"/>
                <p:cNvSpPr/>
                <p:nvPr/>
              </p:nvSpPr>
              <p:spPr>
                <a:xfrm>
                  <a:off x="2409128"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User </a:t>
                  </a:r>
                  <a:endParaRPr/>
                </a:p>
              </p:txBody>
            </p:sp>
            <p:sp>
              <p:nvSpPr>
                <p:cNvPr id="176" name="Google Shape;176;p9"/>
                <p:cNvSpPr/>
                <p:nvPr/>
              </p:nvSpPr>
              <p:spPr>
                <a:xfrm>
                  <a:off x="4574954"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Screen</a:t>
                  </a:r>
                  <a:endParaRPr/>
                </a:p>
              </p:txBody>
            </p:sp>
            <p:sp>
              <p:nvSpPr>
                <p:cNvPr id="177" name="Google Shape;177;p9"/>
                <p:cNvSpPr/>
                <p:nvPr/>
              </p:nvSpPr>
              <p:spPr>
                <a:xfrm>
                  <a:off x="6740779"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Server</a:t>
                  </a:r>
                  <a:endParaRPr/>
                </a:p>
              </p:txBody>
            </p:sp>
            <p:sp>
              <p:nvSpPr>
                <p:cNvPr id="178" name="Google Shape;178;p9"/>
                <p:cNvSpPr/>
                <p:nvPr/>
              </p:nvSpPr>
              <p:spPr>
                <a:xfrm>
                  <a:off x="8906604" y="1037596"/>
                  <a:ext cx="2014720" cy="560696"/>
                </a:xfrm>
                <a:prstGeom prst="roundRect">
                  <a:avLst>
                    <a:gd name="adj" fmla="val 0"/>
                  </a:avLst>
                </a:prstGeom>
                <a:solidFill>
                  <a:schemeClr val="accent2"/>
                </a:solidFill>
                <a:ln>
                  <a:noFill/>
                </a:ln>
                <a:effectLst>
                  <a:outerShdw blurRad="25400" dist="12700" dir="7320000" algn="tr" rotWithShape="0">
                    <a:schemeClr val="dk1">
                      <a:alpha val="6784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Database</a:t>
                  </a:r>
                  <a:endParaRPr/>
                </a:p>
              </p:txBody>
            </p:sp>
          </p:grpSp>
          <p:cxnSp>
            <p:nvCxnSpPr>
              <p:cNvPr id="179" name="Google Shape;179;p9"/>
              <p:cNvCxnSpPr/>
              <p:nvPr/>
            </p:nvCxnSpPr>
            <p:spPr>
              <a:xfrm rot="5400000">
                <a:off x="1285842"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0" name="Google Shape;180;p9"/>
              <p:cNvCxnSpPr/>
              <p:nvPr/>
            </p:nvCxnSpPr>
            <p:spPr>
              <a:xfrm rot="5400000">
                <a:off x="3452739"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1" name="Google Shape;181;p9"/>
              <p:cNvCxnSpPr/>
              <p:nvPr/>
            </p:nvCxnSpPr>
            <p:spPr>
              <a:xfrm rot="5400000">
                <a:off x="5619637"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2" name="Google Shape;182;p9"/>
              <p:cNvCxnSpPr/>
              <p:nvPr/>
            </p:nvCxnSpPr>
            <p:spPr>
              <a:xfrm rot="5400000">
                <a:off x="7786534" y="3840028"/>
                <a:ext cx="4261292" cy="2099"/>
              </a:xfrm>
              <a:prstGeom prst="straightConnector1">
                <a:avLst/>
              </a:prstGeom>
              <a:noFill/>
              <a:ln w="9525" cap="flat" cmpd="sng">
                <a:solidFill>
                  <a:srgbClr val="A5A5A5"/>
                </a:solidFill>
                <a:prstDash val="solid"/>
                <a:miter lim="800000"/>
                <a:headEnd type="none" w="sm" len="sm"/>
                <a:tailEnd type="none" w="sm" len="sm"/>
              </a:ln>
            </p:spPr>
          </p:cxnSp>
          <p:cxnSp>
            <p:nvCxnSpPr>
              <p:cNvPr id="183" name="Google Shape;183;p9"/>
              <p:cNvCxnSpPr/>
              <p:nvPr/>
            </p:nvCxnSpPr>
            <p:spPr>
              <a:xfrm>
                <a:off x="3416488" y="2362416"/>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184" name="Google Shape;184;p9"/>
              <p:cNvCxnSpPr/>
              <p:nvPr/>
            </p:nvCxnSpPr>
            <p:spPr>
              <a:xfrm rot="10800000">
                <a:off x="3398594" y="3357326"/>
                <a:ext cx="2199794" cy="907"/>
              </a:xfrm>
              <a:prstGeom prst="straightConnector1">
                <a:avLst/>
              </a:prstGeom>
              <a:noFill/>
              <a:ln w="19050" cap="flat" cmpd="sng">
                <a:solidFill>
                  <a:srgbClr val="00B050"/>
                </a:solidFill>
                <a:prstDash val="solid"/>
                <a:miter lim="800000"/>
                <a:headEnd type="none" w="sm" len="sm"/>
                <a:tailEnd type="stealth" w="med" len="med"/>
              </a:ln>
            </p:spPr>
          </p:cxnSp>
          <p:cxnSp>
            <p:nvCxnSpPr>
              <p:cNvPr id="185" name="Google Shape;185;p9"/>
              <p:cNvCxnSpPr/>
              <p:nvPr/>
            </p:nvCxnSpPr>
            <p:spPr>
              <a:xfrm>
                <a:off x="5568455" y="2458499"/>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sp>
            <p:nvSpPr>
              <p:cNvPr id="186" name="Google Shape;186;p9"/>
              <p:cNvSpPr txBox="1"/>
              <p:nvPr/>
            </p:nvSpPr>
            <p:spPr>
              <a:xfrm>
                <a:off x="3397195" y="1935821"/>
                <a:ext cx="709421" cy="349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Save</a:t>
                </a:r>
                <a:endParaRPr sz="1100">
                  <a:solidFill>
                    <a:schemeClr val="accent5"/>
                  </a:solidFill>
                  <a:latin typeface="Calibri"/>
                  <a:ea typeface="Calibri"/>
                  <a:cs typeface="Calibri"/>
                  <a:sym typeface="Calibri"/>
                </a:endParaRPr>
              </a:p>
            </p:txBody>
          </p:sp>
          <p:sp>
            <p:nvSpPr>
              <p:cNvPr id="187" name="Google Shape;187;p9"/>
              <p:cNvSpPr txBox="1"/>
              <p:nvPr/>
            </p:nvSpPr>
            <p:spPr>
              <a:xfrm>
                <a:off x="3453968" y="2574526"/>
                <a:ext cx="17901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For all this time user </a:t>
                </a:r>
                <a:endParaRPr/>
              </a:p>
              <a:p>
                <a:pPr marL="0" marR="0" lvl="0" indent="0" algn="l" rtl="0">
                  <a:spcBef>
                    <a:spcPts val="0"/>
                  </a:spcBef>
                  <a:spcAft>
                    <a:spcPts val="0"/>
                  </a:spcAft>
                  <a:buNone/>
                </a:pPr>
                <a:r>
                  <a:rPr lang="en-US" sz="1400">
                    <a:solidFill>
                      <a:schemeClr val="accent5"/>
                    </a:solidFill>
                    <a:latin typeface="Arial"/>
                    <a:ea typeface="Arial"/>
                    <a:cs typeface="Arial"/>
                    <a:sym typeface="Arial"/>
                  </a:rPr>
                  <a:t>Remains blocked</a:t>
                </a:r>
                <a:endParaRPr sz="1400">
                  <a:solidFill>
                    <a:schemeClr val="accent5"/>
                  </a:solidFill>
                  <a:latin typeface="Calibri"/>
                  <a:ea typeface="Calibri"/>
                  <a:cs typeface="Calibri"/>
                  <a:sym typeface="Calibri"/>
                </a:endParaRPr>
              </a:p>
            </p:txBody>
          </p:sp>
          <p:sp>
            <p:nvSpPr>
              <p:cNvPr id="188" name="Google Shape;188;p9"/>
              <p:cNvSpPr txBox="1"/>
              <p:nvPr/>
            </p:nvSpPr>
            <p:spPr>
              <a:xfrm>
                <a:off x="8022868" y="3152527"/>
                <a:ext cx="178286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Response form Database</a:t>
                </a:r>
                <a:endParaRPr sz="1100">
                  <a:solidFill>
                    <a:schemeClr val="accent5"/>
                  </a:solidFill>
                  <a:latin typeface="Calibri"/>
                  <a:ea typeface="Calibri"/>
                  <a:cs typeface="Calibri"/>
                  <a:sym typeface="Calibri"/>
                </a:endParaRPr>
              </a:p>
            </p:txBody>
          </p:sp>
          <p:sp>
            <p:nvSpPr>
              <p:cNvPr id="189" name="Google Shape;189;p9"/>
              <p:cNvSpPr txBox="1"/>
              <p:nvPr/>
            </p:nvSpPr>
            <p:spPr>
              <a:xfrm>
                <a:off x="7739565" y="1800715"/>
                <a:ext cx="1102266" cy="4891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Processing </a:t>
                </a:r>
                <a:endParaRPr/>
              </a:p>
              <a:p>
                <a:pPr marL="0" marR="0" lvl="0" indent="0" algn="ctr" rtl="0">
                  <a:spcBef>
                    <a:spcPts val="0"/>
                  </a:spcBef>
                  <a:spcAft>
                    <a:spcPts val="0"/>
                  </a:spcAft>
                  <a:buNone/>
                </a:pPr>
                <a:r>
                  <a:rPr lang="en-US" sz="1100">
                    <a:solidFill>
                      <a:schemeClr val="accent5"/>
                    </a:solidFill>
                    <a:latin typeface="Arial"/>
                    <a:ea typeface="Arial"/>
                    <a:cs typeface="Arial"/>
                    <a:sym typeface="Arial"/>
                  </a:rPr>
                  <a:t>Time</a:t>
                </a:r>
                <a:endParaRPr sz="1100">
                  <a:solidFill>
                    <a:schemeClr val="accent5"/>
                  </a:solidFill>
                  <a:latin typeface="Calibri"/>
                  <a:ea typeface="Calibri"/>
                  <a:cs typeface="Calibri"/>
                  <a:sym typeface="Calibri"/>
                </a:endParaRPr>
              </a:p>
            </p:txBody>
          </p:sp>
          <p:sp>
            <p:nvSpPr>
              <p:cNvPr id="190" name="Google Shape;190;p9"/>
              <p:cNvSpPr txBox="1"/>
              <p:nvPr/>
            </p:nvSpPr>
            <p:spPr>
              <a:xfrm>
                <a:off x="5794685" y="2176225"/>
                <a:ext cx="167866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send to server </a:t>
                </a:r>
                <a:endParaRPr sz="1100">
                  <a:solidFill>
                    <a:schemeClr val="accent5"/>
                  </a:solidFill>
                  <a:latin typeface="Calibri"/>
                  <a:ea typeface="Calibri"/>
                  <a:cs typeface="Calibri"/>
                  <a:sym typeface="Calibri"/>
                </a:endParaRPr>
              </a:p>
            </p:txBody>
          </p:sp>
          <p:sp>
            <p:nvSpPr>
              <p:cNvPr id="191" name="Google Shape;191;p9"/>
              <p:cNvSpPr txBox="1"/>
              <p:nvPr/>
            </p:nvSpPr>
            <p:spPr>
              <a:xfrm>
                <a:off x="5746718" y="5009358"/>
                <a:ext cx="18036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Response from the server</a:t>
                </a:r>
                <a:endParaRPr sz="1100">
                  <a:solidFill>
                    <a:schemeClr val="accent5"/>
                  </a:solidFill>
                  <a:latin typeface="Calibri"/>
                  <a:ea typeface="Calibri"/>
                  <a:cs typeface="Calibri"/>
                  <a:sym typeface="Calibri"/>
                </a:endParaRPr>
              </a:p>
            </p:txBody>
          </p:sp>
          <p:sp>
            <p:nvSpPr>
              <p:cNvPr id="192" name="Google Shape;192;p9"/>
              <p:cNvSpPr/>
              <p:nvPr/>
            </p:nvSpPr>
            <p:spPr>
              <a:xfrm>
                <a:off x="3328613" y="5857202"/>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9"/>
              <p:cNvSpPr/>
              <p:nvPr/>
            </p:nvSpPr>
            <p:spPr>
              <a:xfrm>
                <a:off x="5501939" y="5857191"/>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9"/>
              <p:cNvSpPr/>
              <p:nvPr/>
            </p:nvSpPr>
            <p:spPr>
              <a:xfrm>
                <a:off x="7662406" y="5857202"/>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9"/>
              <p:cNvSpPr/>
              <p:nvPr/>
            </p:nvSpPr>
            <p:spPr>
              <a:xfrm>
                <a:off x="9835719" y="5857216"/>
                <a:ext cx="192899" cy="2147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96" name="Google Shape;196;p9"/>
              <p:cNvCxnSpPr/>
              <p:nvPr/>
            </p:nvCxnSpPr>
            <p:spPr>
              <a:xfrm>
                <a:off x="7748139" y="2743110"/>
                <a:ext cx="2199093" cy="8869"/>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197" name="Google Shape;197;p9"/>
              <p:cNvCxnSpPr/>
              <p:nvPr/>
            </p:nvCxnSpPr>
            <p:spPr>
              <a:xfrm rot="-5400000" flipH="1">
                <a:off x="7655442" y="2561911"/>
                <a:ext cx="289368" cy="82541"/>
              </a:xfrm>
              <a:prstGeom prst="curvedConnector4">
                <a:avLst>
                  <a:gd name="adj1" fmla="val -4684"/>
                  <a:gd name="adj2" fmla="val 210361"/>
                </a:avLst>
              </a:prstGeom>
              <a:noFill/>
              <a:ln w="9525" cap="flat" cmpd="sng">
                <a:solidFill>
                  <a:schemeClr val="accent1"/>
                </a:solidFill>
                <a:prstDash val="solid"/>
                <a:miter lim="800000"/>
                <a:headEnd type="none" w="sm" len="sm"/>
                <a:tailEnd type="triangle" w="med" len="med"/>
              </a:ln>
            </p:spPr>
          </p:cxnSp>
          <p:cxnSp>
            <p:nvCxnSpPr>
              <p:cNvPr id="198" name="Google Shape;198;p9"/>
              <p:cNvCxnSpPr/>
              <p:nvPr/>
            </p:nvCxnSpPr>
            <p:spPr>
              <a:xfrm flipH="1">
                <a:off x="7855304" y="2185922"/>
                <a:ext cx="236194" cy="272574"/>
              </a:xfrm>
              <a:prstGeom prst="straightConnector1">
                <a:avLst/>
              </a:prstGeom>
              <a:noFill/>
              <a:ln w="9525" cap="flat" cmpd="sng">
                <a:solidFill>
                  <a:schemeClr val="accent1"/>
                </a:solidFill>
                <a:prstDash val="solid"/>
                <a:miter lim="800000"/>
                <a:headEnd type="none" w="sm" len="sm"/>
                <a:tailEnd type="triangle" w="med" len="med"/>
              </a:ln>
            </p:spPr>
          </p:cxnSp>
          <p:sp>
            <p:nvSpPr>
              <p:cNvPr id="199" name="Google Shape;199;p9"/>
              <p:cNvSpPr txBox="1"/>
              <p:nvPr/>
            </p:nvSpPr>
            <p:spPr>
              <a:xfrm>
                <a:off x="8149403" y="2410565"/>
                <a:ext cx="150874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to Database</a:t>
                </a:r>
                <a:endParaRPr sz="1100">
                  <a:solidFill>
                    <a:schemeClr val="accent5"/>
                  </a:solidFill>
                  <a:latin typeface="Calibri"/>
                  <a:ea typeface="Calibri"/>
                  <a:cs typeface="Calibri"/>
                  <a:sym typeface="Calibri"/>
                </a:endParaRPr>
              </a:p>
            </p:txBody>
          </p:sp>
          <p:sp>
            <p:nvSpPr>
              <p:cNvPr id="200" name="Google Shape;200;p9"/>
              <p:cNvSpPr/>
              <p:nvPr/>
            </p:nvSpPr>
            <p:spPr>
              <a:xfrm>
                <a:off x="9917180" y="2769717"/>
                <a:ext cx="126940" cy="266875"/>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1" name="Google Shape;201;p9"/>
              <p:cNvCxnSpPr/>
              <p:nvPr/>
            </p:nvCxnSpPr>
            <p:spPr>
              <a:xfrm flipH="1">
                <a:off x="7748139" y="3044269"/>
                <a:ext cx="2216194" cy="2337"/>
              </a:xfrm>
              <a:prstGeom prst="straightConnector1">
                <a:avLst/>
              </a:prstGeom>
              <a:noFill/>
              <a:ln w="19050" cap="flat" cmpd="sng">
                <a:solidFill>
                  <a:srgbClr val="00B050"/>
                </a:solidFill>
                <a:prstDash val="solid"/>
                <a:miter lim="800000"/>
                <a:headEnd type="none" w="sm" len="sm"/>
                <a:tailEnd type="stealth" w="med" len="med"/>
              </a:ln>
            </p:spPr>
          </p:cxnSp>
          <p:sp>
            <p:nvSpPr>
              <p:cNvPr id="202" name="Google Shape;202;p9"/>
              <p:cNvSpPr/>
              <p:nvPr/>
            </p:nvSpPr>
            <p:spPr>
              <a:xfrm>
                <a:off x="5474010" y="2447362"/>
                <a:ext cx="112765" cy="891018"/>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9"/>
              <p:cNvSpPr/>
              <p:nvPr/>
            </p:nvSpPr>
            <p:spPr>
              <a:xfrm>
                <a:off x="7645258" y="2473390"/>
                <a:ext cx="126940" cy="266875"/>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9"/>
              <p:cNvSpPr/>
              <p:nvPr/>
            </p:nvSpPr>
            <p:spPr>
              <a:xfrm>
                <a:off x="7641166" y="3016627"/>
                <a:ext cx="126940" cy="266875"/>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5" name="Google Shape;205;p9"/>
              <p:cNvCxnSpPr>
                <a:stCxn id="204" idx="2"/>
              </p:cNvCxnSpPr>
              <p:nvPr/>
            </p:nvCxnSpPr>
            <p:spPr>
              <a:xfrm rot="10800000">
                <a:off x="5577936" y="3283202"/>
                <a:ext cx="2126700" cy="300"/>
              </a:xfrm>
              <a:prstGeom prst="straightConnector1">
                <a:avLst/>
              </a:prstGeom>
              <a:noFill/>
              <a:ln w="19050" cap="flat" cmpd="sng">
                <a:solidFill>
                  <a:srgbClr val="00B050"/>
                </a:solidFill>
                <a:prstDash val="solid"/>
                <a:miter lim="800000"/>
                <a:headEnd type="none" w="sm" len="sm"/>
                <a:tailEnd type="stealth" w="med" len="med"/>
              </a:ln>
            </p:spPr>
          </p:cxnSp>
          <p:cxnSp>
            <p:nvCxnSpPr>
              <p:cNvPr id="206" name="Google Shape;206;p9"/>
              <p:cNvCxnSpPr/>
              <p:nvPr/>
            </p:nvCxnSpPr>
            <p:spPr>
              <a:xfrm>
                <a:off x="3415438" y="4067689"/>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207" name="Google Shape;207;p9"/>
              <p:cNvCxnSpPr/>
              <p:nvPr/>
            </p:nvCxnSpPr>
            <p:spPr>
              <a:xfrm>
                <a:off x="5578663" y="4267416"/>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208" name="Google Shape;208;p9"/>
              <p:cNvCxnSpPr/>
              <p:nvPr/>
            </p:nvCxnSpPr>
            <p:spPr>
              <a:xfrm>
                <a:off x="7725499" y="4581443"/>
                <a:ext cx="2216194" cy="2337"/>
              </a:xfrm>
              <a:prstGeom prst="straightConnector1">
                <a:avLst/>
              </a:prstGeom>
              <a:solidFill>
                <a:srgbClr val="00B050"/>
              </a:solidFill>
              <a:ln w="19050" cap="flat" cmpd="sng">
                <a:solidFill>
                  <a:srgbClr val="00B050"/>
                </a:solidFill>
                <a:prstDash val="solid"/>
                <a:miter lim="800000"/>
                <a:headEnd type="none" w="sm" len="sm"/>
                <a:tailEnd type="stealth" w="med" len="med"/>
              </a:ln>
            </p:spPr>
          </p:cxnSp>
          <p:cxnSp>
            <p:nvCxnSpPr>
              <p:cNvPr id="209" name="Google Shape;209;p9"/>
              <p:cNvCxnSpPr/>
              <p:nvPr/>
            </p:nvCxnSpPr>
            <p:spPr>
              <a:xfrm rot="10800000">
                <a:off x="3388906" y="4719660"/>
                <a:ext cx="2199794" cy="907"/>
              </a:xfrm>
              <a:prstGeom prst="straightConnector1">
                <a:avLst/>
              </a:prstGeom>
              <a:noFill/>
              <a:ln w="19050" cap="flat" cmpd="sng">
                <a:solidFill>
                  <a:srgbClr val="00B050"/>
                </a:solidFill>
                <a:prstDash val="solid"/>
                <a:miter lim="800000"/>
                <a:headEnd type="none" w="sm" len="sm"/>
                <a:tailEnd type="stealth" w="med" len="med"/>
              </a:ln>
            </p:spPr>
          </p:cxnSp>
          <p:sp>
            <p:nvSpPr>
              <p:cNvPr id="210" name="Google Shape;210;p9"/>
              <p:cNvSpPr/>
              <p:nvPr/>
            </p:nvSpPr>
            <p:spPr>
              <a:xfrm>
                <a:off x="5485485" y="4105998"/>
                <a:ext cx="160153" cy="592998"/>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9"/>
              <p:cNvSpPr/>
              <p:nvPr/>
            </p:nvSpPr>
            <p:spPr>
              <a:xfrm>
                <a:off x="7683601" y="4300898"/>
                <a:ext cx="126834" cy="948098"/>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2" name="Google Shape;212;p9"/>
              <p:cNvCxnSpPr/>
              <p:nvPr/>
            </p:nvCxnSpPr>
            <p:spPr>
              <a:xfrm flipH="1">
                <a:off x="7774799" y="4915184"/>
                <a:ext cx="2157369" cy="1"/>
              </a:xfrm>
              <a:prstGeom prst="straightConnector1">
                <a:avLst/>
              </a:prstGeom>
              <a:noFill/>
              <a:ln w="19050" cap="flat" cmpd="sng">
                <a:solidFill>
                  <a:srgbClr val="00B050"/>
                </a:solidFill>
                <a:prstDash val="solid"/>
                <a:miter lim="800000"/>
                <a:headEnd type="none" w="sm" len="sm"/>
                <a:tailEnd type="stealth" w="med" len="med"/>
              </a:ln>
            </p:spPr>
          </p:cxnSp>
          <p:sp>
            <p:nvSpPr>
              <p:cNvPr id="213" name="Google Shape;213;p9"/>
              <p:cNvSpPr/>
              <p:nvPr/>
            </p:nvSpPr>
            <p:spPr>
              <a:xfrm>
                <a:off x="9899961" y="4581443"/>
                <a:ext cx="126834" cy="333742"/>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4" name="Google Shape;214;p9"/>
              <p:cNvCxnSpPr>
                <a:stCxn id="210" idx="3"/>
                <a:endCxn id="210" idx="2"/>
              </p:cNvCxnSpPr>
              <p:nvPr/>
            </p:nvCxnSpPr>
            <p:spPr>
              <a:xfrm flipH="1">
                <a:off x="5565538" y="4402497"/>
                <a:ext cx="80100" cy="296400"/>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cxnSp>
            <p:nvCxnSpPr>
              <p:cNvPr id="215" name="Google Shape;215;p9"/>
              <p:cNvCxnSpPr/>
              <p:nvPr/>
            </p:nvCxnSpPr>
            <p:spPr>
              <a:xfrm flipH="1">
                <a:off x="7785553" y="4915271"/>
                <a:ext cx="80076" cy="296499"/>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cxnSp>
            <p:nvCxnSpPr>
              <p:cNvPr id="216" name="Google Shape;216;p9"/>
              <p:cNvCxnSpPr/>
              <p:nvPr/>
            </p:nvCxnSpPr>
            <p:spPr>
              <a:xfrm rot="10800000">
                <a:off x="5569742" y="5262500"/>
                <a:ext cx="2199794" cy="907"/>
              </a:xfrm>
              <a:prstGeom prst="straightConnector1">
                <a:avLst/>
              </a:prstGeom>
              <a:noFill/>
              <a:ln w="19050" cap="flat" cmpd="sng">
                <a:solidFill>
                  <a:srgbClr val="00B050"/>
                </a:solidFill>
                <a:prstDash val="solid"/>
                <a:miter lim="800000"/>
                <a:headEnd type="none" w="sm" len="sm"/>
                <a:tailEnd type="stealth" w="med" len="med"/>
              </a:ln>
            </p:spPr>
          </p:cxnSp>
          <p:sp>
            <p:nvSpPr>
              <p:cNvPr id="217" name="Google Shape;217;p9"/>
              <p:cNvSpPr/>
              <p:nvPr/>
            </p:nvSpPr>
            <p:spPr>
              <a:xfrm>
                <a:off x="5509005" y="5222826"/>
                <a:ext cx="122627" cy="352011"/>
              </a:xfrm>
              <a:prstGeom prst="roundRect">
                <a:avLst>
                  <a:gd name="adj" fmla="val 16667"/>
                </a:avLst>
              </a:prstGeom>
              <a:solidFill>
                <a:srgbClr val="00B050"/>
              </a:solidFill>
              <a:ln w="12700" cap="flat" cmpd="sng">
                <a:solidFill>
                  <a:srgbClr val="384B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8" name="Google Shape;218;p9"/>
              <p:cNvCxnSpPr/>
              <p:nvPr/>
            </p:nvCxnSpPr>
            <p:spPr>
              <a:xfrm rot="10800000">
                <a:off x="3398594" y="5582204"/>
                <a:ext cx="2199794" cy="907"/>
              </a:xfrm>
              <a:prstGeom prst="straightConnector1">
                <a:avLst/>
              </a:prstGeom>
              <a:noFill/>
              <a:ln w="19050" cap="flat" cmpd="sng">
                <a:solidFill>
                  <a:srgbClr val="00B050"/>
                </a:solidFill>
                <a:prstDash val="solid"/>
                <a:miter lim="800000"/>
                <a:headEnd type="none" w="sm" len="sm"/>
                <a:tailEnd type="stealth" w="med" len="med"/>
              </a:ln>
            </p:spPr>
          </p:cxnSp>
          <p:sp>
            <p:nvSpPr>
              <p:cNvPr id="219" name="Google Shape;219;p9"/>
              <p:cNvSpPr txBox="1"/>
              <p:nvPr/>
            </p:nvSpPr>
            <p:spPr>
              <a:xfrm>
                <a:off x="3444489" y="4142420"/>
                <a:ext cx="17901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For all this time user </a:t>
                </a:r>
                <a:endParaRPr/>
              </a:p>
              <a:p>
                <a:pPr marL="0" marR="0" lvl="0" indent="0" algn="l" rtl="0">
                  <a:spcBef>
                    <a:spcPts val="0"/>
                  </a:spcBef>
                  <a:spcAft>
                    <a:spcPts val="0"/>
                  </a:spcAft>
                  <a:buNone/>
                </a:pPr>
                <a:r>
                  <a:rPr lang="en-US" sz="1400">
                    <a:solidFill>
                      <a:schemeClr val="accent5"/>
                    </a:solidFill>
                    <a:latin typeface="Arial"/>
                    <a:ea typeface="Arial"/>
                    <a:cs typeface="Arial"/>
                    <a:sym typeface="Arial"/>
                  </a:rPr>
                  <a:t>Remains blocked</a:t>
                </a:r>
                <a:endParaRPr sz="1400">
                  <a:solidFill>
                    <a:schemeClr val="accent5"/>
                  </a:solidFill>
                  <a:latin typeface="Calibri"/>
                  <a:ea typeface="Calibri"/>
                  <a:cs typeface="Calibri"/>
                  <a:sym typeface="Calibri"/>
                </a:endParaRPr>
              </a:p>
            </p:txBody>
          </p:sp>
          <p:sp>
            <p:nvSpPr>
              <p:cNvPr id="220" name="Google Shape;220;p9"/>
              <p:cNvSpPr txBox="1"/>
              <p:nvPr/>
            </p:nvSpPr>
            <p:spPr>
              <a:xfrm>
                <a:off x="3504149" y="4878552"/>
                <a:ext cx="17901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For all this time user </a:t>
                </a:r>
                <a:endParaRPr/>
              </a:p>
              <a:p>
                <a:pPr marL="0" marR="0" lvl="0" indent="0" algn="l" rtl="0">
                  <a:spcBef>
                    <a:spcPts val="0"/>
                  </a:spcBef>
                  <a:spcAft>
                    <a:spcPts val="0"/>
                  </a:spcAft>
                  <a:buNone/>
                </a:pPr>
                <a:r>
                  <a:rPr lang="en-US" sz="1400">
                    <a:solidFill>
                      <a:schemeClr val="accent5"/>
                    </a:solidFill>
                    <a:latin typeface="Arial"/>
                    <a:ea typeface="Arial"/>
                    <a:cs typeface="Arial"/>
                    <a:sym typeface="Arial"/>
                  </a:rPr>
                  <a:t>Is Not Blocked</a:t>
                </a:r>
                <a:endParaRPr sz="1400">
                  <a:solidFill>
                    <a:schemeClr val="accent5"/>
                  </a:solidFill>
                  <a:latin typeface="Calibri"/>
                  <a:ea typeface="Calibri"/>
                  <a:cs typeface="Calibri"/>
                  <a:sym typeface="Calibri"/>
                </a:endParaRPr>
              </a:p>
            </p:txBody>
          </p:sp>
          <p:cxnSp>
            <p:nvCxnSpPr>
              <p:cNvPr id="221" name="Google Shape;221;p9"/>
              <p:cNvCxnSpPr/>
              <p:nvPr/>
            </p:nvCxnSpPr>
            <p:spPr>
              <a:xfrm flipH="1">
                <a:off x="5576186" y="5258349"/>
                <a:ext cx="80076" cy="296499"/>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cxnSp>
            <p:nvCxnSpPr>
              <p:cNvPr id="222" name="Google Shape;222;p9"/>
              <p:cNvCxnSpPr/>
              <p:nvPr/>
            </p:nvCxnSpPr>
            <p:spPr>
              <a:xfrm flipH="1">
                <a:off x="7670718" y="4267416"/>
                <a:ext cx="80076" cy="296499"/>
              </a:xfrm>
              <a:prstGeom prst="curvedConnector4">
                <a:avLst>
                  <a:gd name="adj1" fmla="val -333059"/>
                  <a:gd name="adj2" fmla="val 90363"/>
                </a:avLst>
              </a:prstGeom>
              <a:noFill/>
              <a:ln w="9525" cap="flat" cmpd="sng">
                <a:solidFill>
                  <a:schemeClr val="accent1"/>
                </a:solidFill>
                <a:prstDash val="solid"/>
                <a:miter lim="800000"/>
                <a:headEnd type="none" w="sm" len="sm"/>
                <a:tailEnd type="triangle" w="med" len="med"/>
              </a:ln>
            </p:spPr>
          </p:cxnSp>
          <p:sp>
            <p:nvSpPr>
              <p:cNvPr id="223" name="Google Shape;223;p9"/>
              <p:cNvSpPr txBox="1"/>
              <p:nvPr/>
            </p:nvSpPr>
            <p:spPr>
              <a:xfrm>
                <a:off x="1149551" y="4624637"/>
                <a:ext cx="160489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Asynchronous Response</a:t>
                </a:r>
                <a:endParaRPr/>
              </a:p>
            </p:txBody>
          </p:sp>
          <p:sp>
            <p:nvSpPr>
              <p:cNvPr id="224" name="Google Shape;224;p9"/>
              <p:cNvSpPr/>
              <p:nvPr/>
            </p:nvSpPr>
            <p:spPr>
              <a:xfrm>
                <a:off x="2761385" y="2095500"/>
                <a:ext cx="521395" cy="1469189"/>
              </a:xfrm>
              <a:prstGeom prst="leftBrace">
                <a:avLst>
                  <a:gd name="adj1" fmla="val 8333"/>
                  <a:gd name="adj2" fmla="val 50773"/>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9"/>
              <p:cNvSpPr/>
              <p:nvPr/>
            </p:nvSpPr>
            <p:spPr>
              <a:xfrm>
                <a:off x="2761385" y="3990974"/>
                <a:ext cx="567228" cy="1674063"/>
              </a:xfrm>
              <a:prstGeom prst="lef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9"/>
              <p:cNvSpPr txBox="1"/>
              <p:nvPr/>
            </p:nvSpPr>
            <p:spPr>
              <a:xfrm>
                <a:off x="3425770" y="3755096"/>
                <a:ext cx="709421" cy="349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5"/>
                    </a:solidFill>
                    <a:latin typeface="Arial"/>
                    <a:ea typeface="Arial"/>
                    <a:cs typeface="Arial"/>
                    <a:sym typeface="Arial"/>
                  </a:rPr>
                  <a:t>Save</a:t>
                </a:r>
                <a:endParaRPr sz="1100">
                  <a:solidFill>
                    <a:schemeClr val="accent5"/>
                  </a:solidFill>
                  <a:latin typeface="Calibri"/>
                  <a:ea typeface="Calibri"/>
                  <a:cs typeface="Calibri"/>
                  <a:sym typeface="Calibri"/>
                </a:endParaRPr>
              </a:p>
            </p:txBody>
          </p:sp>
          <p:sp>
            <p:nvSpPr>
              <p:cNvPr id="227" name="Google Shape;227;p9"/>
              <p:cNvSpPr txBox="1"/>
              <p:nvPr/>
            </p:nvSpPr>
            <p:spPr>
              <a:xfrm>
                <a:off x="5774496" y="3974661"/>
                <a:ext cx="16957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send to server </a:t>
                </a:r>
                <a:endParaRPr sz="1100">
                  <a:solidFill>
                    <a:schemeClr val="accent5"/>
                  </a:solidFill>
                  <a:latin typeface="Calibri"/>
                  <a:ea typeface="Calibri"/>
                  <a:cs typeface="Calibri"/>
                  <a:sym typeface="Calibri"/>
                </a:endParaRPr>
              </a:p>
            </p:txBody>
          </p:sp>
          <p:sp>
            <p:nvSpPr>
              <p:cNvPr id="228" name="Google Shape;228;p9"/>
              <p:cNvSpPr txBox="1"/>
              <p:nvPr/>
            </p:nvSpPr>
            <p:spPr>
              <a:xfrm>
                <a:off x="8158928" y="4325090"/>
                <a:ext cx="150874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Request to Database</a:t>
                </a:r>
                <a:endParaRPr sz="1100">
                  <a:solidFill>
                    <a:schemeClr val="accent5"/>
                  </a:solidFill>
                  <a:latin typeface="Calibri"/>
                  <a:ea typeface="Calibri"/>
                  <a:cs typeface="Calibri"/>
                  <a:sym typeface="Calibri"/>
                </a:endParaRPr>
              </a:p>
            </p:txBody>
          </p:sp>
          <p:sp>
            <p:nvSpPr>
              <p:cNvPr id="229" name="Google Shape;229;p9"/>
              <p:cNvSpPr txBox="1"/>
              <p:nvPr/>
            </p:nvSpPr>
            <p:spPr>
              <a:xfrm>
                <a:off x="8165743" y="4924177"/>
                <a:ext cx="178286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accent5"/>
                    </a:solidFill>
                    <a:latin typeface="Arial"/>
                    <a:ea typeface="Arial"/>
                    <a:cs typeface="Arial"/>
                    <a:sym typeface="Arial"/>
                  </a:rPr>
                  <a:t>Response form Database</a:t>
                </a:r>
                <a:endParaRPr sz="1100">
                  <a:solidFill>
                    <a:schemeClr val="accent5"/>
                  </a:solidFill>
                  <a:latin typeface="Calibri"/>
                  <a:ea typeface="Calibri"/>
                  <a:cs typeface="Calibri"/>
                  <a:sym typeface="Calibri"/>
                </a:endParaRPr>
              </a:p>
            </p:txBody>
          </p:sp>
        </p:grpSp>
      </p:grpSp>
      <p:sp>
        <p:nvSpPr>
          <p:cNvPr id="230" name="Google Shape;230;p9"/>
          <p:cNvSpPr txBox="1">
            <a:spLocks noGrp="1"/>
          </p:cNvSpPr>
          <p:nvPr>
            <p:ph type="ftr" idx="4294967295"/>
          </p:nvPr>
        </p:nvSpPr>
        <p:spPr>
          <a:xfrm>
            <a:off x="10177670" y="6639339"/>
            <a:ext cx="2014330" cy="14745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cap="none">
                <a:solidFill>
                  <a:srgbClr val="000000"/>
                </a:solidFill>
                <a:latin typeface="Calibri"/>
                <a:ea typeface="Calibri"/>
                <a:cs typeface="Calibri"/>
                <a:sym typeface="Calibri"/>
              </a:rPr>
              <a:t>www.anubhavtrainings.com</a:t>
            </a:r>
            <a:endParaRPr/>
          </a:p>
        </p:txBody>
      </p:sp>
      <p:sp>
        <p:nvSpPr>
          <p:cNvPr id="231" name="Google Shape;231;p9"/>
          <p:cNvSpPr txBox="1"/>
          <p:nvPr/>
        </p:nvSpPr>
        <p:spPr>
          <a:xfrm>
            <a:off x="5667015" y="5671838"/>
            <a:ext cx="20709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Callback</a:t>
            </a:r>
            <a:endParaRPr sz="12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3932</Words>
  <Application>Microsoft Office PowerPoint</Application>
  <PresentationFormat>Widescreen</PresentationFormat>
  <Paragraphs>480</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Corben</vt:lpstr>
      <vt:lpstr>Arial</vt:lpstr>
      <vt:lpstr>Noto Sans Symbols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MD Junaed</dc:creator>
  <cp:lastModifiedBy>Anubhav Oberoy</cp:lastModifiedBy>
  <cp:revision>3</cp:revision>
  <dcterms:created xsi:type="dcterms:W3CDTF">2016-07-10T03:33:26Z</dcterms:created>
  <dcterms:modified xsi:type="dcterms:W3CDTF">2024-10-15T17:06:08Z</dcterms:modified>
</cp:coreProperties>
</file>