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63" r:id="rId4"/>
    <p:sldId id="264" r:id="rId5"/>
    <p:sldId id="267" r:id="rId6"/>
    <p:sldId id="268" r:id="rId7"/>
    <p:sldId id="265" r:id="rId8"/>
    <p:sldId id="266" r:id="rId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22.02.2021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22.02.2021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22.02.2021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22.02.2021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22.02.2021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22.02.2021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22.02.2021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22.02.2021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>
                <a:solidFill>
                  <a:schemeClr val="tx1"/>
                </a:solidFill>
              </a:rPr>
              <a:t>P</a:t>
            </a:r>
            <a:r>
              <a:rPr lang="tr" sz="4400" dirty="0">
                <a:solidFill>
                  <a:schemeClr val="tx1"/>
                </a:solidFill>
              </a:rPr>
              <a:t>rofıtable ıtalıan restaurant ın new york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tr" dirty="0">
                <a:solidFill>
                  <a:schemeClr val="tx1"/>
                </a:solidFill>
              </a:rPr>
              <a:t>Sarp Özekmekçi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C10E9E-38C5-479B-A298-22D2BEAA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998963-16AD-44DE-8BF1-9239A3C7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Revenue</a:t>
            </a:r>
            <a:r>
              <a:rPr lang="tr-TR" dirty="0"/>
              <a:t> of a </a:t>
            </a:r>
            <a:r>
              <a:rPr lang="tr-TR" dirty="0" err="1"/>
              <a:t>restaurant</a:t>
            </a:r>
            <a:r>
              <a:rPr lang="tr-TR" dirty="0"/>
              <a:t> is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sales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assumed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two</a:t>
            </a:r>
            <a:r>
              <a:rPr lang="tr-TR" dirty="0"/>
              <a:t> main </a:t>
            </a:r>
            <a:r>
              <a:rPr lang="tr-TR" dirty="0" err="1"/>
              <a:t>areas</a:t>
            </a:r>
            <a:r>
              <a:rPr lang="tr-TR" dirty="0"/>
              <a:t>. </a:t>
            </a:r>
          </a:p>
          <a:p>
            <a:pPr lvl="1"/>
            <a:r>
              <a:rPr lang="tr-TR" dirty="0"/>
              <a:t>First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. </a:t>
            </a:r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delicious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sell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an </a:t>
            </a:r>
            <a:r>
              <a:rPr lang="tr-TR" dirty="0" err="1"/>
              <a:t>expensive</a:t>
            </a:r>
            <a:r>
              <a:rPr lang="tr-TR" dirty="0"/>
              <a:t> </a:t>
            </a:r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profitable</a:t>
            </a:r>
            <a:r>
              <a:rPr lang="tr-TR" dirty="0"/>
              <a:t> it has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bring</a:t>
            </a:r>
            <a:r>
              <a:rPr lang="tr-TR" dirty="0"/>
              <a:t> </a:t>
            </a:r>
            <a:r>
              <a:rPr lang="tr-TR" dirty="0" err="1"/>
              <a:t>something</a:t>
            </a:r>
            <a:r>
              <a:rPr lang="tr-TR" dirty="0"/>
              <a:t>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mainly</a:t>
            </a:r>
            <a:r>
              <a:rPr lang="tr-TR" dirty="0"/>
              <a:t> not </a:t>
            </a:r>
            <a:r>
              <a:rPr lang="tr-TR" dirty="0" err="1"/>
              <a:t>dependent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outside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is </a:t>
            </a:r>
            <a:r>
              <a:rPr lang="tr-TR" dirty="0" err="1"/>
              <a:t>opened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Second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,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explicitly</a:t>
            </a:r>
            <a:r>
              <a:rPr lang="tr-TR" dirty="0"/>
              <a:t>, </a:t>
            </a:r>
            <a:r>
              <a:rPr lang="tr-TR" dirty="0" err="1"/>
              <a:t>competition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compliance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portfolio</a:t>
            </a:r>
            <a:r>
              <a:rPr lang="tr-TR" dirty="0"/>
              <a:t> at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neighbourhood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be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done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amends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be </a:t>
            </a:r>
            <a:r>
              <a:rPr lang="tr-TR" dirty="0" err="1"/>
              <a:t>expensive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, </a:t>
            </a:r>
            <a:r>
              <a:rPr lang="tr-TR" dirty="0" err="1"/>
              <a:t>location</a:t>
            </a:r>
            <a:r>
              <a:rPr lang="tr-TR" dirty="0"/>
              <a:t> of a </a:t>
            </a:r>
            <a:r>
              <a:rPr lang="tr-TR" dirty="0" err="1"/>
              <a:t>newly</a:t>
            </a:r>
            <a:r>
              <a:rPr lang="tr-TR" dirty="0"/>
              <a:t> </a:t>
            </a:r>
            <a:r>
              <a:rPr lang="tr-TR" dirty="0" err="1"/>
              <a:t>established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carefully</a:t>
            </a:r>
            <a:r>
              <a:rPr lang="tr-TR" dirty="0"/>
              <a:t> </a:t>
            </a:r>
            <a:r>
              <a:rPr lang="tr-TR" dirty="0" err="1"/>
              <a:t>evaluated</a:t>
            </a:r>
            <a:r>
              <a:rPr lang="tr-TR" dirty="0"/>
              <a:t>. On </a:t>
            </a:r>
            <a:r>
              <a:rPr lang="tr-TR" dirty="0" err="1"/>
              <a:t>this</a:t>
            </a:r>
            <a:r>
              <a:rPr lang="tr-TR" dirty="0"/>
              <a:t> Project, optimum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an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selected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3ED3E6-9F39-4295-9F7B-B58FD25B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and</a:t>
            </a:r>
            <a:r>
              <a:rPr lang="tr-TR" dirty="0"/>
              <a:t> 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at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neighbourhood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At a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competetion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fierce</a:t>
            </a:r>
            <a:r>
              <a:rPr lang="tr-TR" dirty="0"/>
              <a:t> </a:t>
            </a:r>
            <a:r>
              <a:rPr lang="tr-TR" dirty="0" err="1"/>
              <a:t>resulting</a:t>
            </a:r>
            <a:r>
              <a:rPr lang="tr-TR" dirty="0"/>
              <a:t> in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revenues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but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it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considered</a:t>
            </a:r>
            <a:r>
              <a:rPr lang="tr-TR" dirty="0"/>
              <a:t> as an </a:t>
            </a:r>
            <a:r>
              <a:rPr lang="tr-TR" dirty="0" err="1"/>
              <a:t>opportunity</a:t>
            </a:r>
            <a:r>
              <a:rPr lang="tr-TR" dirty="0"/>
              <a:t>. </a:t>
            </a:r>
            <a:r>
              <a:rPr lang="tr-TR" dirty="0" err="1"/>
              <a:t>Assumption</a:t>
            </a:r>
            <a:r>
              <a:rPr lang="tr-TR" dirty="0"/>
              <a:t> here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satisfaction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rated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not be ideal.</a:t>
            </a:r>
          </a:p>
          <a:p>
            <a:pPr lvl="1"/>
            <a:r>
              <a:rPr lang="tr-TR" dirty="0"/>
              <a:t>At a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competetion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resulting</a:t>
            </a:r>
            <a:r>
              <a:rPr lang="tr-TR" dirty="0"/>
              <a:t> in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revenues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in general it can be </a:t>
            </a:r>
            <a:r>
              <a:rPr lang="tr-TR" dirty="0" err="1"/>
              <a:t>assumed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not </a:t>
            </a:r>
            <a:r>
              <a:rPr lang="tr-TR" dirty="0" err="1"/>
              <a:t>demend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restaurant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not be </a:t>
            </a:r>
            <a:r>
              <a:rPr lang="tr-TR" dirty="0" err="1"/>
              <a:t>recommended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is </a:t>
            </a:r>
            <a:r>
              <a:rPr lang="tr-TR" dirty="0" err="1"/>
              <a:t>low</a:t>
            </a:r>
            <a:r>
              <a:rPr lang="tr-TR" dirty="0"/>
              <a:t> but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restaurants</a:t>
            </a:r>
            <a:r>
              <a:rPr lang="tr-TR" dirty="0"/>
              <a:t> in general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above</a:t>
            </a:r>
            <a:r>
              <a:rPr lang="tr-TR" dirty="0"/>
              <a:t>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, it can be </a:t>
            </a:r>
            <a:r>
              <a:rPr lang="tr-TR" dirty="0" err="1"/>
              <a:t>assumed</a:t>
            </a:r>
            <a:r>
              <a:rPr lang="tr-TR" dirty="0"/>
              <a:t> as </a:t>
            </a:r>
            <a:r>
              <a:rPr lang="tr-TR" dirty="0" err="1"/>
              <a:t>potentially</a:t>
            </a:r>
            <a:r>
              <a:rPr lang="tr-TR" dirty="0"/>
              <a:t> </a:t>
            </a:r>
            <a:r>
              <a:rPr lang="tr-TR" dirty="0" err="1"/>
              <a:t>profitable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. </a:t>
            </a:r>
            <a:r>
              <a:rPr lang="tr-TR" dirty="0" err="1"/>
              <a:t>Assumption</a:t>
            </a:r>
            <a:r>
              <a:rPr lang="tr-TR" dirty="0"/>
              <a:t> here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despite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lack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678369A-3472-42DF-9E79-30073220C445}"/>
              </a:ext>
            </a:extLst>
          </p:cNvPr>
          <p:cNvGrpSpPr/>
          <p:nvPr/>
        </p:nvGrpSpPr>
        <p:grpSpPr>
          <a:xfrm>
            <a:off x="9684143" y="566257"/>
            <a:ext cx="1818562" cy="1818562"/>
            <a:chOff x="5186718" y="2519718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E5AAD1-C3FE-46FA-96B7-332FBB0CD2D3}"/>
                </a:ext>
              </a:extLst>
            </p:cNvPr>
            <p:cNvSpPr/>
            <p:nvPr/>
          </p:nvSpPr>
          <p:spPr>
            <a:xfrm>
              <a:off x="5186718" y="251971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Dikdörtgen 5" descr="Bar graph with downward trend">
              <a:extLst>
                <a:ext uri="{FF2B5EF4-FFF2-40B4-BE49-F238E27FC236}">
                  <a16:creationId xmlns:a16="http://schemas.microsoft.com/office/drawing/2014/main" id="{F9A72B2A-9805-4446-935B-A9F2A9A8196C}"/>
                </a:ext>
              </a:extLst>
            </p:cNvPr>
            <p:cNvSpPr/>
            <p:nvPr/>
          </p:nvSpPr>
          <p:spPr>
            <a:xfrm>
              <a:off x="5574281" y="2907281"/>
              <a:ext cx="1043437" cy="1043437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915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4731"/>
            <a:ext cx="5862506" cy="3849624"/>
          </a:xfrm>
        </p:spPr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depiction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neighbourhoods</a:t>
            </a:r>
            <a:r>
              <a:rPr lang="tr-TR" dirty="0"/>
              <a:t> of New York is </a:t>
            </a:r>
            <a:r>
              <a:rPr lang="tr-TR" dirty="0" err="1"/>
              <a:t>created</a:t>
            </a:r>
            <a:r>
              <a:rPr lang="tr-TR" dirty="0"/>
              <a:t> as can be </a:t>
            </a:r>
            <a:r>
              <a:rPr lang="tr-TR" dirty="0" err="1"/>
              <a:t>seen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5 </a:t>
            </a:r>
            <a:r>
              <a:rPr lang="tr-TR" dirty="0" err="1"/>
              <a:t>boroughs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306 </a:t>
            </a:r>
            <a:r>
              <a:rPr lang="tr-TR" dirty="0" err="1"/>
              <a:t>neighbourhoods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2D40199-FB76-4C3D-9534-C16D03BAFA38}"/>
              </a:ext>
            </a:extLst>
          </p:cNvPr>
          <p:cNvGrpSpPr/>
          <p:nvPr/>
        </p:nvGrpSpPr>
        <p:grpSpPr>
          <a:xfrm>
            <a:off x="9683218" y="557868"/>
            <a:ext cx="1818562" cy="1818562"/>
            <a:chOff x="5186719" y="2519719"/>
            <a:chExt cx="1818562" cy="1818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1FDAFE-BFE7-457C-B18A-D4FD1CE8EEAB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Dikdörtgen 8" descr="Presentation with bar chart">
              <a:extLst>
                <a:ext uri="{FF2B5EF4-FFF2-40B4-BE49-F238E27FC236}">
                  <a16:creationId xmlns:a16="http://schemas.microsoft.com/office/drawing/2014/main" id="{25E40213-32EF-4C78-ACBD-D4581B9F9763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2" name="Resim 11">
            <a:extLst>
              <a:ext uri="{FF2B5EF4-FFF2-40B4-BE49-F238E27FC236}">
                <a16:creationId xmlns:a16="http://schemas.microsoft.com/office/drawing/2014/main" id="{D83E2787-0985-4542-992E-9B68DE8A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252" y="2535817"/>
            <a:ext cx="4628787" cy="38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4731"/>
            <a:ext cx="5862506" cy="3849624"/>
          </a:xfrm>
        </p:spPr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depiction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of New York is </a:t>
            </a:r>
            <a:r>
              <a:rPr lang="tr-TR" dirty="0" err="1"/>
              <a:t>created</a:t>
            </a:r>
            <a:r>
              <a:rPr lang="tr-TR" dirty="0"/>
              <a:t> as can be </a:t>
            </a:r>
            <a:r>
              <a:rPr lang="tr-TR" dirty="0" err="1"/>
              <a:t>seen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50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be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limitations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API </a:t>
            </a:r>
            <a:r>
              <a:rPr lang="tr-TR" dirty="0" err="1"/>
              <a:t>subscription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2D40199-FB76-4C3D-9534-C16D03BAFA38}"/>
              </a:ext>
            </a:extLst>
          </p:cNvPr>
          <p:cNvGrpSpPr/>
          <p:nvPr/>
        </p:nvGrpSpPr>
        <p:grpSpPr>
          <a:xfrm>
            <a:off x="9683218" y="557868"/>
            <a:ext cx="1818562" cy="1818562"/>
            <a:chOff x="5186719" y="2519719"/>
            <a:chExt cx="1818562" cy="1818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1FDAFE-BFE7-457C-B18A-D4FD1CE8EEAB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Dikdörtgen 8" descr="Presentation with bar chart">
              <a:extLst>
                <a:ext uri="{FF2B5EF4-FFF2-40B4-BE49-F238E27FC236}">
                  <a16:creationId xmlns:a16="http://schemas.microsoft.com/office/drawing/2014/main" id="{25E40213-32EF-4C78-ACBD-D4581B9F9763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98DB68B1-517A-4E70-9395-7479FED63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239" y="2986480"/>
            <a:ext cx="4857733" cy="33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4731"/>
            <a:ext cx="5862506" cy="3849624"/>
          </a:xfrm>
        </p:spPr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6 </a:t>
            </a:r>
            <a:r>
              <a:rPr lang="tr-TR" dirty="0" err="1"/>
              <a:t>clusters</a:t>
            </a:r>
            <a:r>
              <a:rPr lang="tr-TR" dirty="0"/>
              <a:t> is </a:t>
            </a:r>
            <a:r>
              <a:rPr lang="tr-TR" dirty="0" err="1"/>
              <a:t>visualised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. 6 </a:t>
            </a:r>
            <a:r>
              <a:rPr lang="tr-TR" dirty="0" err="1"/>
              <a:t>black</a:t>
            </a:r>
            <a:r>
              <a:rPr lang="tr-TR" dirty="0"/>
              <a:t> </a:t>
            </a:r>
            <a:r>
              <a:rPr lang="tr-TR" dirty="0" err="1"/>
              <a:t>markers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centroids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.</a:t>
            </a:r>
          </a:p>
          <a:p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optimum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Area</a:t>
            </a:r>
            <a:r>
              <a:rPr lang="tr-TR" dirty="0"/>
              <a:t> 6,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Thompkinsville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2D40199-FB76-4C3D-9534-C16D03BAFA38}"/>
              </a:ext>
            </a:extLst>
          </p:cNvPr>
          <p:cNvGrpSpPr/>
          <p:nvPr/>
        </p:nvGrpSpPr>
        <p:grpSpPr>
          <a:xfrm>
            <a:off x="9683218" y="557868"/>
            <a:ext cx="1818562" cy="1818562"/>
            <a:chOff x="5186719" y="2519719"/>
            <a:chExt cx="1818562" cy="1818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1FDAFE-BFE7-457C-B18A-D4FD1CE8EEAB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Dikdörtgen 8" descr="Presentation with bar chart">
              <a:extLst>
                <a:ext uri="{FF2B5EF4-FFF2-40B4-BE49-F238E27FC236}">
                  <a16:creationId xmlns:a16="http://schemas.microsoft.com/office/drawing/2014/main" id="{25E40213-32EF-4C78-ACBD-D4581B9F9763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F2E8F7F4-19F9-47D0-A09F-EDA41481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8800"/>
              </p:ext>
            </p:extLst>
          </p:nvPr>
        </p:nvGraphicFramePr>
        <p:xfrm>
          <a:off x="664361" y="4843807"/>
          <a:ext cx="60887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04">
                  <a:extLst>
                    <a:ext uri="{9D8B030D-6E8A-4147-A177-3AD203B41FA5}">
                      <a16:colId xmlns:a16="http://schemas.microsoft.com/office/drawing/2014/main" val="2986776184"/>
                    </a:ext>
                  </a:extLst>
                </a:gridCol>
                <a:gridCol w="747247">
                  <a:extLst>
                    <a:ext uri="{9D8B030D-6E8A-4147-A177-3AD203B41FA5}">
                      <a16:colId xmlns:a16="http://schemas.microsoft.com/office/drawing/2014/main" val="2985141352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768816517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1254245354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3723213340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2682845595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3235349539"/>
                    </a:ext>
                  </a:extLst>
                </a:gridCol>
              </a:tblGrid>
              <a:tr h="237022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37814"/>
                  </a:ext>
                </a:extLst>
              </a:tr>
              <a:tr h="384271">
                <a:tc>
                  <a:txBody>
                    <a:bodyPr/>
                    <a:lstStyle/>
                    <a:p>
                      <a:r>
                        <a:rPr lang="tr-TR" sz="1200" dirty="0" err="1"/>
                        <a:t>Number</a:t>
                      </a:r>
                      <a:r>
                        <a:rPr lang="tr-TR" sz="1200" dirty="0"/>
                        <a:t> of </a:t>
                      </a:r>
                      <a:r>
                        <a:rPr lang="tr-TR" sz="1200" dirty="0" err="1"/>
                        <a:t>restaurants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84532"/>
                  </a:ext>
                </a:extLst>
              </a:tr>
            </a:tbl>
          </a:graphicData>
        </a:graphic>
      </p:graphicFrame>
      <p:pic>
        <p:nvPicPr>
          <p:cNvPr id="12" name="Resim 11">
            <a:extLst>
              <a:ext uri="{FF2B5EF4-FFF2-40B4-BE49-F238E27FC236}">
                <a16:creationId xmlns:a16="http://schemas.microsoft.com/office/drawing/2014/main" id="{71957508-18DD-4518-A1A8-53D5684B6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306" y="2456967"/>
            <a:ext cx="4776444" cy="3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DISCUSSION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size,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satisfying</a:t>
            </a:r>
            <a:r>
              <a:rPr lang="tr-TR" dirty="0"/>
              <a:t>. 50 </a:t>
            </a:r>
            <a:r>
              <a:rPr lang="tr-TR" dirty="0" err="1"/>
              <a:t>restaurants</a:t>
            </a:r>
            <a:r>
              <a:rPr lang="tr-TR" dirty="0"/>
              <a:t> in </a:t>
            </a:r>
            <a:r>
              <a:rPr lang="tr-TR" dirty="0" err="1"/>
              <a:t>such</a:t>
            </a:r>
            <a:r>
              <a:rPr lang="tr-TR" dirty="0"/>
              <a:t> a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yielded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DBScan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.</a:t>
            </a:r>
          </a:p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size,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yielded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6 </a:t>
            </a:r>
            <a:r>
              <a:rPr lang="tr-TR" dirty="0" err="1"/>
              <a:t>predefined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, data is </a:t>
            </a:r>
            <a:r>
              <a:rPr lang="tr-TR" dirty="0" err="1"/>
              <a:t>analysed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optimum </a:t>
            </a:r>
            <a:r>
              <a:rPr lang="tr-TR" dirty="0" err="1"/>
              <a:t>location</a:t>
            </a:r>
            <a:r>
              <a:rPr lang="tr-TR" dirty="0"/>
              <a:t> is </a:t>
            </a:r>
            <a:r>
              <a:rPr lang="tr-TR" dirty="0" err="1"/>
              <a:t>provided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678369A-3472-42DF-9E79-30073220C445}"/>
              </a:ext>
            </a:extLst>
          </p:cNvPr>
          <p:cNvGrpSpPr/>
          <p:nvPr/>
        </p:nvGrpSpPr>
        <p:grpSpPr>
          <a:xfrm>
            <a:off x="9583475" y="650147"/>
            <a:ext cx="1818562" cy="1818562"/>
            <a:chOff x="5186718" y="2519718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E5AAD1-C3FE-46FA-96B7-332FBB0CD2D3}"/>
                </a:ext>
              </a:extLst>
            </p:cNvPr>
            <p:cNvSpPr/>
            <p:nvPr/>
          </p:nvSpPr>
          <p:spPr>
            <a:xfrm>
              <a:off x="5186718" y="251971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Dikdörtgen 5" descr="Bar graph with downward trend">
              <a:extLst>
                <a:ext uri="{FF2B5EF4-FFF2-40B4-BE49-F238E27FC236}">
                  <a16:creationId xmlns:a16="http://schemas.microsoft.com/office/drawing/2014/main" id="{F9A72B2A-9805-4446-935B-A9F2A9A8196C}"/>
                </a:ext>
              </a:extLst>
            </p:cNvPr>
            <p:cNvSpPr/>
            <p:nvPr/>
          </p:nvSpPr>
          <p:spPr>
            <a:xfrm>
              <a:off x="5574281" y="2907281"/>
              <a:ext cx="1043437" cy="1043437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3591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083039" cy="3849624"/>
          </a:xfrm>
        </p:spPr>
        <p:txBody>
          <a:bodyPr/>
          <a:lstStyle/>
          <a:p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optimum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Area</a:t>
            </a:r>
            <a:r>
              <a:rPr lang="tr-TR" dirty="0"/>
              <a:t> 6,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Thompkinsville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678369A-3472-42DF-9E79-30073220C445}"/>
              </a:ext>
            </a:extLst>
          </p:cNvPr>
          <p:cNvGrpSpPr/>
          <p:nvPr/>
        </p:nvGrpSpPr>
        <p:grpSpPr>
          <a:xfrm>
            <a:off x="9927424" y="457200"/>
            <a:ext cx="1818562" cy="1818562"/>
            <a:chOff x="5186718" y="2519718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E5AAD1-C3FE-46FA-96B7-332FBB0CD2D3}"/>
                </a:ext>
              </a:extLst>
            </p:cNvPr>
            <p:cNvSpPr/>
            <p:nvPr/>
          </p:nvSpPr>
          <p:spPr>
            <a:xfrm>
              <a:off x="5186718" y="251971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Dikdörtgen 5" descr="Bar graph with downward trend">
              <a:extLst>
                <a:ext uri="{FF2B5EF4-FFF2-40B4-BE49-F238E27FC236}">
                  <a16:creationId xmlns:a16="http://schemas.microsoft.com/office/drawing/2014/main" id="{F9A72B2A-9805-4446-935B-A9F2A9A8196C}"/>
                </a:ext>
              </a:extLst>
            </p:cNvPr>
            <p:cNvSpPr/>
            <p:nvPr/>
          </p:nvSpPr>
          <p:spPr>
            <a:xfrm>
              <a:off x="5574281" y="2907281"/>
              <a:ext cx="1043437" cy="1043437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0" name="Resim 9">
            <a:extLst>
              <a:ext uri="{FF2B5EF4-FFF2-40B4-BE49-F238E27FC236}">
                <a16:creationId xmlns:a16="http://schemas.microsoft.com/office/drawing/2014/main" id="{ADD03F09-DD29-4D66-86D9-CBE3B883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306" y="2456967"/>
            <a:ext cx="4776444" cy="3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9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{81141719-B4D5-4BCA-B615-0EDE3711A35D}tf78438558_win32</Template>
  <TotalTime>116</TotalTime>
  <Words>605</Words>
  <Application>Microsoft Office PowerPoint</Application>
  <PresentationFormat>Geniş ekran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SavonVTI</vt:lpstr>
      <vt:lpstr>Profıtable ıtalıan restaurant ın new york</vt:lpstr>
      <vt:lpstr>INTRODUCTION</vt:lpstr>
      <vt:lpstr>DATA and METHODOLOGY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Profıtable ıtalıan restaurant ın new york</dc:title>
  <dc:creator>Sarp Özekmekçi</dc:creator>
  <cp:lastModifiedBy>Sarp Özekmekçi</cp:lastModifiedBy>
  <cp:revision>8</cp:revision>
  <dcterms:created xsi:type="dcterms:W3CDTF">2021-02-21T22:19:04Z</dcterms:created>
  <dcterms:modified xsi:type="dcterms:W3CDTF">2021-02-22T00:15:18Z</dcterms:modified>
</cp:coreProperties>
</file>