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0551E3E-04B6-4232-82C6-9C3459B32AB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9229D9-721E-4933-AF9E-2BD7A28755AC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D4D8FD-04FD-468F-8204-FA8EDE751AC8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bg-BG" sz="1000" spc="-1" strike="noStrike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GLASUVANE.BG</a:t>
            </a:r>
            <a:endParaRPr b="0" lang="bg-BG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10080" y="2893320"/>
            <a:ext cx="2137680" cy="66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bg-BG" sz="2800" spc="-1" strike="noStrike">
                <a:solidFill>
                  <a:srgbClr val="8bc34a"/>
                </a:solidFill>
                <a:latin typeface="Roboto Slab"/>
              </a:rPr>
              <a:t>Тест план</a:t>
            </a:r>
            <a:endParaRPr b="1" lang="bg-BG" sz="2800" spc="-1" strike="noStrike">
              <a:solidFill>
                <a:srgbClr val="8bc34a"/>
              </a:solidFill>
              <a:latin typeface="Roboto Slab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35680" y="712080"/>
            <a:ext cx="6907680" cy="9885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Complete Chaos – Итерация 3</a:t>
            </a:r>
            <a:endParaRPr b="0" lang="bg-BG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3" name="Table 2"/>
          <p:cNvGraphicFramePr/>
          <p:nvPr/>
        </p:nvGraphicFramePr>
        <p:xfrm>
          <a:off x="627840" y="1576440"/>
          <a:ext cx="5782680" cy="2074320"/>
        </p:xfrm>
        <a:graphic>
          <a:graphicData uri="http://schemas.openxmlformats.org/drawingml/2006/table">
            <a:tbl>
              <a:tblPr/>
              <a:tblGrid>
                <a:gridCol w="2894760"/>
                <a:gridCol w="2888280"/>
              </a:tblGrid>
              <a:tr h="35244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Роля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Студент (имена)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445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Developer 1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Петър Узунов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Developer 2 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Йордан Данчев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1" lang="bg-BG" sz="1800" spc="-1" strike="noStrike" u="sng">
                          <a:solidFill>
                            <a:srgbClr val="8bc34a"/>
                          </a:solidFill>
                          <a:uFillTx/>
                          <a:latin typeface="Calibri"/>
                        </a:rPr>
                        <a:t>QA</a:t>
                      </a:r>
                      <a:endParaRPr b="1" lang="bg-BG" sz="1800" spc="-1" strike="noStrike" u="sng">
                        <a:solidFill>
                          <a:srgbClr val="8bc34a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 u="sng">
                          <a:solidFill>
                            <a:srgbClr val="8bc34a"/>
                          </a:solidFill>
                          <a:uFillTx/>
                          <a:latin typeface="Calibri"/>
                        </a:rPr>
                        <a:t>Мартин Господинов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Project manager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  <a:ea typeface="Microsoft YaHei"/>
                        </a:rPr>
                        <a:t>Иван Иванов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160"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Product owner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  <a:ea typeface="Microsoft YaHei"/>
                        </a:rPr>
                        <a:t>Велислав Андонов</a:t>
                      </a:r>
                      <a:endParaRPr b="0" lang="bg-BG" sz="1800" spc="-1" strike="noStrike">
                        <a:solidFill>
                          <a:srgbClr val="8bc34a"/>
                        </a:solid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Цели</a:t>
            </a:r>
            <a:endParaRPr b="0" lang="bg-BG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76360" y="1458720"/>
            <a:ext cx="552852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Сигурност на системата срещу изтичане на данни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Защита срещу гласуване от чуждо име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Работещи функционалности: 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  <a:ea typeface="Microsoft YaHei"/>
              </a:rPr>
              <a:t>- </a:t>
            </a:r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Логин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g-BG" sz="1800" spc="-1" strike="noStrike">
                <a:solidFill>
                  <a:srgbClr val="8bc34a"/>
                </a:solidFill>
                <a:latin typeface="Arial"/>
                <a:ea typeface="Microsoft YaHei"/>
              </a:rPr>
              <a:t>- </a:t>
            </a:r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Гласуване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- Докладване на проблеми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- News Feed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solidFill>
                  <a:srgbClr val="8bc34a"/>
                </a:solidFill>
                <a:latin typeface="Arial"/>
              </a:rPr>
              <a:t>- Статистика на изборите</a:t>
            </a:r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  <a:p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98600" y="488880"/>
            <a:ext cx="2233440" cy="2108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Оценка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на </a:t>
            </a:r>
            <a:br/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риска</a:t>
            </a:r>
            <a:endParaRPr b="0" lang="bg-BG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493800" y="350640"/>
            <a:ext cx="4634280" cy="46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05920" y="106920"/>
            <a:ext cx="3157920" cy="1491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Тестови сценарии</a:t>
            </a:r>
            <a:endParaRPr b="0" lang="bg-BG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9" name="Table 2"/>
          <p:cNvGraphicFramePr/>
          <p:nvPr/>
        </p:nvGraphicFramePr>
        <p:xfrm>
          <a:off x="3991320" y="1180080"/>
          <a:ext cx="4740120" cy="3271320"/>
        </p:xfrm>
        <a:graphic>
          <a:graphicData uri="http://schemas.openxmlformats.org/drawingml/2006/table">
            <a:tbl>
              <a:tblPr/>
              <a:tblGrid>
                <a:gridCol w="442080"/>
                <a:gridCol w="4298400"/>
              </a:tblGrid>
              <a:tr h="331560">
                <a:tc gridSpan="2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16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Гласуване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960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1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бутона за гласуване се появява екрана за гласуване с три списъчни кутии за избор на град, позиция и кандидата заедно с бутон за потвърждение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632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2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бутона за потвърждение без избиране на елементи в някоя от кутиите се появява съобщение за грешка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632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3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избор на град се променя съдържанието на останалите кутии в зависимост от наличните кандидати за съответния град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2300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4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избор на позиция се актуализира съдържанието в кутията с кандидати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62856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5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бутона за потвърждение след избиране на елемент във всяка кутия се появява прозорец за потвърждение където трябва да се въведе номер на лична карта и се изпраща код за потвърждение на телефонния номер ползван при логване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960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6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некоректно въведени данни в новия прозорец за потвърждение и натискане на бутона се изписва съобщение за грешка индикиращо некоректно въведените данни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6288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7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правилно въведени данни в новия прозорец за потвърждение и натискане на бутона се изписва съобщение за успешно гласуване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 3"/>
          <p:cNvGraphicFramePr/>
          <p:nvPr/>
        </p:nvGraphicFramePr>
        <p:xfrm>
          <a:off x="125640" y="1519200"/>
          <a:ext cx="3744360" cy="2940840"/>
        </p:xfrm>
        <a:graphic>
          <a:graphicData uri="http://schemas.openxmlformats.org/drawingml/2006/table">
            <a:tbl>
              <a:tblPr/>
              <a:tblGrid>
                <a:gridCol w="349200"/>
                <a:gridCol w="3395520"/>
              </a:tblGrid>
              <a:tr h="394920">
                <a:tc gridSpan="2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16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Логин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6454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1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Не логнат потребител вижда екрана за логин с полета за: ЕГН, номер на лична карта, телефонен номер с бутон </a:t>
                      </a:r>
                      <a:r>
                        <a:rPr b="1" lang="bg-BG" sz="900" spc="-1" strike="noStrike" u="sng">
                          <a:solidFill>
                            <a:srgbClr val="8bc34a"/>
                          </a:solidFill>
                          <a:uFillTx/>
                          <a:latin typeface="Arial"/>
                        </a:rPr>
                        <a:t>изпрати</a:t>
                      </a:r>
                      <a:r>
                        <a:rPr b="1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 </a:t>
                      </a: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до него, поле за код за потвърждение и бутон за вход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509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2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въвеждане на телефонен номер и натискане на бутона </a:t>
                      </a:r>
                      <a:r>
                        <a:rPr b="1" lang="bg-BG" sz="900" spc="-1" strike="noStrike" u="sng">
                          <a:solidFill>
                            <a:srgbClr val="8bc34a"/>
                          </a:solidFill>
                          <a:uFillTx/>
                          <a:latin typeface="Arial"/>
                        </a:rPr>
                        <a:t>изпрати</a:t>
                      </a: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 се изпраща код за потвърждение на въведения телефонен номер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5090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3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въвеждане на невалидно ЕГН или номер на лична карта и натискане на бутона за вход се извежда съобщение за невалидни лични данни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7260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4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въвеждане на грешен код за потвърждение се извежда съобщение за некоректен код за потвърждение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5101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5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Успешно влизане при натискане на бутона за вход след въвеждане на коректни: ЕГН, номер на лична карта, телефон, код за потвърждение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52360" y="515880"/>
            <a:ext cx="6433920" cy="14914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Тестови сценарии</a:t>
            </a:r>
            <a:endParaRPr b="0" lang="bg-BG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218520" y="1658880"/>
          <a:ext cx="2987280" cy="2233080"/>
        </p:xfrm>
        <a:graphic>
          <a:graphicData uri="http://schemas.openxmlformats.org/drawingml/2006/table">
            <a:tbl>
              <a:tblPr/>
              <a:tblGrid>
                <a:gridCol w="278640"/>
                <a:gridCol w="2709000"/>
              </a:tblGrid>
              <a:tr h="319680">
                <a:tc gridSpan="2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16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Докладване на проблеми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784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1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бутона за докладване на проблеми от не логнат потребител се появява прозорец за изпращане на доклад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784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2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опит за изпращане на празен доклад се появява съобщение за празен доклад и не се изпраща доклада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784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3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наличието на непопълнено поле при натискане на бутона за изпращане се появява съобщение индикиращо непопълненото поле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7844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4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попълване на всички полета и натискане на бутона за изпращане се появява съобщение за успешно изпращане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3317400" y="1658880"/>
          <a:ext cx="4860000" cy="1019880"/>
        </p:xfrm>
        <a:graphic>
          <a:graphicData uri="http://schemas.openxmlformats.org/drawingml/2006/table">
            <a:tbl>
              <a:tblPr/>
              <a:tblGrid>
                <a:gridCol w="453600"/>
                <a:gridCol w="4406760"/>
              </a:tblGrid>
              <a:tr h="319680">
                <a:tc gridSpan="2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16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News Feed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502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1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 </a:t>
                      </a:r>
                      <a:r>
                        <a:rPr b="1" lang="bg-BG" sz="900" spc="-1" strike="noStrike" u="sng">
                          <a:solidFill>
                            <a:srgbClr val="8bc34a"/>
                          </a:solidFill>
                          <a:uFillTx/>
                          <a:latin typeface="Arial"/>
                        </a:rPr>
                        <a:t>новини</a:t>
                      </a: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 от не логнат потребител се отваря страницата с новини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5028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2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новина от списък с новини нейното съдържание се зарежда в главния прозорец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4"/>
          <p:cNvGraphicFramePr/>
          <p:nvPr/>
        </p:nvGraphicFramePr>
        <p:xfrm>
          <a:off x="3325680" y="2836440"/>
          <a:ext cx="4860720" cy="810720"/>
        </p:xfrm>
        <a:graphic>
          <a:graphicData uri="http://schemas.openxmlformats.org/drawingml/2006/table">
            <a:tbl>
              <a:tblPr/>
              <a:tblGrid>
                <a:gridCol w="453600"/>
                <a:gridCol w="4407480"/>
              </a:tblGrid>
              <a:tr h="403560">
                <a:tc gridSpan="2"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bg-BG" sz="16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Статистика на изборите</a:t>
                      </a:r>
                      <a:endParaRPr b="0" lang="bg-BG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407520">
                <a:tc>
                  <a:txBody>
                    <a:bodyPr lIns="90000" rIns="90000" tIns="46800" bIns="468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1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900" spc="-1" strike="noStrike">
                          <a:solidFill>
                            <a:srgbClr val="8bc34a"/>
                          </a:solidFill>
                          <a:latin typeface="Arial"/>
                        </a:rPr>
                        <a:t>При натискане на бутон за статистика на изборите от не логнат потребител се отваря страница със списък от кандидатите и текущия им брой гласове</a:t>
                      </a:r>
                      <a:endParaRPr b="0" lang="bg-BG" sz="900" spc="-1" strike="noStrike">
                        <a:solidFill>
                          <a:srgbClr val="8bc34a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bg-BG</dc:language>
  <cp:lastModifiedBy/>
  <dcterms:modified xsi:type="dcterms:W3CDTF">2021-11-15T19:40:50Z</dcterms:modified>
  <cp:revision>5</cp:revision>
  <dc:subject/>
  <dc:title/>
</cp:coreProperties>
</file>