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1"/>
  </p:notesMasterIdLst>
  <p:sldIdLst>
    <p:sldId id="333" r:id="rId5"/>
    <p:sldId id="354" r:id="rId6"/>
    <p:sldId id="360" r:id="rId7"/>
    <p:sldId id="361" r:id="rId8"/>
    <p:sldId id="362" r:id="rId9"/>
    <p:sldId id="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2BC"/>
    <a:srgbClr val="32B5DF"/>
    <a:srgbClr val="FD9C3D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3" autoAdjust="0"/>
    <p:restoredTop sz="94654"/>
  </p:normalViewPr>
  <p:slideViewPr>
    <p:cSldViewPr snapToGrid="0">
      <p:cViewPr varScale="1">
        <p:scale>
          <a:sx n="70" d="100"/>
          <a:sy n="70" d="100"/>
        </p:scale>
        <p:origin x="221" y="38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lev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Free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iversari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  <a:lvl2pPr>
              <a:defRPr lang="en-US" sz="2400" smtClean="0">
                <a:solidFill>
                  <a:schemeClr val="bg1"/>
                </a:solidFill>
              </a:defRPr>
            </a:lvl2pPr>
            <a:lvl3pPr>
              <a:defRPr lang="en-US" sz="2400" smtClean="0">
                <a:solidFill>
                  <a:schemeClr val="bg1"/>
                </a:solidFill>
              </a:defRPr>
            </a:lvl3pPr>
            <a:lvl4pPr>
              <a:defRPr lang="en-US" sz="2400" smtClean="0">
                <a:solidFill>
                  <a:schemeClr val="bg1"/>
                </a:solidFill>
              </a:defRPr>
            </a:lvl4pPr>
            <a:lvl5pPr>
              <a:defRPr lang="en-US" sz="2400">
                <a:solidFill>
                  <a:schemeClr val="bg1"/>
                </a:solidFill>
              </a:defRPr>
            </a:lvl5pPr>
          </a:lstStyle>
          <a:p>
            <a:pPr marL="347472" lvl="0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7472" lvl="1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7472" lvl="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7472" lvl="3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7472" lvl="4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784" y="2824223"/>
            <a:ext cx="4722474" cy="1134318"/>
          </a:xfrm>
        </p:spPr>
        <p:txBody>
          <a:bodyPr/>
          <a:lstStyle/>
          <a:p>
            <a:r>
              <a:rPr lang="bg-BG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книжкА</a:t>
            </a:r>
            <a:endParaRPr 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2"/>
          <a:srcRect/>
          <a:stretch/>
        </p:blipFill>
        <p:spPr>
          <a:xfrm>
            <a:off x="-3811" y="0"/>
            <a:ext cx="6485633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10086" y="3773347"/>
            <a:ext cx="4676172" cy="393539"/>
          </a:xfrm>
        </p:spPr>
        <p:txBody>
          <a:bodyPr/>
          <a:lstStyle/>
          <a:p>
            <a:r>
              <a:rPr lang="bg-BG" sz="2000" b="0" spc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УЕБ ПЛАТФОРМА </a:t>
            </a:r>
            <a:r>
              <a:rPr lang="bg-BG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ЗА НАЕМАНЕ НА КНИГИ</a:t>
            </a:r>
            <a:endParaRPr lang="en-US" sz="2000" b="0" spc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LT Pro" panose="020B0504020202020204" pitchFamily="34" charset="77"/>
              <a:cs typeface="Segoe UI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ABB111-8643-AEF7-9270-E72830360553}"/>
              </a:ext>
            </a:extLst>
          </p:cNvPr>
          <p:cNvSpPr txBox="1">
            <a:spLocks/>
          </p:cNvSpPr>
          <p:nvPr/>
        </p:nvSpPr>
        <p:spPr>
          <a:xfrm>
            <a:off x="6910086" y="4375561"/>
            <a:ext cx="4676172" cy="289367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b="0" i="0" kern="1200" spc="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Петър Колев </a:t>
            </a: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|</a:t>
            </a:r>
            <a:r>
              <a:rPr lang="bg-BG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 </a:t>
            </a: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Developer </a:t>
            </a:r>
            <a:r>
              <a:rPr lang="bg-BG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1</a:t>
            </a:r>
            <a:endParaRPr lang="ru-RU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LT Pro" panose="020B0504020202020204" pitchFamily="34" charset="77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0A0-ECE7-4861-C03D-CC89FBB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741714"/>
          </a:xfrm>
          <a:solidFill>
            <a:srgbClr val="00B050"/>
          </a:solidFill>
        </p:spPr>
        <p:txBody>
          <a:bodyPr anchor="ctr"/>
          <a:lstStyle/>
          <a:p>
            <a:r>
              <a:rPr lang="en-US" dirty="0"/>
              <a:t>CLASS </a:t>
            </a:r>
            <a:br>
              <a:rPr lang="bg-BG" dirty="0"/>
            </a:br>
            <a:r>
              <a:rPr lang="bg-BG" dirty="0"/>
              <a:t>диаграма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E26C67-E212-A6F1-609A-E0D34DC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0" y="2409214"/>
            <a:ext cx="19788500" cy="7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2CDE3-E815-87BE-0487-3D6CEC1FE46B}"/>
              </a:ext>
            </a:extLst>
          </p:cNvPr>
          <p:cNvGrpSpPr/>
          <p:nvPr/>
        </p:nvGrpSpPr>
        <p:grpSpPr>
          <a:xfrm>
            <a:off x="-470224" y="5367528"/>
            <a:ext cx="2057959" cy="1694711"/>
            <a:chOff x="9460783" y="4261420"/>
            <a:chExt cx="2057959" cy="169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ED7923-3D85-84A6-4646-4091F9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167" y="4261420"/>
              <a:ext cx="868555" cy="86855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27B656C-9B9D-42CD-F606-3CD1ECC2143E}"/>
                </a:ext>
              </a:extLst>
            </p:cNvPr>
            <p:cNvSpPr txBox="1">
              <a:spLocks/>
            </p:cNvSpPr>
            <p:nvPr/>
          </p:nvSpPr>
          <p:spPr>
            <a:xfrm>
              <a:off x="9460783" y="4871837"/>
              <a:ext cx="2057959" cy="1084294"/>
            </a:xfrm>
            <a:prstGeom prst="rect">
              <a:avLst/>
            </a:prstGeom>
            <a:noFill/>
          </p:spPr>
          <p:txBody>
            <a:bodyPr vert="horz" lIns="795528" tIns="338328" rIns="91440" bIns="45720" rtlCol="0" anchor="t" anchorCtr="0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800" b="1" i="0" kern="1200" spc="100" baseline="0">
                  <a:solidFill>
                    <a:schemeClr val="bg1"/>
                  </a:solidFill>
                  <a:latin typeface="+mj-lt"/>
                  <a:ea typeface="Source Sans Pro Black" panose="020B0503030403020204" pitchFamily="34" charset="0"/>
                  <a:cs typeface="+mj-cs"/>
                </a:defRPr>
              </a:lvl1pPr>
            </a:lstStyle>
            <a:p>
              <a:pPr algn="ctr"/>
              <a:r>
                <a:rPr lang="bg-BG" sz="2800" dirty="0">
                  <a:solidFill>
                    <a:srgbClr val="2B72BC"/>
                  </a:solidFill>
                  <a:latin typeface="Bahnschrift Light Condensed" panose="020B0502040204020203" pitchFamily="34" charset="0"/>
                </a:rPr>
                <a:t>КНИЖКА</a:t>
              </a:r>
              <a:endParaRPr lang="en-US" sz="2800" dirty="0">
                <a:solidFill>
                  <a:srgbClr val="2B72BC"/>
                </a:solidFill>
                <a:latin typeface="Bahnschrift Light Condensed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F99718-F16C-1C37-2EFC-A6AE040F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6" y="0"/>
            <a:ext cx="8599714" cy="71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9E26C67-E212-A6F1-609A-E0D34DC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0" y="2409214"/>
            <a:ext cx="19788500" cy="7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2CDE3-E815-87BE-0487-3D6CEC1FE46B}"/>
              </a:ext>
            </a:extLst>
          </p:cNvPr>
          <p:cNvGrpSpPr/>
          <p:nvPr/>
        </p:nvGrpSpPr>
        <p:grpSpPr>
          <a:xfrm>
            <a:off x="-470224" y="5367528"/>
            <a:ext cx="2057959" cy="1694711"/>
            <a:chOff x="9460783" y="4261420"/>
            <a:chExt cx="2057959" cy="169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ED7923-3D85-84A6-4646-4091F9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167" y="4261420"/>
              <a:ext cx="868555" cy="86855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27B656C-9B9D-42CD-F606-3CD1ECC2143E}"/>
                </a:ext>
              </a:extLst>
            </p:cNvPr>
            <p:cNvSpPr txBox="1">
              <a:spLocks/>
            </p:cNvSpPr>
            <p:nvPr/>
          </p:nvSpPr>
          <p:spPr>
            <a:xfrm>
              <a:off x="9460783" y="4871837"/>
              <a:ext cx="2057959" cy="1084294"/>
            </a:xfrm>
            <a:prstGeom prst="rect">
              <a:avLst/>
            </a:prstGeom>
            <a:noFill/>
          </p:spPr>
          <p:txBody>
            <a:bodyPr vert="horz" lIns="795528" tIns="338328" rIns="91440" bIns="45720" rtlCol="0" anchor="t" anchorCtr="0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800" b="1" i="0" kern="1200" spc="100" baseline="0">
                  <a:solidFill>
                    <a:schemeClr val="bg1"/>
                  </a:solidFill>
                  <a:latin typeface="+mj-lt"/>
                  <a:ea typeface="Source Sans Pro Black" panose="020B0503030403020204" pitchFamily="34" charset="0"/>
                  <a:cs typeface="+mj-cs"/>
                </a:defRPr>
              </a:lvl1pPr>
            </a:lstStyle>
            <a:p>
              <a:pPr algn="ctr"/>
              <a:r>
                <a:rPr lang="bg-BG" sz="2800" dirty="0">
                  <a:solidFill>
                    <a:srgbClr val="2B72BC"/>
                  </a:solidFill>
                  <a:latin typeface="Bahnschrift Light Condensed" panose="020B0502040204020203" pitchFamily="34" charset="0"/>
                </a:rPr>
                <a:t>КНИЖКА</a:t>
              </a:r>
              <a:endParaRPr lang="en-US" sz="2800" dirty="0">
                <a:solidFill>
                  <a:srgbClr val="2B72BC"/>
                </a:solidFill>
                <a:latin typeface="Bahnschrift Light Condensed" panose="020B0502040204020203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ACB0A5-F598-D29F-2855-2915A5D9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71" y="642257"/>
            <a:ext cx="8909629" cy="553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7E0A0-ECE7-4861-C03D-CC89FBB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3679370" cy="1905001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r>
              <a:rPr lang="en-US" sz="3600" dirty="0"/>
              <a:t>USE CASE </a:t>
            </a:r>
            <a:br>
              <a:rPr lang="bg-BG" dirty="0"/>
            </a:br>
            <a:r>
              <a:rPr lang="bg-BG" dirty="0"/>
              <a:t>диаграма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9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0A0-ECE7-4861-C03D-CC89FBB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3842656" cy="1905001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r>
              <a:rPr lang="en-US" sz="3600" dirty="0"/>
              <a:t>ACTIVITY</a:t>
            </a:r>
            <a:br>
              <a:rPr lang="bg-BG" dirty="0"/>
            </a:br>
            <a:r>
              <a:rPr lang="bg-BG" dirty="0"/>
              <a:t>диаграма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E26C67-E212-A6F1-609A-E0D34DC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0" y="2409214"/>
            <a:ext cx="19788500" cy="7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2CDE3-E815-87BE-0487-3D6CEC1FE46B}"/>
              </a:ext>
            </a:extLst>
          </p:cNvPr>
          <p:cNvGrpSpPr/>
          <p:nvPr/>
        </p:nvGrpSpPr>
        <p:grpSpPr>
          <a:xfrm>
            <a:off x="-404910" y="5367528"/>
            <a:ext cx="2057959" cy="1694711"/>
            <a:chOff x="9460783" y="4261420"/>
            <a:chExt cx="2057959" cy="169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ED7923-3D85-84A6-4646-4091F9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167" y="4261420"/>
              <a:ext cx="868555" cy="86855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27B656C-9B9D-42CD-F606-3CD1ECC2143E}"/>
                </a:ext>
              </a:extLst>
            </p:cNvPr>
            <p:cNvSpPr txBox="1">
              <a:spLocks/>
            </p:cNvSpPr>
            <p:nvPr/>
          </p:nvSpPr>
          <p:spPr>
            <a:xfrm>
              <a:off x="9460783" y="4871837"/>
              <a:ext cx="2057959" cy="1084294"/>
            </a:xfrm>
            <a:prstGeom prst="rect">
              <a:avLst/>
            </a:prstGeom>
            <a:noFill/>
          </p:spPr>
          <p:txBody>
            <a:bodyPr vert="horz" lIns="795528" tIns="338328" rIns="91440" bIns="45720" rtlCol="0" anchor="t" anchorCtr="0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800" b="1" i="0" kern="1200" spc="100" baseline="0">
                  <a:solidFill>
                    <a:schemeClr val="bg1"/>
                  </a:solidFill>
                  <a:latin typeface="+mj-lt"/>
                  <a:ea typeface="Source Sans Pro Black" panose="020B0503030403020204" pitchFamily="34" charset="0"/>
                  <a:cs typeface="+mj-cs"/>
                </a:defRPr>
              </a:lvl1pPr>
            </a:lstStyle>
            <a:p>
              <a:pPr algn="ctr"/>
              <a:r>
                <a:rPr lang="bg-BG" sz="2800" dirty="0">
                  <a:solidFill>
                    <a:srgbClr val="2B72BC"/>
                  </a:solidFill>
                  <a:latin typeface="Bahnschrift Light Condensed" panose="020B0502040204020203" pitchFamily="34" charset="0"/>
                </a:rPr>
                <a:t>КНИЖКА</a:t>
              </a:r>
              <a:endParaRPr lang="en-US" sz="2800" dirty="0">
                <a:solidFill>
                  <a:srgbClr val="2B72BC"/>
                </a:solidFill>
                <a:latin typeface="Bahnschrift Light Condensed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85CF3EA-D802-0E7B-DE10-226E2345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45" y="0"/>
            <a:ext cx="504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0A0-ECE7-4861-C03D-CC89FBB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"/>
            <a:ext cx="3842656" cy="1905001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r>
              <a:rPr lang="en-US" sz="3600" dirty="0"/>
              <a:t>ER</a:t>
            </a:r>
            <a:br>
              <a:rPr lang="bg-BG" dirty="0"/>
            </a:br>
            <a:r>
              <a:rPr lang="bg-BG" dirty="0"/>
              <a:t>диаграма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9E26C67-E212-A6F1-609A-E0D34DC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0" y="2409214"/>
            <a:ext cx="19788500" cy="7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2CDE3-E815-87BE-0487-3D6CEC1FE46B}"/>
              </a:ext>
            </a:extLst>
          </p:cNvPr>
          <p:cNvGrpSpPr/>
          <p:nvPr/>
        </p:nvGrpSpPr>
        <p:grpSpPr>
          <a:xfrm>
            <a:off x="-404910" y="5367528"/>
            <a:ext cx="2057959" cy="1694711"/>
            <a:chOff x="9460783" y="4261420"/>
            <a:chExt cx="2057959" cy="169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ED7923-3D85-84A6-4646-4091F9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167" y="4261420"/>
              <a:ext cx="868555" cy="86855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27B656C-9B9D-42CD-F606-3CD1ECC2143E}"/>
                </a:ext>
              </a:extLst>
            </p:cNvPr>
            <p:cNvSpPr txBox="1">
              <a:spLocks/>
            </p:cNvSpPr>
            <p:nvPr/>
          </p:nvSpPr>
          <p:spPr>
            <a:xfrm>
              <a:off x="9460783" y="4871837"/>
              <a:ext cx="2057959" cy="1084294"/>
            </a:xfrm>
            <a:prstGeom prst="rect">
              <a:avLst/>
            </a:prstGeom>
            <a:noFill/>
          </p:spPr>
          <p:txBody>
            <a:bodyPr vert="horz" lIns="795528" tIns="338328" rIns="91440" bIns="45720" rtlCol="0" anchor="t" anchorCtr="0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800" b="1" i="0" kern="1200" spc="100" baseline="0">
                  <a:solidFill>
                    <a:schemeClr val="bg1"/>
                  </a:solidFill>
                  <a:latin typeface="+mj-lt"/>
                  <a:ea typeface="Source Sans Pro Black" panose="020B0503030403020204" pitchFamily="34" charset="0"/>
                  <a:cs typeface="+mj-cs"/>
                </a:defRPr>
              </a:lvl1pPr>
            </a:lstStyle>
            <a:p>
              <a:pPr algn="ctr"/>
              <a:r>
                <a:rPr lang="bg-BG" sz="2800" dirty="0">
                  <a:solidFill>
                    <a:srgbClr val="2B72BC"/>
                  </a:solidFill>
                  <a:latin typeface="Bahnschrift Light Condensed" panose="020B0502040204020203" pitchFamily="34" charset="0"/>
                </a:rPr>
                <a:t>КНИЖКА</a:t>
              </a:r>
              <a:endParaRPr lang="en-US" sz="2800" dirty="0">
                <a:solidFill>
                  <a:srgbClr val="2B72BC"/>
                </a:solidFill>
                <a:latin typeface="Bahnschrift Light Condensed" panose="020B0502040204020203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534B7E-B0AF-790D-9927-70FBF77D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94" y="170463"/>
            <a:ext cx="6938963" cy="65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0A0-ECE7-4861-C03D-CC89FBB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490472"/>
          </a:xfrm>
          <a:solidFill>
            <a:srgbClr val="2B72BC"/>
          </a:solidFill>
        </p:spPr>
        <p:txBody>
          <a:bodyPr/>
          <a:lstStyle/>
          <a:p>
            <a:r>
              <a:rPr lang="bg-BG" dirty="0"/>
              <a:t>Екипна организация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CD7513B-BEB4-9208-D571-58023A412ABB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95338" y="893781"/>
            <a:ext cx="10296525" cy="229345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400" b="0" i="0" kern="1200" spc="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2400" b="0" i="0" kern="120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отбор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 LT Pro" panose="020B0504020202020204" pitchFamily="34" charset="77"/>
                <a:cs typeface="Segoe UI"/>
              </a:rPr>
              <a:t>Chuckling Cheetahs</a:t>
            </a:r>
            <a:endParaRPr lang="ru-RU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 LT Pro" panose="020B0504020202020204" pitchFamily="34" charset="77"/>
              <a:cs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CA8F36-ED91-AD98-355B-82E82733E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90158"/>
              </p:ext>
            </p:extLst>
          </p:nvPr>
        </p:nvGraphicFramePr>
        <p:xfrm>
          <a:off x="795338" y="2630983"/>
          <a:ext cx="8924410" cy="2504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2205">
                  <a:extLst>
                    <a:ext uri="{9D8B030D-6E8A-4147-A177-3AD203B41FA5}">
                      <a16:colId xmlns:a16="http://schemas.microsoft.com/office/drawing/2014/main" val="3227311209"/>
                    </a:ext>
                  </a:extLst>
                </a:gridCol>
                <a:gridCol w="4462205">
                  <a:extLst>
                    <a:ext uri="{9D8B030D-6E8A-4147-A177-3AD203B41FA5}">
                      <a16:colId xmlns:a16="http://schemas.microsoft.com/office/drawing/2014/main" val="1149670202"/>
                    </a:ext>
                  </a:extLst>
                </a:gridCol>
              </a:tblGrid>
              <a:tr h="390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Роля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2B72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Студент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имена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rgbClr val="2B7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88982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Developer 1</a:t>
                      </a:r>
                      <a:endParaRPr lang="en-US" sz="160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Петър Николаев Колев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86745165"/>
                  </a:ext>
                </a:extLst>
              </a:tr>
              <a:tr h="40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Developer 2 </a:t>
                      </a:r>
                      <a:endParaRPr lang="en-US" sz="160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Живко Николаев Петков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05584962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QA</a:t>
                      </a:r>
                      <a:endParaRPr lang="en-US" sz="160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Даниел Петров Иванов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66251067"/>
                  </a:ext>
                </a:extLst>
              </a:tr>
              <a:tr h="428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Project manager</a:t>
                      </a:r>
                      <a:endParaRPr lang="en-US" sz="160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Иван Илиянов Иванов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017868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Product owner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Любослав Веселинов Мотков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184867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9E26C67-E212-A6F1-609A-E0D34DC1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0" y="2409214"/>
            <a:ext cx="19788500" cy="79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2CDE3-E815-87BE-0487-3D6CEC1FE46B}"/>
              </a:ext>
            </a:extLst>
          </p:cNvPr>
          <p:cNvGrpSpPr/>
          <p:nvPr/>
        </p:nvGrpSpPr>
        <p:grpSpPr>
          <a:xfrm>
            <a:off x="9980061" y="7620"/>
            <a:ext cx="2057959" cy="1694711"/>
            <a:chOff x="9460783" y="4261420"/>
            <a:chExt cx="2057959" cy="16947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ED7923-3D85-84A6-4646-4091F94B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3167" y="4261420"/>
              <a:ext cx="868555" cy="86855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27B656C-9B9D-42CD-F606-3CD1ECC2143E}"/>
                </a:ext>
              </a:extLst>
            </p:cNvPr>
            <p:cNvSpPr txBox="1">
              <a:spLocks/>
            </p:cNvSpPr>
            <p:nvPr/>
          </p:nvSpPr>
          <p:spPr>
            <a:xfrm>
              <a:off x="9460783" y="4871837"/>
              <a:ext cx="2057959" cy="1084294"/>
            </a:xfrm>
            <a:prstGeom prst="rect">
              <a:avLst/>
            </a:prstGeom>
            <a:noFill/>
          </p:spPr>
          <p:txBody>
            <a:bodyPr vert="horz" lIns="795528" tIns="338328" rIns="91440" bIns="45720" rtlCol="0" anchor="t" anchorCtr="0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800" b="1" i="0" kern="1200" spc="100" baseline="0">
                  <a:solidFill>
                    <a:schemeClr val="bg1"/>
                  </a:solidFill>
                  <a:latin typeface="+mj-lt"/>
                  <a:ea typeface="Source Sans Pro Black" panose="020B0503030403020204" pitchFamily="34" charset="0"/>
                  <a:cs typeface="+mj-cs"/>
                </a:defRPr>
              </a:lvl1pPr>
            </a:lstStyle>
            <a:p>
              <a:pPr algn="ctr"/>
              <a:r>
                <a:rPr lang="bg-BG" sz="2800" dirty="0">
                  <a:solidFill>
                    <a:srgbClr val="2B72BC"/>
                  </a:solidFill>
                  <a:latin typeface="Bahnschrift Light Condensed" panose="020B0502040204020203" pitchFamily="34" charset="0"/>
                </a:rPr>
                <a:t>КНИЖКА</a:t>
              </a:r>
              <a:endParaRPr lang="en-US" sz="2800" dirty="0">
                <a:solidFill>
                  <a:srgbClr val="2B72BC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C1ED5A3-652A-5E9E-44C3-0454E590CD03}"/>
              </a:ext>
            </a:extLst>
          </p:cNvPr>
          <p:cNvSpPr txBox="1">
            <a:spLocks/>
          </p:cNvSpPr>
          <p:nvPr/>
        </p:nvSpPr>
        <p:spPr>
          <a:xfrm>
            <a:off x="0" y="1490472"/>
            <a:ext cx="12192000" cy="742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795528" tIns="338328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800" b="1" i="0" kern="1200" spc="100" baseline="0">
                <a:solidFill>
                  <a:schemeClr val="bg1"/>
                </a:solidFill>
                <a:latin typeface="+mj-lt"/>
                <a:ea typeface="Source Sans Pro Black" panose="020B0503030403020204" pitchFamily="34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8511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WelcomeDoc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-Hands_Cameo_New_Cameo_Win32_SD_v13" id="{AE311F7C-B88B-4B31-8AA9-C0FC395754AC}" vid="{CCC02037-A941-4852-B46B-9B500AF27D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50B4C9-E4D7-43AE-ADDF-580791F3C92C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http://purl.org/dc/terms/"/>
    <ds:schemaRef ds:uri="71af3243-3dd4-4a8d-8c0d-dd76da1f02a5"/>
    <ds:schemaRef ds:uri="http://purl.org/dc/elements/1.1/"/>
    <ds:schemaRef ds:uri="http://schemas.openxmlformats.org/package/2006/metadata/core-properties"/>
    <ds:schemaRef ds:uri="230e9df3-be65-4c73-a93b-d1236ebd677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Cameo all-hands presentation</Template>
  <TotalTime>178</TotalTime>
  <Words>64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Bahnschrift Light Condensed</vt:lpstr>
      <vt:lpstr>Calibri</vt:lpstr>
      <vt:lpstr>Courier New</vt:lpstr>
      <vt:lpstr>Posterama</vt:lpstr>
      <vt:lpstr>WelcomeDoc</vt:lpstr>
      <vt:lpstr>книжкА</vt:lpstr>
      <vt:lpstr>CLASS  диаграма</vt:lpstr>
      <vt:lpstr>USE CASE  диаграма</vt:lpstr>
      <vt:lpstr>ACTIVITY диаграма</vt:lpstr>
      <vt:lpstr>ER диаграма</vt:lpstr>
      <vt:lpstr>Екипна организация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книжкА</dc:title>
  <dc:creator>Zhivko Petkov</dc:creator>
  <cp:lastModifiedBy>Zhivko Petkov</cp:lastModifiedBy>
  <cp:revision>10</cp:revision>
  <dcterms:created xsi:type="dcterms:W3CDTF">2023-12-23T08:43:34Z</dcterms:created>
  <dcterms:modified xsi:type="dcterms:W3CDTF">2024-01-08T21:33:53Z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