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2" d="100"/>
          <a:sy n="112" d="100"/>
        </p:scale>
        <p:origin x="4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424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8C79C5D-2A6F-F04D-97DA-BEF2467B64E4}" type="datetimeFigureOut">
              <a:rPr lang="en-US" smtClean="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529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8DFA1846-DA80-1C48-A609-854EA85C59AD}"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3566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FBF54567-0DE4-3F47-BF90-CB84690072F9}" type="datetimeFigureOut">
              <a:rPr lang="en-US" smtClean="0"/>
              <a:pPr/>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1976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5378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787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17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DFA1846-DA80-1C48-A609-854EA85C59AD}"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401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941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2056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392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356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0DF5E60-9974-AC48-9591-99C2BB44B7CF}" type="datetimeFigureOut">
              <a:rPr lang="en-US" smtClean="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748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1/19/2024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537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1/19/2024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068441"/>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10001" y="1853336"/>
            <a:ext cx="10667001" cy="1724130"/>
          </a:xfrm>
        </p:spPr>
        <p:txBody>
          <a:bodyPr/>
          <a:lstStyle/>
          <a:p>
            <a:r>
              <a:rPr lang="en-US" i="1" dirty="0" err="1"/>
              <a:t>BreakTime</a:t>
            </a:r>
            <a:r>
              <a:rPr lang="en-US" i="1" dirty="0"/>
              <a:t> Manager: Redefining Work-Life Balance</a:t>
            </a:r>
            <a:endParaRPr lang="en-US" dirty="0"/>
          </a:p>
        </p:txBody>
      </p:sp>
      <p:sp>
        <p:nvSpPr>
          <p:cNvPr id="3" name="Подзаголовок 2"/>
          <p:cNvSpPr>
            <a:spLocks noGrp="1"/>
          </p:cNvSpPr>
          <p:nvPr>
            <p:ph type="subTitle" idx="1"/>
          </p:nvPr>
        </p:nvSpPr>
        <p:spPr>
          <a:xfrm>
            <a:off x="810001" y="3774019"/>
            <a:ext cx="10572000" cy="434974"/>
          </a:xfrm>
        </p:spPr>
        <p:txBody>
          <a:bodyPr>
            <a:noAutofit/>
          </a:bodyPr>
          <a:lstStyle/>
          <a:p>
            <a:r>
              <a:rPr lang="en-US" sz="2400" dirty="0" smtClean="0"/>
              <a:t>Introduction</a:t>
            </a:r>
            <a:endParaRPr lang="en-US" sz="2400" dirty="0"/>
          </a:p>
        </p:txBody>
      </p:sp>
      <p:sp>
        <p:nvSpPr>
          <p:cNvPr id="4" name="Подзаголовок 2"/>
          <p:cNvSpPr txBox="1">
            <a:spLocks/>
          </p:cNvSpPr>
          <p:nvPr/>
        </p:nvSpPr>
        <p:spPr>
          <a:xfrm>
            <a:off x="810001" y="5381730"/>
            <a:ext cx="10572000" cy="136333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ru-RU" smtClean="0"/>
              <a:t>	</a:t>
            </a:r>
            <a:r>
              <a:rPr lang="en-US" smtClean="0"/>
              <a:t>Welcome </a:t>
            </a:r>
            <a:r>
              <a:rPr lang="en-US" dirty="0"/>
              <a:t>to </a:t>
            </a:r>
            <a:r>
              <a:rPr lang="en-US" dirty="0" err="1"/>
              <a:t>BreakTime</a:t>
            </a:r>
            <a:r>
              <a:rPr lang="en-US" dirty="0"/>
              <a:t> Manager, where we aim to revolutionize your work-life balance. In today's demanding work culture, finding the right balance between work and personal life is crucial for sustained well-being and productivity. </a:t>
            </a:r>
            <a:r>
              <a:rPr lang="en-US" dirty="0" err="1"/>
              <a:t>BreakTime</a:t>
            </a:r>
            <a:r>
              <a:rPr lang="en-US" dirty="0"/>
              <a:t> Manager is designed to be your ally in achieving this equilibrium.</a:t>
            </a:r>
          </a:p>
        </p:txBody>
      </p:sp>
      <p:sp>
        <p:nvSpPr>
          <p:cNvPr id="6" name="Подзаголовок 2"/>
          <p:cNvSpPr txBox="1">
            <a:spLocks/>
          </p:cNvSpPr>
          <p:nvPr/>
        </p:nvSpPr>
        <p:spPr>
          <a:xfrm>
            <a:off x="4751463" y="4405546"/>
            <a:ext cx="7357928" cy="434974"/>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ru-RU" sz="2400" b="1" dirty="0"/>
              <a:t>Сергий </a:t>
            </a:r>
            <a:r>
              <a:rPr lang="bg-BG" sz="2400" b="1" dirty="0"/>
              <a:t>Сосницки</a:t>
            </a:r>
            <a:r>
              <a:rPr lang="ru-RU" sz="2400" b="1" dirty="0"/>
              <a:t> 2001321097 - </a:t>
            </a:r>
            <a:r>
              <a:rPr lang="en-US" sz="2400" b="1" dirty="0"/>
              <a:t>Product owner</a:t>
            </a:r>
            <a:endParaRPr lang="ru-RU" sz="2400" b="1" dirty="0"/>
          </a:p>
          <a:p>
            <a:endParaRPr lang="en-US" sz="2400" dirty="0"/>
          </a:p>
        </p:txBody>
      </p:sp>
    </p:spTree>
    <p:extLst>
      <p:ext uri="{BB962C8B-B14F-4D97-AF65-F5344CB8AC3E}">
        <p14:creationId xmlns:p14="http://schemas.microsoft.com/office/powerpoint/2010/main" val="2458907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424" y="122448"/>
            <a:ext cx="11364576" cy="970450"/>
          </a:xfrm>
        </p:spPr>
        <p:txBody>
          <a:bodyPr/>
          <a:lstStyle/>
          <a:p>
            <a:r>
              <a:rPr lang="en-US" dirty="0"/>
              <a:t>Addressing Workplace Stress: A Call to Break</a:t>
            </a:r>
          </a:p>
        </p:txBody>
      </p:sp>
      <p:sp>
        <p:nvSpPr>
          <p:cNvPr id="3" name="Объект 2"/>
          <p:cNvSpPr>
            <a:spLocks noGrp="1"/>
          </p:cNvSpPr>
          <p:nvPr>
            <p:ph idx="1"/>
          </p:nvPr>
        </p:nvSpPr>
        <p:spPr>
          <a:xfrm>
            <a:off x="827424" y="2230452"/>
            <a:ext cx="10554574" cy="1751888"/>
          </a:xfrm>
        </p:spPr>
        <p:txBody>
          <a:bodyPr>
            <a:normAutofit/>
          </a:bodyPr>
          <a:lstStyle/>
          <a:p>
            <a:pPr marL="0" indent="0">
              <a:buNone/>
            </a:pPr>
            <a:r>
              <a:rPr lang="en-US" dirty="0" smtClean="0"/>
              <a:t>	In </a:t>
            </a:r>
            <a:r>
              <a:rPr lang="en-US" dirty="0"/>
              <a:t>today's fast-paced work environments, stress and burnout have become prevalent issues. Recent studies indicate that X% of employees report feeling overwhelmed by the demands of their jobs, leading to a negative impact on both mental health and overall productivity. The need for a proactive approach to managing workplace stress is evident, and </a:t>
            </a:r>
            <a:r>
              <a:rPr lang="en-US" dirty="0" err="1"/>
              <a:t>BreakTime</a:t>
            </a:r>
            <a:r>
              <a:rPr lang="en-US" dirty="0"/>
              <a:t> Manager is poised to be the solution by encouraging regular, strategically-timed breaks.</a:t>
            </a:r>
            <a:endParaRPr lang="ru-RU" sz="1400" dirty="0" smtClean="0"/>
          </a:p>
        </p:txBody>
      </p:sp>
      <p:sp>
        <p:nvSpPr>
          <p:cNvPr id="4" name="Подзаголовок 2"/>
          <p:cNvSpPr txBox="1">
            <a:spLocks/>
          </p:cNvSpPr>
          <p:nvPr/>
        </p:nvSpPr>
        <p:spPr>
          <a:xfrm>
            <a:off x="827424" y="1092898"/>
            <a:ext cx="10572000" cy="434974"/>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400" i="1" dirty="0"/>
              <a:t>Problem Statement</a:t>
            </a:r>
            <a:endParaRPr lang="en-US" sz="2400" dirty="0"/>
          </a:p>
        </p:txBody>
      </p:sp>
      <p:sp>
        <p:nvSpPr>
          <p:cNvPr id="5" name="Объект 2"/>
          <p:cNvSpPr>
            <a:spLocks noGrp="1"/>
          </p:cNvSpPr>
          <p:nvPr/>
        </p:nvSpPr>
        <p:spPr>
          <a:xfrm>
            <a:off x="827424" y="3975619"/>
            <a:ext cx="9444621" cy="257900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sz="1800" b="1" dirty="0"/>
              <a:t>Current State: </a:t>
            </a:r>
            <a:r>
              <a:rPr lang="en-US" sz="1800" dirty="0"/>
              <a:t>X% of employees report feeling overwhelmed by job </a:t>
            </a:r>
            <a:r>
              <a:rPr lang="en-US" sz="1800" dirty="0" err="1"/>
              <a:t>demands.Time</a:t>
            </a:r>
            <a:r>
              <a:rPr lang="en-US" sz="1800" dirty="0"/>
              <a:t> </a:t>
            </a:r>
            <a:r>
              <a:rPr lang="en-US" sz="1800" dirty="0" smtClean="0"/>
              <a:t>Constraints</a:t>
            </a:r>
          </a:p>
          <a:p>
            <a:pPr lvl="1"/>
            <a:r>
              <a:rPr lang="en-US" sz="1800" b="1" dirty="0"/>
              <a:t>Impact:</a:t>
            </a:r>
            <a:r>
              <a:rPr lang="en-US" sz="1800" dirty="0"/>
              <a:t> Higher stress levels leading to decreased mental health and productivity.</a:t>
            </a:r>
            <a:endParaRPr lang="en-US" sz="1800" dirty="0" smtClean="0"/>
          </a:p>
          <a:p>
            <a:pPr lvl="1"/>
            <a:r>
              <a:rPr lang="en-US" sz="1800" b="1" dirty="0"/>
              <a:t>Need:</a:t>
            </a:r>
            <a:r>
              <a:rPr lang="en-US" sz="1800" dirty="0"/>
              <a:t> Urgent requirement for a proactive solution to manage workplace stress</a:t>
            </a:r>
            <a:r>
              <a:rPr lang="en-US" sz="1800" dirty="0" smtClean="0"/>
              <a:t>.</a:t>
            </a:r>
          </a:p>
          <a:p>
            <a:pPr lvl="1"/>
            <a:r>
              <a:rPr lang="en-US" sz="1800" b="1" dirty="0"/>
              <a:t>Solution:</a:t>
            </a:r>
            <a:r>
              <a:rPr lang="en-US" sz="1800" dirty="0"/>
              <a:t> </a:t>
            </a:r>
            <a:r>
              <a:rPr lang="en-US" sz="1800" dirty="0" err="1"/>
              <a:t>BreakTime</a:t>
            </a:r>
            <a:r>
              <a:rPr lang="en-US" sz="1800" dirty="0"/>
              <a:t> Manager encourages regular, strategically-timed breaks, alleviating stress and promoting well-being.</a:t>
            </a:r>
            <a:endParaRPr lang="ru-RU" sz="1800" dirty="0" smtClean="0"/>
          </a:p>
        </p:txBody>
      </p:sp>
    </p:spTree>
    <p:extLst>
      <p:ext uri="{BB962C8B-B14F-4D97-AF65-F5344CB8AC3E}">
        <p14:creationId xmlns:p14="http://schemas.microsoft.com/office/powerpoint/2010/main" val="4191243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424" y="122448"/>
            <a:ext cx="10571998" cy="970450"/>
          </a:xfrm>
        </p:spPr>
        <p:txBody>
          <a:bodyPr/>
          <a:lstStyle/>
          <a:p>
            <a:r>
              <a:rPr lang="en-US" dirty="0"/>
              <a:t>Solution Overview</a:t>
            </a:r>
          </a:p>
        </p:txBody>
      </p:sp>
      <p:sp>
        <p:nvSpPr>
          <p:cNvPr id="3" name="Объект 2"/>
          <p:cNvSpPr>
            <a:spLocks noGrp="1"/>
          </p:cNvSpPr>
          <p:nvPr>
            <p:ph idx="1"/>
          </p:nvPr>
        </p:nvSpPr>
        <p:spPr>
          <a:xfrm>
            <a:off x="844848" y="2200080"/>
            <a:ext cx="10554574" cy="1953175"/>
          </a:xfrm>
        </p:spPr>
        <p:txBody>
          <a:bodyPr>
            <a:normAutofit/>
          </a:bodyPr>
          <a:lstStyle/>
          <a:p>
            <a:pPr marL="0" indent="0">
              <a:buNone/>
            </a:pPr>
            <a:r>
              <a:rPr lang="en-US" dirty="0" smtClean="0"/>
              <a:t>	</a:t>
            </a:r>
            <a:r>
              <a:rPr lang="en-US" dirty="0" err="1" smtClean="0"/>
              <a:t>BreakTime</a:t>
            </a:r>
            <a:r>
              <a:rPr lang="en-US" dirty="0" smtClean="0"/>
              <a:t> </a:t>
            </a:r>
            <a:r>
              <a:rPr lang="en-US" dirty="0"/>
              <a:t>Manager is not just an application; it's a holistic solution designed to empower individuals in managing their breaks effectively. The user-friendly interface allows you to tailor break schedules to your unique work style. Set personalized reminders to ensure you take breaks when you need them most. The analytics dashboard provides valuable insights into your break habits, facilitating a more informed approach to enhancing your well-being and productivity.</a:t>
            </a:r>
            <a:br>
              <a:rPr lang="en-US" dirty="0"/>
            </a:br>
            <a:endParaRPr lang="en-US" sz="1400" dirty="0"/>
          </a:p>
        </p:txBody>
      </p:sp>
      <p:sp>
        <p:nvSpPr>
          <p:cNvPr id="4" name="Подзаголовок 2"/>
          <p:cNvSpPr txBox="1">
            <a:spLocks/>
          </p:cNvSpPr>
          <p:nvPr/>
        </p:nvSpPr>
        <p:spPr>
          <a:xfrm>
            <a:off x="827424" y="1092898"/>
            <a:ext cx="10572000" cy="434974"/>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400" i="1" dirty="0"/>
              <a:t>We need to talk about implementation</a:t>
            </a:r>
            <a:endParaRPr lang="en-US" sz="2400" dirty="0"/>
          </a:p>
        </p:txBody>
      </p:sp>
      <p:sp>
        <p:nvSpPr>
          <p:cNvPr id="5" name="Объект 2"/>
          <p:cNvSpPr>
            <a:spLocks noGrp="1"/>
          </p:cNvSpPr>
          <p:nvPr/>
        </p:nvSpPr>
        <p:spPr>
          <a:xfrm>
            <a:off x="827424" y="3975619"/>
            <a:ext cx="9444621" cy="257900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sz="1800" b="1" dirty="0"/>
              <a:t>Functionality:</a:t>
            </a:r>
            <a:r>
              <a:rPr lang="en-US" sz="1800" dirty="0"/>
              <a:t> Intuitive user interface enabling seamless customization of break schedules</a:t>
            </a:r>
            <a:r>
              <a:rPr lang="en-US" sz="1800" dirty="0" smtClean="0"/>
              <a:t>.</a:t>
            </a:r>
          </a:p>
          <a:p>
            <a:pPr lvl="1"/>
            <a:r>
              <a:rPr lang="en-US" sz="1800" b="1" dirty="0"/>
              <a:t>Features:</a:t>
            </a:r>
            <a:r>
              <a:rPr lang="en-US" sz="1800" dirty="0"/>
              <a:t> Personalized reminders ensure timely breaks; analytics dashboard provides valuable insights</a:t>
            </a:r>
            <a:r>
              <a:rPr lang="en-US" sz="1800" dirty="0" smtClean="0"/>
              <a:t>.</a:t>
            </a:r>
          </a:p>
          <a:p>
            <a:pPr lvl="1"/>
            <a:r>
              <a:rPr lang="en-US" sz="1800" b="1" dirty="0"/>
              <a:t>Objective:</a:t>
            </a:r>
            <a:r>
              <a:rPr lang="en-US" sz="1800" dirty="0"/>
              <a:t> Empowering individuals to take control of their well-being by fostering healthier work habits</a:t>
            </a:r>
            <a:r>
              <a:rPr lang="en-US" sz="1800" dirty="0" smtClean="0"/>
              <a:t>.</a:t>
            </a:r>
          </a:p>
          <a:p>
            <a:pPr lvl="1"/>
            <a:r>
              <a:rPr lang="en-US" sz="1800" b="1" dirty="0"/>
              <a:t>Benefits:</a:t>
            </a:r>
            <a:r>
              <a:rPr lang="en-US" sz="1800" dirty="0"/>
              <a:t> Improved mental health, enhanced productivity, and a more balanced work-life approach.</a:t>
            </a:r>
            <a:endParaRPr lang="ru-RU" sz="1800" dirty="0" smtClean="0"/>
          </a:p>
        </p:txBody>
      </p:sp>
    </p:spTree>
    <p:extLst>
      <p:ext uri="{BB962C8B-B14F-4D97-AF65-F5344CB8AC3E}">
        <p14:creationId xmlns:p14="http://schemas.microsoft.com/office/powerpoint/2010/main" val="3698039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424" y="370276"/>
            <a:ext cx="11364576" cy="970450"/>
          </a:xfrm>
        </p:spPr>
        <p:txBody>
          <a:bodyPr/>
          <a:lstStyle/>
          <a:p>
            <a:r>
              <a:rPr lang="en-US" dirty="0"/>
              <a:t>Unlocking Accessibility: </a:t>
            </a:r>
            <a:r>
              <a:rPr lang="en-US" dirty="0" err="1"/>
              <a:t>BreakTime</a:t>
            </a:r>
            <a:r>
              <a:rPr lang="en-US" dirty="0"/>
              <a:t> Manager's Sustainable Model</a:t>
            </a:r>
          </a:p>
        </p:txBody>
      </p:sp>
      <p:sp>
        <p:nvSpPr>
          <p:cNvPr id="3" name="Объект 2"/>
          <p:cNvSpPr>
            <a:spLocks noGrp="1"/>
          </p:cNvSpPr>
          <p:nvPr>
            <p:ph idx="1"/>
          </p:nvPr>
        </p:nvSpPr>
        <p:spPr>
          <a:xfrm>
            <a:off x="844848" y="2294085"/>
            <a:ext cx="10554574" cy="2064269"/>
          </a:xfrm>
        </p:spPr>
        <p:txBody>
          <a:bodyPr>
            <a:normAutofit/>
          </a:bodyPr>
          <a:lstStyle/>
          <a:p>
            <a:pPr marL="0" indent="0">
              <a:buNone/>
            </a:pPr>
            <a:r>
              <a:rPr lang="en-US" dirty="0" smtClean="0"/>
              <a:t>	</a:t>
            </a:r>
            <a:r>
              <a:rPr lang="en-US" dirty="0" err="1" smtClean="0"/>
              <a:t>BreakTime</a:t>
            </a:r>
            <a:r>
              <a:rPr lang="en-US" dirty="0" smtClean="0"/>
              <a:t> </a:t>
            </a:r>
            <a:r>
              <a:rPr lang="en-US" dirty="0"/>
              <a:t>Manager's accessibility is central to our mission. We offer a free plan for basic users, ensuring that anyone can benefit from our platform. For those seeking an enhanced experience, the Pro version is available through both monthly and annual subscriptions. This revenue, combined with potential corporate partnerships, allows us to sustainably support our commitment to improving workplace wellness.</a:t>
            </a:r>
            <a:br>
              <a:rPr lang="en-US" dirty="0"/>
            </a:br>
            <a:endParaRPr lang="en-US" sz="1400" dirty="0"/>
          </a:p>
        </p:txBody>
      </p:sp>
      <p:sp>
        <p:nvSpPr>
          <p:cNvPr id="4" name="Подзаголовок 2"/>
          <p:cNvSpPr txBox="1">
            <a:spLocks/>
          </p:cNvSpPr>
          <p:nvPr/>
        </p:nvSpPr>
        <p:spPr>
          <a:xfrm>
            <a:off x="827424" y="1340726"/>
            <a:ext cx="10572000" cy="434974"/>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400" i="1" dirty="0"/>
              <a:t>Business Model &amp; Revenue Streams</a:t>
            </a:r>
            <a:endParaRPr lang="en-US" sz="2400" dirty="0"/>
          </a:p>
        </p:txBody>
      </p:sp>
      <p:sp>
        <p:nvSpPr>
          <p:cNvPr id="5" name="Объект 2"/>
          <p:cNvSpPr>
            <a:spLocks noGrp="1"/>
          </p:cNvSpPr>
          <p:nvPr/>
        </p:nvSpPr>
        <p:spPr>
          <a:xfrm>
            <a:off x="827424" y="3931066"/>
            <a:ext cx="9444621" cy="257900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sz="1800" b="1" dirty="0"/>
              <a:t>Accessibility:</a:t>
            </a:r>
            <a:r>
              <a:rPr lang="en-US" sz="1800" dirty="0"/>
              <a:t> Free plan tailored for basic users ensures inclusivity</a:t>
            </a:r>
            <a:r>
              <a:rPr lang="en-US" sz="1800" dirty="0" smtClean="0"/>
              <a:t>.</a:t>
            </a:r>
          </a:p>
          <a:p>
            <a:pPr lvl="1"/>
            <a:r>
              <a:rPr lang="en-US" sz="1800" b="1" dirty="0"/>
              <a:t>Enhanced Experience: </a:t>
            </a:r>
            <a:r>
              <a:rPr lang="en-US" sz="1800" dirty="0"/>
              <a:t>Pro version, available through flexible monthly and annual subscriptions, offers advanced features</a:t>
            </a:r>
            <a:r>
              <a:rPr lang="en-US" sz="1800" dirty="0" smtClean="0"/>
              <a:t>.</a:t>
            </a:r>
          </a:p>
          <a:p>
            <a:pPr lvl="1"/>
            <a:r>
              <a:rPr lang="en-US" sz="1800" b="1" dirty="0"/>
              <a:t>Sustainability:</a:t>
            </a:r>
            <a:r>
              <a:rPr lang="en-US" sz="1800" dirty="0"/>
              <a:t> Revenue generated supports continuous platform development, ensuring long-term support and </a:t>
            </a:r>
            <a:r>
              <a:rPr lang="en-US" sz="1800" dirty="0" smtClean="0"/>
              <a:t>innovation.</a:t>
            </a:r>
          </a:p>
          <a:p>
            <a:pPr lvl="1"/>
            <a:r>
              <a:rPr lang="en-US" sz="1800" b="1" dirty="0"/>
              <a:t>Potential Partnerships: </a:t>
            </a:r>
            <a:r>
              <a:rPr lang="en-US" sz="1800" dirty="0"/>
              <a:t>Exploring collaborations with corporations to amplify the impact on workplace wellness.</a:t>
            </a:r>
            <a:endParaRPr lang="ru-RU" sz="1800" dirty="0" smtClean="0"/>
          </a:p>
        </p:txBody>
      </p:sp>
    </p:spTree>
    <p:extLst>
      <p:ext uri="{BB962C8B-B14F-4D97-AF65-F5344CB8AC3E}">
        <p14:creationId xmlns:p14="http://schemas.microsoft.com/office/powerpoint/2010/main" val="1933562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4848" y="361730"/>
            <a:ext cx="10846131" cy="970450"/>
          </a:xfrm>
        </p:spPr>
        <p:txBody>
          <a:bodyPr/>
          <a:lstStyle/>
          <a:p>
            <a:r>
              <a:rPr lang="en-US" dirty="0"/>
              <a:t>Spreading Wellness: </a:t>
            </a:r>
            <a:r>
              <a:rPr lang="en-US" dirty="0" err="1"/>
              <a:t>BreakTime</a:t>
            </a:r>
            <a:r>
              <a:rPr lang="en-US" dirty="0"/>
              <a:t> Manager's Journey Forward</a:t>
            </a:r>
          </a:p>
        </p:txBody>
      </p:sp>
      <p:sp>
        <p:nvSpPr>
          <p:cNvPr id="3" name="Объект 2"/>
          <p:cNvSpPr>
            <a:spLocks noGrp="1"/>
          </p:cNvSpPr>
          <p:nvPr>
            <p:ph idx="1"/>
          </p:nvPr>
        </p:nvSpPr>
        <p:spPr>
          <a:xfrm>
            <a:off x="844848" y="2294085"/>
            <a:ext cx="10554574" cy="1636981"/>
          </a:xfrm>
        </p:spPr>
        <p:txBody>
          <a:bodyPr>
            <a:normAutofit fontScale="92500" lnSpcReduction="10000"/>
          </a:bodyPr>
          <a:lstStyle/>
          <a:p>
            <a:pPr marL="0" indent="0">
              <a:buNone/>
            </a:pPr>
            <a:r>
              <a:rPr lang="en-US" dirty="0" smtClean="0"/>
              <a:t>	Our </a:t>
            </a:r>
            <a:r>
              <a:rPr lang="en-US" dirty="0"/>
              <a:t>marketing strategy is two-fold: online campaigns and strategic partnerships. Through engaging social media content and collaborations with wellness influencers and organizations, we aim to reach a broad audience. Looking to the future, </a:t>
            </a:r>
            <a:r>
              <a:rPr lang="en-US" dirty="0" err="1"/>
              <a:t>BreakTime</a:t>
            </a:r>
            <a:r>
              <a:rPr lang="en-US" dirty="0"/>
              <a:t> Manager is committed to continuous improvement. Our roadmap includes the expansion of our platform, with plans for mobile apps and additional features based on user feedback. Join us on this journey to redefine the way we approach work and breaks for a healthier, more productive future.</a:t>
            </a:r>
            <a:endParaRPr lang="ru-RU" sz="2200" b="1" dirty="0"/>
          </a:p>
        </p:txBody>
      </p:sp>
      <p:sp>
        <p:nvSpPr>
          <p:cNvPr id="4" name="Подзаголовок 2"/>
          <p:cNvSpPr txBox="1">
            <a:spLocks/>
          </p:cNvSpPr>
          <p:nvPr/>
        </p:nvSpPr>
        <p:spPr>
          <a:xfrm>
            <a:off x="844849" y="1332180"/>
            <a:ext cx="10572000" cy="434974"/>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400" i="1" dirty="0"/>
              <a:t>Marketing &amp; Future Developments</a:t>
            </a:r>
            <a:endParaRPr lang="en-US" sz="2400" dirty="0"/>
          </a:p>
        </p:txBody>
      </p:sp>
      <p:sp>
        <p:nvSpPr>
          <p:cNvPr id="7" name="Объект 2"/>
          <p:cNvSpPr>
            <a:spLocks noGrp="1"/>
          </p:cNvSpPr>
          <p:nvPr/>
        </p:nvSpPr>
        <p:spPr>
          <a:xfrm>
            <a:off x="827424" y="3931066"/>
            <a:ext cx="9444621" cy="257900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sz="1800" b="1" dirty="0"/>
              <a:t>Marketing Strategy:</a:t>
            </a:r>
            <a:r>
              <a:rPr lang="en-US" sz="1800" dirty="0"/>
              <a:t> Engaging online campaigns coupled with strategic partnerships to amplify brand </a:t>
            </a:r>
            <a:r>
              <a:rPr lang="en-US" sz="1800" dirty="0" smtClean="0"/>
              <a:t>reach.</a:t>
            </a:r>
          </a:p>
          <a:p>
            <a:pPr lvl="1"/>
            <a:r>
              <a:rPr lang="en-US" sz="1800" b="1" dirty="0"/>
              <a:t>Audience Reach:</a:t>
            </a:r>
            <a:r>
              <a:rPr lang="en-US" sz="1800" dirty="0"/>
              <a:t> Leveraging social media and collaborating with wellness influencers and organizations to connect with a diverse audience</a:t>
            </a:r>
            <a:r>
              <a:rPr lang="en-US" sz="1800" dirty="0" smtClean="0"/>
              <a:t>.</a:t>
            </a:r>
          </a:p>
          <a:p>
            <a:pPr lvl="1"/>
            <a:r>
              <a:rPr lang="en-US" sz="1800" b="1" dirty="0"/>
              <a:t>Continuous Improvement: </a:t>
            </a:r>
            <a:r>
              <a:rPr lang="en-US" sz="1800" dirty="0"/>
              <a:t>Ongoing commitment to refining and expanding the platform based on user feedback</a:t>
            </a:r>
            <a:r>
              <a:rPr lang="en-US" sz="1800" dirty="0" smtClean="0"/>
              <a:t>.</a:t>
            </a:r>
          </a:p>
          <a:p>
            <a:pPr lvl="1"/>
            <a:r>
              <a:rPr lang="en-US" sz="1800" b="1" dirty="0"/>
              <a:t>Future Features: </a:t>
            </a:r>
            <a:r>
              <a:rPr lang="en-US" sz="1800" dirty="0"/>
              <a:t>Planned introduction of mobile apps and additional features, ensuring a dynamic and evolving </a:t>
            </a:r>
            <a:r>
              <a:rPr lang="en-US" sz="1800" dirty="0" err="1"/>
              <a:t>BreakTime</a:t>
            </a:r>
            <a:r>
              <a:rPr lang="en-US" sz="1800" dirty="0"/>
              <a:t> Manager experience.</a:t>
            </a:r>
            <a:endParaRPr lang="ru-RU" sz="1800" dirty="0" smtClean="0"/>
          </a:p>
        </p:txBody>
      </p:sp>
    </p:spTree>
    <p:extLst>
      <p:ext uri="{BB962C8B-B14F-4D97-AF65-F5344CB8AC3E}">
        <p14:creationId xmlns:p14="http://schemas.microsoft.com/office/powerpoint/2010/main" val="1093640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424" y="557422"/>
            <a:ext cx="10571998" cy="970450"/>
          </a:xfrm>
        </p:spPr>
        <p:txBody>
          <a:bodyPr/>
          <a:lstStyle/>
          <a:p>
            <a:r>
              <a:rPr lang="en-US" dirty="0" smtClean="0"/>
              <a:t>Student Roles:</a:t>
            </a:r>
            <a:endParaRPr lang="en-US" dirty="0"/>
          </a:p>
        </p:txBody>
      </p:sp>
      <p:sp>
        <p:nvSpPr>
          <p:cNvPr id="3" name="Объект 2"/>
          <p:cNvSpPr>
            <a:spLocks noGrp="1"/>
          </p:cNvSpPr>
          <p:nvPr>
            <p:ph idx="1"/>
          </p:nvPr>
        </p:nvSpPr>
        <p:spPr>
          <a:xfrm>
            <a:off x="827424" y="2559465"/>
            <a:ext cx="10554574" cy="4298535"/>
          </a:xfrm>
        </p:spPr>
        <p:txBody>
          <a:bodyPr>
            <a:normAutofit/>
          </a:bodyPr>
          <a:lstStyle/>
          <a:p>
            <a:pPr marL="0" indent="0">
              <a:buNone/>
            </a:pPr>
            <a:r>
              <a:rPr lang="ru-RU" sz="2400" b="1" dirty="0" smtClean="0"/>
              <a:t>Сергий </a:t>
            </a:r>
            <a:r>
              <a:rPr lang="bg-BG" sz="2400" b="1" dirty="0" smtClean="0"/>
              <a:t>Сосницки</a:t>
            </a:r>
            <a:r>
              <a:rPr lang="ru-RU" sz="2400" b="1" dirty="0" smtClean="0"/>
              <a:t> 2001321097 - </a:t>
            </a:r>
            <a:r>
              <a:rPr lang="en-US" sz="2400" b="1" dirty="0"/>
              <a:t>Product </a:t>
            </a:r>
            <a:r>
              <a:rPr lang="en-US" sz="2400" b="1" dirty="0" smtClean="0"/>
              <a:t>owner</a:t>
            </a:r>
            <a:endParaRPr lang="ru-RU" sz="2400" b="1" dirty="0" smtClean="0"/>
          </a:p>
          <a:p>
            <a:pPr marL="0" indent="0">
              <a:buNone/>
            </a:pPr>
            <a:endParaRPr lang="ru-RU" sz="2400" b="1" dirty="0"/>
          </a:p>
          <a:p>
            <a:pPr marL="0" indent="0">
              <a:buNone/>
            </a:pPr>
            <a:r>
              <a:rPr lang="bg-BG" sz="2400" b="1" dirty="0"/>
              <a:t>Петър </a:t>
            </a:r>
            <a:r>
              <a:rPr lang="bg-BG" sz="2400" b="1" dirty="0" smtClean="0"/>
              <a:t>Петков </a:t>
            </a:r>
            <a:r>
              <a:rPr lang="en-US" sz="2400" b="1" dirty="0" smtClean="0"/>
              <a:t>2001321004</a:t>
            </a:r>
            <a:r>
              <a:rPr lang="ru-RU" sz="2400" b="1" dirty="0" smtClean="0"/>
              <a:t> - </a:t>
            </a:r>
            <a:r>
              <a:rPr lang="en-US" sz="2400" b="1" dirty="0"/>
              <a:t>Developer </a:t>
            </a:r>
            <a:r>
              <a:rPr lang="en-US" sz="2400" b="1" dirty="0" smtClean="0"/>
              <a:t>1</a:t>
            </a:r>
            <a:endParaRPr lang="ru-RU" sz="2400" b="1" dirty="0" smtClean="0"/>
          </a:p>
          <a:p>
            <a:pPr marL="0" indent="0">
              <a:buNone/>
            </a:pPr>
            <a:endParaRPr lang="ru-RU" sz="2400" b="1" dirty="0"/>
          </a:p>
          <a:p>
            <a:pPr marL="0" indent="0">
              <a:buNone/>
            </a:pPr>
            <a:r>
              <a:rPr lang="bg-BG" sz="2400" b="1" dirty="0"/>
              <a:t>Михайло </a:t>
            </a:r>
            <a:r>
              <a:rPr lang="bg-BG" sz="2400" b="1" dirty="0" smtClean="0"/>
              <a:t>Неделков </a:t>
            </a:r>
            <a:r>
              <a:rPr lang="en-US" sz="2400" b="1" dirty="0" smtClean="0"/>
              <a:t>2001321095</a:t>
            </a:r>
            <a:r>
              <a:rPr lang="ru-RU" sz="2400" b="1" dirty="0" smtClean="0"/>
              <a:t> - </a:t>
            </a:r>
            <a:r>
              <a:rPr lang="en-US" sz="2400" b="1" dirty="0"/>
              <a:t>Developer 2</a:t>
            </a:r>
            <a:r>
              <a:rPr lang="en-US" sz="2400" dirty="0"/>
              <a:t/>
            </a:r>
            <a:br>
              <a:rPr lang="en-US" sz="2400" dirty="0"/>
            </a:br>
            <a:r>
              <a:rPr lang="en-US" sz="2400" b="1" dirty="0"/>
              <a:t/>
            </a:r>
            <a:br>
              <a:rPr lang="en-US" sz="2400" b="1" dirty="0"/>
            </a:br>
            <a:endParaRPr lang="en-US" sz="2400" b="1" dirty="0"/>
          </a:p>
        </p:txBody>
      </p:sp>
      <p:sp>
        <p:nvSpPr>
          <p:cNvPr id="4" name="Подзаголовок 2"/>
          <p:cNvSpPr txBox="1">
            <a:spLocks/>
          </p:cNvSpPr>
          <p:nvPr/>
        </p:nvSpPr>
        <p:spPr>
          <a:xfrm>
            <a:off x="827424" y="1092898"/>
            <a:ext cx="10572000" cy="4349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4003599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TM03457503[[fn=Цитаты]]</Template>
  <TotalTime>98</TotalTime>
  <Words>320</Words>
  <Application>Microsoft Office PowerPoint</Application>
  <PresentationFormat>Широкоэкранный</PresentationFormat>
  <Paragraphs>38</Paragraphs>
  <Slides>6</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6</vt:i4>
      </vt:variant>
    </vt:vector>
  </HeadingPairs>
  <TitlesOfParts>
    <vt:vector size="9" baseType="lpstr">
      <vt:lpstr>Century Gothic</vt:lpstr>
      <vt:lpstr>Wingdings 2</vt:lpstr>
      <vt:lpstr>Цитаты</vt:lpstr>
      <vt:lpstr>BreakTime Manager: Redefining Work-Life Balance</vt:lpstr>
      <vt:lpstr>Addressing Workplace Stress: A Call to Break</vt:lpstr>
      <vt:lpstr>Solution Overview</vt:lpstr>
      <vt:lpstr>Unlocking Accessibility: BreakTime Manager's Sustainable Model</vt:lpstr>
      <vt:lpstr>Spreading Wellness: BreakTime Manager's Journey Forward</vt:lpstr>
      <vt:lpstr>Student Roles: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Samael</dc:creator>
  <cp:lastModifiedBy>Samael</cp:lastModifiedBy>
  <cp:revision>19</cp:revision>
  <dcterms:created xsi:type="dcterms:W3CDTF">2023-12-23T11:15:27Z</dcterms:created>
  <dcterms:modified xsi:type="dcterms:W3CDTF">2024-01-18T23:49:04Z</dcterms:modified>
</cp:coreProperties>
</file>