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8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7272">
          <p15:clr>
            <a:srgbClr val="A4A3A4"/>
          </p15:clr>
        </p15:guide>
        <p15:guide id="5" orient="horz" pos="1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cf41ec613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acf41ec613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acf41ec613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cf41ec61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2acf41ec613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acf41ec613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cf41ec61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acf41ec613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acf41ec613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cf41ec6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2acf41ec613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acf41ec613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cf41ec613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acf41ec61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cf41ec61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2acf41ec613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acf41ec613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3166402" y="903484"/>
            <a:ext cx="5859196" cy="505103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974278" y="5753530"/>
            <a:ext cx="651613" cy="56173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255521" y="2751804"/>
            <a:ext cx="785546" cy="6771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021783" y="671564"/>
            <a:ext cx="392774" cy="33859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035398" y="3344350"/>
            <a:ext cx="196388" cy="169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hree Column">
  <p:cSld name="Content Three 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2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3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4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5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6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10700126" y="788523"/>
            <a:ext cx="1155906" cy="99647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1388427" y="1859136"/>
            <a:ext cx="315205" cy="27172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9014155" y="740289"/>
            <a:ext cx="379060" cy="32677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1"/>
          <p:cNvSpPr>
            <a:spLocks noGrp="1"/>
          </p:cNvSpPr>
          <p:nvPr>
            <p:ph type="pic" idx="7"/>
          </p:nvPr>
        </p:nvSpPr>
        <p:spPr>
          <a:xfrm>
            <a:off x="9393238" y="2"/>
            <a:ext cx="2798762" cy="13548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3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4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5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6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2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>
            <a:spLocks noGrp="1"/>
          </p:cNvSpPr>
          <p:nvPr>
            <p:ph type="pic" idx="3"/>
          </p:nvPr>
        </p:nvSpPr>
        <p:spPr>
          <a:xfrm>
            <a:off x="5887402" y="533063"/>
            <a:ext cx="5542598" cy="561166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40309" y="1382809"/>
            <a:ext cx="1229566" cy="105997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755031" y="1194620"/>
            <a:ext cx="1666162" cy="143634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804994" y="5233183"/>
            <a:ext cx="718261" cy="61919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837838" y="1101306"/>
            <a:ext cx="651613" cy="56173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>
            <a:spLocks noGrp="1"/>
          </p:cNvSpPr>
          <p:nvPr>
            <p:ph type="pic" idx="2"/>
          </p:nvPr>
        </p:nvSpPr>
        <p:spPr>
          <a:xfrm>
            <a:off x="1571515" y="1914044"/>
            <a:ext cx="3993624" cy="3617848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5733416" y="624239"/>
            <a:ext cx="5855754" cy="5631571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>
            <a:spLocks noGrp="1"/>
          </p:cNvSpPr>
          <p:nvPr>
            <p:ph type="pic" idx="2"/>
          </p:nvPr>
        </p:nvSpPr>
        <p:spPr>
          <a:xfrm>
            <a:off x="7090227" y="786181"/>
            <a:ext cx="4441372" cy="5393036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" descr="Tall office building looking up"/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Table">
  <p:cSld name="Chart and Tab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Custom Layout">
  <p:cSld name="5_Custom Layout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 descr="Tall office building looking up"/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>
            <a:spLocks noGrp="1"/>
          </p:cNvSpPr>
          <p:nvPr>
            <p:ph type="pic" idx="2"/>
          </p:nvPr>
        </p:nvSpPr>
        <p:spPr>
          <a:xfrm>
            <a:off x="5353508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8"/>
          <p:cNvSpPr>
            <a:spLocks noGrp="1"/>
          </p:cNvSpPr>
          <p:nvPr>
            <p:ph type="pic" idx="3"/>
          </p:nvPr>
        </p:nvSpPr>
        <p:spPr>
          <a:xfrm>
            <a:off x="311592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>
            <a:spLocks noGrp="1"/>
          </p:cNvSpPr>
          <p:nvPr>
            <p:ph type="pic" idx="4"/>
          </p:nvPr>
        </p:nvSpPr>
        <p:spPr>
          <a:xfrm>
            <a:off x="7602465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>
            <a:spLocks noGrp="1"/>
          </p:cNvSpPr>
          <p:nvPr>
            <p:ph type="pic" idx="5"/>
          </p:nvPr>
        </p:nvSpPr>
        <p:spPr>
          <a:xfrm>
            <a:off x="984005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546669" y="3467555"/>
            <a:ext cx="458268" cy="39505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1113337" y="2394722"/>
            <a:ext cx="358391" cy="30895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10882649" y="2202202"/>
            <a:ext cx="230688" cy="1988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6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7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8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9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3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4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5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6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7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>
            <a:spLocks noGrp="1"/>
          </p:cNvSpPr>
          <p:nvPr>
            <p:ph type="pic" idx="18"/>
          </p:nvPr>
        </p:nvSpPr>
        <p:spPr>
          <a:xfrm>
            <a:off x="878337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 Column">
  <p:cSld name="Content Two Colum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4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5"/>
          </p:nvPr>
        </p:nvSpPr>
        <p:spPr>
          <a:xfrm>
            <a:off x="9261647" y="0"/>
            <a:ext cx="2930353" cy="155988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60396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20-Dec-23</a:t>
            </a:r>
            <a:endParaRPr sz="11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445526" y="63789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Annual Review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805338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 descr="Blue glass buildi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80000"/>
          </a:blip>
          <a:srcRect t="7798" b="7806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3">
              <a:alphaModFix amt="80000"/>
            </a:blip>
            <a:stretch>
              <a:fillRect/>
            </a:stretch>
          </a:blipFill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3166402" y="903484"/>
            <a:ext cx="5859300" cy="5051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096846" y="2527485"/>
            <a:ext cx="3924900" cy="1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US"/>
              <a:t>Product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US"/>
              <a:t>Roadmap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4096848" y="1899514"/>
            <a:ext cx="3924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US"/>
              <a:t>Not-Null</a:t>
            </a: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3"/>
          </p:nvPr>
        </p:nvSpPr>
        <p:spPr>
          <a:xfrm>
            <a:off x="4484582" y="4459105"/>
            <a:ext cx="3222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66700" lvl="0" indent="-2667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Milvena Maneva</a:t>
            </a:r>
            <a:endParaRPr/>
          </a:p>
          <a:p>
            <a:pPr marL="266700" lvl="0" indent="-2667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Product Owner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974278" y="5753530"/>
            <a:ext cx="651600" cy="56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2255521" y="2751804"/>
            <a:ext cx="785400" cy="677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8021783" y="671564"/>
            <a:ext cx="392700" cy="338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2035398" y="3344350"/>
            <a:ext cx="196500" cy="16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/>
          <p:nvPr/>
        </p:nvSpPr>
        <p:spPr>
          <a:xfrm>
            <a:off x="6268662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7177260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8085858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9126906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10035504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10944102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432000" y="647700"/>
            <a:ext cx="11340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 sz="4800" b="1">
                <a:solidFill>
                  <a:schemeClr val="dk1"/>
                </a:solidFill>
              </a:rPr>
              <a:t>Времева линия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832936" y="1709111"/>
            <a:ext cx="60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Q1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3558732" y="1709111"/>
            <a:ext cx="60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Q2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6299952" y="1709111"/>
            <a:ext cx="5886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Q3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9010320" y="1709111"/>
            <a:ext cx="60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Q4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6297235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Jul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7206013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Aug</a:t>
            </a: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8114433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Sep</a:t>
            </a:r>
            <a:endParaRPr/>
          </a:p>
        </p:txBody>
      </p:sp>
      <p:sp>
        <p:nvSpPr>
          <p:cNvPr id="293" name="Google Shape;293;p24"/>
          <p:cNvSpPr txBox="1"/>
          <p:nvPr/>
        </p:nvSpPr>
        <p:spPr>
          <a:xfrm>
            <a:off x="9987614" y="245238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Nov</a:t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9170909" y="245238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Oct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10896212" y="245238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Dec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1504323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595725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2412921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584401" y="2571498"/>
            <a:ext cx="2487300" cy="30150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547835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Jan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1456433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Feb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2365031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792525" y="2949653"/>
            <a:ext cx="20850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3430857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4339455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5248055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291565" y="241063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May</a:t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5200163" y="241063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Jun</a:t>
            </a:r>
            <a:endParaRPr/>
          </a:p>
        </p:txBody>
      </p:sp>
      <p:sp>
        <p:nvSpPr>
          <p:cNvPr id="309" name="Google Shape;309;p24"/>
          <p:cNvSpPr txBox="1"/>
          <p:nvPr/>
        </p:nvSpPr>
        <p:spPr>
          <a:xfrm>
            <a:off x="3402417" y="2410546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Apr</a:t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979799" y="3065546"/>
            <a:ext cx="1696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Спринт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2412925" y="3886288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2412925" y="4682750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1724325" y="3543875"/>
            <a:ext cx="9855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Епик 5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1724325" y="4383038"/>
            <a:ext cx="8967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Епик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>
            <a:spLocks noGrp="1"/>
          </p:cNvSpPr>
          <p:nvPr>
            <p:ph type="title"/>
          </p:nvPr>
        </p:nvSpPr>
        <p:spPr>
          <a:xfrm>
            <a:off x="699825" y="529325"/>
            <a:ext cx="10710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План за бъдещи функционалности</a:t>
            </a:r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body" idx="1"/>
          </p:nvPr>
        </p:nvSpPr>
        <p:spPr>
          <a:xfrm>
            <a:off x="647700" y="2019300"/>
            <a:ext cx="104643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Персонализация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Потребителските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Профили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 i="1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Цел</a:t>
            </a:r>
            <a:r>
              <a:rPr lang="en-US" sz="1200" i="1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Въвеждане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функционалности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позволяващи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потребителите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създават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персонализират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своите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потребителски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профили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 i="1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Етапи</a:t>
            </a:r>
            <a:r>
              <a:rPr lang="en-US" sz="1200" i="1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i="1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indent="-228600">
              <a:lnSpc>
                <a:spcPct val="115000"/>
              </a:lnSpc>
              <a:spcBef>
                <a:spcPts val="0"/>
              </a:spcBef>
              <a:buClr>
                <a:srgbClr val="374151"/>
              </a:buClr>
              <a:buSzPts val="1200"/>
            </a:pP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Въвеждане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екран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редактиране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допълване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личните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данни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indent="-228600">
              <a:lnSpc>
                <a:spcPct val="115000"/>
              </a:lnSpc>
              <a:spcBef>
                <a:spcPts val="0"/>
              </a:spcBef>
              <a:buClr>
                <a:srgbClr val="374151"/>
              </a:buClr>
              <a:buSzPts val="1200"/>
            </a:pP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Разработка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механизъм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качване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снимки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видео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материали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потребителските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профили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indent="-228600">
              <a:lnSpc>
                <a:spcPct val="115000"/>
              </a:lnSpc>
              <a:spcBef>
                <a:spcPts val="0"/>
              </a:spcBef>
              <a:buClr>
                <a:srgbClr val="374151"/>
              </a:buClr>
              <a:buSzPts val="1200"/>
            </a:pP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Интегриране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допълнителни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опции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персонализация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добавяне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интереси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предпочитания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др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Разширение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Средствата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Дарение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 i="1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Цел</a:t>
            </a:r>
            <a:r>
              <a:rPr lang="en-US" sz="1200" i="1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Повишаване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удобството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гъвкавостта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методите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дарение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200" i="1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Етапи</a:t>
            </a:r>
            <a:r>
              <a:rPr lang="en-US" sz="1200" i="1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 i="1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indent="-228600">
              <a:lnSpc>
                <a:spcPct val="115000"/>
              </a:lnSpc>
              <a:spcBef>
                <a:spcPts val="0"/>
              </a:spcBef>
              <a:buClr>
                <a:srgbClr val="374151"/>
              </a:buClr>
              <a:buSzPts val="1200"/>
            </a:pP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Развитие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системата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сигурни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транзакции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въвеждане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мерки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защита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финансовите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данни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 indent="-228600">
              <a:lnSpc>
                <a:spcPct val="115000"/>
              </a:lnSpc>
              <a:spcBef>
                <a:spcPts val="0"/>
              </a:spcBef>
              <a:buClr>
                <a:srgbClr val="374151"/>
              </a:buClr>
              <a:buSzPts val="1200"/>
            </a:pP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Оптимизация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интерфейса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бърз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лесен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избор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между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различните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методи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дарение</a:t>
            </a:r>
            <a:r>
              <a:rPr lang="en-US" sz="12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bg-BG" sz="4800" b="1" dirty="0"/>
              <a:t>Отбор</a:t>
            </a:r>
            <a:endParaRPr sz="4800" b="1" dirty="0"/>
          </a:p>
        </p:txBody>
      </p:sp>
      <p:sp>
        <p:nvSpPr>
          <p:cNvPr id="327" name="Google Shape;327;p26"/>
          <p:cNvSpPr txBox="1">
            <a:spLocks noGrp="1"/>
          </p:cNvSpPr>
          <p:nvPr>
            <p:ph type="body" idx="1"/>
          </p:nvPr>
        </p:nvSpPr>
        <p:spPr>
          <a:xfrm>
            <a:off x="671067" y="315715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bg-BG" dirty="0"/>
              <a:t>Александър Божилов</a:t>
            </a:r>
            <a:endParaRPr dirty="0"/>
          </a:p>
        </p:txBody>
      </p:sp>
      <p:sp>
        <p:nvSpPr>
          <p:cNvPr id="328" name="Google Shape;328;p26"/>
          <p:cNvSpPr txBox="1">
            <a:spLocks noGrp="1"/>
          </p:cNvSpPr>
          <p:nvPr>
            <p:ph type="body" idx="6"/>
          </p:nvPr>
        </p:nvSpPr>
        <p:spPr>
          <a:xfrm>
            <a:off x="671067" y="373100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Project Manager</a:t>
            </a:r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body" idx="7"/>
          </p:nvPr>
        </p:nvSpPr>
        <p:spPr>
          <a:xfrm>
            <a:off x="2955464" y="3256800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bg-BG" dirty="0"/>
              <a:t>Милвена Мънева</a:t>
            </a:r>
            <a:endParaRPr dirty="0"/>
          </a:p>
        </p:txBody>
      </p:sp>
      <p:sp>
        <p:nvSpPr>
          <p:cNvPr id="330" name="Google Shape;330;p26"/>
          <p:cNvSpPr txBox="1">
            <a:spLocks noGrp="1"/>
          </p:cNvSpPr>
          <p:nvPr>
            <p:ph type="body" idx="8"/>
          </p:nvPr>
        </p:nvSpPr>
        <p:spPr>
          <a:xfrm>
            <a:off x="2903858" y="373100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Product Owner</a:t>
            </a:r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body" idx="9"/>
          </p:nvPr>
        </p:nvSpPr>
        <p:spPr>
          <a:xfrm>
            <a:off x="5146671" y="3143311"/>
            <a:ext cx="2242814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bg-BG" dirty="0" err="1"/>
              <a:t>Златомила</a:t>
            </a:r>
            <a:r>
              <a:rPr lang="bg-BG" dirty="0"/>
              <a:t> Минчева</a:t>
            </a:r>
            <a:endParaRPr dirty="0"/>
          </a:p>
        </p:txBody>
      </p:sp>
      <p:sp>
        <p:nvSpPr>
          <p:cNvPr id="332" name="Google Shape;332;p26"/>
          <p:cNvSpPr txBox="1">
            <a:spLocks noGrp="1"/>
          </p:cNvSpPr>
          <p:nvPr>
            <p:ph type="body" idx="13"/>
          </p:nvPr>
        </p:nvSpPr>
        <p:spPr>
          <a:xfrm>
            <a:off x="5249885" y="371468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Developer 1</a:t>
            </a:r>
          </a:p>
        </p:txBody>
      </p:sp>
      <p:sp>
        <p:nvSpPr>
          <p:cNvPr id="333" name="Google Shape;333;p26"/>
          <p:cNvSpPr txBox="1">
            <a:spLocks noGrp="1"/>
          </p:cNvSpPr>
          <p:nvPr>
            <p:ph type="body" idx="14"/>
          </p:nvPr>
        </p:nvSpPr>
        <p:spPr>
          <a:xfrm>
            <a:off x="7352315" y="3256800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bg-BG" dirty="0"/>
              <a:t>Павел Йорданов</a:t>
            </a:r>
            <a:endParaRPr dirty="0"/>
          </a:p>
        </p:txBody>
      </p:sp>
      <p:sp>
        <p:nvSpPr>
          <p:cNvPr id="334" name="Google Shape;334;p26"/>
          <p:cNvSpPr txBox="1">
            <a:spLocks noGrp="1"/>
          </p:cNvSpPr>
          <p:nvPr>
            <p:ph type="body" idx="15"/>
          </p:nvPr>
        </p:nvSpPr>
        <p:spPr>
          <a:xfrm>
            <a:off x="7771225" y="373100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Developer 2</a:t>
            </a:r>
            <a:endParaRPr dirty="0"/>
          </a:p>
        </p:txBody>
      </p:sp>
      <p:sp>
        <p:nvSpPr>
          <p:cNvPr id="335" name="Google Shape;335;p26"/>
          <p:cNvSpPr txBox="1">
            <a:spLocks noGrp="1"/>
          </p:cNvSpPr>
          <p:nvPr>
            <p:ph type="body" idx="16"/>
          </p:nvPr>
        </p:nvSpPr>
        <p:spPr>
          <a:xfrm>
            <a:off x="9646736" y="3256800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bg-BG" dirty="0" err="1"/>
              <a:t>Мелике</a:t>
            </a:r>
            <a:r>
              <a:rPr lang="bg-BG" dirty="0"/>
              <a:t> Садула</a:t>
            </a:r>
            <a:endParaRPr dirty="0"/>
          </a:p>
        </p:txBody>
      </p:sp>
      <p:sp>
        <p:nvSpPr>
          <p:cNvPr id="336" name="Google Shape;336;p26"/>
          <p:cNvSpPr txBox="1">
            <a:spLocks noGrp="1"/>
          </p:cNvSpPr>
          <p:nvPr>
            <p:ph type="body" idx="17"/>
          </p:nvPr>
        </p:nvSpPr>
        <p:spPr>
          <a:xfrm>
            <a:off x="9646736" y="373100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QA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 descr="Reflection of city at dusk on mirrored buildi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4086816" y="1988047"/>
            <a:ext cx="4007100" cy="23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4800">
                <a:solidFill>
                  <a:srgbClr val="FFFFFF"/>
                </a:solidFill>
              </a:rPr>
              <a:t>принт 1</a:t>
            </a:r>
            <a:endParaRPr sz="4800"/>
          </a:p>
        </p:txBody>
      </p:sp>
      <p:sp>
        <p:nvSpPr>
          <p:cNvPr id="142" name="Google Shape;142;p16"/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3857677" y="3124200"/>
            <a:ext cx="4645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en-US" sz="1800" b="0" i="1">
                <a:latin typeface="Roboto"/>
                <a:ea typeface="Roboto"/>
                <a:cs typeface="Roboto"/>
                <a:sym typeface="Roboto"/>
              </a:rPr>
              <a:t>Период: 07 Февруари - 23 Февруари, 2024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699825" y="529325"/>
            <a:ext cx="57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Функционалности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647700" y="1648650"/>
            <a:ext cx="104643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Епик 1 - Регистрация и Вход:</a:t>
            </a:r>
            <a:endParaRPr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 потребител, искам да мога да се регистрирам и вляза в системата, за да получа персонализиран достъп до възможностите за дарения.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 администратор, искам да имам възможност да създавам и управлявам акаунти на потребители, за да поддържам сигурността и управлението на приложението.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Епик 2 - Добавяне на Функционалности за Дарения:</a:t>
            </a:r>
            <a:endParaRPr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 потребител, искам да имам достъп до кампании за събиране на средства с описание и снимки, за да мога да избирам и участвам в дарителство.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 организатор на кампания, искам да имам възможност да създавам, редактирам и споделям кампании за събиране на средства, за да привлеча дарители.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66700" lvl="0" indent="-2667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000"/>
              <a:buChar char="▪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6268662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7177260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8085858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9126906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0035504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0944102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432000" y="647700"/>
            <a:ext cx="11340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 sz="4800" b="1">
                <a:solidFill>
                  <a:schemeClr val="dk1"/>
                </a:solidFill>
              </a:rPr>
              <a:t>Времева линия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832936" y="1709111"/>
            <a:ext cx="60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Q1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3558732" y="1709111"/>
            <a:ext cx="60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Q2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6299952" y="1709111"/>
            <a:ext cx="5886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Q3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9010320" y="1709111"/>
            <a:ext cx="604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Q4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6297235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Jul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7206013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Aug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8114433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Sep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9987614" y="245238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Nov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9170909" y="245238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Oct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0896212" y="245238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Dec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504323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595725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2412921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584401" y="2571598"/>
            <a:ext cx="2487300" cy="30150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7835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Jan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456433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Feb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2365031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979799" y="3065546"/>
            <a:ext cx="1696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Спринт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3430857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339455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5248055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291565" y="241063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May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5200163" y="241063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Jun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3402417" y="2410546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Apr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456425" y="3883050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456425" y="4216275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1437125" y="4751000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437125" y="5061375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979800" y="3547238"/>
            <a:ext cx="9855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Епик 1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936050" y="4389763"/>
            <a:ext cx="8967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Епик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9" descr="Escalator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4474298" y="2437904"/>
            <a:ext cx="31128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Спринт 2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3596525" y="3519400"/>
            <a:ext cx="4550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-2667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US" sz="1800" b="0" i="1">
                <a:latin typeface="Roboto"/>
                <a:ea typeface="Roboto"/>
                <a:cs typeface="Roboto"/>
                <a:sym typeface="Roboto"/>
              </a:rPr>
              <a:t>Период: 24 Февруари - 09 Март, 2024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699825" y="529325"/>
            <a:ext cx="57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Функционалности</a:t>
            </a:r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1"/>
          </p:nvPr>
        </p:nvSpPr>
        <p:spPr>
          <a:xfrm>
            <a:off x="647700" y="1816150"/>
            <a:ext cx="104643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Епик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3 -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Споделяне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Прозрачност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дарител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искам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виждам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ясна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прозрачност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това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как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използват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средствата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от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моите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дарения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уверя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прозрачността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процеса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Епик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4  - 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Разширение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Средствата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Дарение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потребител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желая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лесен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удобен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начин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дарение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чрез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различни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методи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кредитни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дебитни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карти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PayPal,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банкови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преводи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имам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гъвкавост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избора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начина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плащане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потребител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искам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имам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гаранция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че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моите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финансови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транзакции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сигурни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защитени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мога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увереност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даря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средства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без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риск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от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злоупотреба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измама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организатор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искам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инструменти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ресурси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лесно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проследяване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даренията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които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получавам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мога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ефективно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управлявам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контролирам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финансовите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средства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рамките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моите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кампании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6268662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7177260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8085858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9126906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10035504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10944102" y="231958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432000" y="647700"/>
            <a:ext cx="11340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 sz="4800" b="1">
                <a:solidFill>
                  <a:schemeClr val="dk1"/>
                </a:solidFill>
              </a:rPr>
              <a:t>Времева линия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832936" y="1709111"/>
            <a:ext cx="604158" cy="50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Q1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3558732" y="1709111"/>
            <a:ext cx="604157" cy="50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Q2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6299952" y="1709111"/>
            <a:ext cx="588731" cy="50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Q3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9010320" y="1709111"/>
            <a:ext cx="604157" cy="50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rbel"/>
              <a:buNone/>
            </a:pPr>
            <a:r>
              <a:rPr lang="en-US" sz="2400" b="1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Q4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6297235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Jul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7206013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Aug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8114433" y="241063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Sep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9987614" y="245238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Nov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9170909" y="2452383"/>
            <a:ext cx="60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Oct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10896212" y="245238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Dec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1504323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595725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2412921" y="2277820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584401" y="2571498"/>
            <a:ext cx="2487300" cy="30150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547835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Jan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1456433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Feb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2365031" y="2410621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792525" y="2949653"/>
            <a:ext cx="20850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3430857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339455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5248055" y="2277832"/>
            <a:ext cx="685800" cy="604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4291565" y="241063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May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5200163" y="2410633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Jun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3402417" y="2410546"/>
            <a:ext cx="757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Apr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979799" y="3065546"/>
            <a:ext cx="1696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Спринт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1965300" y="3883050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1965300" y="4225325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965300" y="4643350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1965300" y="5213250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1437100" y="3547238"/>
            <a:ext cx="9855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Епик 3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1241500" y="4405663"/>
            <a:ext cx="8967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Епик 4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965300" y="4928300"/>
            <a:ext cx="588600" cy="1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2" descr="Reflection of city at dusk on mirrored buildi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80000"/>
          </a:blip>
          <a:srcRect t="6695" b="6686"/>
          <a:stretch/>
        </p:blipFill>
        <p:spPr>
          <a:xfrm>
            <a:off x="-5606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4086816" y="1988047"/>
            <a:ext cx="4007100" cy="23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4800">
                <a:solidFill>
                  <a:srgbClr val="FFFFFF"/>
                </a:solidFill>
              </a:rPr>
              <a:t>принт 3</a:t>
            </a:r>
            <a:endParaRPr sz="4800"/>
          </a:p>
        </p:txBody>
      </p:sp>
      <p:sp>
        <p:nvSpPr>
          <p:cNvPr id="263" name="Google Shape;263;p22"/>
          <p:cNvSpPr/>
          <p:nvPr/>
        </p:nvSpPr>
        <p:spPr>
          <a:xfrm>
            <a:off x="8138160" y="5669280"/>
            <a:ext cx="502800" cy="50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2915463" y="1295169"/>
            <a:ext cx="693000" cy="693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3398520" y="904895"/>
            <a:ext cx="251400" cy="251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4410177" y="3685850"/>
            <a:ext cx="4645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1">
                <a:latin typeface="Roboto"/>
                <a:ea typeface="Roboto"/>
                <a:cs typeface="Roboto"/>
                <a:sym typeface="Roboto"/>
              </a:rPr>
              <a:t>Период: 10 Март-24 Март, 2024</a:t>
            </a:r>
            <a:endParaRPr sz="1800" b="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endParaRPr sz="1800" b="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699825" y="529325"/>
            <a:ext cx="572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rPr lang="en-US"/>
              <a:t>Функционалности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647700" y="2019300"/>
            <a:ext cx="104643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Епик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5 -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Споделяне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Профил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Кампании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 i="1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потребител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искам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мога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лесно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споделям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своя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профил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кампаниите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в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които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участвам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в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социалните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мрежи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увелича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тяхната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видимост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Епик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6 -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Комуникация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en-US" sz="13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Дарители</a:t>
            </a:r>
            <a:r>
              <a:rPr lang="en-US" sz="13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Char char="●"/>
            </a:pP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потребител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искам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възможност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комуникация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дарителите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обмяна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информация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относно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кампаниите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които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съм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300" dirty="0" err="1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заинтересуван</a:t>
            </a:r>
            <a:r>
              <a:rPr lang="en-US" sz="1300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rgbClr val="000000"/>
      </a:dk1>
      <a:lt1>
        <a:srgbClr val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Широк екран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Corbel</vt:lpstr>
      <vt:lpstr>Noto Sans Symbols</vt:lpstr>
      <vt:lpstr>Roboto</vt:lpstr>
      <vt:lpstr>Arial</vt:lpstr>
      <vt:lpstr>Calibri</vt:lpstr>
      <vt:lpstr>Office Theme</vt:lpstr>
      <vt:lpstr>Product Roadmap</vt:lpstr>
      <vt:lpstr>Cпринт 1</vt:lpstr>
      <vt:lpstr>Функционалности</vt:lpstr>
      <vt:lpstr>Времева линия</vt:lpstr>
      <vt:lpstr>Спринт 2</vt:lpstr>
      <vt:lpstr>Функционалности</vt:lpstr>
      <vt:lpstr>Времева линия</vt:lpstr>
      <vt:lpstr>Cпринт 3</vt:lpstr>
      <vt:lpstr>Функционалности</vt:lpstr>
      <vt:lpstr>Времева линия</vt:lpstr>
      <vt:lpstr>План за бъдещи функционалности</vt:lpstr>
      <vt:lpstr>Отбор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cp:lastModifiedBy>Милвена Мънева</cp:lastModifiedBy>
  <cp:revision>1</cp:revision>
  <dcterms:modified xsi:type="dcterms:W3CDTF">2024-01-09T18:11:11Z</dcterms:modified>
</cp:coreProperties>
</file>