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4" r:id="rId6"/>
    <p:sldId id="277" r:id="rId7"/>
    <p:sldId id="272" r:id="rId8"/>
    <p:sldId id="276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B8"/>
    <a:srgbClr val="EA8338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8" d="100"/>
          <a:sy n="88" d="100"/>
        </p:scale>
        <p:origin x="93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8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1/7/2024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PRODUCt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Owner – </a:t>
            </a:r>
            <a:r>
              <a:rPr lang="bg-BG" dirty="0" smtClean="0"/>
              <a:t>МИГЛЕНА ДОДЛЕВА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3BED2AE-E7D5-4679-ABEB-E7F8053714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649E9A-6BEB-4BDD-B830-45D2692F7CD2}"/>
              </a:ext>
            </a:extLst>
          </p:cNvPr>
          <p:cNvSpPr txBox="1"/>
          <p:nvPr/>
        </p:nvSpPr>
        <p:spPr>
          <a:xfrm>
            <a:off x="6248400" y="1350840"/>
            <a:ext cx="2366682" cy="7232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bg-BG" sz="9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96" y="214651"/>
            <a:ext cx="10515600" cy="940181"/>
          </a:xfrm>
        </p:spPr>
        <p:txBody>
          <a:bodyPr/>
          <a:lstStyle/>
          <a:p>
            <a:r>
              <a:rPr lang="bg-BG" dirty="0"/>
              <a:t>Разпределение на ролите в екипа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/>
              <a:t>Итерация </a:t>
            </a:r>
            <a:r>
              <a:rPr lang="bg-BG" b="1" dirty="0" smtClean="0"/>
              <a:t>3</a:t>
            </a:r>
          </a:p>
          <a:p>
            <a:r>
              <a:rPr lang="bg-BG" b="1" dirty="0" smtClean="0"/>
              <a:t>отбор </a:t>
            </a:r>
            <a:r>
              <a:rPr lang="en-US" b="1" dirty="0"/>
              <a:t>Perfect Paws</a:t>
            </a:r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3"/>
          <a:stretch/>
        </p:blipFill>
        <p:spPr>
          <a:xfrm>
            <a:off x="2528520" y="2394855"/>
            <a:ext cx="7154751" cy="35074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7714" y="5982789"/>
            <a:ext cx="1663337" cy="740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3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bg-BG" dirty="0"/>
              <a:t>3</a:t>
            </a:r>
            <a:endParaRPr lang="en-US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1587163" y="4905375"/>
            <a:ext cx="604837" cy="606425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0A2E43-B177-4F06-AD45-FF69AC6E0976}"/>
              </a:ext>
            </a:extLst>
          </p:cNvPr>
          <p:cNvGrpSpPr/>
          <p:nvPr/>
        </p:nvGrpSpPr>
        <p:grpSpPr>
          <a:xfrm>
            <a:off x="2" y="1426769"/>
            <a:ext cx="3886140" cy="797860"/>
            <a:chOff x="0" y="1196885"/>
            <a:chExt cx="4191229" cy="9948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A38055-9788-423F-9B8C-6D5F37EBB402}"/>
                </a:ext>
              </a:extLst>
            </p:cNvPr>
            <p:cNvSpPr/>
            <p:nvPr/>
          </p:nvSpPr>
          <p:spPr>
            <a:xfrm>
              <a:off x="0" y="1416424"/>
              <a:ext cx="3872753" cy="555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1B7055E-326D-41DD-AFE6-15B22D94358F}"/>
                </a:ext>
              </a:extLst>
            </p:cNvPr>
            <p:cNvSpPr/>
            <p:nvPr/>
          </p:nvSpPr>
          <p:spPr>
            <a:xfrm>
              <a:off x="3248937" y="1196885"/>
              <a:ext cx="942292" cy="99488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9BACAF4-CD0F-4985-B525-02EA0EF7F884}"/>
              </a:ext>
            </a:extLst>
          </p:cNvPr>
          <p:cNvSpPr txBox="1"/>
          <p:nvPr/>
        </p:nvSpPr>
        <p:spPr>
          <a:xfrm>
            <a:off x="286869" y="1648514"/>
            <a:ext cx="37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Website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C595E9-E6B4-4FDD-90E6-3182D61F9B97}"/>
              </a:ext>
            </a:extLst>
          </p:cNvPr>
          <p:cNvSpPr txBox="1"/>
          <p:nvPr/>
        </p:nvSpPr>
        <p:spPr>
          <a:xfrm>
            <a:off x="152399" y="6224906"/>
            <a:ext cx="2366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E6FA97-5214-4363-B28D-5E329DA916E5}"/>
              </a:ext>
            </a:extLst>
          </p:cNvPr>
          <p:cNvSpPr txBox="1"/>
          <p:nvPr/>
        </p:nvSpPr>
        <p:spPr>
          <a:xfrm>
            <a:off x="635492" y="4860550"/>
            <a:ext cx="10911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Започвайки с януари, ние поставихме началото на нашия уебсайт със събирането на изисквания и първоначалния дизайн. След три месеца интензивна </a:t>
            </a:r>
            <a:r>
              <a:rPr lang="ru-RU" sz="1600" dirty="0" smtClean="0"/>
              <a:t>разработка - MVP ще бъде </a:t>
            </a:r>
            <a:r>
              <a:rPr lang="ru-RU" sz="1600" dirty="0"/>
              <a:t>готов за вътрешно тестване. </a:t>
            </a:r>
            <a:r>
              <a:rPr lang="ru-RU" sz="1600" dirty="0" smtClean="0"/>
              <a:t>Ще стартираме </a:t>
            </a:r>
            <a:r>
              <a:rPr lang="ru-RU" sz="1600" dirty="0"/>
              <a:t>с публично пускане през </a:t>
            </a:r>
            <a:r>
              <a:rPr lang="ru-RU" sz="1600" dirty="0" smtClean="0"/>
              <a:t>май, </a:t>
            </a:r>
            <a:r>
              <a:rPr lang="ru-RU" sz="1600" dirty="0"/>
              <a:t>предлагайки 30 дни безплатно ползване за всички нови потребители. </a:t>
            </a:r>
            <a:r>
              <a:rPr lang="ru-RU" sz="1600" dirty="0" smtClean="0"/>
              <a:t>Така следващите </a:t>
            </a:r>
            <a:r>
              <a:rPr lang="ru-RU" sz="1600" dirty="0"/>
              <a:t>месеци </a:t>
            </a:r>
            <a:r>
              <a:rPr lang="ru-RU" sz="1600" dirty="0" smtClean="0"/>
              <a:t>ще се фокусираме </a:t>
            </a:r>
            <a:r>
              <a:rPr lang="ru-RU" sz="1600" dirty="0"/>
              <a:t>върху отстраняването на грешки и </a:t>
            </a:r>
            <a:r>
              <a:rPr lang="ru-RU" sz="1600" dirty="0" smtClean="0"/>
              <a:t>подобренията им, </a:t>
            </a:r>
            <a:r>
              <a:rPr lang="ru-RU" sz="1600" dirty="0"/>
              <a:t>като </a:t>
            </a:r>
            <a:r>
              <a:rPr lang="ru-RU" sz="1600" dirty="0" smtClean="0"/>
              <a:t>завършим </a:t>
            </a:r>
            <a:r>
              <a:rPr lang="ru-RU" sz="1600" dirty="0"/>
              <a:t>годината с пълно разгръщане на функциите и стартиране на платените абонаменти.</a:t>
            </a:r>
            <a:endParaRPr lang="bg-BG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"/>
          <a:stretch/>
        </p:blipFill>
        <p:spPr>
          <a:xfrm>
            <a:off x="515938" y="2391521"/>
            <a:ext cx="10911492" cy="2342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30" y="1534736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1587163" y="4905375"/>
            <a:ext cx="604837" cy="606425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0A2E43-B177-4F06-AD45-FF69AC6E0976}"/>
              </a:ext>
            </a:extLst>
          </p:cNvPr>
          <p:cNvGrpSpPr/>
          <p:nvPr/>
        </p:nvGrpSpPr>
        <p:grpSpPr>
          <a:xfrm>
            <a:off x="2" y="1328158"/>
            <a:ext cx="4707412" cy="797860"/>
            <a:chOff x="0" y="1196885"/>
            <a:chExt cx="4191229" cy="9948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A38055-9788-423F-9B8C-6D5F37EBB402}"/>
                </a:ext>
              </a:extLst>
            </p:cNvPr>
            <p:cNvSpPr/>
            <p:nvPr/>
          </p:nvSpPr>
          <p:spPr>
            <a:xfrm>
              <a:off x="0" y="1416424"/>
              <a:ext cx="3872753" cy="555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1B7055E-326D-41DD-AFE6-15B22D94358F}"/>
                </a:ext>
              </a:extLst>
            </p:cNvPr>
            <p:cNvSpPr/>
            <p:nvPr/>
          </p:nvSpPr>
          <p:spPr>
            <a:xfrm>
              <a:off x="3248937" y="1196885"/>
              <a:ext cx="942292" cy="99488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9BACAF4-CD0F-4985-B525-02EA0EF7F884}"/>
              </a:ext>
            </a:extLst>
          </p:cNvPr>
          <p:cNvSpPr txBox="1"/>
          <p:nvPr/>
        </p:nvSpPr>
        <p:spPr>
          <a:xfrm>
            <a:off x="286869" y="1549903"/>
            <a:ext cx="37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chemeClr val="bg1"/>
                </a:solidFill>
              </a:rPr>
              <a:t>Мобилно приложение 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Android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C103550-83F2-4847-B04F-1A617E1AC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46841" y="1472271"/>
            <a:ext cx="509634" cy="50963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BC595E9-E6B4-4FDD-90E6-3182D61F9B97}"/>
              </a:ext>
            </a:extLst>
          </p:cNvPr>
          <p:cNvSpPr txBox="1"/>
          <p:nvPr/>
        </p:nvSpPr>
        <p:spPr>
          <a:xfrm>
            <a:off x="152399" y="6224906"/>
            <a:ext cx="2366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E6FA97-5214-4363-B28D-5E329DA916E5}"/>
              </a:ext>
            </a:extLst>
          </p:cNvPr>
          <p:cNvSpPr txBox="1"/>
          <p:nvPr/>
        </p:nvSpPr>
        <p:spPr>
          <a:xfrm>
            <a:off x="286869" y="4839965"/>
            <a:ext cx="116349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Придвижвайки се към мобилната сфера, </a:t>
            </a:r>
            <a:r>
              <a:rPr lang="ru-RU" sz="1600" dirty="0" smtClean="0"/>
              <a:t>ще разработим </a:t>
            </a:r>
            <a:r>
              <a:rPr lang="ru-RU" sz="1600" dirty="0"/>
              <a:t>PawConnect за Android с акцент върху мобилност и достъпност. </a:t>
            </a:r>
            <a:r>
              <a:rPr lang="ru-RU" sz="1600" dirty="0" smtClean="0"/>
              <a:t>Стартирането ще започне през март със създаването на приятелски интерфейс</a:t>
            </a:r>
            <a:r>
              <a:rPr lang="en-US" sz="1600" dirty="0" smtClean="0"/>
              <a:t>.</a:t>
            </a:r>
            <a:r>
              <a:rPr lang="ru-RU" sz="1600" dirty="0" smtClean="0"/>
              <a:t> </a:t>
            </a:r>
            <a:r>
              <a:rPr lang="bg-BG" sz="1600" dirty="0"/>
              <a:t>П</a:t>
            </a:r>
            <a:r>
              <a:rPr lang="ru-RU" sz="1600" dirty="0" smtClean="0"/>
              <a:t>риложението ще предоставя </a:t>
            </a:r>
            <a:r>
              <a:rPr lang="ru-RU" sz="1600" dirty="0"/>
              <a:t>пълната функционалност на нашата платформа на потребителите на Android, обогатена с известия </a:t>
            </a:r>
            <a:r>
              <a:rPr lang="ru-RU" sz="1600" dirty="0" smtClean="0"/>
              <a:t> в реално </a:t>
            </a:r>
            <a:r>
              <a:rPr lang="ru-RU" sz="1600" dirty="0"/>
              <a:t>време </a:t>
            </a:r>
            <a:r>
              <a:rPr lang="ru-RU" sz="1600" dirty="0" smtClean="0"/>
              <a:t>и </a:t>
            </a:r>
            <a:r>
              <a:rPr lang="ru-RU" sz="1600" dirty="0"/>
              <a:t>мобилни специфични функции. Последната част от годината </a:t>
            </a:r>
            <a:r>
              <a:rPr lang="ru-RU" sz="1600" dirty="0" smtClean="0"/>
              <a:t>ще бъде </a:t>
            </a:r>
            <a:r>
              <a:rPr lang="ru-RU" sz="1600" dirty="0"/>
              <a:t>посветена на усъвършенстване на </a:t>
            </a:r>
            <a:r>
              <a:rPr lang="ru-RU" sz="1600" dirty="0" smtClean="0"/>
              <a:t>приложението</a:t>
            </a:r>
            <a:r>
              <a:rPr lang="ru-RU" sz="1600" dirty="0"/>
              <a:t> </a:t>
            </a:r>
            <a:r>
              <a:rPr lang="ru-RU" sz="1600" dirty="0" smtClean="0"/>
              <a:t>и достигнане на последния етап -   пускане </a:t>
            </a:r>
            <a:r>
              <a:rPr lang="ru-RU" sz="1600" dirty="0"/>
              <a:t>на премиум функции и абонаментни планове.</a:t>
            </a:r>
            <a:endParaRPr lang="bg-BG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94" r="162" b="2176"/>
          <a:stretch/>
        </p:blipFill>
        <p:spPr>
          <a:xfrm>
            <a:off x="232702" y="2321602"/>
            <a:ext cx="11698041" cy="22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1587163" y="4905375"/>
            <a:ext cx="604837" cy="606425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0A2E43-B177-4F06-AD45-FF69AC6E0976}"/>
              </a:ext>
            </a:extLst>
          </p:cNvPr>
          <p:cNvGrpSpPr/>
          <p:nvPr/>
        </p:nvGrpSpPr>
        <p:grpSpPr>
          <a:xfrm>
            <a:off x="-8965" y="1435735"/>
            <a:ext cx="4707412" cy="797860"/>
            <a:chOff x="0" y="1196885"/>
            <a:chExt cx="4191229" cy="994886"/>
          </a:xfrm>
          <a:solidFill>
            <a:srgbClr val="EA8338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A38055-9788-423F-9B8C-6D5F37EBB402}"/>
                </a:ext>
              </a:extLst>
            </p:cNvPr>
            <p:cNvSpPr/>
            <p:nvPr/>
          </p:nvSpPr>
          <p:spPr>
            <a:xfrm>
              <a:off x="0" y="1416424"/>
              <a:ext cx="3872753" cy="555811"/>
            </a:xfrm>
            <a:prstGeom prst="rect">
              <a:avLst/>
            </a:prstGeom>
            <a:grpFill/>
            <a:ln>
              <a:solidFill>
                <a:srgbClr val="F6D6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1B7055E-326D-41DD-AFE6-15B22D94358F}"/>
                </a:ext>
              </a:extLst>
            </p:cNvPr>
            <p:cNvSpPr/>
            <p:nvPr/>
          </p:nvSpPr>
          <p:spPr>
            <a:xfrm>
              <a:off x="3248937" y="1196885"/>
              <a:ext cx="942292" cy="994886"/>
            </a:xfrm>
            <a:prstGeom prst="flowChartConnector">
              <a:avLst/>
            </a:prstGeom>
            <a:grpFill/>
            <a:ln>
              <a:solidFill>
                <a:srgbClr val="F6D6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9BACAF4-CD0F-4985-B525-02EA0EF7F884}"/>
              </a:ext>
            </a:extLst>
          </p:cNvPr>
          <p:cNvSpPr txBox="1"/>
          <p:nvPr/>
        </p:nvSpPr>
        <p:spPr>
          <a:xfrm>
            <a:off x="286869" y="1662077"/>
            <a:ext cx="37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chemeClr val="bg1"/>
                </a:solidFill>
              </a:rPr>
              <a:t>Мобилно приложение 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IOS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C103550-83F2-4847-B04F-1A617E1AC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46841" y="1579848"/>
            <a:ext cx="509634" cy="50963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BC595E9-E6B4-4FDD-90E6-3182D61F9B97}"/>
              </a:ext>
            </a:extLst>
          </p:cNvPr>
          <p:cNvSpPr txBox="1"/>
          <p:nvPr/>
        </p:nvSpPr>
        <p:spPr>
          <a:xfrm>
            <a:off x="152399" y="6224906"/>
            <a:ext cx="2366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E6FA97-5214-4363-B28D-5E329DA916E5}"/>
              </a:ext>
            </a:extLst>
          </p:cNvPr>
          <p:cNvSpPr txBox="1"/>
          <p:nvPr/>
        </p:nvSpPr>
        <p:spPr>
          <a:xfrm>
            <a:off x="838780" y="4704912"/>
            <a:ext cx="1049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Ще завършем </a:t>
            </a:r>
            <a:r>
              <a:rPr lang="ru-RU" sz="1600" dirty="0"/>
              <a:t>нашето присъствие в мобилния </a:t>
            </a:r>
            <a:r>
              <a:rPr lang="ru-RU" sz="1600" dirty="0" smtClean="0"/>
              <a:t>свят с PawConnect </a:t>
            </a:r>
            <a:r>
              <a:rPr lang="ru-RU" sz="1600" dirty="0"/>
              <a:t>за </a:t>
            </a:r>
            <a:r>
              <a:rPr lang="ru-RU" sz="1600" dirty="0" smtClean="0"/>
              <a:t>iOS. Ще вуведем нашето приложение в екосистемата </a:t>
            </a:r>
            <a:r>
              <a:rPr lang="ru-RU" sz="1600" dirty="0"/>
              <a:t>на </a:t>
            </a:r>
            <a:r>
              <a:rPr lang="ru-RU" sz="1600" dirty="0" smtClean="0"/>
              <a:t>Apple, месец след започването на </a:t>
            </a:r>
            <a:r>
              <a:rPr lang="en-US" sz="1600" dirty="0" smtClean="0"/>
              <a:t>Android </a:t>
            </a:r>
            <a:r>
              <a:rPr lang="bg-BG" sz="1600" dirty="0" smtClean="0"/>
              <a:t>версията</a:t>
            </a:r>
            <a:r>
              <a:rPr lang="ru-RU" sz="1600" dirty="0" smtClean="0"/>
              <a:t>. Дизайнът ще бъде подобен и в двтете версии с леки изменения. С тези изменения ще покажем нашият опит в създаването </a:t>
            </a:r>
            <a:r>
              <a:rPr lang="ru-RU" sz="1600" dirty="0"/>
              <a:t>на хармоничен потребителски </a:t>
            </a:r>
            <a:r>
              <a:rPr lang="ru-RU" sz="1600" dirty="0" smtClean="0"/>
              <a:t>интерфейс, </a:t>
            </a:r>
            <a:r>
              <a:rPr lang="ru-RU" sz="1600" dirty="0"/>
              <a:t>адаптиран към стандартите на iOS. </a:t>
            </a:r>
            <a:r>
              <a:rPr lang="ru-RU" sz="1600" dirty="0" smtClean="0"/>
              <a:t>По този начин, ще се разшири </a:t>
            </a:r>
            <a:r>
              <a:rPr lang="ru-RU" sz="1600" dirty="0"/>
              <a:t>нашия обхват, позволявайки на потребителите на iPhone и iPad да изследват, свържат се и осиновят животни </a:t>
            </a:r>
            <a:r>
              <a:rPr lang="ru-RU" sz="1600" dirty="0" smtClean="0"/>
              <a:t>само с  </a:t>
            </a:r>
            <a:r>
              <a:rPr lang="ru-RU" sz="1600" dirty="0"/>
              <a:t>няколко докосвания.</a:t>
            </a:r>
            <a:endParaRPr lang="bg-BG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 b="3090"/>
          <a:stretch/>
        </p:blipFill>
        <p:spPr>
          <a:xfrm>
            <a:off x="286869" y="2430150"/>
            <a:ext cx="11688334" cy="20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7915" y="2819737"/>
            <a:ext cx="3932237" cy="1203158"/>
          </a:xfrm>
        </p:spPr>
        <p:txBody>
          <a:bodyPr/>
          <a:lstStyle/>
          <a:p>
            <a:r>
              <a:rPr lang="bg-BG" dirty="0" smtClean="0"/>
              <a:t>Благодаря Ви за вниманието!</a:t>
            </a:r>
            <a:endParaRPr lang="en-US" dirty="0"/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CC9D6CF5-D1B8-41AD-9AC5-1AC27B59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78" b="4178"/>
          <a:stretch>
            <a:fillRect/>
          </a:stretch>
        </p:blipFill>
        <p:spPr>
          <a:xfrm>
            <a:off x="5813012" y="730786"/>
            <a:ext cx="5871637" cy="5381060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505" y="6074147"/>
            <a:ext cx="1732548" cy="663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PawConnect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00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71af3243-3dd4-4a8d-8c0d-dd76da1f02a5"/>
    <ds:schemaRef ds:uri="http://purl.org/dc/elements/1.1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299</Words>
  <Application>Microsoft Office PowerPoint</Application>
  <PresentationFormat>Widescreen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Office Theme</vt:lpstr>
      <vt:lpstr>PRODUCt ROADMAP</vt:lpstr>
      <vt:lpstr>Разпределение на ролите в екипа</vt:lpstr>
      <vt:lpstr>Product roadmap</vt:lpstr>
      <vt:lpstr>Product roadmap</vt:lpstr>
      <vt:lpstr>Product roadmap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2023-12-26T19:36:09Z</dcterms:created>
  <dcterms:modified xsi:type="dcterms:W3CDTF">2024-01-08T11:45:49Z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