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4" r:id="rId6"/>
    <p:sldId id="278" r:id="rId7"/>
    <p:sldId id="277" r:id="rId8"/>
    <p:sldId id="272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D6B8"/>
    <a:srgbClr val="EA8338"/>
    <a:srgbClr val="2C567A"/>
    <a:srgbClr val="0D1D51"/>
    <a:srgbClr val="0072C7"/>
    <a:srgbClr val="66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66" d="100"/>
          <a:sy n="66" d="100"/>
        </p:scale>
        <p:origin x="-6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pPr/>
              <a:t>1/18/2024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69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698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7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=""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=""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=""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pPr/>
              <a:t>1/18/2024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NUL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3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Owner </a:t>
            </a:r>
            <a:r>
              <a:rPr lang="en-US" dirty="0" smtClean="0"/>
              <a:t>– </a:t>
            </a:r>
            <a:r>
              <a:rPr lang="bg-BG" dirty="0" smtClean="0"/>
              <a:t>Николай траков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3BED2AE-E7D5-4679-ABEB-E7F8053714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649E9A-6BEB-4BDD-B830-45D2692F7CD2}"/>
              </a:ext>
            </a:extLst>
          </p:cNvPr>
          <p:cNvSpPr txBox="1"/>
          <p:nvPr/>
        </p:nvSpPr>
        <p:spPr>
          <a:xfrm>
            <a:off x="6248400" y="1350840"/>
            <a:ext cx="2366682" cy="7232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bg-BG" sz="9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6" y="214651"/>
            <a:ext cx="10515600" cy="940181"/>
          </a:xfrm>
        </p:spPr>
        <p:txBody>
          <a:bodyPr/>
          <a:lstStyle/>
          <a:p>
            <a:r>
              <a:rPr lang="bg-BG" dirty="0"/>
              <a:t>Разпределение на ролите в екипа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Итерация </a:t>
            </a:r>
            <a:r>
              <a:rPr lang="en-US" b="1" dirty="0" smtClean="0"/>
              <a:t>4</a:t>
            </a:r>
            <a:endParaRPr lang="bg-BG" b="1" dirty="0" smtClean="0"/>
          </a:p>
          <a:p>
            <a:r>
              <a:rPr lang="bg-BG" b="1" dirty="0" smtClean="0"/>
              <a:t>отбор </a:t>
            </a:r>
            <a:r>
              <a:rPr lang="en-US" b="1" dirty="0"/>
              <a:t>Perfect Paws</a:t>
            </a:r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217714" y="5982789"/>
            <a:ext cx="1663337" cy="740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332" y="2235201"/>
            <a:ext cx="8807644" cy="3802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13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g-BG" dirty="0"/>
              <a:t>3</a:t>
            </a:r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=""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5" name="Group 16">
            <a:extLst>
              <a:ext uri="{FF2B5EF4-FFF2-40B4-BE49-F238E27FC236}">
                <a16:creationId xmlns=""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2" y="1426769"/>
            <a:ext cx="3886140" cy="797860"/>
            <a:chOff x="0" y="1196885"/>
            <a:chExt cx="4191229" cy="9948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=""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648514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Website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635492" y="4860550"/>
            <a:ext cx="10911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За да подсигурим безопаснстта на животните и помогнем на собствениците да са готови за новите си приятели, ще подготвим ендоседмично обучение за </a:t>
            </a:r>
            <a:r>
              <a:rPr lang="ru-RU" sz="1600" smtClean="0"/>
              <a:t>потребителите</a:t>
            </a:r>
            <a:r>
              <a:rPr lang="en-US" sz="1600" smtClean="0"/>
              <a:t> </a:t>
            </a:r>
            <a:r>
              <a:rPr lang="ru-RU" sz="1600" smtClean="0"/>
              <a:t>. </a:t>
            </a:r>
            <a:r>
              <a:rPr lang="ru-RU" sz="1600" dirty="0" smtClean="0"/>
              <a:t>С помощта на ветеринари и експерти по поведението на животни ще създадем серия от кратки клипове, които ще съдържат всичката необходима информация. С цел подобряване процеса на учене, всеки ден потребителят ще има достъп до ново видео, което трябва да изгледа. В краяна обучението ще се добави тест вътху материала. </a:t>
            </a:r>
            <a:endParaRPr lang="bg-BG" sz="1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943" y="2365375"/>
            <a:ext cx="10058400" cy="208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 descr="C:\Users\User\Downloads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0794" y="1437889"/>
            <a:ext cx="843508" cy="909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868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g-BG" dirty="0" smtClean="0"/>
              <a:t>4</a:t>
            </a:r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=""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2" y="1426769"/>
            <a:ext cx="3886140" cy="797860"/>
            <a:chOff x="0" y="1196885"/>
            <a:chExt cx="4191229" cy="9948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=""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648514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Website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635492" y="4860550"/>
            <a:ext cx="10911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Започвайки с януари, ние поставихме началото на нашия уебсайт със събирането на изисквания и първоначалния дизайн. След три месеца интензивна </a:t>
            </a:r>
            <a:r>
              <a:rPr lang="ru-RU" sz="1600" dirty="0" smtClean="0"/>
              <a:t>разработка - MVP ще бъде </a:t>
            </a:r>
            <a:r>
              <a:rPr lang="ru-RU" sz="1600" dirty="0"/>
              <a:t>готов за вътрешно тестване. </a:t>
            </a:r>
            <a:r>
              <a:rPr lang="ru-RU" sz="1600" dirty="0" smtClean="0"/>
              <a:t>Ще стартираме </a:t>
            </a:r>
            <a:r>
              <a:rPr lang="ru-RU" sz="1600" dirty="0"/>
              <a:t>с публично пускане през </a:t>
            </a:r>
            <a:r>
              <a:rPr lang="ru-RU" sz="1600" dirty="0" smtClean="0"/>
              <a:t>май, </a:t>
            </a:r>
            <a:r>
              <a:rPr lang="ru-RU" sz="1600" dirty="0"/>
              <a:t>предлагайки 30 дни безплатно ползване за всички нови потребители. </a:t>
            </a:r>
            <a:r>
              <a:rPr lang="ru-RU" sz="1600" dirty="0" smtClean="0"/>
              <a:t>Така следващите </a:t>
            </a:r>
            <a:r>
              <a:rPr lang="ru-RU" sz="1600" dirty="0"/>
              <a:t>месеци </a:t>
            </a:r>
            <a:r>
              <a:rPr lang="ru-RU" sz="1600" dirty="0" smtClean="0"/>
              <a:t>ще се фокусираме </a:t>
            </a:r>
            <a:r>
              <a:rPr lang="ru-RU" sz="1600" dirty="0"/>
              <a:t>върху отстраняването на грешки и </a:t>
            </a:r>
            <a:r>
              <a:rPr lang="ru-RU" sz="1600" dirty="0" smtClean="0"/>
              <a:t>подобренията им и събиране на данни от обучението ни и го адаптираме. Така ще завършим </a:t>
            </a:r>
            <a:r>
              <a:rPr lang="ru-RU" sz="1600" dirty="0"/>
              <a:t>годината с пълно разгръщане на функциите и стартиране на платените абонаменти.</a:t>
            </a:r>
            <a:endParaRPr lang="bg-BG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30" y="1534736"/>
            <a:ext cx="584200" cy="584200"/>
          </a:xfrm>
          <a:prstGeom prst="rect">
            <a:avLst/>
          </a:prstGeom>
        </p:spPr>
      </p:pic>
      <p:pic>
        <p:nvPicPr>
          <p:cNvPr id="11265" name="Picture 1" descr="C:\Users\User\Pictures\Captu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6284" y="2359938"/>
            <a:ext cx="9289824" cy="239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868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=""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2" y="1328158"/>
            <a:ext cx="4707412" cy="797860"/>
            <a:chOff x="0" y="1196885"/>
            <a:chExt cx="4191229" cy="9948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=""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549903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Мобилно приложение 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Android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="" xmlns:a16="http://schemas.microsoft.com/office/drawing/2014/main" id="{AC103550-83F2-4847-B04F-1A617E1A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46841" y="1472271"/>
            <a:ext cx="509634" cy="5096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286869" y="4839965"/>
            <a:ext cx="116349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Придвижвайки се към мобилната сфера, </a:t>
            </a:r>
            <a:r>
              <a:rPr lang="ru-RU" sz="1600" dirty="0" smtClean="0"/>
              <a:t>ще разработим </a:t>
            </a:r>
            <a:r>
              <a:rPr lang="ru-RU" sz="1600" dirty="0"/>
              <a:t>PawConnect за Android с акцент върху мобилност и достъпност. </a:t>
            </a:r>
            <a:r>
              <a:rPr lang="ru-RU" sz="1600" dirty="0" smtClean="0"/>
              <a:t>Стартирането ще започне през март със създаването на приятелски интерфейс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bg-BG" sz="1600" dirty="0"/>
              <a:t>П</a:t>
            </a:r>
            <a:r>
              <a:rPr lang="ru-RU" sz="1600" dirty="0" smtClean="0"/>
              <a:t>риложението ще предоставя </a:t>
            </a:r>
            <a:r>
              <a:rPr lang="ru-RU" sz="1600" dirty="0"/>
              <a:t>пълната функционалност на нашата платформа на потребителите на Android, обогатена с известия </a:t>
            </a:r>
            <a:r>
              <a:rPr lang="ru-RU" sz="1600" dirty="0" smtClean="0"/>
              <a:t> в реално </a:t>
            </a:r>
            <a:r>
              <a:rPr lang="ru-RU" sz="1600" dirty="0"/>
              <a:t>време </a:t>
            </a:r>
            <a:r>
              <a:rPr lang="ru-RU" sz="1600" dirty="0" smtClean="0"/>
              <a:t>и </a:t>
            </a:r>
            <a:r>
              <a:rPr lang="ru-RU" sz="1600" dirty="0"/>
              <a:t>мобилни специфични функции. Последната част от годината </a:t>
            </a:r>
            <a:r>
              <a:rPr lang="ru-RU" sz="1600" dirty="0" smtClean="0"/>
              <a:t>ще бъде </a:t>
            </a:r>
            <a:r>
              <a:rPr lang="ru-RU" sz="1600" dirty="0"/>
              <a:t>посветена на усъвършенстване на </a:t>
            </a:r>
            <a:r>
              <a:rPr lang="ru-RU" sz="1600" dirty="0" smtClean="0"/>
              <a:t>приложението</a:t>
            </a:r>
            <a:r>
              <a:rPr lang="ru-RU" sz="1600" dirty="0"/>
              <a:t> </a:t>
            </a:r>
            <a:r>
              <a:rPr lang="ru-RU" sz="1600" dirty="0" smtClean="0"/>
              <a:t>и достигнане на последния етап -   пускане </a:t>
            </a:r>
            <a:r>
              <a:rPr lang="ru-RU" sz="1600" dirty="0"/>
              <a:t>на премиум функции и абонаментни планове.</a:t>
            </a:r>
            <a:endParaRPr lang="bg-BG" sz="1600" dirty="0"/>
          </a:p>
        </p:txBody>
      </p:sp>
      <p:pic>
        <p:nvPicPr>
          <p:cNvPr id="9218" name="Picture 2" descr="C:\Users\User\Desktop\Captur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13316" y="2291217"/>
            <a:ext cx="9470799" cy="2504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=""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-8965" y="1435735"/>
            <a:ext cx="4707412" cy="797860"/>
            <a:chOff x="0" y="1196885"/>
            <a:chExt cx="4191229" cy="994886"/>
          </a:xfrm>
          <a:solidFill>
            <a:srgbClr val="EA8338"/>
          </a:solidFill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  <a:grpFill/>
            <a:ln>
              <a:solidFill>
                <a:srgbClr val="F6D6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=""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  <a:grpFill/>
            <a:ln>
              <a:solidFill>
                <a:srgbClr val="F6D6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662077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Мобилно приложение 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IOS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="" xmlns:a16="http://schemas.microsoft.com/office/drawing/2014/main" id="{AC103550-83F2-4847-B04F-1A617E1A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46841" y="1579848"/>
            <a:ext cx="509634" cy="5096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838780" y="4704912"/>
            <a:ext cx="1049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Ще завършем </a:t>
            </a:r>
            <a:r>
              <a:rPr lang="ru-RU" sz="1600" dirty="0"/>
              <a:t>нашето присъствие в мобилния </a:t>
            </a:r>
            <a:r>
              <a:rPr lang="ru-RU" sz="1600" dirty="0" smtClean="0"/>
              <a:t>свят с PawConnect </a:t>
            </a:r>
            <a:r>
              <a:rPr lang="ru-RU" sz="1600" dirty="0"/>
              <a:t>за </a:t>
            </a:r>
            <a:r>
              <a:rPr lang="ru-RU" sz="1600" dirty="0" smtClean="0"/>
              <a:t>iOS. </a:t>
            </a:r>
            <a:r>
              <a:rPr lang="ru-RU" sz="1600" smtClean="0"/>
              <a:t>Ще въведем </a:t>
            </a:r>
            <a:r>
              <a:rPr lang="ru-RU" sz="1600" dirty="0" smtClean="0"/>
              <a:t>нашето приложение в екосистемата </a:t>
            </a:r>
            <a:r>
              <a:rPr lang="ru-RU" sz="1600" dirty="0"/>
              <a:t>на </a:t>
            </a:r>
            <a:r>
              <a:rPr lang="ru-RU" sz="1600" dirty="0" smtClean="0"/>
              <a:t>Apple, месец след започването на </a:t>
            </a:r>
            <a:r>
              <a:rPr lang="en-US" sz="1600" dirty="0" smtClean="0"/>
              <a:t>Android </a:t>
            </a:r>
            <a:r>
              <a:rPr lang="bg-BG" sz="1600" dirty="0" smtClean="0"/>
              <a:t>версията</a:t>
            </a:r>
            <a:r>
              <a:rPr lang="ru-RU" sz="1600" dirty="0" smtClean="0"/>
              <a:t>. Дизайнът ще бъде подобен и в двтете версии с леки изменения. С тези изменения ще покажем нашият опит в създаването </a:t>
            </a:r>
            <a:r>
              <a:rPr lang="ru-RU" sz="1600" dirty="0"/>
              <a:t>на хармоничен потребителски </a:t>
            </a:r>
            <a:r>
              <a:rPr lang="ru-RU" sz="1600" dirty="0" smtClean="0"/>
              <a:t>интерфейс, </a:t>
            </a:r>
            <a:r>
              <a:rPr lang="ru-RU" sz="1600" dirty="0"/>
              <a:t>адаптиран към стандартите на iOS. </a:t>
            </a:r>
            <a:r>
              <a:rPr lang="ru-RU" sz="1600" dirty="0" smtClean="0"/>
              <a:t>По този начин, ще се разшири </a:t>
            </a:r>
            <a:r>
              <a:rPr lang="ru-RU" sz="1600" dirty="0"/>
              <a:t>нашия обхват, позволявайки на потребителите на iPhone и iPad да изследват, свържат се и осиновят животни </a:t>
            </a:r>
            <a:r>
              <a:rPr lang="ru-RU" sz="1600" dirty="0" smtClean="0"/>
              <a:t>само с  </a:t>
            </a:r>
            <a:r>
              <a:rPr lang="ru-RU" sz="1600" dirty="0"/>
              <a:t>няколко докосвания.</a:t>
            </a:r>
            <a:endParaRPr lang="bg-BG" sz="1600" dirty="0"/>
          </a:p>
        </p:txBody>
      </p:sp>
      <p:pic>
        <p:nvPicPr>
          <p:cNvPr id="7169" name="Picture 1" descr="C:\Users\User\Pictures\Captur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95600" y="2523899"/>
            <a:ext cx="10536238" cy="2152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7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915" y="2819737"/>
            <a:ext cx="3932237" cy="1203158"/>
          </a:xfrm>
        </p:spPr>
        <p:txBody>
          <a:bodyPr/>
          <a:lstStyle/>
          <a:p>
            <a:r>
              <a:rPr lang="bg-BG" dirty="0" smtClean="0"/>
              <a:t>Благодаря Ви за вниманието!</a:t>
            </a: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="" xmlns:a16="http://schemas.microsoft.com/office/drawing/2014/main" id="{CC9D6CF5-D1B8-41AD-9AC5-1AC27B59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8" b="4178"/>
          <a:stretch>
            <a:fillRect/>
          </a:stretch>
        </p:blipFill>
        <p:spPr>
          <a:xfrm>
            <a:off x="5813012" y="730786"/>
            <a:ext cx="5871637" cy="5381060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05" y="6074147"/>
            <a:ext cx="1732548" cy="663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00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71af3243-3dd4-4a8d-8c0d-dd76da1f02a5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395</Words>
  <Application>Microsoft Office PowerPoint</Application>
  <PresentationFormat>Custom</PresentationFormat>
  <Paragraphs>35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 ROADMAP</vt:lpstr>
      <vt:lpstr>Разпределение на ролите в екипа</vt:lpstr>
      <vt:lpstr>Product roadmap</vt:lpstr>
      <vt:lpstr>Product roadmap</vt:lpstr>
      <vt:lpstr>Product roadmap</vt:lpstr>
      <vt:lpstr>Product roadmap</vt:lpstr>
      <vt:lpstr>Благодаря Ви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2023-12-26T19:36:09Z</dcterms:created>
  <dcterms:modified xsi:type="dcterms:W3CDTF">2024-01-18T08:07:08Z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