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265" r:id="rId3"/>
    <p:sldId id="262" r:id="rId4"/>
    <p:sldId id="263" r:id="rId5"/>
    <p:sldId id="257" r:id="rId6"/>
    <p:sldId id="259"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1269"/>
  </p:normalViewPr>
  <p:slideViewPr>
    <p:cSldViewPr snapToGrid="0" snapToObjects="1">
      <p:cViewPr varScale="1">
        <p:scale>
          <a:sx n="89" d="100"/>
          <a:sy n="89" d="100"/>
        </p:scale>
        <p:origin x="143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57539-D1EC-BB44-B128-E8B1FF40254C}" type="datetimeFigureOut">
              <a:rPr lang="en-US" smtClean="0"/>
              <a:t>12/27/23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5345A3-742E-344E-AD1D-5B1A6FB527AB}" type="slidenum">
              <a:rPr lang="en-US" smtClean="0"/>
              <a:t>‹#›</a:t>
            </a:fld>
            <a:endParaRPr lang="en-US"/>
          </a:p>
        </p:txBody>
      </p:sp>
    </p:spTree>
    <p:extLst>
      <p:ext uri="{BB962C8B-B14F-4D97-AF65-F5344CB8AC3E}">
        <p14:creationId xmlns:p14="http://schemas.microsoft.com/office/powerpoint/2010/main" val="1690357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5345A3-742E-344E-AD1D-5B1A6FB527AB}" type="slidenum">
              <a:rPr lang="en-US" smtClean="0"/>
              <a:t>5</a:t>
            </a:fld>
            <a:endParaRPr lang="en-US"/>
          </a:p>
        </p:txBody>
      </p:sp>
    </p:spTree>
    <p:extLst>
      <p:ext uri="{BB962C8B-B14F-4D97-AF65-F5344CB8AC3E}">
        <p14:creationId xmlns:p14="http://schemas.microsoft.com/office/powerpoint/2010/main" val="1900789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445345A3-742E-344E-AD1D-5B1A6FB527AB}" type="slidenum">
              <a:rPr lang="en-US" smtClean="0"/>
              <a:t>6</a:t>
            </a:fld>
            <a:endParaRPr lang="en-US"/>
          </a:p>
        </p:txBody>
      </p:sp>
    </p:spTree>
    <p:extLst>
      <p:ext uri="{BB962C8B-B14F-4D97-AF65-F5344CB8AC3E}">
        <p14:creationId xmlns:p14="http://schemas.microsoft.com/office/powerpoint/2010/main" val="306365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12/27/23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12/27/23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BBF72-2A79-4649-BD46-2536C036C479}"/>
              </a:ext>
            </a:extLst>
          </p:cNvPr>
          <p:cNvSpPr>
            <a:spLocks noGrp="1"/>
          </p:cNvSpPr>
          <p:nvPr>
            <p:ph type="ctrTitle"/>
          </p:nvPr>
        </p:nvSpPr>
        <p:spPr/>
        <p:txBody>
          <a:bodyPr/>
          <a:lstStyle/>
          <a:p>
            <a:r>
              <a:rPr lang="bg-BG" dirty="0"/>
              <a:t>Софтуерна архитектура</a:t>
            </a:r>
            <a:br>
              <a:rPr lang="bg-BG" dirty="0"/>
            </a:br>
            <a:endParaRPr lang="en-US" dirty="0"/>
          </a:p>
        </p:txBody>
      </p:sp>
      <p:sp>
        <p:nvSpPr>
          <p:cNvPr id="3" name="Subtitle 2">
            <a:extLst>
              <a:ext uri="{FF2B5EF4-FFF2-40B4-BE49-F238E27FC236}">
                <a16:creationId xmlns:a16="http://schemas.microsoft.com/office/drawing/2014/main" id="{529870BF-939E-E646-BC3D-221C8902EA35}"/>
              </a:ext>
            </a:extLst>
          </p:cNvPr>
          <p:cNvSpPr>
            <a:spLocks noGrp="1"/>
          </p:cNvSpPr>
          <p:nvPr>
            <p:ph type="subTitle" idx="1"/>
          </p:nvPr>
        </p:nvSpPr>
        <p:spPr/>
        <p:txBody>
          <a:bodyPr/>
          <a:lstStyle/>
          <a:p>
            <a:r>
              <a:rPr lang="bg-BG" dirty="0"/>
              <a:t>Изготвил: Георги Дичев</a:t>
            </a:r>
            <a:endParaRPr lang="en-US" dirty="0"/>
          </a:p>
        </p:txBody>
      </p:sp>
    </p:spTree>
    <p:extLst>
      <p:ext uri="{BB962C8B-B14F-4D97-AF65-F5344CB8AC3E}">
        <p14:creationId xmlns:p14="http://schemas.microsoft.com/office/powerpoint/2010/main" val="3470190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55057-4673-F544-8EA0-93F93B15F721}"/>
              </a:ext>
            </a:extLst>
          </p:cNvPr>
          <p:cNvSpPr>
            <a:spLocks noGrp="1"/>
          </p:cNvSpPr>
          <p:nvPr>
            <p:ph type="title"/>
          </p:nvPr>
        </p:nvSpPr>
        <p:spPr>
          <a:xfrm>
            <a:off x="2235737" y="1038445"/>
            <a:ext cx="4322225" cy="5043486"/>
          </a:xfrm>
          <a:solidFill>
            <a:schemeClr val="accent2">
              <a:lumMod val="40000"/>
              <a:lumOff val="60000"/>
            </a:schemeClr>
          </a:solidFill>
        </p:spPr>
        <p:txBody>
          <a:bodyPr/>
          <a:lstStyle/>
          <a:p>
            <a:pPr algn="ctr"/>
            <a:br>
              <a:rPr lang="bg-BG" b="1" i="1" dirty="0"/>
            </a:br>
            <a:br>
              <a:rPr lang="bg-BG" b="1" i="1" dirty="0"/>
            </a:br>
            <a:br>
              <a:rPr lang="bg-BG" b="1" i="1" dirty="0"/>
            </a:br>
            <a:br>
              <a:rPr lang="bg-BG" b="1" i="1" dirty="0"/>
            </a:br>
            <a:r>
              <a:rPr lang="bg-BG" sz="4400" b="1" i="1" dirty="0"/>
              <a:t>Екип</a:t>
            </a:r>
            <a:endParaRPr lang="en-US" sz="4400" b="1" i="1" dirty="0"/>
          </a:p>
        </p:txBody>
      </p:sp>
      <p:sp>
        <p:nvSpPr>
          <p:cNvPr id="3" name="Content Placeholder 2">
            <a:extLst>
              <a:ext uri="{FF2B5EF4-FFF2-40B4-BE49-F238E27FC236}">
                <a16:creationId xmlns:a16="http://schemas.microsoft.com/office/drawing/2014/main" id="{F375C416-AE1A-D944-878C-772E79179578}"/>
              </a:ext>
            </a:extLst>
          </p:cNvPr>
          <p:cNvSpPr>
            <a:spLocks noGrp="1"/>
          </p:cNvSpPr>
          <p:nvPr>
            <p:ph idx="1"/>
          </p:nvPr>
        </p:nvSpPr>
        <p:spPr>
          <a:xfrm>
            <a:off x="7043738" y="1038445"/>
            <a:ext cx="4021139" cy="5533803"/>
          </a:xfrm>
        </p:spPr>
        <p:txBody>
          <a:bodyPr>
            <a:normAutofit/>
          </a:bodyPr>
          <a:lstStyle/>
          <a:p>
            <a:pPr marL="0" indent="0">
              <a:buNone/>
            </a:pPr>
            <a:r>
              <a:rPr lang="en-US" b="1" dirty="0"/>
              <a:t>Developer 1</a:t>
            </a:r>
          </a:p>
          <a:p>
            <a:pPr marL="0" indent="0" algn="ctr">
              <a:buNone/>
            </a:pPr>
            <a:r>
              <a:rPr lang="bg-BG" dirty="0"/>
              <a:t>Георги Колев</a:t>
            </a:r>
            <a:br>
              <a:rPr lang="bg-BG" dirty="0"/>
            </a:br>
            <a:endParaRPr lang="en-US" dirty="0"/>
          </a:p>
          <a:p>
            <a:pPr marL="0" indent="0">
              <a:buNone/>
            </a:pPr>
            <a:r>
              <a:rPr lang="en-US" b="1" dirty="0"/>
              <a:t>Developer 2</a:t>
            </a:r>
          </a:p>
          <a:p>
            <a:pPr marL="0" indent="0" algn="ctr">
              <a:buNone/>
            </a:pPr>
            <a:r>
              <a:rPr lang="bg-BG" dirty="0"/>
              <a:t>Георги Дичев</a:t>
            </a:r>
            <a:br>
              <a:rPr lang="bg-BG" dirty="0"/>
            </a:br>
            <a:endParaRPr lang="en-US" dirty="0"/>
          </a:p>
          <a:p>
            <a:pPr marL="0" indent="0">
              <a:buNone/>
            </a:pPr>
            <a:r>
              <a:rPr lang="en-US" b="1" dirty="0"/>
              <a:t>QA</a:t>
            </a:r>
          </a:p>
          <a:p>
            <a:pPr marL="0" indent="0" algn="ctr">
              <a:buNone/>
            </a:pPr>
            <a:r>
              <a:rPr lang="bg-BG" dirty="0"/>
              <a:t>Елена Георгиева</a:t>
            </a:r>
            <a:br>
              <a:rPr lang="bg-BG" dirty="0"/>
            </a:br>
            <a:endParaRPr lang="en-US" dirty="0"/>
          </a:p>
          <a:p>
            <a:pPr marL="0" indent="0">
              <a:buNone/>
            </a:pPr>
            <a:r>
              <a:rPr lang="en-US" b="1" dirty="0"/>
              <a:t>Project manager</a:t>
            </a:r>
          </a:p>
          <a:p>
            <a:pPr marL="0" indent="0" algn="ctr">
              <a:buNone/>
            </a:pPr>
            <a:r>
              <a:rPr lang="bg-BG" dirty="0"/>
              <a:t>Атидже </a:t>
            </a:r>
            <a:r>
              <a:rPr lang="bg-BG" dirty="0" err="1"/>
              <a:t>Карабаш</a:t>
            </a:r>
            <a:br>
              <a:rPr lang="bg-BG" dirty="0"/>
            </a:br>
            <a:endParaRPr lang="en-US" dirty="0"/>
          </a:p>
          <a:p>
            <a:pPr marL="0" indent="0">
              <a:buNone/>
            </a:pPr>
            <a:r>
              <a:rPr lang="en-US" b="1" dirty="0"/>
              <a:t>Product owner</a:t>
            </a:r>
            <a:endParaRPr lang="bg-BG" b="1" dirty="0"/>
          </a:p>
          <a:p>
            <a:pPr marL="0" indent="0" algn="ctr">
              <a:buNone/>
            </a:pPr>
            <a:r>
              <a:rPr lang="bg-BG" dirty="0"/>
              <a:t>Роза Крумова</a:t>
            </a:r>
            <a:endParaRPr lang="en-US" dirty="0"/>
          </a:p>
        </p:txBody>
      </p:sp>
    </p:spTree>
    <p:extLst>
      <p:ext uri="{BB962C8B-B14F-4D97-AF65-F5344CB8AC3E}">
        <p14:creationId xmlns:p14="http://schemas.microsoft.com/office/powerpoint/2010/main" val="1074700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977E6-0168-5540-A588-BC5DB1DAE19A}"/>
              </a:ext>
            </a:extLst>
          </p:cNvPr>
          <p:cNvSpPr>
            <a:spLocks noGrp="1"/>
          </p:cNvSpPr>
          <p:nvPr>
            <p:ph type="title"/>
          </p:nvPr>
        </p:nvSpPr>
        <p:spPr>
          <a:xfrm>
            <a:off x="2064287" y="581247"/>
            <a:ext cx="8911687" cy="718915"/>
          </a:xfrm>
        </p:spPr>
        <p:txBody>
          <a:bodyPr>
            <a:normAutofit/>
          </a:bodyPr>
          <a:lstStyle/>
          <a:p>
            <a:pPr algn="ctr"/>
            <a:r>
              <a:rPr lang="en-US" dirty="0"/>
              <a:t>First Aid</a:t>
            </a:r>
          </a:p>
        </p:txBody>
      </p:sp>
      <p:sp>
        <p:nvSpPr>
          <p:cNvPr id="3" name="Content Placeholder 2">
            <a:extLst>
              <a:ext uri="{FF2B5EF4-FFF2-40B4-BE49-F238E27FC236}">
                <a16:creationId xmlns:a16="http://schemas.microsoft.com/office/drawing/2014/main" id="{131B95BE-1B1A-DC4B-AA7B-C3CA3FC3E778}"/>
              </a:ext>
            </a:extLst>
          </p:cNvPr>
          <p:cNvSpPr>
            <a:spLocks noGrp="1"/>
          </p:cNvSpPr>
          <p:nvPr>
            <p:ph idx="1"/>
          </p:nvPr>
        </p:nvSpPr>
        <p:spPr>
          <a:xfrm>
            <a:off x="2317748" y="1790699"/>
            <a:ext cx="9774239" cy="5067301"/>
          </a:xfrm>
        </p:spPr>
        <p:txBody>
          <a:bodyPr>
            <a:normAutofit/>
          </a:bodyPr>
          <a:lstStyle/>
          <a:p>
            <a:r>
              <a:rPr lang="bg-BG" dirty="0"/>
              <a:t>Няма нищо по-ценно от човешкия живот и живота на близките ни. В екстремна ситуация, когато човешкият живот е застрашен и всяка секунда е ценна, искате да знаете, че сте използвали всяка възможност, за да получите помощ.</a:t>
            </a:r>
          </a:p>
          <a:p>
            <a:r>
              <a:rPr lang="bg-BG" dirty="0"/>
              <a:t>Линейката е най-добрият вариант, когато някой се нуждае от медицинска помощ, особено след работно време, защото поддържа непрекъсната връзка с болничните заведения.</a:t>
            </a:r>
          </a:p>
          <a:p>
            <a:r>
              <a:rPr lang="bg-BG" dirty="0"/>
              <a:t>Идеята и крайната цел на проекта е да се създаде животоспасяващо приложение за спешни случаи, което да позволи на потребителите да получат помощ, когато животът им е застрашен и всяка секунда е от значение.</a:t>
            </a:r>
          </a:p>
          <a:p>
            <a:r>
              <a:rPr lang="bg-BG" dirty="0"/>
              <a:t>Приложението помага да се обадите на линейка и да получите помощ в екстремна ситуация, но в същото време трябва да действа успокояващо и да вдъхва увереност – помощта е на път.</a:t>
            </a:r>
          </a:p>
          <a:p>
            <a:pPr marL="0" indent="0">
              <a:buNone/>
            </a:pPr>
            <a:endParaRPr lang="bg-BG" dirty="0"/>
          </a:p>
          <a:p>
            <a:pPr marL="0" indent="0" algn="ctr">
              <a:buNone/>
            </a:pPr>
            <a:r>
              <a:rPr lang="bg-BG" i="1" dirty="0"/>
              <a:t>„</a:t>
            </a:r>
            <a:r>
              <a:rPr lang="en-US" i="1" dirty="0"/>
              <a:t>Saving time is the first step in saving lives.</a:t>
            </a:r>
            <a:r>
              <a:rPr lang="bg-BG" i="1" dirty="0"/>
              <a:t>“</a:t>
            </a:r>
          </a:p>
          <a:p>
            <a:pPr marL="0" indent="0">
              <a:buNone/>
            </a:pPr>
            <a:endParaRPr lang="en-US" dirty="0"/>
          </a:p>
        </p:txBody>
      </p:sp>
    </p:spTree>
    <p:extLst>
      <p:ext uri="{BB962C8B-B14F-4D97-AF65-F5344CB8AC3E}">
        <p14:creationId xmlns:p14="http://schemas.microsoft.com/office/powerpoint/2010/main" val="59652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57BAC-0C4C-2D46-A6AD-F57E7813C186}"/>
              </a:ext>
            </a:extLst>
          </p:cNvPr>
          <p:cNvSpPr>
            <a:spLocks noGrp="1"/>
          </p:cNvSpPr>
          <p:nvPr>
            <p:ph type="title"/>
          </p:nvPr>
        </p:nvSpPr>
        <p:spPr>
          <a:xfrm>
            <a:off x="2578637" y="366935"/>
            <a:ext cx="8608475" cy="718915"/>
          </a:xfrm>
        </p:spPr>
        <p:txBody>
          <a:bodyPr/>
          <a:lstStyle/>
          <a:p>
            <a:r>
              <a:rPr lang="bg-BG" dirty="0"/>
              <a:t>Функционалности на приложението</a:t>
            </a:r>
            <a:endParaRPr lang="en-US" dirty="0"/>
          </a:p>
        </p:txBody>
      </p:sp>
      <p:sp>
        <p:nvSpPr>
          <p:cNvPr id="3" name="Content Placeholder 2">
            <a:extLst>
              <a:ext uri="{FF2B5EF4-FFF2-40B4-BE49-F238E27FC236}">
                <a16:creationId xmlns:a16="http://schemas.microsoft.com/office/drawing/2014/main" id="{73AB05F4-6AB6-7F48-AA59-F4FAD45274D7}"/>
              </a:ext>
            </a:extLst>
          </p:cNvPr>
          <p:cNvSpPr>
            <a:spLocks noGrp="1"/>
          </p:cNvSpPr>
          <p:nvPr>
            <p:ph idx="1"/>
          </p:nvPr>
        </p:nvSpPr>
        <p:spPr>
          <a:xfrm>
            <a:off x="1957389" y="1085850"/>
            <a:ext cx="10072686" cy="5229224"/>
          </a:xfrm>
        </p:spPr>
        <p:txBody>
          <a:bodyPr>
            <a:normAutofit fontScale="92500" lnSpcReduction="20000"/>
          </a:bodyPr>
          <a:lstStyle/>
          <a:p>
            <a:r>
              <a:rPr lang="bg-BG" dirty="0"/>
              <a:t>Приложението трябва да е с приятен изглед, опростен и елегантен дизайн, който позволява удобен за потребителя начин да извика и проследи линейка наблизо. </a:t>
            </a:r>
          </a:p>
          <a:p>
            <a:r>
              <a:rPr lang="bg-BG" dirty="0"/>
              <a:t>Системата ще предлага възможност за търсене и резервиране: Потребителите могат да търсят линейка, която да наемат според нуждите си. При разработването на софтуер по заявка за амбулаторни услуги, функцията за търсене трябва да предлага различни критерии, за да улесни нещата.</a:t>
            </a:r>
          </a:p>
          <a:p>
            <a:r>
              <a:rPr lang="en-US" dirty="0"/>
              <a:t>SOS </a:t>
            </a:r>
            <a:r>
              <a:rPr lang="bg-BG" dirty="0"/>
              <a:t>бутон: Потребителите на приложението могат да натиснат </a:t>
            </a:r>
            <a:r>
              <a:rPr lang="en-US" dirty="0"/>
              <a:t>SOS </a:t>
            </a:r>
            <a:r>
              <a:rPr lang="bg-BG" dirty="0"/>
              <a:t>бутона при спешен случай. Най-близката линейка ще пристигне бързо, като поискате желаното място чрез приложението.</a:t>
            </a:r>
          </a:p>
          <a:p>
            <a:r>
              <a:rPr lang="bg-BG" dirty="0"/>
              <a:t>Опция за многократно плащане: Приложението трябва да предлага различни методи на плащане, така че пациентът да може бързо да плати сметката след приключване на линейката.</a:t>
            </a:r>
          </a:p>
          <a:p>
            <a:r>
              <a:rPr lang="bg-BG" dirty="0"/>
              <a:t>Проследяване на линейка: Възможността да се проследи местонахождението на линейката трябва да е достъпна както за пациентите, така и за собствениците. Това също е свързано с безопасността на пациента и превозното средство.</a:t>
            </a:r>
          </a:p>
          <a:p>
            <a:r>
              <a:rPr lang="bg-BG" dirty="0"/>
              <a:t>Превключване на състоянието: Трябва да може да се превключи между налични и не. Това ще помогне на потребителите да решат дали да резервират конкретна линейка.</a:t>
            </a:r>
          </a:p>
          <a:p>
            <a:r>
              <a:rPr lang="bg-BG" dirty="0"/>
              <a:t>Навигация в реално време: Въз основа на статистиката в реално време на приложението, навигацията в реално време помага на водача да стигне по-бързо. Най-краткият маршрут би бил идеален за приложението, за да може пациентът да отиде в лечебното заведение веднага.</a:t>
            </a:r>
            <a:endParaRPr lang="en-US" dirty="0"/>
          </a:p>
        </p:txBody>
      </p:sp>
    </p:spTree>
    <p:extLst>
      <p:ext uri="{BB962C8B-B14F-4D97-AF65-F5344CB8AC3E}">
        <p14:creationId xmlns:p14="http://schemas.microsoft.com/office/powerpoint/2010/main" val="1054476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3EE3E-76DA-5342-BB79-2F0A7A341785}"/>
              </a:ext>
            </a:extLst>
          </p:cNvPr>
          <p:cNvSpPr>
            <a:spLocks noGrp="1"/>
          </p:cNvSpPr>
          <p:nvPr>
            <p:ph type="title"/>
          </p:nvPr>
        </p:nvSpPr>
        <p:spPr>
          <a:xfrm>
            <a:off x="2335750" y="1031973"/>
            <a:ext cx="8911687" cy="1280890"/>
          </a:xfrm>
        </p:spPr>
        <p:txBody>
          <a:bodyPr/>
          <a:lstStyle/>
          <a:p>
            <a:r>
              <a:rPr lang="en-US" dirty="0"/>
              <a:t>System overview</a:t>
            </a:r>
          </a:p>
        </p:txBody>
      </p:sp>
      <p:pic>
        <p:nvPicPr>
          <p:cNvPr id="5" name="Content Placeholder 4">
            <a:extLst>
              <a:ext uri="{FF2B5EF4-FFF2-40B4-BE49-F238E27FC236}">
                <a16:creationId xmlns:a16="http://schemas.microsoft.com/office/drawing/2014/main" id="{18BF4976-89C6-2743-962C-075B86A1108B}"/>
              </a:ext>
            </a:extLst>
          </p:cNvPr>
          <p:cNvPicPr>
            <a:picLocks noGrp="1" noChangeAspect="1"/>
          </p:cNvPicPr>
          <p:nvPr>
            <p:ph idx="1"/>
          </p:nvPr>
        </p:nvPicPr>
        <p:blipFill rotWithShape="1">
          <a:blip r:embed="rId3"/>
          <a:srcRect b="29901"/>
          <a:stretch/>
        </p:blipFill>
        <p:spPr>
          <a:xfrm>
            <a:off x="6482602" y="249203"/>
            <a:ext cx="5550648" cy="2008221"/>
          </a:xfrm>
        </p:spPr>
      </p:pic>
      <p:sp>
        <p:nvSpPr>
          <p:cNvPr id="8" name="Rectangle 7">
            <a:extLst>
              <a:ext uri="{FF2B5EF4-FFF2-40B4-BE49-F238E27FC236}">
                <a16:creationId xmlns:a16="http://schemas.microsoft.com/office/drawing/2014/main" id="{3E4EB23B-6B35-C149-BACC-E8D9CBBD5D62}"/>
              </a:ext>
            </a:extLst>
          </p:cNvPr>
          <p:cNvSpPr/>
          <p:nvPr/>
        </p:nvSpPr>
        <p:spPr>
          <a:xfrm>
            <a:off x="2201465" y="2368302"/>
            <a:ext cx="9694606" cy="1754326"/>
          </a:xfrm>
          <a:prstGeom prst="rect">
            <a:avLst/>
          </a:prstGeom>
        </p:spPr>
        <p:txBody>
          <a:bodyPr wrap="square">
            <a:spAutoFit/>
          </a:bodyPr>
          <a:lstStyle/>
          <a:p>
            <a:r>
              <a:rPr lang="bg-BG" dirty="0"/>
              <a:t>Системата ще се състои от три основни компонента : </a:t>
            </a:r>
            <a:r>
              <a:rPr lang="en-US" dirty="0"/>
              <a:t> Database, Server </a:t>
            </a:r>
            <a:r>
              <a:rPr lang="bg-BG" dirty="0"/>
              <a:t>и </a:t>
            </a:r>
            <a:r>
              <a:rPr lang="en-US" dirty="0"/>
              <a:t>Client</a:t>
            </a:r>
            <a:r>
              <a:rPr lang="bg-BG" dirty="0"/>
              <a:t>.</a:t>
            </a:r>
            <a:endParaRPr lang="en-US" dirty="0"/>
          </a:p>
          <a:p>
            <a:r>
              <a:rPr lang="bg-BG" dirty="0"/>
              <a:t>Данните ще се пазят в </a:t>
            </a:r>
            <a:r>
              <a:rPr lang="en-US" dirty="0"/>
              <a:t>Database</a:t>
            </a:r>
            <a:r>
              <a:rPr lang="bg-BG" dirty="0"/>
              <a:t>. </a:t>
            </a:r>
          </a:p>
          <a:p>
            <a:r>
              <a:rPr lang="bg-BG" dirty="0"/>
              <a:t>Тези данни ще се обработват от сървърната апликация. </a:t>
            </a:r>
          </a:p>
          <a:p>
            <a:r>
              <a:rPr lang="bg-BG" dirty="0"/>
              <a:t>Клиента ще използва като краен продукт мобилна апликация. </a:t>
            </a:r>
          </a:p>
          <a:p>
            <a:endParaRPr lang="bg-BG" dirty="0"/>
          </a:p>
          <a:p>
            <a:endParaRPr lang="en-US" dirty="0"/>
          </a:p>
        </p:txBody>
      </p:sp>
      <p:sp>
        <p:nvSpPr>
          <p:cNvPr id="6" name="Content Placeholder 2">
            <a:extLst>
              <a:ext uri="{FF2B5EF4-FFF2-40B4-BE49-F238E27FC236}">
                <a16:creationId xmlns:a16="http://schemas.microsoft.com/office/drawing/2014/main" id="{614CCF2B-BFFF-CF49-894A-2F6021AF43F8}"/>
              </a:ext>
            </a:extLst>
          </p:cNvPr>
          <p:cNvSpPr txBox="1">
            <a:spLocks/>
          </p:cNvSpPr>
          <p:nvPr/>
        </p:nvSpPr>
        <p:spPr>
          <a:xfrm>
            <a:off x="2201465" y="3676650"/>
            <a:ext cx="8915400" cy="233838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t>Firebase Realtime </a:t>
            </a:r>
            <a:r>
              <a:rPr lang="bg-BG"/>
              <a:t>база данни</a:t>
            </a:r>
            <a:r>
              <a:rPr lang="en-US"/>
              <a:t>.</a:t>
            </a:r>
          </a:p>
          <a:p>
            <a:r>
              <a:rPr lang="en-US"/>
              <a:t>Firebase Realtime Database </a:t>
            </a:r>
            <a:r>
              <a:rPr lang="bg-BG"/>
              <a:t>е система за управление на бази данни</a:t>
            </a:r>
            <a:r>
              <a:rPr lang="en-US"/>
              <a:t> </a:t>
            </a:r>
            <a:r>
              <a:rPr lang="bg-BG"/>
              <a:t>и синхронизиране в реално време.</a:t>
            </a:r>
          </a:p>
          <a:p>
            <a:r>
              <a:rPr lang="en-US"/>
              <a:t>Firebase Realtime</a:t>
            </a:r>
            <a:r>
              <a:rPr lang="bg-BG"/>
              <a:t> предоставя висока сигурност на данните.</a:t>
            </a:r>
            <a:endParaRPr lang="en-US"/>
          </a:p>
          <a:p>
            <a:r>
              <a:rPr lang="en-US"/>
              <a:t>Firebase Realtime </a:t>
            </a:r>
            <a:r>
              <a:rPr lang="bg-BG"/>
              <a:t>ще</a:t>
            </a:r>
            <a:r>
              <a:rPr lang="en-US"/>
              <a:t> </a:t>
            </a:r>
            <a:r>
              <a:rPr lang="bg-BG"/>
              <a:t>има основната функция да съхранява и извлича данни локално дори и в офлайн среда на работа.</a:t>
            </a:r>
          </a:p>
          <a:p>
            <a:endParaRPr lang="en-US" dirty="0"/>
          </a:p>
        </p:txBody>
      </p:sp>
    </p:spTree>
    <p:extLst>
      <p:ext uri="{BB962C8B-B14F-4D97-AF65-F5344CB8AC3E}">
        <p14:creationId xmlns:p14="http://schemas.microsoft.com/office/powerpoint/2010/main" val="4035959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C05C9-AE80-BF4B-AF2B-9DF0032A2FEE}"/>
              </a:ext>
            </a:extLst>
          </p:cNvPr>
          <p:cNvSpPr>
            <a:spLocks noGrp="1"/>
          </p:cNvSpPr>
          <p:nvPr>
            <p:ph type="title"/>
          </p:nvPr>
        </p:nvSpPr>
        <p:spPr/>
        <p:txBody>
          <a:bodyPr>
            <a:normAutofit/>
          </a:bodyPr>
          <a:lstStyle/>
          <a:p>
            <a:r>
              <a:rPr lang="en-US" dirty="0"/>
              <a:t>GPS </a:t>
            </a:r>
            <a:r>
              <a:rPr lang="bg-BG" dirty="0"/>
              <a:t>интеграция </a:t>
            </a:r>
            <a:endParaRPr lang="en-US" dirty="0"/>
          </a:p>
        </p:txBody>
      </p:sp>
      <p:sp>
        <p:nvSpPr>
          <p:cNvPr id="3" name="Content Placeholder 2">
            <a:extLst>
              <a:ext uri="{FF2B5EF4-FFF2-40B4-BE49-F238E27FC236}">
                <a16:creationId xmlns:a16="http://schemas.microsoft.com/office/drawing/2014/main" id="{5B71C350-C4AA-ED48-88A5-0995FC5619B1}"/>
              </a:ext>
            </a:extLst>
          </p:cNvPr>
          <p:cNvSpPr>
            <a:spLocks noGrp="1"/>
          </p:cNvSpPr>
          <p:nvPr>
            <p:ph idx="1"/>
          </p:nvPr>
        </p:nvSpPr>
        <p:spPr>
          <a:xfrm>
            <a:off x="2589212" y="2546555"/>
            <a:ext cx="8915400" cy="3777622"/>
          </a:xfrm>
        </p:spPr>
        <p:txBody>
          <a:bodyPr/>
          <a:lstStyle/>
          <a:p>
            <a:pPr marL="0" indent="0">
              <a:buNone/>
            </a:pPr>
            <a:r>
              <a:rPr lang="en-US" dirty="0"/>
              <a:t>Android </a:t>
            </a:r>
            <a:r>
              <a:rPr lang="bg-BG" dirty="0"/>
              <a:t>базираното приложение за резервация на линейка в реално време ще има възможност да предоставя всички линейки в града, като те могат да бъдат свързани на една платформа. Текущото местоположение на потребителите/пациентите ще бъде извлечено с помощта на </a:t>
            </a:r>
            <a:r>
              <a:rPr lang="en-US" dirty="0"/>
              <a:t>GPS </a:t>
            </a:r>
            <a:r>
              <a:rPr lang="bg-BG" dirty="0"/>
              <a:t>на устройството. Потребителите могат да предоставят име на болница, в противен случай пациента ще бъде отведен до най-близката болница.</a:t>
            </a:r>
            <a:endParaRPr lang="en-US" dirty="0"/>
          </a:p>
        </p:txBody>
      </p:sp>
    </p:spTree>
    <p:extLst>
      <p:ext uri="{BB962C8B-B14F-4D97-AF65-F5344CB8AC3E}">
        <p14:creationId xmlns:p14="http://schemas.microsoft.com/office/powerpoint/2010/main" val="1986571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06E4C-F47C-3C47-8D65-6850470E05B5}"/>
              </a:ext>
            </a:extLst>
          </p:cNvPr>
          <p:cNvSpPr>
            <a:spLocks noGrp="1"/>
          </p:cNvSpPr>
          <p:nvPr>
            <p:ph type="title"/>
          </p:nvPr>
        </p:nvSpPr>
        <p:spPr/>
        <p:txBody>
          <a:bodyPr/>
          <a:lstStyle/>
          <a:p>
            <a:r>
              <a:rPr lang="bg-BG" dirty="0"/>
              <a:t>Развитие</a:t>
            </a:r>
            <a:endParaRPr lang="en-US" dirty="0"/>
          </a:p>
        </p:txBody>
      </p:sp>
      <p:sp>
        <p:nvSpPr>
          <p:cNvPr id="3" name="Content Placeholder 2">
            <a:extLst>
              <a:ext uri="{FF2B5EF4-FFF2-40B4-BE49-F238E27FC236}">
                <a16:creationId xmlns:a16="http://schemas.microsoft.com/office/drawing/2014/main" id="{FE2F7B6D-87DE-404F-BE3D-8BEDDCB53C7F}"/>
              </a:ext>
            </a:extLst>
          </p:cNvPr>
          <p:cNvSpPr>
            <a:spLocks noGrp="1"/>
          </p:cNvSpPr>
          <p:nvPr>
            <p:ph idx="1"/>
          </p:nvPr>
        </p:nvSpPr>
        <p:spPr/>
        <p:txBody>
          <a:bodyPr/>
          <a:lstStyle/>
          <a:p>
            <a:r>
              <a:rPr lang="bg-BG" dirty="0"/>
              <a:t>За развитие на приложението екипът може да работи върху следваща версия на приложението за спешни случаи, което включва допълнителни функции и също така адаптира съществуващото приложение за различни устройства като например </a:t>
            </a:r>
            <a:r>
              <a:rPr lang="bg-BG" dirty="0" err="1"/>
              <a:t>смарт</a:t>
            </a:r>
            <a:r>
              <a:rPr lang="bg-BG" dirty="0"/>
              <a:t> часовници(</a:t>
            </a:r>
            <a:r>
              <a:rPr lang="en-US" dirty="0"/>
              <a:t>smart watches</a:t>
            </a:r>
            <a:r>
              <a:rPr lang="bg-BG" dirty="0"/>
              <a:t>), интелигентен дом(</a:t>
            </a:r>
            <a:r>
              <a:rPr lang="en-US" dirty="0"/>
              <a:t>smart home</a:t>
            </a:r>
            <a:r>
              <a:rPr lang="bg-BG" dirty="0"/>
              <a:t>) и др.</a:t>
            </a:r>
            <a:endParaRPr lang="en-US" dirty="0"/>
          </a:p>
        </p:txBody>
      </p:sp>
    </p:spTree>
    <p:extLst>
      <p:ext uri="{BB962C8B-B14F-4D97-AF65-F5344CB8AC3E}">
        <p14:creationId xmlns:p14="http://schemas.microsoft.com/office/powerpoint/2010/main" val="209371489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398</TotalTime>
  <Words>610</Words>
  <Application>Microsoft Macintosh PowerPoint</Application>
  <PresentationFormat>Widescreen</PresentationFormat>
  <Paragraphs>43</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Wingdings 3</vt:lpstr>
      <vt:lpstr>Wisp</vt:lpstr>
      <vt:lpstr>Софтуерна архитектура </vt:lpstr>
      <vt:lpstr>    Екип</vt:lpstr>
      <vt:lpstr>First Aid</vt:lpstr>
      <vt:lpstr>Функционалности на приложението</vt:lpstr>
      <vt:lpstr>System overview</vt:lpstr>
      <vt:lpstr>GPS интеграция </vt:lpstr>
      <vt:lpstr>Развитие</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Софтуерна архитектура </dc:title>
  <dc:creator>Silviq Dicheva</dc:creator>
  <cp:lastModifiedBy>Silviq Dicheva</cp:lastModifiedBy>
  <cp:revision>21</cp:revision>
  <cp:lastPrinted>2023-12-24T18:30:01Z</cp:lastPrinted>
  <dcterms:created xsi:type="dcterms:W3CDTF">2019-10-16T17:13:45Z</dcterms:created>
  <dcterms:modified xsi:type="dcterms:W3CDTF">2023-12-27T07:27:43Z</dcterms:modified>
</cp:coreProperties>
</file>