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59" r:id="rId5"/>
    <p:sldId id="260" r:id="rId6"/>
    <p:sldId id="261" r:id="rId7"/>
    <p:sldId id="280" r:id="rId8"/>
    <p:sldId id="279" r:id="rId9"/>
    <p:sldId id="271" r:id="rId10"/>
    <p:sldId id="268" r:id="rId11"/>
    <p:sldId id="262" r:id="rId12"/>
    <p:sldId id="282" r:id="rId13"/>
    <p:sldId id="283" r:id="rId14"/>
    <p:sldId id="284" r:id="rId15"/>
    <p:sldId id="285" r:id="rId16"/>
    <p:sldId id="270" r:id="rId17"/>
    <p:sldId id="277" r:id="rId18"/>
    <p:sldId id="286" r:id="rId19"/>
    <p:sldId id="27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F60271F3-9A97-4AB6-ACF5-3BC2C5E25D43}">
          <p14:sldIdLst/>
        </p14:section>
        <p14:section name="Interactive Power BI ecommerce dashboard" id="{A5E7E63F-D079-4463-AB81-B64DE3A6D671}">
          <p14:sldIdLst>
            <p14:sldId id="256"/>
            <p14:sldId id="257"/>
            <p14:sldId id="258"/>
            <p14:sldId id="259"/>
          </p14:sldIdLst>
        </p14:section>
        <p14:section name="Synopsis of the Project" id="{996E1896-5F43-43A0-9189-999130A79B6E}">
          <p14:sldIdLst>
            <p14:sldId id="260"/>
            <p14:sldId id="261"/>
            <p14:sldId id="280"/>
            <p14:sldId id="279"/>
            <p14:sldId id="271"/>
            <p14:sldId id="268"/>
            <p14:sldId id="262"/>
            <p14:sldId id="282"/>
            <p14:sldId id="283"/>
            <p14:sldId id="284"/>
            <p14:sldId id="285"/>
          </p14:sldIdLst>
        </p14:section>
        <p14:section name="Project Result And Learnings" id="{971E7038-9AAD-4895-AF3F-11E4D3C2E2CE}">
          <p14:sldIdLst>
            <p14:sldId id="270"/>
            <p14:sldId id="277"/>
            <p14:sldId id="286"/>
            <p14:sldId id="276"/>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FCB4F61-55F8-438A-BD52-BF334B302A0A}"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429221180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B4F61-55F8-438A-BD52-BF334B302A0A}"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324500236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B4F61-55F8-438A-BD52-BF334B302A0A}"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261390862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B4F61-55F8-438A-BD52-BF334B302A0A}"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28379119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FCB4F61-55F8-438A-BD52-BF334B302A0A}"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34476053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FCB4F61-55F8-438A-BD52-BF334B302A0A}" type="datetimeFigureOut">
              <a:rPr lang="en-IN" smtClean="0"/>
              <a:t>27-03-2025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222250421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FCB4F61-55F8-438A-BD52-BF334B302A0A}"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9C798-9BDE-4467-AF15-8CB4224458D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3283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B4F61-55F8-438A-BD52-BF334B302A0A}"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235653331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B4F61-55F8-438A-BD52-BF334B302A0A}" type="datetimeFigureOut">
              <a:rPr lang="en-IN" smtClean="0"/>
              <a:t>27-03-2025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108105011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FCB4F61-55F8-438A-BD52-BF334B302A0A}" type="datetimeFigureOut">
              <a:rPr lang="en-IN" smtClean="0"/>
              <a:t>27-03-2025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3738463030"/>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FCB4F61-55F8-438A-BD52-BF334B302A0A}" type="datetimeFigureOut">
              <a:rPr lang="en-IN" smtClean="0"/>
              <a:t>27-03-2025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9C59C798-9BDE-4467-AF15-8CB4224458D8}" type="slidenum">
              <a:rPr lang="en-IN" smtClean="0"/>
              <a:t>‹#›</a:t>
            </a:fld>
            <a:endParaRPr lang="en-IN"/>
          </a:p>
        </p:txBody>
      </p:sp>
    </p:spTree>
    <p:extLst>
      <p:ext uri="{BB962C8B-B14F-4D97-AF65-F5344CB8AC3E}">
        <p14:creationId xmlns:p14="http://schemas.microsoft.com/office/powerpoint/2010/main" val="1397197440"/>
      </p:ext>
    </p:extLst>
  </p:cSld>
  <p:clrMapOvr>
    <a:overrideClrMapping bg1="dk1" tx1="lt1" bg2="dk2" tx2="lt2" accent1="accent1" accent2="accent2" accent3="accent3" accent4="accent4" accent5="accent5" accent6="accent6" hlink="hlink" folHlink="folHlink"/>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FCB4F61-55F8-438A-BD52-BF334B302A0A}" type="datetimeFigureOut">
              <a:rPr lang="en-IN" smtClean="0"/>
              <a:t>27-03-2025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9C59C798-9BDE-4467-AF15-8CB4224458D8}" type="slidenum">
              <a:rPr lang="en-IN" smtClean="0"/>
              <a:t>‹#›</a:t>
            </a:fld>
            <a:endParaRPr lang="en-IN"/>
          </a:p>
        </p:txBody>
      </p:sp>
    </p:spTree>
    <p:extLst>
      <p:ext uri="{BB962C8B-B14F-4D97-AF65-F5344CB8AC3E}">
        <p14:creationId xmlns:p14="http://schemas.microsoft.com/office/powerpoint/2010/main" val="2828426907"/>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ransition spd="slow">
    <p:wipe/>
  </p:transition>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0137-74F9-A486-7A02-FBC470BBCD63}"/>
              </a:ext>
            </a:extLst>
          </p:cNvPr>
          <p:cNvSpPr>
            <a:spLocks noGrp="1"/>
          </p:cNvSpPr>
          <p:nvPr>
            <p:ph type="ctrTitle"/>
          </p:nvPr>
        </p:nvSpPr>
        <p:spPr>
          <a:xfrm>
            <a:off x="1600199" y="897009"/>
            <a:ext cx="8991600" cy="1645920"/>
          </a:xfrm>
        </p:spPr>
        <p:txBody>
          <a:bodyPr>
            <a:normAutofit/>
          </a:bodyPr>
          <a:lstStyle/>
          <a:p>
            <a:r>
              <a:rPr lang="en-US" sz="3400" i="0" u="none" strike="noStrike" baseline="0" dirty="0"/>
              <a:t>Facial Emotion Recognition using  Machine Learning</a:t>
            </a:r>
            <a:endParaRPr lang="en-IN" sz="3400" dirty="0"/>
          </a:p>
        </p:txBody>
      </p:sp>
      <p:sp>
        <p:nvSpPr>
          <p:cNvPr id="3" name="Subtitle 2">
            <a:extLst>
              <a:ext uri="{FF2B5EF4-FFF2-40B4-BE49-F238E27FC236}">
                <a16:creationId xmlns:a16="http://schemas.microsoft.com/office/drawing/2014/main" id="{17B4F5F0-B33D-3736-79CD-A5F94F969C2D}"/>
              </a:ext>
            </a:extLst>
          </p:cNvPr>
          <p:cNvSpPr>
            <a:spLocks noGrp="1"/>
          </p:cNvSpPr>
          <p:nvPr>
            <p:ph type="subTitle" idx="1"/>
          </p:nvPr>
        </p:nvSpPr>
        <p:spPr>
          <a:xfrm>
            <a:off x="2695193" y="5199533"/>
            <a:ext cx="6801612" cy="982782"/>
          </a:xfrm>
        </p:spPr>
        <p:txBody>
          <a:bodyPr>
            <a:normAutofit/>
          </a:bodyPr>
          <a:lstStyle/>
          <a:p>
            <a:r>
              <a:rPr lang="en-IN" dirty="0">
                <a:solidFill>
                  <a:schemeClr val="bg1"/>
                </a:solidFill>
              </a:rPr>
              <a:t>Dept. of Computer Science and Engineering Data Science</a:t>
            </a:r>
          </a:p>
          <a:p>
            <a:r>
              <a:rPr lang="en-IN" dirty="0">
                <a:solidFill>
                  <a:schemeClr val="bg1"/>
                </a:solidFill>
              </a:rPr>
              <a:t>GITA AUTOMOUS COLLEGE, BHUBANESWAR</a:t>
            </a:r>
          </a:p>
          <a:p>
            <a:endParaRPr lang="en-IN" dirty="0">
              <a:solidFill>
                <a:schemeClr val="bg1"/>
              </a:solidFill>
            </a:endParaRPr>
          </a:p>
        </p:txBody>
      </p:sp>
      <p:sp>
        <p:nvSpPr>
          <p:cNvPr id="4" name="TextBox 3">
            <a:extLst>
              <a:ext uri="{FF2B5EF4-FFF2-40B4-BE49-F238E27FC236}">
                <a16:creationId xmlns:a16="http://schemas.microsoft.com/office/drawing/2014/main" id="{2ABA1E26-C6A4-3C41-0751-596D0423B460}"/>
              </a:ext>
            </a:extLst>
          </p:cNvPr>
          <p:cNvSpPr txBox="1"/>
          <p:nvPr/>
        </p:nvSpPr>
        <p:spPr>
          <a:xfrm>
            <a:off x="2044810" y="271649"/>
            <a:ext cx="8102379" cy="461665"/>
          </a:xfrm>
          <a:prstGeom prst="rect">
            <a:avLst/>
          </a:prstGeom>
          <a:noFill/>
        </p:spPr>
        <p:txBody>
          <a:bodyPr wrap="square" rtlCol="0">
            <a:spAutoFit/>
          </a:bodyPr>
          <a:lstStyle/>
          <a:p>
            <a:pPr algn="ctr"/>
            <a:r>
              <a:rPr lang="en-IN" sz="2400">
                <a:solidFill>
                  <a:schemeClr val="bg1"/>
                </a:solidFill>
              </a:rPr>
              <a:t>MAJOR </a:t>
            </a:r>
            <a:r>
              <a:rPr lang="en-IN" sz="2400" dirty="0">
                <a:solidFill>
                  <a:schemeClr val="bg1"/>
                </a:solidFill>
              </a:rPr>
              <a:t>PROJECT ON</a:t>
            </a:r>
          </a:p>
        </p:txBody>
      </p:sp>
      <p:sp>
        <p:nvSpPr>
          <p:cNvPr id="5" name="TextBox 4">
            <a:extLst>
              <a:ext uri="{FF2B5EF4-FFF2-40B4-BE49-F238E27FC236}">
                <a16:creationId xmlns:a16="http://schemas.microsoft.com/office/drawing/2014/main" id="{62E4F701-C906-C219-95A7-211E708758E4}"/>
              </a:ext>
            </a:extLst>
          </p:cNvPr>
          <p:cNvSpPr txBox="1"/>
          <p:nvPr/>
        </p:nvSpPr>
        <p:spPr>
          <a:xfrm>
            <a:off x="1071779" y="3363400"/>
            <a:ext cx="2268580" cy="1477328"/>
          </a:xfrm>
          <a:prstGeom prst="rect">
            <a:avLst/>
          </a:prstGeom>
          <a:noFill/>
        </p:spPr>
        <p:txBody>
          <a:bodyPr wrap="square" rtlCol="0">
            <a:spAutoFit/>
          </a:bodyPr>
          <a:lstStyle/>
          <a:p>
            <a:pPr algn="ctr">
              <a:lnSpc>
                <a:spcPct val="150000"/>
              </a:lnSpc>
            </a:pPr>
            <a:r>
              <a:rPr lang="en-IN" sz="2000" dirty="0">
                <a:solidFill>
                  <a:schemeClr val="bg1"/>
                </a:solidFill>
              </a:rPr>
              <a:t>Submitted by</a:t>
            </a:r>
          </a:p>
          <a:p>
            <a:pPr algn="ctr"/>
            <a:r>
              <a:rPr lang="en-IN" sz="2000" dirty="0">
                <a:solidFill>
                  <a:schemeClr val="bg1"/>
                </a:solidFill>
              </a:rPr>
              <a:t>S P Aryan Biswal</a:t>
            </a:r>
          </a:p>
          <a:p>
            <a:pPr algn="ctr"/>
            <a:r>
              <a:rPr lang="en-IN" sz="2000" dirty="0">
                <a:solidFill>
                  <a:schemeClr val="bg1"/>
                </a:solidFill>
              </a:rPr>
              <a:t>Subhrajit Rout</a:t>
            </a:r>
          </a:p>
          <a:p>
            <a:pPr algn="ctr"/>
            <a:r>
              <a:rPr lang="en-IN" sz="2000" dirty="0">
                <a:solidFill>
                  <a:schemeClr val="bg1"/>
                </a:solidFill>
              </a:rPr>
              <a:t>Rudra Prasad Jena</a:t>
            </a:r>
          </a:p>
        </p:txBody>
      </p:sp>
      <p:sp>
        <p:nvSpPr>
          <p:cNvPr id="6" name="TextBox 5">
            <a:extLst>
              <a:ext uri="{FF2B5EF4-FFF2-40B4-BE49-F238E27FC236}">
                <a16:creationId xmlns:a16="http://schemas.microsoft.com/office/drawing/2014/main" id="{367C1466-0199-2CD9-446C-F959C4A58E7B}"/>
              </a:ext>
            </a:extLst>
          </p:cNvPr>
          <p:cNvSpPr txBox="1"/>
          <p:nvPr/>
        </p:nvSpPr>
        <p:spPr>
          <a:xfrm>
            <a:off x="8961120" y="3363400"/>
            <a:ext cx="2242268" cy="646331"/>
          </a:xfrm>
          <a:prstGeom prst="rect">
            <a:avLst/>
          </a:prstGeom>
          <a:noFill/>
        </p:spPr>
        <p:txBody>
          <a:bodyPr wrap="square" rtlCol="0">
            <a:spAutoFit/>
          </a:bodyPr>
          <a:lstStyle/>
          <a:p>
            <a:pPr algn="ctr"/>
            <a:r>
              <a:rPr lang="en-IN" dirty="0">
                <a:solidFill>
                  <a:schemeClr val="bg1"/>
                </a:solidFill>
              </a:rPr>
              <a:t>Guided by</a:t>
            </a:r>
          </a:p>
          <a:p>
            <a:pPr algn="ctr"/>
            <a:r>
              <a:rPr lang="en-IN" dirty="0">
                <a:solidFill>
                  <a:schemeClr val="bg1"/>
                </a:solidFill>
              </a:rPr>
              <a:t>Prof. </a:t>
            </a:r>
            <a:r>
              <a:rPr lang="en-IN" dirty="0" err="1">
                <a:solidFill>
                  <a:schemeClr val="bg1"/>
                </a:solidFill>
              </a:rPr>
              <a:t>Lipsarani</a:t>
            </a:r>
            <a:r>
              <a:rPr lang="en-IN" dirty="0">
                <a:solidFill>
                  <a:schemeClr val="bg1"/>
                </a:solidFill>
              </a:rPr>
              <a:t> Jena</a:t>
            </a:r>
            <a:r>
              <a:rPr lang="en-IN" dirty="0"/>
              <a:t> </a:t>
            </a:r>
          </a:p>
        </p:txBody>
      </p:sp>
      <p:pic>
        <p:nvPicPr>
          <p:cNvPr id="8" name="Picture 7">
            <a:extLst>
              <a:ext uri="{FF2B5EF4-FFF2-40B4-BE49-F238E27FC236}">
                <a16:creationId xmlns:a16="http://schemas.microsoft.com/office/drawing/2014/main" id="{0C895D97-889D-1F04-03BB-27A058CC4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33" y="3033136"/>
            <a:ext cx="1638095" cy="1676190"/>
          </a:xfrm>
          <a:prstGeom prst="rect">
            <a:avLst/>
          </a:prstGeom>
        </p:spPr>
      </p:pic>
    </p:spTree>
    <p:extLst>
      <p:ext uri="{BB962C8B-B14F-4D97-AF65-F5344CB8AC3E}">
        <p14:creationId xmlns:p14="http://schemas.microsoft.com/office/powerpoint/2010/main" val="171867931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BF5499-418B-6255-4D87-10A78A87C3CB}"/>
              </a:ext>
            </a:extLst>
          </p:cNvPr>
          <p:cNvSpPr>
            <a:spLocks noGrp="1"/>
          </p:cNvSpPr>
          <p:nvPr>
            <p:ph type="title"/>
          </p:nvPr>
        </p:nvSpPr>
        <p:spPr>
          <a:xfrm>
            <a:off x="2231136" y="585751"/>
            <a:ext cx="7729728" cy="1188720"/>
          </a:xfrm>
        </p:spPr>
        <p:txBody>
          <a:bodyPr/>
          <a:lstStyle/>
          <a:p>
            <a:r>
              <a:rPr lang="en-IN" dirty="0"/>
              <a:t>Processing data</a:t>
            </a:r>
          </a:p>
        </p:txBody>
      </p:sp>
      <p:sp>
        <p:nvSpPr>
          <p:cNvPr id="10" name="TextBox 9">
            <a:extLst>
              <a:ext uri="{FF2B5EF4-FFF2-40B4-BE49-F238E27FC236}">
                <a16:creationId xmlns:a16="http://schemas.microsoft.com/office/drawing/2014/main" id="{BE42875A-69AF-0B28-C3A9-D38396432F0C}"/>
              </a:ext>
            </a:extLst>
          </p:cNvPr>
          <p:cNvSpPr txBox="1"/>
          <p:nvPr/>
        </p:nvSpPr>
        <p:spPr>
          <a:xfrm>
            <a:off x="189785" y="2160456"/>
            <a:ext cx="5519038" cy="3970318"/>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dirty="0"/>
              <a:t>The </a:t>
            </a:r>
            <a:r>
              <a:rPr lang="en-US" dirty="0" err="1"/>
              <a:t>load_dataset</a:t>
            </a:r>
            <a:r>
              <a:rPr lang="en-US" dirty="0"/>
              <a:t>() function reads image files from the specified training and testing directories, extracting their file paths and corresponding labels based on folder names.</a:t>
            </a:r>
          </a:p>
          <a:p>
            <a:pPr marL="285750" indent="-285750">
              <a:buClr>
                <a:srgbClr val="FFFF00"/>
              </a:buClr>
              <a:buFont typeface="Arial" panose="020B0604020202020204" pitchFamily="34" charset="0"/>
              <a:buChar char="•"/>
            </a:pPr>
            <a:r>
              <a:rPr lang="en-US" dirty="0"/>
              <a:t>The image paths and labels are stored in a Pandas Data Frame, making it easier to manipulate and preprocess the data before feeding it into the model.</a:t>
            </a:r>
          </a:p>
          <a:p>
            <a:pPr marL="285750" indent="-285750">
              <a:buClr>
                <a:srgbClr val="FFFF00"/>
              </a:buClr>
              <a:buFont typeface="Arial" panose="020B0604020202020204" pitchFamily="34" charset="0"/>
              <a:buChar char="•"/>
            </a:pPr>
            <a:r>
              <a:rPr lang="en-US" dirty="0"/>
              <a:t>The training dataset is randomized, ensuring that the model does not learn patterns based on the order of images and improves generalization.</a:t>
            </a:r>
          </a:p>
          <a:p>
            <a:pPr marL="285750" indent="-285750">
              <a:buClr>
                <a:srgbClr val="FFFF00"/>
              </a:buClr>
              <a:buFont typeface="Arial" panose="020B0604020202020204" pitchFamily="34" charset="0"/>
              <a:buChar char="•"/>
            </a:pPr>
            <a:r>
              <a:rPr lang="en-US" dirty="0"/>
              <a:t>The processed train and test datasets are structured and ready for further preprocessing, such as image resizing, normalization, and augmentation, before being used for model training.</a:t>
            </a:r>
          </a:p>
        </p:txBody>
      </p:sp>
      <p:pic>
        <p:nvPicPr>
          <p:cNvPr id="3" name="Picture 2">
            <a:extLst>
              <a:ext uri="{FF2B5EF4-FFF2-40B4-BE49-F238E27FC236}">
                <a16:creationId xmlns:a16="http://schemas.microsoft.com/office/drawing/2014/main" id="{5B37D270-0C87-061B-FC3B-267D99C3E0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83171" y="2160456"/>
            <a:ext cx="3873605" cy="3664221"/>
          </a:xfrm>
          <a:prstGeom prst="rect">
            <a:avLst/>
          </a:prstGeom>
        </p:spPr>
      </p:pic>
    </p:spTree>
    <p:extLst>
      <p:ext uri="{BB962C8B-B14F-4D97-AF65-F5344CB8AC3E}">
        <p14:creationId xmlns:p14="http://schemas.microsoft.com/office/powerpoint/2010/main" val="20659085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2219C66-547A-A587-5E0E-F5E81E7B9ECB}"/>
              </a:ext>
            </a:extLst>
          </p:cNvPr>
          <p:cNvSpPr>
            <a:spLocks noGrp="1"/>
          </p:cNvSpPr>
          <p:nvPr>
            <p:ph type="title"/>
          </p:nvPr>
        </p:nvSpPr>
        <p:spPr>
          <a:xfrm>
            <a:off x="2231136" y="381330"/>
            <a:ext cx="7729728" cy="1188720"/>
          </a:xfrm>
        </p:spPr>
        <p:txBody>
          <a:bodyPr/>
          <a:lstStyle/>
          <a:p>
            <a:r>
              <a:rPr lang="en-IN" dirty="0"/>
              <a:t>A look at the data</a:t>
            </a:r>
          </a:p>
        </p:txBody>
      </p:sp>
      <p:sp>
        <p:nvSpPr>
          <p:cNvPr id="11" name="Content Placeholder 10">
            <a:extLst>
              <a:ext uri="{FF2B5EF4-FFF2-40B4-BE49-F238E27FC236}">
                <a16:creationId xmlns:a16="http://schemas.microsoft.com/office/drawing/2014/main" id="{9FAE0D66-68B4-8A05-2DA9-27CD13923C90}"/>
              </a:ext>
            </a:extLst>
          </p:cNvPr>
          <p:cNvSpPr>
            <a:spLocks noGrp="1"/>
          </p:cNvSpPr>
          <p:nvPr>
            <p:ph idx="1"/>
          </p:nvPr>
        </p:nvSpPr>
        <p:spPr>
          <a:xfrm>
            <a:off x="734171" y="2846569"/>
            <a:ext cx="5033175" cy="2551314"/>
          </a:xfrm>
        </p:spPr>
        <p:txBody>
          <a:bodyPr>
            <a:normAutofit lnSpcReduction="10000"/>
          </a:bodyPr>
          <a:lstStyle/>
          <a:p>
            <a:r>
              <a:rPr lang="en-US" dirty="0"/>
              <a:t>We then create 25 plots in 5×5 shape &amp; display the threshold images of 25 facial expressions.</a:t>
            </a:r>
          </a:p>
          <a:p>
            <a:r>
              <a:rPr lang="en-US" dirty="0"/>
              <a:t>Each image in the dataset is a 48x48 image focused mainly on frontal face.</a:t>
            </a:r>
          </a:p>
          <a:p>
            <a:r>
              <a:rPr lang="en-US" dirty="0"/>
              <a:t>The image depicts any one of the seven emotions considered in the dataset.</a:t>
            </a:r>
          </a:p>
          <a:p>
            <a:r>
              <a:rPr lang="en-US" dirty="0"/>
              <a:t>The images have a single channel 8-bit pixel values ranging from 0  to 255</a:t>
            </a:r>
          </a:p>
        </p:txBody>
      </p:sp>
      <p:pic>
        <p:nvPicPr>
          <p:cNvPr id="4" name="Picture 3">
            <a:extLst>
              <a:ext uri="{FF2B5EF4-FFF2-40B4-BE49-F238E27FC236}">
                <a16:creationId xmlns:a16="http://schemas.microsoft.com/office/drawing/2014/main" id="{57BFC85F-1F11-436D-FF2C-4A21B74C35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05385" y="2532163"/>
            <a:ext cx="5247860" cy="3318944"/>
          </a:xfrm>
          <a:prstGeom prst="rect">
            <a:avLst/>
          </a:prstGeom>
        </p:spPr>
      </p:pic>
    </p:spTree>
    <p:extLst>
      <p:ext uri="{BB962C8B-B14F-4D97-AF65-F5344CB8AC3E}">
        <p14:creationId xmlns:p14="http://schemas.microsoft.com/office/powerpoint/2010/main" val="359003745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C0D7-F9B3-FBF7-6CC7-406F588C8193}"/>
              </a:ext>
            </a:extLst>
          </p:cNvPr>
          <p:cNvSpPr>
            <a:spLocks noGrp="1"/>
          </p:cNvSpPr>
          <p:nvPr>
            <p:ph type="title"/>
          </p:nvPr>
        </p:nvSpPr>
        <p:spPr>
          <a:xfrm>
            <a:off x="2231136" y="559176"/>
            <a:ext cx="7729728" cy="1188720"/>
          </a:xfrm>
        </p:spPr>
        <p:txBody>
          <a:bodyPr/>
          <a:lstStyle/>
          <a:p>
            <a:r>
              <a:rPr lang="en-IN" dirty="0"/>
              <a:t>Preparing for the model</a:t>
            </a:r>
          </a:p>
        </p:txBody>
      </p:sp>
      <p:pic>
        <p:nvPicPr>
          <p:cNvPr id="5" name="Content Placeholder 4">
            <a:extLst>
              <a:ext uri="{FF2B5EF4-FFF2-40B4-BE49-F238E27FC236}">
                <a16:creationId xmlns:a16="http://schemas.microsoft.com/office/drawing/2014/main" id="{21C8250C-CB73-6760-7A0C-4483AB8283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940155" y="2192695"/>
            <a:ext cx="4948670" cy="4106129"/>
          </a:xfrm>
        </p:spPr>
      </p:pic>
      <p:sp>
        <p:nvSpPr>
          <p:cNvPr id="6" name="TextBox 5">
            <a:extLst>
              <a:ext uri="{FF2B5EF4-FFF2-40B4-BE49-F238E27FC236}">
                <a16:creationId xmlns:a16="http://schemas.microsoft.com/office/drawing/2014/main" id="{5E800362-B79F-31DC-A762-14E839260D58}"/>
              </a:ext>
            </a:extLst>
          </p:cNvPr>
          <p:cNvSpPr txBox="1"/>
          <p:nvPr/>
        </p:nvSpPr>
        <p:spPr>
          <a:xfrm>
            <a:off x="333956" y="2989690"/>
            <a:ext cx="4508388" cy="203132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t>Images are reshaped, and normalized by dividing by 255.0 for better model performance.</a:t>
            </a:r>
          </a:p>
          <a:p>
            <a:pPr marL="285750" indent="-285750">
              <a:buClr>
                <a:schemeClr val="accent2"/>
              </a:buClr>
              <a:buFont typeface="Arial" panose="020B0604020202020204" pitchFamily="34" charset="0"/>
              <a:buChar char="•"/>
            </a:pPr>
            <a:r>
              <a:rPr lang="en-US" dirty="0"/>
              <a:t>Emotion labels are converted into numbers using </a:t>
            </a:r>
            <a:r>
              <a:rPr lang="en-US" dirty="0" err="1"/>
              <a:t>LabelEncoder</a:t>
            </a:r>
            <a:r>
              <a:rPr lang="en-US" dirty="0"/>
              <a:t> and transformed into one-hot vectors for classification into 7 categories.</a:t>
            </a:r>
            <a:endParaRPr lang="en-IN" dirty="0"/>
          </a:p>
        </p:txBody>
      </p:sp>
    </p:spTree>
    <p:extLst>
      <p:ext uri="{BB962C8B-B14F-4D97-AF65-F5344CB8AC3E}">
        <p14:creationId xmlns:p14="http://schemas.microsoft.com/office/powerpoint/2010/main" val="414443500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A9F9-560E-6FE5-12D9-BBAB350219BB}"/>
              </a:ext>
            </a:extLst>
          </p:cNvPr>
          <p:cNvSpPr>
            <a:spLocks noGrp="1"/>
          </p:cNvSpPr>
          <p:nvPr>
            <p:ph type="title"/>
          </p:nvPr>
        </p:nvSpPr>
        <p:spPr>
          <a:xfrm>
            <a:off x="2231136" y="400150"/>
            <a:ext cx="7729728" cy="1188720"/>
          </a:xfrm>
        </p:spPr>
        <p:txBody>
          <a:bodyPr/>
          <a:lstStyle/>
          <a:p>
            <a:r>
              <a:rPr lang="en-IN" dirty="0"/>
              <a:t>Creating and training The model</a:t>
            </a:r>
          </a:p>
        </p:txBody>
      </p:sp>
      <p:sp>
        <p:nvSpPr>
          <p:cNvPr id="6" name="TextBox 5">
            <a:extLst>
              <a:ext uri="{FF2B5EF4-FFF2-40B4-BE49-F238E27FC236}">
                <a16:creationId xmlns:a16="http://schemas.microsoft.com/office/drawing/2014/main" id="{263783E7-A614-9785-3937-5297059A3611}"/>
              </a:ext>
            </a:extLst>
          </p:cNvPr>
          <p:cNvSpPr txBox="1"/>
          <p:nvPr/>
        </p:nvSpPr>
        <p:spPr>
          <a:xfrm>
            <a:off x="151075" y="2146852"/>
            <a:ext cx="5216056" cy="286232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t>A deep Convolutional Neural Network (CNN) is created using multiple Conv2D, MaxPooling2D, Dropout, and Dense layers. </a:t>
            </a:r>
          </a:p>
          <a:p>
            <a:pPr marL="285750" indent="-285750">
              <a:buClr>
                <a:schemeClr val="accent2"/>
              </a:buClr>
              <a:buFont typeface="Arial" panose="020B0604020202020204" pitchFamily="34" charset="0"/>
              <a:buChar char="•"/>
            </a:pPr>
            <a:r>
              <a:rPr lang="en-US" dirty="0"/>
              <a:t>The </a:t>
            </a:r>
            <a:r>
              <a:rPr lang="en-US" dirty="0" err="1"/>
              <a:t>ReLU</a:t>
            </a:r>
            <a:r>
              <a:rPr lang="en-US" dirty="0"/>
              <a:t> activation is used for hidden layers, while the </a:t>
            </a:r>
            <a:r>
              <a:rPr lang="en-US" dirty="0" err="1"/>
              <a:t>Softmax</a:t>
            </a:r>
            <a:r>
              <a:rPr lang="en-US" dirty="0"/>
              <a:t> activation is applied to the output layer for multi-class classification.</a:t>
            </a:r>
          </a:p>
          <a:p>
            <a:pPr marL="285750" indent="-285750">
              <a:buClr>
                <a:schemeClr val="accent2"/>
              </a:buClr>
              <a:buFont typeface="Arial" panose="020B0604020202020204" pitchFamily="34" charset="0"/>
              <a:buChar char="•"/>
            </a:pPr>
            <a:r>
              <a:rPr lang="en-US" dirty="0"/>
              <a:t>The model is compiled using categorical cross-entropy loss and the Adam optimizer. It is trained for 25 epochs with validation data to monitor performance and improve accuracy.</a:t>
            </a:r>
          </a:p>
        </p:txBody>
      </p:sp>
      <p:pic>
        <p:nvPicPr>
          <p:cNvPr id="10" name="Content Placeholder 9">
            <a:extLst>
              <a:ext uri="{FF2B5EF4-FFF2-40B4-BE49-F238E27FC236}">
                <a16:creationId xmlns:a16="http://schemas.microsoft.com/office/drawing/2014/main" id="{23BACE0B-3D1B-D460-E082-50937304801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600556" y="2146851"/>
            <a:ext cx="4549526" cy="3806079"/>
          </a:xfrm>
        </p:spPr>
      </p:pic>
    </p:spTree>
    <p:extLst>
      <p:ext uri="{BB962C8B-B14F-4D97-AF65-F5344CB8AC3E}">
        <p14:creationId xmlns:p14="http://schemas.microsoft.com/office/powerpoint/2010/main" val="336929890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192B-BE14-CF55-BC52-C50F1D188896}"/>
              </a:ext>
            </a:extLst>
          </p:cNvPr>
          <p:cNvSpPr>
            <a:spLocks noGrp="1"/>
          </p:cNvSpPr>
          <p:nvPr>
            <p:ph type="title"/>
          </p:nvPr>
        </p:nvSpPr>
        <p:spPr>
          <a:xfrm>
            <a:off x="2231136" y="523613"/>
            <a:ext cx="7729728" cy="1188720"/>
          </a:xfrm>
        </p:spPr>
        <p:txBody>
          <a:bodyPr/>
          <a:lstStyle/>
          <a:p>
            <a:r>
              <a:rPr lang="en-IN" dirty="0"/>
              <a:t>Testing the model</a:t>
            </a:r>
          </a:p>
        </p:txBody>
      </p:sp>
      <p:pic>
        <p:nvPicPr>
          <p:cNvPr id="5" name="Content Placeholder 4">
            <a:extLst>
              <a:ext uri="{FF2B5EF4-FFF2-40B4-BE49-F238E27FC236}">
                <a16:creationId xmlns:a16="http://schemas.microsoft.com/office/drawing/2014/main" id="{8950F442-F0E3-4F79-ED20-C8845F7332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952094" y="2003729"/>
            <a:ext cx="4055408" cy="4330658"/>
          </a:xfrm>
        </p:spPr>
      </p:pic>
      <p:sp>
        <p:nvSpPr>
          <p:cNvPr id="6" name="TextBox 5">
            <a:extLst>
              <a:ext uri="{FF2B5EF4-FFF2-40B4-BE49-F238E27FC236}">
                <a16:creationId xmlns:a16="http://schemas.microsoft.com/office/drawing/2014/main" id="{1F658E06-B4EA-6D4B-0BE9-DFC645447B09}"/>
              </a:ext>
            </a:extLst>
          </p:cNvPr>
          <p:cNvSpPr txBox="1"/>
          <p:nvPr/>
        </p:nvSpPr>
        <p:spPr>
          <a:xfrm>
            <a:off x="1033668" y="2866224"/>
            <a:ext cx="4206240" cy="175432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t>The trained CNN model is tested using the validation dataset to measure its accuracy and effectiveness in recognizing facial emotions. The evaluation helps assess how well the model generalizes to unseen data.</a:t>
            </a:r>
            <a:endParaRPr lang="en-IN" dirty="0"/>
          </a:p>
        </p:txBody>
      </p:sp>
    </p:spTree>
    <p:extLst>
      <p:ext uri="{BB962C8B-B14F-4D97-AF65-F5344CB8AC3E}">
        <p14:creationId xmlns:p14="http://schemas.microsoft.com/office/powerpoint/2010/main" val="411986482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C2BB-D7E3-4FDA-2E59-80C2F86FD115}"/>
              </a:ext>
            </a:extLst>
          </p:cNvPr>
          <p:cNvSpPr>
            <a:spLocks noGrp="1"/>
          </p:cNvSpPr>
          <p:nvPr>
            <p:ph type="title"/>
          </p:nvPr>
        </p:nvSpPr>
        <p:spPr/>
        <p:txBody>
          <a:bodyPr/>
          <a:lstStyle/>
          <a:p>
            <a:r>
              <a:rPr lang="en-IN" dirty="0"/>
              <a:t>Prediction on External Image</a:t>
            </a:r>
          </a:p>
        </p:txBody>
      </p:sp>
      <p:pic>
        <p:nvPicPr>
          <p:cNvPr id="5" name="Content Placeholder 4">
            <a:extLst>
              <a:ext uri="{FF2B5EF4-FFF2-40B4-BE49-F238E27FC236}">
                <a16:creationId xmlns:a16="http://schemas.microsoft.com/office/drawing/2014/main" id="{24BB6DF7-7C20-26E4-96D9-483A8A9E0DE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965417" y="2401295"/>
            <a:ext cx="5352616" cy="3776868"/>
          </a:xfrm>
        </p:spPr>
      </p:pic>
      <p:sp>
        <p:nvSpPr>
          <p:cNvPr id="6" name="TextBox 5">
            <a:extLst>
              <a:ext uri="{FF2B5EF4-FFF2-40B4-BE49-F238E27FC236}">
                <a16:creationId xmlns:a16="http://schemas.microsoft.com/office/drawing/2014/main" id="{706B1648-769D-5C90-664C-49EF0804CF95}"/>
              </a:ext>
            </a:extLst>
          </p:cNvPr>
          <p:cNvSpPr txBox="1"/>
          <p:nvPr/>
        </p:nvSpPr>
        <p:spPr>
          <a:xfrm>
            <a:off x="286247" y="2401295"/>
            <a:ext cx="4858247" cy="369331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t>The external image is loaded in grayscale, face detection is applied, and the image is resized to 48x48 pixels for consistency with the model's input requirements.</a:t>
            </a:r>
          </a:p>
          <a:p>
            <a:pPr marL="285750" indent="-285750">
              <a:buClr>
                <a:schemeClr val="accent2"/>
              </a:buClr>
              <a:buFont typeface="Arial" panose="020B0604020202020204" pitchFamily="34" charset="0"/>
              <a:buChar char="•"/>
            </a:pPr>
            <a:r>
              <a:rPr lang="en-US" dirty="0"/>
              <a:t>The preprocessed image is fed into the trained CNN model, which predicts the corresponding emotion label by applying the </a:t>
            </a:r>
            <a:r>
              <a:rPr lang="en-US" dirty="0" err="1"/>
              <a:t>softmax</a:t>
            </a:r>
            <a:r>
              <a:rPr lang="en-US" dirty="0"/>
              <a:t> function and selecting the highest probability class.</a:t>
            </a:r>
          </a:p>
          <a:p>
            <a:pPr marL="285750" indent="-285750">
              <a:buClr>
                <a:schemeClr val="accent2"/>
              </a:buClr>
              <a:buFont typeface="Arial" panose="020B0604020202020204" pitchFamily="34" charset="0"/>
              <a:buChar char="•"/>
            </a:pPr>
            <a:r>
              <a:rPr lang="en-US" dirty="0"/>
              <a:t>The processed image is displayed with the predicted emotion label, ensuring clear interpretation. Grid settings, axis ticks, and color mapping are customized to match the reference display.</a:t>
            </a:r>
            <a:endParaRPr lang="en-IN" dirty="0"/>
          </a:p>
        </p:txBody>
      </p:sp>
    </p:spTree>
    <p:extLst>
      <p:ext uri="{BB962C8B-B14F-4D97-AF65-F5344CB8AC3E}">
        <p14:creationId xmlns:p14="http://schemas.microsoft.com/office/powerpoint/2010/main" val="420704088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00E3-E057-8A3F-2DE4-B46379D9519D}"/>
              </a:ext>
            </a:extLst>
          </p:cNvPr>
          <p:cNvSpPr>
            <a:spLocks noGrp="1"/>
          </p:cNvSpPr>
          <p:nvPr>
            <p:ph type="title"/>
          </p:nvPr>
        </p:nvSpPr>
        <p:spPr/>
        <p:txBody>
          <a:bodyPr/>
          <a:lstStyle/>
          <a:p>
            <a:r>
              <a:rPr lang="en-IN" dirty="0"/>
              <a:t>Project Result</a:t>
            </a:r>
          </a:p>
        </p:txBody>
      </p:sp>
    </p:spTree>
    <p:extLst>
      <p:ext uri="{BB962C8B-B14F-4D97-AF65-F5344CB8AC3E}">
        <p14:creationId xmlns:p14="http://schemas.microsoft.com/office/powerpoint/2010/main" val="82923353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398A-71C9-6A06-C363-C08120F0B4B9}"/>
              </a:ext>
            </a:extLst>
          </p:cNvPr>
          <p:cNvSpPr>
            <a:spLocks noGrp="1"/>
          </p:cNvSpPr>
          <p:nvPr>
            <p:ph type="title"/>
          </p:nvPr>
        </p:nvSpPr>
        <p:spPr/>
        <p:txBody>
          <a:bodyPr/>
          <a:lstStyle/>
          <a:p>
            <a:r>
              <a:rPr lang="en-IN" dirty="0"/>
              <a:t>Output of the prediction</a:t>
            </a:r>
          </a:p>
        </p:txBody>
      </p:sp>
      <p:sp>
        <p:nvSpPr>
          <p:cNvPr id="3" name="Content Placeholder 2">
            <a:extLst>
              <a:ext uri="{FF2B5EF4-FFF2-40B4-BE49-F238E27FC236}">
                <a16:creationId xmlns:a16="http://schemas.microsoft.com/office/drawing/2014/main" id="{A3B018C0-342E-57FE-603E-C7F3A74DEF7C}"/>
              </a:ext>
            </a:extLst>
          </p:cNvPr>
          <p:cNvSpPr>
            <a:spLocks noGrp="1"/>
          </p:cNvSpPr>
          <p:nvPr>
            <p:ph idx="1"/>
          </p:nvPr>
        </p:nvSpPr>
        <p:spPr>
          <a:xfrm>
            <a:off x="935073" y="2761044"/>
            <a:ext cx="4734207" cy="3292407"/>
          </a:xfrm>
        </p:spPr>
        <p:txBody>
          <a:bodyPr>
            <a:normAutofit/>
          </a:bodyPr>
          <a:lstStyle/>
          <a:p>
            <a:r>
              <a:rPr lang="en-US" dirty="0"/>
              <a:t>The predicted emotion is displayed in the label  along with the random image. In this particular instance we have emotion ‘happy’ correctly predicted for the random input image</a:t>
            </a:r>
          </a:p>
          <a:p>
            <a:r>
              <a:rPr lang="en-US" dirty="0"/>
              <a:t>The input needs to be manually provided to the model by providing the path to the input image.</a:t>
            </a:r>
          </a:p>
          <a:p>
            <a:r>
              <a:rPr lang="en-US" dirty="0"/>
              <a:t>Image can be of any emotion on facial emotion as long as the image and face are clearly visible</a:t>
            </a:r>
            <a:endParaRPr lang="en-IN" dirty="0"/>
          </a:p>
        </p:txBody>
      </p:sp>
      <p:pic>
        <p:nvPicPr>
          <p:cNvPr id="5" name="Picture 4">
            <a:extLst>
              <a:ext uri="{FF2B5EF4-FFF2-40B4-BE49-F238E27FC236}">
                <a16:creationId xmlns:a16="http://schemas.microsoft.com/office/drawing/2014/main" id="{6BCB997F-DB37-5431-E8EF-DBE92E75BD0D}"/>
              </a:ext>
            </a:extLst>
          </p:cNvPr>
          <p:cNvPicPr>
            <a:picLocks noChangeAspect="1"/>
          </p:cNvPicPr>
          <p:nvPr/>
        </p:nvPicPr>
        <p:blipFill>
          <a:blip r:embed="rId2">
            <a:extLst>
              <a:ext uri="{28A0092B-C50C-407E-A947-70E740481C1C}">
                <a14:useLocalDpi xmlns:a14="http://schemas.microsoft.com/office/drawing/2010/main" val="0"/>
              </a:ext>
            </a:extLst>
          </a:blip>
          <a:srcRect t="2866"/>
          <a:stretch/>
        </p:blipFill>
        <p:spPr>
          <a:xfrm>
            <a:off x="6869074" y="2463282"/>
            <a:ext cx="4165440" cy="4006147"/>
          </a:xfrm>
          <a:prstGeom prst="rect">
            <a:avLst/>
          </a:prstGeom>
        </p:spPr>
      </p:pic>
    </p:spTree>
    <p:extLst>
      <p:ext uri="{BB962C8B-B14F-4D97-AF65-F5344CB8AC3E}">
        <p14:creationId xmlns:p14="http://schemas.microsoft.com/office/powerpoint/2010/main" val="289566330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4888-8B66-C942-1548-B81ECDF458D2}"/>
              </a:ext>
            </a:extLst>
          </p:cNvPr>
          <p:cNvSpPr>
            <a:spLocks noGrp="1"/>
          </p:cNvSpPr>
          <p:nvPr>
            <p:ph type="title"/>
          </p:nvPr>
        </p:nvSpPr>
        <p:spPr/>
        <p:txBody>
          <a:bodyPr/>
          <a:lstStyle/>
          <a:p>
            <a:r>
              <a:rPr lang="en-IN" dirty="0"/>
              <a:t>Model evaluation and error</a:t>
            </a:r>
          </a:p>
        </p:txBody>
      </p:sp>
      <p:sp>
        <p:nvSpPr>
          <p:cNvPr id="7" name="TextBox 6">
            <a:extLst>
              <a:ext uri="{FF2B5EF4-FFF2-40B4-BE49-F238E27FC236}">
                <a16:creationId xmlns:a16="http://schemas.microsoft.com/office/drawing/2014/main" id="{304D1B7E-8BD7-E714-0040-E5AA0AA5820F}"/>
              </a:ext>
            </a:extLst>
          </p:cNvPr>
          <p:cNvSpPr txBox="1"/>
          <p:nvPr/>
        </p:nvSpPr>
        <p:spPr>
          <a:xfrm>
            <a:off x="405518" y="2551837"/>
            <a:ext cx="5915770" cy="230832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IN" dirty="0"/>
              <a:t>The evaluation was performed on the following matrices:</a:t>
            </a:r>
          </a:p>
          <a:p>
            <a:pPr marL="285750" indent="-285750">
              <a:buClr>
                <a:schemeClr val="accent2"/>
              </a:buClr>
              <a:buFont typeface="Arial" panose="020B0604020202020204" pitchFamily="34" charset="0"/>
              <a:buChar char="•"/>
            </a:pPr>
            <a:r>
              <a:rPr lang="en-US" b="0" i="0" dirty="0">
                <a:effectLst/>
                <a:latin typeface="+mj-lt"/>
              </a:rPr>
              <a:t>The validation accuracy is : [0.573]</a:t>
            </a:r>
          </a:p>
          <a:p>
            <a:pPr marL="285750" indent="-285750">
              <a:buClr>
                <a:schemeClr val="accent2"/>
              </a:buClr>
              <a:buFont typeface="Arial" panose="020B0604020202020204" pitchFamily="34" charset="0"/>
              <a:buChar char="•"/>
            </a:pPr>
            <a:r>
              <a:rPr lang="en-US" b="0" i="0" dirty="0">
                <a:effectLst/>
                <a:latin typeface="+mj-lt"/>
              </a:rPr>
              <a:t>The training accuracy is : [0.5492]</a:t>
            </a:r>
          </a:p>
          <a:p>
            <a:pPr marL="285750" indent="-285750">
              <a:buClr>
                <a:schemeClr val="accent2"/>
              </a:buClr>
              <a:buFont typeface="Arial" panose="020B0604020202020204" pitchFamily="34" charset="0"/>
              <a:buChar char="•"/>
            </a:pPr>
            <a:r>
              <a:rPr lang="en-US" b="0" i="0" dirty="0">
                <a:effectLst/>
                <a:latin typeface="+mj-lt"/>
              </a:rPr>
              <a:t>The validation loss is : [1.1218]</a:t>
            </a:r>
          </a:p>
          <a:p>
            <a:pPr marL="285750" indent="-285750">
              <a:buClr>
                <a:schemeClr val="accent2"/>
              </a:buClr>
              <a:buFont typeface="Arial" panose="020B0604020202020204" pitchFamily="34" charset="0"/>
              <a:buChar char="•"/>
            </a:pPr>
            <a:r>
              <a:rPr lang="en-US" b="0" i="0" dirty="0">
                <a:effectLst/>
                <a:latin typeface="+mj-lt"/>
              </a:rPr>
              <a:t>The training loss is : [1.2158</a:t>
            </a:r>
            <a:r>
              <a:rPr lang="en-IN" b="0" i="0" dirty="0">
                <a:effectLst/>
                <a:latin typeface="+mj-lt"/>
              </a:rPr>
              <a:t>]</a:t>
            </a:r>
          </a:p>
          <a:p>
            <a:pPr marL="285750" indent="-285750">
              <a:buClr>
                <a:schemeClr val="accent2"/>
              </a:buClr>
              <a:buFont typeface="Arial" panose="020B0604020202020204" pitchFamily="34" charset="0"/>
              <a:buChar char="•"/>
            </a:pPr>
            <a:r>
              <a:rPr lang="en-IN" dirty="0">
                <a:latin typeface="+mj-lt"/>
              </a:rPr>
              <a:t>Although the model is accurate enough it might produce incorrect predictions still. One such example is given here.</a:t>
            </a:r>
          </a:p>
          <a:p>
            <a:endParaRPr lang="en-IN" dirty="0"/>
          </a:p>
        </p:txBody>
      </p:sp>
      <p:pic>
        <p:nvPicPr>
          <p:cNvPr id="9" name="Picture 8">
            <a:extLst>
              <a:ext uri="{FF2B5EF4-FFF2-40B4-BE49-F238E27FC236}">
                <a16:creationId xmlns:a16="http://schemas.microsoft.com/office/drawing/2014/main" id="{3BD73C3C-7FA5-03A0-E58A-034304F7BA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20315" y="2442602"/>
            <a:ext cx="4005852" cy="3871428"/>
          </a:xfrm>
          <a:prstGeom prst="rect">
            <a:avLst/>
          </a:prstGeom>
        </p:spPr>
      </p:pic>
    </p:spTree>
    <p:extLst>
      <p:ext uri="{BB962C8B-B14F-4D97-AF65-F5344CB8AC3E}">
        <p14:creationId xmlns:p14="http://schemas.microsoft.com/office/powerpoint/2010/main" val="41916198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CD8F-F00B-2F21-D69D-5C931AD598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73945D2-2358-5BBB-925D-5F69DFC4E70D}"/>
              </a:ext>
            </a:extLst>
          </p:cNvPr>
          <p:cNvSpPr>
            <a:spLocks noGrp="1"/>
          </p:cNvSpPr>
          <p:nvPr>
            <p:ph idx="1"/>
          </p:nvPr>
        </p:nvSpPr>
        <p:spPr>
          <a:xfrm>
            <a:off x="930303" y="2638044"/>
            <a:ext cx="10392354" cy="3081621"/>
          </a:xfrm>
        </p:spPr>
        <p:txBody>
          <a:bodyPr>
            <a:normAutofit/>
          </a:bodyPr>
          <a:lstStyle/>
          <a:p>
            <a:r>
              <a:rPr lang="en-US" dirty="0"/>
              <a:t>The Facial Emotion Recognition Using Machine Learning project successfully demonstrated the capabilities of deep learning in classifying human emotions from facial expressions. </a:t>
            </a:r>
          </a:p>
          <a:p>
            <a:r>
              <a:rPr lang="en-US" dirty="0"/>
              <a:t>The project followed a structured approach, from data preprocessing and model training to evaluation and deployment, showcasing the practical application of machine learning in computer vision. </a:t>
            </a:r>
          </a:p>
          <a:p>
            <a:r>
              <a:rPr lang="en-US" dirty="0"/>
              <a:t>Looking ahead, this project opens doors for several future enhancements. Integrating the model with real-time video processing using OpenCV could enable live emotion detection, expanding its applications in fields like psychology, customer feedback analysis, and human-computer interaction. </a:t>
            </a:r>
            <a:br>
              <a:rPr lang="en-US" dirty="0"/>
            </a:br>
            <a:endParaRPr lang="en-US" dirty="0"/>
          </a:p>
        </p:txBody>
      </p:sp>
    </p:spTree>
    <p:extLst>
      <p:ext uri="{BB962C8B-B14F-4D97-AF65-F5344CB8AC3E}">
        <p14:creationId xmlns:p14="http://schemas.microsoft.com/office/powerpoint/2010/main" val="40812101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61B1-3B76-FD7B-CDE5-3CC906513B74}"/>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61242AA1-A623-4F2E-6A42-DF266CD07A7D}"/>
              </a:ext>
            </a:extLst>
          </p:cNvPr>
          <p:cNvSpPr>
            <a:spLocks noGrp="1"/>
          </p:cNvSpPr>
          <p:nvPr>
            <p:ph idx="1"/>
          </p:nvPr>
        </p:nvSpPr>
        <p:spPr>
          <a:xfrm>
            <a:off x="2231136" y="2638044"/>
            <a:ext cx="7729728" cy="3428801"/>
          </a:xfrm>
        </p:spPr>
        <p:txBody>
          <a:bodyPr numCol="1">
            <a:normAutofit/>
          </a:bodyPr>
          <a:lstStyle/>
          <a:p>
            <a:r>
              <a:rPr lang="en-IN" dirty="0"/>
              <a:t>Introduction</a:t>
            </a:r>
          </a:p>
          <a:p>
            <a:pPr lvl="1"/>
            <a:r>
              <a:rPr lang="en-IN" dirty="0"/>
              <a:t>What is </a:t>
            </a:r>
            <a:r>
              <a:rPr lang="en-US" i="0" u="none" strike="noStrike" baseline="0" dirty="0"/>
              <a:t>Facial Emotion Recognition</a:t>
            </a:r>
            <a:r>
              <a:rPr lang="en-IN" dirty="0"/>
              <a:t>?</a:t>
            </a:r>
          </a:p>
          <a:p>
            <a:r>
              <a:rPr lang="en-IN" dirty="0"/>
              <a:t>Objective</a:t>
            </a:r>
          </a:p>
          <a:p>
            <a:r>
              <a:rPr lang="en-IN" dirty="0"/>
              <a:t>Synopsis of the project</a:t>
            </a:r>
          </a:p>
          <a:p>
            <a:pPr lvl="1"/>
            <a:r>
              <a:rPr lang="en-IN" dirty="0"/>
              <a:t>Project Details, Prerequisites</a:t>
            </a:r>
          </a:p>
          <a:p>
            <a:pPr lvl="1"/>
            <a:r>
              <a:rPr lang="en-IN" dirty="0"/>
              <a:t>The Process: Processing data, Building and training model,  Testing</a:t>
            </a:r>
          </a:p>
          <a:p>
            <a:r>
              <a:rPr lang="en-IN" dirty="0"/>
              <a:t>Project Result and Learnings</a:t>
            </a:r>
          </a:p>
          <a:p>
            <a:r>
              <a:rPr lang="en-IN" dirty="0"/>
              <a:t>Conclusion</a:t>
            </a:r>
          </a:p>
          <a:p>
            <a:pPr lvl="1"/>
            <a:endParaRPr lang="en-IN" dirty="0"/>
          </a:p>
        </p:txBody>
      </p:sp>
    </p:spTree>
    <p:extLst>
      <p:ext uri="{BB962C8B-B14F-4D97-AF65-F5344CB8AC3E}">
        <p14:creationId xmlns:p14="http://schemas.microsoft.com/office/powerpoint/2010/main" val="157965139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52F8BC-B23B-D7BE-E1AC-B0636EBEA8A2}"/>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0296417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0D41-371E-9654-CB38-951E2E649D9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127FC1A-589C-EDA0-27C0-96359E181591}"/>
              </a:ext>
            </a:extLst>
          </p:cNvPr>
          <p:cNvSpPr>
            <a:spLocks noGrp="1"/>
          </p:cNvSpPr>
          <p:nvPr>
            <p:ph idx="1"/>
          </p:nvPr>
        </p:nvSpPr>
        <p:spPr>
          <a:xfrm>
            <a:off x="2231136" y="2584579"/>
            <a:ext cx="7901909" cy="3965511"/>
          </a:xfrm>
        </p:spPr>
        <p:txBody>
          <a:bodyPr>
            <a:normAutofit/>
          </a:bodyPr>
          <a:lstStyle/>
          <a:p>
            <a:r>
              <a:rPr lang="en-US" dirty="0"/>
              <a:t>Facial Emotion Recognition (FER) is a machine learning-based system that identifies human emotions from facial expressions.</a:t>
            </a:r>
          </a:p>
          <a:p>
            <a:r>
              <a:rPr lang="en-US" dirty="0"/>
              <a:t>The project uses a Convolutional Neural Network (CNN) model built with </a:t>
            </a:r>
            <a:r>
              <a:rPr lang="en-US" dirty="0" err="1"/>
              <a:t>Keras</a:t>
            </a:r>
            <a:r>
              <a:rPr lang="en-US" dirty="0"/>
              <a:t> to classify emotions accurately.</a:t>
            </a:r>
          </a:p>
          <a:p>
            <a:r>
              <a:rPr lang="en-US" dirty="0"/>
              <a:t>It is trained and tested on the Kaggle Facial Expression Dataset, ensuring a diverse set of facial expressions for better accuracy.</a:t>
            </a:r>
          </a:p>
          <a:p>
            <a:r>
              <a:rPr lang="en-US" dirty="0"/>
              <a:t>The system integrates </a:t>
            </a:r>
            <a:r>
              <a:rPr lang="en-US" b="1" dirty="0"/>
              <a:t>computer vision techniques</a:t>
            </a:r>
            <a:r>
              <a:rPr lang="en-US" dirty="0"/>
              <a:t> with machine learning, enabling applications in healthcare, security, and human-computer interaction.</a:t>
            </a:r>
            <a:endParaRPr lang="en-US" dirty="0">
              <a:solidFill>
                <a:schemeClr val="tx1"/>
              </a:solidFill>
            </a:endParaRPr>
          </a:p>
        </p:txBody>
      </p:sp>
    </p:spTree>
    <p:extLst>
      <p:ext uri="{BB962C8B-B14F-4D97-AF65-F5344CB8AC3E}">
        <p14:creationId xmlns:p14="http://schemas.microsoft.com/office/powerpoint/2010/main" val="16405914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6E53-AC8B-B480-D7B9-D6D33A8826CB}"/>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1A7406C-834B-F83F-F076-94F538009DF4}"/>
              </a:ext>
            </a:extLst>
          </p:cNvPr>
          <p:cNvSpPr>
            <a:spLocks noGrp="1"/>
          </p:cNvSpPr>
          <p:nvPr>
            <p:ph idx="1"/>
          </p:nvPr>
        </p:nvSpPr>
        <p:spPr>
          <a:xfrm>
            <a:off x="2231136" y="2638043"/>
            <a:ext cx="7729728" cy="3893385"/>
          </a:xfrm>
        </p:spPr>
        <p:txBody>
          <a:bodyPr>
            <a:normAutofit/>
          </a:bodyPr>
          <a:lstStyle/>
          <a:p>
            <a:r>
              <a:rPr lang="en-US" dirty="0"/>
              <a:t>Develop an accurate CNN-based model capable of recognizing facial emotions from static images.</a:t>
            </a:r>
          </a:p>
          <a:p>
            <a:r>
              <a:rPr lang="en-US" dirty="0"/>
              <a:t>Enhance human-computer interaction by enabling machines to interpret and respond to human emotions.</a:t>
            </a:r>
          </a:p>
          <a:p>
            <a:r>
              <a:rPr lang="en-US" dirty="0"/>
              <a:t>Improve emotion recognition accuracy by using machine learning techniques and preprocessing methods.</a:t>
            </a:r>
          </a:p>
          <a:p>
            <a:r>
              <a:rPr lang="en-US" dirty="0"/>
              <a:t>Enable real-world applications such as mental health monitoring, sentiment analysis, and smart surveillance systems.</a:t>
            </a:r>
          </a:p>
        </p:txBody>
      </p:sp>
    </p:spTree>
    <p:extLst>
      <p:ext uri="{BB962C8B-B14F-4D97-AF65-F5344CB8AC3E}">
        <p14:creationId xmlns:p14="http://schemas.microsoft.com/office/powerpoint/2010/main" val="31420811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64F62-6DF6-5236-BDC6-F24A247AE362}"/>
              </a:ext>
            </a:extLst>
          </p:cNvPr>
          <p:cNvSpPr>
            <a:spLocks noGrp="1"/>
          </p:cNvSpPr>
          <p:nvPr>
            <p:ph type="ctrTitle"/>
          </p:nvPr>
        </p:nvSpPr>
        <p:spPr/>
        <p:txBody>
          <a:bodyPr/>
          <a:lstStyle/>
          <a:p>
            <a:r>
              <a:rPr lang="en-IN" dirty="0"/>
              <a:t>Synopsis of the Project</a:t>
            </a:r>
          </a:p>
        </p:txBody>
      </p:sp>
    </p:spTree>
    <p:extLst>
      <p:ext uri="{BB962C8B-B14F-4D97-AF65-F5344CB8AC3E}">
        <p14:creationId xmlns:p14="http://schemas.microsoft.com/office/powerpoint/2010/main" val="23823649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96E-C035-216B-20C9-E3AB14C6B3F3}"/>
              </a:ext>
            </a:extLst>
          </p:cNvPr>
          <p:cNvSpPr>
            <a:spLocks noGrp="1"/>
          </p:cNvSpPr>
          <p:nvPr>
            <p:ph type="title"/>
          </p:nvPr>
        </p:nvSpPr>
        <p:spPr/>
        <p:txBody>
          <a:bodyPr/>
          <a:lstStyle/>
          <a:p>
            <a:r>
              <a:rPr lang="en-IN" dirty="0"/>
              <a:t>Project Details</a:t>
            </a:r>
          </a:p>
        </p:txBody>
      </p:sp>
      <p:sp>
        <p:nvSpPr>
          <p:cNvPr id="3" name="Content Placeholder 2">
            <a:extLst>
              <a:ext uri="{FF2B5EF4-FFF2-40B4-BE49-F238E27FC236}">
                <a16:creationId xmlns:a16="http://schemas.microsoft.com/office/drawing/2014/main" id="{59D43DD9-9BEE-A7D2-F0C8-D534772CE92D}"/>
              </a:ext>
            </a:extLst>
          </p:cNvPr>
          <p:cNvSpPr>
            <a:spLocks noGrp="1"/>
          </p:cNvSpPr>
          <p:nvPr>
            <p:ph idx="1"/>
          </p:nvPr>
        </p:nvSpPr>
        <p:spPr>
          <a:xfrm>
            <a:off x="2231136" y="2638044"/>
            <a:ext cx="7729728" cy="3255264"/>
          </a:xfrm>
        </p:spPr>
        <p:txBody>
          <a:bodyPr>
            <a:noAutofit/>
          </a:bodyPr>
          <a:lstStyle/>
          <a:p>
            <a:pPr marL="0" indent="0" algn="ctr">
              <a:buNone/>
            </a:pPr>
            <a:r>
              <a:rPr lang="en-IN" dirty="0"/>
              <a:t>Name: </a:t>
            </a:r>
            <a:r>
              <a:rPr lang="en-US" sz="1800" i="0" u="none" strike="noStrike" baseline="0" dirty="0"/>
              <a:t>Facial Emotion Recognition using  Machine Learning</a:t>
            </a:r>
            <a:endParaRPr lang="en-US" dirty="0">
              <a:effectLst/>
              <a:ea typeface="Arial MT"/>
            </a:endParaRPr>
          </a:p>
          <a:p>
            <a:pPr marL="0" indent="0" algn="ctr">
              <a:buNone/>
            </a:pPr>
            <a:r>
              <a:rPr lang="en-IN" dirty="0"/>
              <a:t>Session: 8</a:t>
            </a:r>
            <a:r>
              <a:rPr lang="en-IN" baseline="30000" dirty="0"/>
              <a:t>th</a:t>
            </a:r>
            <a:r>
              <a:rPr lang="en-IN" dirty="0"/>
              <a:t> Semester, CSE-DS 2025</a:t>
            </a:r>
          </a:p>
          <a:p>
            <a:pPr marL="0" indent="0" algn="ctr">
              <a:buNone/>
            </a:pPr>
            <a:r>
              <a:rPr lang="en-IN" dirty="0"/>
              <a:t>Under the guidance of:  Prof. Lipsarani Jena</a:t>
            </a:r>
          </a:p>
          <a:p>
            <a:pPr marL="0" indent="0" algn="ctr">
              <a:buNone/>
            </a:pPr>
            <a:r>
              <a:rPr lang="en-IN" dirty="0"/>
              <a:t>Platform:  Windows only</a:t>
            </a:r>
          </a:p>
          <a:p>
            <a:pPr marL="0" indent="0" algn="ctr">
              <a:buNone/>
            </a:pPr>
            <a:r>
              <a:rPr lang="en-IN" dirty="0"/>
              <a:t>Project material: -</a:t>
            </a:r>
          </a:p>
          <a:p>
            <a:pPr algn="ctr"/>
            <a:r>
              <a:rPr lang="en-IN" dirty="0"/>
              <a:t>Visual Studio Code, </a:t>
            </a:r>
            <a:r>
              <a:rPr lang="en-IN" dirty="0" err="1"/>
              <a:t>Jupyter</a:t>
            </a:r>
            <a:endParaRPr lang="en-IN" dirty="0"/>
          </a:p>
          <a:p>
            <a:pPr algn="ctr"/>
            <a:r>
              <a:rPr lang="en-IN" dirty="0"/>
              <a:t>Facial Expression Dataset</a:t>
            </a:r>
          </a:p>
          <a:p>
            <a:pPr algn="ctr"/>
            <a:r>
              <a:rPr lang="en-IN" dirty="0"/>
              <a:t>Python modules such as pandas, </a:t>
            </a:r>
            <a:r>
              <a:rPr lang="en-IN" dirty="0" err="1"/>
              <a:t>numpy</a:t>
            </a:r>
            <a:r>
              <a:rPr lang="en-IN" dirty="0"/>
              <a:t>, matplotlib, cv2, </a:t>
            </a:r>
            <a:r>
              <a:rPr lang="en-IN" dirty="0" err="1"/>
              <a:t>keras</a:t>
            </a:r>
            <a:r>
              <a:rPr lang="en-IN" dirty="0"/>
              <a:t>, seaborn</a:t>
            </a:r>
          </a:p>
        </p:txBody>
      </p:sp>
    </p:spTree>
    <p:extLst>
      <p:ext uri="{BB962C8B-B14F-4D97-AF65-F5344CB8AC3E}">
        <p14:creationId xmlns:p14="http://schemas.microsoft.com/office/powerpoint/2010/main" val="9986879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75A4-EA30-6172-B8B8-76BDBEDB308A}"/>
              </a:ext>
            </a:extLst>
          </p:cNvPr>
          <p:cNvSpPr>
            <a:spLocks noGrp="1"/>
          </p:cNvSpPr>
          <p:nvPr>
            <p:ph type="title"/>
          </p:nvPr>
        </p:nvSpPr>
        <p:spPr>
          <a:xfrm>
            <a:off x="2231136" y="511467"/>
            <a:ext cx="7729728" cy="1188720"/>
          </a:xfrm>
        </p:spPr>
        <p:txBody>
          <a:bodyPr/>
          <a:lstStyle/>
          <a:p>
            <a:r>
              <a:rPr lang="en-IN" dirty="0"/>
              <a:t>Project</a:t>
            </a:r>
            <a:r>
              <a:rPr lang="en-IN" b="0" i="0" dirty="0">
                <a:solidFill>
                  <a:srgbClr val="444444"/>
                </a:solidFill>
                <a:effectLst/>
                <a:latin typeface="Georgia" panose="02040502050405020303" pitchFamily="18" charset="0"/>
              </a:rPr>
              <a:t> </a:t>
            </a:r>
            <a:r>
              <a:rPr lang="en-IN" b="0" i="0" dirty="0">
                <a:solidFill>
                  <a:schemeClr val="tx1"/>
                </a:solidFill>
                <a:effectLst/>
              </a:rPr>
              <a:t>Prerequisites</a:t>
            </a:r>
            <a:endParaRPr lang="en-IN" dirty="0"/>
          </a:p>
        </p:txBody>
      </p:sp>
      <p:sp>
        <p:nvSpPr>
          <p:cNvPr id="3" name="Content Placeholder 2">
            <a:extLst>
              <a:ext uri="{FF2B5EF4-FFF2-40B4-BE49-F238E27FC236}">
                <a16:creationId xmlns:a16="http://schemas.microsoft.com/office/drawing/2014/main" id="{FCDB962C-886B-B777-CF22-A4053310ED86}"/>
              </a:ext>
            </a:extLst>
          </p:cNvPr>
          <p:cNvSpPr>
            <a:spLocks noGrp="1"/>
          </p:cNvSpPr>
          <p:nvPr>
            <p:ph idx="1"/>
          </p:nvPr>
        </p:nvSpPr>
        <p:spPr>
          <a:xfrm>
            <a:off x="1754057" y="1966727"/>
            <a:ext cx="9960865" cy="4163972"/>
          </a:xfrm>
        </p:spPr>
        <p:txBody>
          <a:bodyPr>
            <a:normAutofit/>
          </a:bodyPr>
          <a:lstStyle/>
          <a:p>
            <a:pPr algn="l" fontAlgn="base">
              <a:spcAft>
                <a:spcPts val="1125"/>
              </a:spcAft>
              <a:buFont typeface="+mj-lt"/>
              <a:buAutoNum type="arabicPeriod"/>
            </a:pPr>
            <a:r>
              <a:rPr lang="en-IN" b="0" i="0" dirty="0">
                <a:solidFill>
                  <a:schemeClr val="tx1"/>
                </a:solidFill>
                <a:effectLst/>
              </a:rPr>
              <a:t>Python (3.12 used)</a:t>
            </a:r>
          </a:p>
          <a:p>
            <a:pPr algn="l" fontAlgn="base">
              <a:spcAft>
                <a:spcPts val="1125"/>
              </a:spcAft>
              <a:buFont typeface="+mj-lt"/>
              <a:buAutoNum type="arabicPeriod"/>
            </a:pPr>
            <a:r>
              <a:rPr lang="en-IN" b="0" i="0" dirty="0">
                <a:solidFill>
                  <a:schemeClr val="tx1"/>
                </a:solidFill>
                <a:effectLst/>
              </a:rPr>
              <a:t>IDE (</a:t>
            </a:r>
            <a:r>
              <a:rPr lang="en-IN" b="0" i="0" dirty="0" err="1">
                <a:solidFill>
                  <a:schemeClr val="tx1"/>
                </a:solidFill>
                <a:effectLst/>
              </a:rPr>
              <a:t>Jupyter</a:t>
            </a:r>
            <a:r>
              <a:rPr lang="en-IN" b="0" i="0" dirty="0">
                <a:solidFill>
                  <a:schemeClr val="tx1"/>
                </a:solidFill>
                <a:effectLst/>
              </a:rPr>
              <a:t> used)</a:t>
            </a:r>
          </a:p>
          <a:p>
            <a:pPr algn="l" fontAlgn="base">
              <a:spcAft>
                <a:spcPts val="1125"/>
              </a:spcAft>
              <a:buFont typeface="+mj-lt"/>
              <a:buAutoNum type="arabicPeriod"/>
            </a:pPr>
            <a:r>
              <a:rPr lang="en-IN" b="0" i="0" dirty="0" err="1">
                <a:solidFill>
                  <a:schemeClr val="tx1"/>
                </a:solidFill>
                <a:effectLst/>
              </a:rPr>
              <a:t>Numpy</a:t>
            </a:r>
            <a:r>
              <a:rPr lang="en-IN" b="0" i="0" dirty="0">
                <a:solidFill>
                  <a:schemeClr val="tx1"/>
                </a:solidFill>
                <a:effectLst/>
              </a:rPr>
              <a:t> (version 1.16.5)</a:t>
            </a:r>
          </a:p>
          <a:p>
            <a:pPr algn="l" fontAlgn="base">
              <a:spcAft>
                <a:spcPts val="1125"/>
              </a:spcAft>
              <a:buFont typeface="+mj-lt"/>
              <a:buAutoNum type="arabicPeriod"/>
            </a:pPr>
            <a:r>
              <a:rPr lang="en-IN" b="0" i="0" dirty="0">
                <a:solidFill>
                  <a:schemeClr val="tx1"/>
                </a:solidFill>
                <a:effectLst/>
              </a:rPr>
              <a:t>cv2 (</a:t>
            </a:r>
            <a:r>
              <a:rPr lang="en-IN" b="0" i="0" dirty="0" err="1">
                <a:solidFill>
                  <a:schemeClr val="tx1"/>
                </a:solidFill>
                <a:effectLst/>
              </a:rPr>
              <a:t>openCV</a:t>
            </a:r>
            <a:r>
              <a:rPr lang="en-IN" b="0" i="0" dirty="0">
                <a:solidFill>
                  <a:schemeClr val="tx1"/>
                </a:solidFill>
                <a:effectLst/>
              </a:rPr>
              <a:t>) (version 3.4.2)</a:t>
            </a:r>
          </a:p>
          <a:p>
            <a:pPr algn="l" fontAlgn="base">
              <a:spcAft>
                <a:spcPts val="1125"/>
              </a:spcAft>
              <a:buFont typeface="+mj-lt"/>
              <a:buAutoNum type="arabicPeriod"/>
            </a:pPr>
            <a:r>
              <a:rPr lang="en-IN" b="0" i="0" dirty="0" err="1">
                <a:solidFill>
                  <a:schemeClr val="tx1"/>
                </a:solidFill>
                <a:effectLst/>
              </a:rPr>
              <a:t>Keras</a:t>
            </a:r>
            <a:r>
              <a:rPr lang="en-IN" b="0" i="0" dirty="0">
                <a:solidFill>
                  <a:schemeClr val="tx1"/>
                </a:solidFill>
                <a:effectLst/>
              </a:rPr>
              <a:t> (version 2.3.1)</a:t>
            </a:r>
          </a:p>
          <a:p>
            <a:pPr algn="l" fontAlgn="base">
              <a:spcAft>
                <a:spcPts val="1125"/>
              </a:spcAft>
              <a:buFont typeface="+mj-lt"/>
              <a:buAutoNum type="arabicPeriod"/>
            </a:pPr>
            <a:r>
              <a:rPr lang="en-IN" b="0" i="0" dirty="0">
                <a:solidFill>
                  <a:schemeClr val="tx1"/>
                </a:solidFill>
                <a:effectLst/>
              </a:rPr>
              <a:t>Matplotlib (version 3.1.1)</a:t>
            </a:r>
          </a:p>
          <a:p>
            <a:pPr algn="l" fontAlgn="base">
              <a:spcAft>
                <a:spcPts val="1125"/>
              </a:spcAft>
              <a:buFont typeface="+mj-lt"/>
              <a:buAutoNum type="arabicPeriod"/>
            </a:pPr>
            <a:r>
              <a:rPr lang="en-IN" b="0" i="0" dirty="0">
                <a:solidFill>
                  <a:schemeClr val="tx1"/>
                </a:solidFill>
                <a:effectLst/>
              </a:rPr>
              <a:t>Pandas (version 0.25.1)</a:t>
            </a:r>
          </a:p>
        </p:txBody>
      </p:sp>
    </p:spTree>
    <p:extLst>
      <p:ext uri="{BB962C8B-B14F-4D97-AF65-F5344CB8AC3E}">
        <p14:creationId xmlns:p14="http://schemas.microsoft.com/office/powerpoint/2010/main" val="276065192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5DEAF3-9A27-98FA-5C8A-3ECBE478C101}"/>
              </a:ext>
            </a:extLst>
          </p:cNvPr>
          <p:cNvSpPr>
            <a:spLocks noGrp="1"/>
          </p:cNvSpPr>
          <p:nvPr>
            <p:ph type="title"/>
          </p:nvPr>
        </p:nvSpPr>
        <p:spPr/>
        <p:txBody>
          <a:bodyPr/>
          <a:lstStyle/>
          <a:p>
            <a:r>
              <a:rPr lang="en-IN" dirty="0"/>
              <a:t>The process</a:t>
            </a:r>
          </a:p>
        </p:txBody>
      </p:sp>
    </p:spTree>
    <p:extLst>
      <p:ext uri="{BB962C8B-B14F-4D97-AF65-F5344CB8AC3E}">
        <p14:creationId xmlns:p14="http://schemas.microsoft.com/office/powerpoint/2010/main" val="276918983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E682-0944-7390-2869-C5F72274C5E7}"/>
              </a:ext>
            </a:extLst>
          </p:cNvPr>
          <p:cNvSpPr>
            <a:spLocks noGrp="1"/>
          </p:cNvSpPr>
          <p:nvPr>
            <p:ph type="title"/>
          </p:nvPr>
        </p:nvSpPr>
        <p:spPr>
          <a:xfrm>
            <a:off x="2231136" y="572807"/>
            <a:ext cx="7729728" cy="1188720"/>
          </a:xfrm>
        </p:spPr>
        <p:txBody>
          <a:bodyPr/>
          <a:lstStyle/>
          <a:p>
            <a:r>
              <a:rPr lang="en-IN" dirty="0"/>
              <a:t>THE dataset</a:t>
            </a:r>
          </a:p>
        </p:txBody>
      </p:sp>
      <p:sp>
        <p:nvSpPr>
          <p:cNvPr id="5" name="TextBox 4">
            <a:extLst>
              <a:ext uri="{FF2B5EF4-FFF2-40B4-BE49-F238E27FC236}">
                <a16:creationId xmlns:a16="http://schemas.microsoft.com/office/drawing/2014/main" id="{8118D247-C662-DFBF-2DB2-CDAD4D115363}"/>
              </a:ext>
            </a:extLst>
          </p:cNvPr>
          <p:cNvSpPr txBox="1"/>
          <p:nvPr/>
        </p:nvSpPr>
        <p:spPr>
          <a:xfrm>
            <a:off x="394385" y="3082432"/>
            <a:ext cx="6117733" cy="1754326"/>
          </a:xfrm>
          <a:prstGeom prst="rect">
            <a:avLst/>
          </a:prstGeom>
          <a:noFill/>
        </p:spPr>
        <p:txBody>
          <a:bodyPr wrap="square" rtlCol="0">
            <a:spAutoFit/>
          </a:bodyPr>
          <a:lstStyle/>
          <a:p>
            <a:pPr marL="285750" indent="-285750">
              <a:buClr>
                <a:srgbClr val="FFFF00"/>
              </a:buClr>
              <a:buFont typeface="Arial" panose="020B0604020202020204" pitchFamily="34" charset="0"/>
              <a:buChar char="•"/>
            </a:pPr>
            <a:r>
              <a:rPr lang="en-US" dirty="0"/>
              <a:t>The dataset for this project contains ~36000 images of JPG format.</a:t>
            </a:r>
          </a:p>
          <a:p>
            <a:pPr marL="285750" indent="-285750">
              <a:buClr>
                <a:srgbClr val="FFFF00"/>
              </a:buClr>
              <a:buFont typeface="Arial" panose="020B0604020202020204" pitchFamily="34" charset="0"/>
              <a:buChar char="•"/>
            </a:pPr>
            <a:r>
              <a:rPr lang="en-US" dirty="0"/>
              <a:t>The dataset contains predefined testing and training data labeled for various emotions.</a:t>
            </a:r>
          </a:p>
          <a:p>
            <a:pPr marL="285750" indent="-285750">
              <a:buClr>
                <a:srgbClr val="FFFF00"/>
              </a:buClr>
              <a:buFont typeface="Arial" panose="020B0604020202020204" pitchFamily="34" charset="0"/>
              <a:buChar char="•"/>
            </a:pPr>
            <a:r>
              <a:rPr lang="en-US" dirty="0"/>
              <a:t>The emotions are happy, sad, fear, angry, neutral, surprise, disgust.</a:t>
            </a:r>
            <a:endParaRPr lang="en-IN" dirty="0"/>
          </a:p>
        </p:txBody>
      </p:sp>
      <p:pic>
        <p:nvPicPr>
          <p:cNvPr id="4" name="Picture 3">
            <a:extLst>
              <a:ext uri="{FF2B5EF4-FFF2-40B4-BE49-F238E27FC236}">
                <a16:creationId xmlns:a16="http://schemas.microsoft.com/office/drawing/2014/main" id="{634DB219-3D8E-9D13-A0BC-A5C4FEB65285}"/>
              </a:ext>
            </a:extLst>
          </p:cNvPr>
          <p:cNvPicPr>
            <a:picLocks noChangeAspect="1"/>
          </p:cNvPicPr>
          <p:nvPr/>
        </p:nvPicPr>
        <p:blipFill>
          <a:blip r:embed="rId2">
            <a:extLst>
              <a:ext uri="{28A0092B-C50C-407E-A947-70E740481C1C}">
                <a14:useLocalDpi xmlns:a14="http://schemas.microsoft.com/office/drawing/2010/main" val="0"/>
              </a:ext>
            </a:extLst>
          </a:blip>
          <a:srcRect t="3057"/>
          <a:stretch/>
        </p:blipFill>
        <p:spPr>
          <a:xfrm>
            <a:off x="6647290" y="2565917"/>
            <a:ext cx="5209595" cy="3403231"/>
          </a:xfrm>
          <a:prstGeom prst="rect">
            <a:avLst/>
          </a:prstGeom>
        </p:spPr>
      </p:pic>
    </p:spTree>
    <p:extLst>
      <p:ext uri="{BB962C8B-B14F-4D97-AF65-F5344CB8AC3E}">
        <p14:creationId xmlns:p14="http://schemas.microsoft.com/office/powerpoint/2010/main" val="3459092686"/>
      </p:ext>
    </p:extLst>
  </p:cSld>
  <p:clrMapOvr>
    <a:masterClrMapping/>
  </p:clrMapOvr>
  <p:transition spd="slow">
    <p:wipe/>
  </p:transition>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Parcel</Template>
  <TotalTime>1587</TotalTime>
  <Words>1033</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MT</vt:lpstr>
      <vt:lpstr>Georgia</vt:lpstr>
      <vt:lpstr>Gill Sans MT</vt:lpstr>
      <vt:lpstr>Parcel</vt:lpstr>
      <vt:lpstr>Facial Emotion Recognition using  Machine Learning</vt:lpstr>
      <vt:lpstr>Outline</vt:lpstr>
      <vt:lpstr>Introduction</vt:lpstr>
      <vt:lpstr>Objective</vt:lpstr>
      <vt:lpstr>Synopsis of the Project</vt:lpstr>
      <vt:lpstr>Project Details</vt:lpstr>
      <vt:lpstr>Project Prerequisites</vt:lpstr>
      <vt:lpstr>The process</vt:lpstr>
      <vt:lpstr>THE dataset</vt:lpstr>
      <vt:lpstr>Processing data</vt:lpstr>
      <vt:lpstr>A look at the data</vt:lpstr>
      <vt:lpstr>Preparing for the model</vt:lpstr>
      <vt:lpstr>Creating and training The model</vt:lpstr>
      <vt:lpstr>Testing the model</vt:lpstr>
      <vt:lpstr>Prediction on External Image</vt:lpstr>
      <vt:lpstr>Project Result</vt:lpstr>
      <vt:lpstr>Output of the prediction</vt:lpstr>
      <vt:lpstr>Model evaluation and error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Power BI ecommerce dashboard</dc:title>
  <dc:creator>SP Aryan Biswal</dc:creator>
  <cp:lastModifiedBy>SP Aryan Biswal</cp:lastModifiedBy>
  <cp:revision>58</cp:revision>
  <dcterms:created xsi:type="dcterms:W3CDTF">2023-07-08T15:07:44Z</dcterms:created>
  <dcterms:modified xsi:type="dcterms:W3CDTF">2025-03-27T16:19:35Z</dcterms:modified>
</cp:coreProperties>
</file>