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A5148-33AE-274B-B2E0-11EED8FCD761}" type="datetimeFigureOut">
              <a:rPr lang="en-US" smtClean="0"/>
              <a:t>4/13/22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21998-2DAF-8648-9950-929F42538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09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21998-2DAF-8648-9950-929F4253806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8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F5980-DB26-2940-9C30-D1397C008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6C28CD-E737-0D4D-A8BF-5003AC3C4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CD5CB-83B8-A842-8848-8CA046E02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301C-FF46-E54D-9854-D067EFD0A3AA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5A896-9CA0-0245-BFC0-19269CA66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21BF7-CE25-7C48-82BE-472D9D061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4BC31-C0E9-C44B-BB4B-6C076AFE8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14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22E98-B135-7F4A-8F03-75B3C5150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85B18F-968E-6645-9517-ACE569218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91030-EAF3-E541-9F74-7E894D653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301C-FF46-E54D-9854-D067EFD0A3AA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FBC85-EC0D-1945-ABA0-D05FCD60D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1923C-25CC-704C-8E1A-9404C5303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4BC31-C0E9-C44B-BB4B-6C076AFE8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43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AC9574-6DA4-6C4B-A0FC-E600D1A269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680FA-CC30-6444-8A73-20B30E507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0F5B7-0054-2540-973D-7E67E2AF3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301C-FF46-E54D-9854-D067EFD0A3AA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52207-EC7B-B640-9D31-CC4F2D05B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ECB87-7981-7748-911B-3E6685D51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4BC31-C0E9-C44B-BB4B-6C076AFE8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69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0F9A2-CF37-A74B-9C7A-A919CD88F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04FFC-0BB3-0F48-BBE9-A2DE6715A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618E2-D87A-8E41-A1F6-A13F31AD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301C-FF46-E54D-9854-D067EFD0A3AA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DE15D-F032-E445-A0A0-8738A64D1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5466C-93B4-6348-AACF-1F93E6276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4BC31-C0E9-C44B-BB4B-6C076AFE8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3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0BE35-3866-8A4D-A64D-3FA20929F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EB463-CBFE-1C47-9276-C5634DE9E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5FE8B-4A84-6345-A609-764CC6C3E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301C-FF46-E54D-9854-D067EFD0A3AA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F498D-F53C-F746-9723-88D49CFCF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71FB9-E450-2B42-B2F1-E41C66BB4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4BC31-C0E9-C44B-BB4B-6C076AFE8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09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CE32A-A4A7-D945-802F-D53BB7E40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9A4AD-61E8-774C-9FE4-3B2A004D4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D0B91-EAB0-814D-983B-A9931BA4E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F7559-62FD-484B-8988-E1EAEE60B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301C-FF46-E54D-9854-D067EFD0A3AA}" type="datetimeFigureOut">
              <a:rPr lang="en-US" smtClean="0"/>
              <a:t>4/13/22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1D756-5902-A749-85BA-1DAD6B09B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825AA-72E3-9D40-8B1B-630E5B25D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4BC31-C0E9-C44B-BB4B-6C076AFE8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0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F5C97-39B4-CD47-944A-59B6FA865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98E89-C899-1844-83E4-6F63E582F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726E40-FFF4-F74D-94C0-81E1EB76E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08B19E-D85E-8F4B-87CD-65491A54A1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5AD588-3D6F-EC4C-983C-B844D8E3D4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9150DA-1DCC-DC41-ACED-F9A1373C1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301C-FF46-E54D-9854-D067EFD0A3AA}" type="datetimeFigureOut">
              <a:rPr lang="en-US" smtClean="0"/>
              <a:t>4/13/22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E86BF1-4DB0-CA4F-A422-FE35F7F71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F16BB7-4649-7942-B2DC-C403A5B8E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4BC31-C0E9-C44B-BB4B-6C076AFE8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93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A60D5-1888-6D4D-91B2-57C4D0DCE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B33FA6-0251-0E40-A221-0DC81310A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301C-FF46-E54D-9854-D067EFD0A3AA}" type="datetimeFigureOut">
              <a:rPr lang="en-US" smtClean="0"/>
              <a:t>4/13/22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4ADCC8-E61A-7A44-89D6-D667E3A5B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8575D-2E18-5D48-8A2C-739FF4164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4BC31-C0E9-C44B-BB4B-6C076AFE8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5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9A8CB9-A300-744A-8A5A-F25058A9F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301C-FF46-E54D-9854-D067EFD0A3AA}" type="datetimeFigureOut">
              <a:rPr lang="en-US" smtClean="0"/>
              <a:t>4/13/22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3AD05A-540C-BB4D-9A44-AE9B3B2B8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4048F-18EF-E544-8207-210384FFD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4BC31-C0E9-C44B-BB4B-6C076AFE8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16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BAB7E-060F-2344-97E9-443FF1F0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A167F-C7C0-FC43-B154-B1818CE94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2715C5-94D4-9E49-97E1-B9D298594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A58C6-74AE-4B49-B9F4-F27EA678D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301C-FF46-E54D-9854-D067EFD0A3AA}" type="datetimeFigureOut">
              <a:rPr lang="en-US" smtClean="0"/>
              <a:t>4/13/22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15ABD-9B71-404C-8B64-749F569B5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62251-05F6-9042-AE06-580F3E067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4BC31-C0E9-C44B-BB4B-6C076AFE8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3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465D8-8191-6B45-B8A6-6C210257E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8CC778-F5EC-F443-9B3E-1815753184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BC178B-8CC4-384F-9C74-891F8A761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D5013-11D3-7B42-8B58-85BBB999C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301C-FF46-E54D-9854-D067EFD0A3AA}" type="datetimeFigureOut">
              <a:rPr lang="en-US" smtClean="0"/>
              <a:t>4/13/22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E63AC-0103-584A-A38D-6540918B5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FA287-25E5-5049-86FC-9F7C8211C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4BC31-C0E9-C44B-BB4B-6C076AFE8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53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B413F7-0F66-3942-8D0A-64E27B976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C168D-70F0-004A-ACA0-E15322CAE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000AA-D0CB-BA46-A606-AE158CBCE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4301C-FF46-E54D-9854-D067EFD0A3AA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41BF0-CFE3-464C-B62D-2E4A2F3A6D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B4CDA-134D-1B45-81B4-BFD47B133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4BC31-C0E9-C44B-BB4B-6C076AFE8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9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40945-AEBF-074B-A0C9-83B2EE1B02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Extending the SIMPLE model to choice tasks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5ADF69-C5B6-DF47-B31C-AD2052EAFC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Sean Conway</a:t>
            </a:r>
          </a:p>
        </p:txBody>
      </p:sp>
    </p:spTree>
    <p:extLst>
      <p:ext uri="{BB962C8B-B14F-4D97-AF65-F5344CB8AC3E}">
        <p14:creationId xmlns:p14="http://schemas.microsoft.com/office/powerpoint/2010/main" val="3475006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BF614-937A-BC4A-BB5D-76D00358B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8486"/>
            <a:ext cx="10515600" cy="1325563"/>
          </a:xfrm>
        </p:spPr>
        <p:txBody>
          <a:bodyPr/>
          <a:lstStyle/>
          <a:p>
            <a:r>
              <a:rPr lang="en-US" dirty="0"/>
              <a:t>Progress (so far)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91A585B-3791-2D46-9C4A-A204748CD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652" y="959351"/>
            <a:ext cx="4219575" cy="85741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Reproduced the Murdock (1962) serial recall curve from Brown et al </a:t>
            </a:r>
          </a:p>
          <a:p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E2CFA34-0C4C-B941-97F8-021619A04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07834"/>
            <a:ext cx="5621990" cy="37726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259205-612C-B348-9E1D-C112A5246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990" y="228600"/>
            <a:ext cx="6400800" cy="6400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4D4C176-A774-8645-8AA3-3C7313C27FC6}"/>
              </a:ext>
            </a:extLst>
          </p:cNvPr>
          <p:cNvSpPr txBox="1"/>
          <p:nvPr/>
        </p:nvSpPr>
        <p:spPr>
          <a:xfrm>
            <a:off x="777289" y="6260068"/>
            <a:ext cx="316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Brown et al (2007) Fig. 3</a:t>
            </a:r>
          </a:p>
        </p:txBody>
      </p:sp>
    </p:spTree>
    <p:extLst>
      <p:ext uri="{BB962C8B-B14F-4D97-AF65-F5344CB8AC3E}">
        <p14:creationId xmlns:p14="http://schemas.microsoft.com/office/powerpoint/2010/main" val="429427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0A63C-C6BB-084D-9255-02C85E923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(so far)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C41D4-4B5C-1E44-AE11-DD94BFE4F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76788" cy="4351338"/>
          </a:xfrm>
        </p:spPr>
        <p:txBody>
          <a:bodyPr/>
          <a:lstStyle/>
          <a:p>
            <a:r>
              <a:rPr lang="en-US" dirty="0"/>
              <a:t>Tried (and failed) parameter recovery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D92BFB-04ED-0D41-9D7A-FC18488D2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988" y="1712913"/>
            <a:ext cx="5533789" cy="425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33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7BBBB-3868-6F44-A980-58F1A94F0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720B7-B3C5-7B4A-9F5E-C880C3510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it for 2/3 AFC</a:t>
            </a:r>
          </a:p>
          <a:p>
            <a:r>
              <a:rPr lang="en-US" dirty="0"/>
              <a:t>Consider the types of choice problems to give it</a:t>
            </a:r>
          </a:p>
          <a:p>
            <a:pPr lvl="1"/>
            <a:r>
              <a:rPr lang="en-US" dirty="0"/>
              <a:t>Does it always satisfy regularity/IIA? (I think it will, but not 100% sure)</a:t>
            </a:r>
          </a:p>
          <a:p>
            <a:pPr lvl="1"/>
            <a:r>
              <a:rPr lang="en-US" dirty="0"/>
              <a:t>Try and “break” it?</a:t>
            </a:r>
          </a:p>
        </p:txBody>
      </p:sp>
    </p:spTree>
    <p:extLst>
      <p:ext uri="{BB962C8B-B14F-4D97-AF65-F5344CB8AC3E}">
        <p14:creationId xmlns:p14="http://schemas.microsoft.com/office/powerpoint/2010/main" val="2427526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A4434-6F6A-FA43-8A2D-83FE30A5F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5CF1B-60C7-9A48-B7CF-88842F081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Scale-Invariant Perceptual Learning Model (SIMPLE)</a:t>
            </a:r>
          </a:p>
          <a:p>
            <a:r>
              <a:rPr lang="en-US" dirty="0"/>
              <a:t>Predicts memory performance based on temporal distance</a:t>
            </a:r>
          </a:p>
          <a:p>
            <a:r>
              <a:rPr lang="en-US" dirty="0"/>
              <a:t>Takes ideas from literature on categorization, identification, choice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559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EAB95-42F2-0C4D-A8F2-2036CB1DB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2A756-B13C-5B4D-A994-052EFB095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24496"/>
            <a:ext cx="10515600" cy="4351338"/>
          </a:xfrm>
        </p:spPr>
        <p:txBody>
          <a:bodyPr/>
          <a:lstStyle/>
          <a:p>
            <a:r>
              <a:rPr lang="en-US" dirty="0"/>
              <a:t>Log scaled – Weberian Compression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042493-4DDF-6D40-8D80-9C40D96BB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336" y="1490414"/>
            <a:ext cx="6226676" cy="478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23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2E7F9-D1EB-5C42-B4E1-A958C5A5E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Psychological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0049A-38DF-B646-91EF-DC704D761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Physical dimension values may not correspond to psychological dimension values</a:t>
            </a:r>
          </a:p>
        </p:txBody>
      </p:sp>
      <p:pic>
        <p:nvPicPr>
          <p:cNvPr id="7" name="Picture 6" descr="A picture containing vector graphics, queen, businesscard&#10;&#10;Description automatically generated">
            <a:extLst>
              <a:ext uri="{FF2B5EF4-FFF2-40B4-BE49-F238E27FC236}">
                <a16:creationId xmlns:a16="http://schemas.microsoft.com/office/drawing/2014/main" id="{053A29B2-09A7-3448-9E19-95E345B9C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60" y="3243262"/>
            <a:ext cx="6936378" cy="33787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CD34AE-B262-244D-93CC-FD0B684D31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070" r="23263"/>
          <a:stretch/>
        </p:blipFill>
        <p:spPr>
          <a:xfrm>
            <a:off x="8115300" y="0"/>
            <a:ext cx="35433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65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1672A-A013-3348-88A4-0B927E8A0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2A647-E023-F04F-91D9-4681B7421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19550" cy="4351338"/>
          </a:xfrm>
        </p:spPr>
        <p:txBody>
          <a:bodyPr/>
          <a:lstStyle/>
          <a:p>
            <a:r>
              <a:rPr lang="en-US" dirty="0"/>
              <a:t>Exponentially decreasing function of psychological distance (Shepard, 1987; </a:t>
            </a:r>
            <a:r>
              <a:rPr lang="en-US" dirty="0" err="1"/>
              <a:t>Nosofsky</a:t>
            </a:r>
            <a:r>
              <a:rPr lang="en-US" dirty="0"/>
              <a:t>, 1986)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C268F6B-25B5-DE4A-BAFF-E53E4FBE6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525" y="0"/>
            <a:ext cx="5622925" cy="64498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BDEEA2-C743-874D-9972-90F2186DD1D9}"/>
              </a:ext>
            </a:extLst>
          </p:cNvPr>
          <p:cNvSpPr txBox="1"/>
          <p:nvPr/>
        </p:nvSpPr>
        <p:spPr>
          <a:xfrm>
            <a:off x="6096000" y="6449826"/>
            <a:ext cx="316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Shepard (1987 Fig. 1)</a:t>
            </a:r>
          </a:p>
        </p:txBody>
      </p:sp>
    </p:spTree>
    <p:extLst>
      <p:ext uri="{BB962C8B-B14F-4D97-AF65-F5344CB8AC3E}">
        <p14:creationId xmlns:p14="http://schemas.microsoft.com/office/powerpoint/2010/main" val="4002616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5F1C5-C3B5-6B49-A31D-B899371FB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Recall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DFE7C-0D2E-9D46-B102-C47C26934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19763" cy="4351338"/>
          </a:xfrm>
        </p:spPr>
        <p:txBody>
          <a:bodyPr/>
          <a:lstStyle/>
          <a:p>
            <a:r>
              <a:rPr lang="en-US" dirty="0"/>
              <a:t>In any given recall position, calculate each item’s similarity to other items.</a:t>
            </a:r>
          </a:p>
          <a:p>
            <a:pPr lvl="1"/>
            <a:r>
              <a:rPr lang="en-US" dirty="0"/>
              <a:t>D – Discriminability</a:t>
            </a:r>
          </a:p>
          <a:p>
            <a:r>
              <a:rPr lang="en-US" dirty="0"/>
              <a:t>In serial ordering, recall probability is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free recall, recall probability is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sz="1200" dirty="0"/>
          </a:p>
          <a:p>
            <a:endParaRPr lang="en-US" dirty="0"/>
          </a:p>
        </p:txBody>
      </p:sp>
      <p:pic>
        <p:nvPicPr>
          <p:cNvPr id="5" name="Picture 4" descr="Schematic&#10;&#10;Description automatically generated">
            <a:extLst>
              <a:ext uri="{FF2B5EF4-FFF2-40B4-BE49-F238E27FC236}">
                <a16:creationId xmlns:a16="http://schemas.microsoft.com/office/drawing/2014/main" id="{797B07B4-647F-224D-A2D7-984DD7981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612" y="2776537"/>
            <a:ext cx="3816350" cy="3027848"/>
          </a:xfrm>
          <a:prstGeom prst="rect">
            <a:avLst/>
          </a:prstGeom>
        </p:spPr>
      </p:pic>
      <p:pic>
        <p:nvPicPr>
          <p:cNvPr id="7" name="Picture 6" descr="Text, whiteboard&#10;&#10;Description automatically generated">
            <a:extLst>
              <a:ext uri="{FF2B5EF4-FFF2-40B4-BE49-F238E27FC236}">
                <a16:creationId xmlns:a16="http://schemas.microsoft.com/office/drawing/2014/main" id="{425EB9F7-2029-E540-8607-99AE99824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362" y="3655461"/>
            <a:ext cx="2095500" cy="1270000"/>
          </a:xfrm>
          <a:prstGeom prst="rect">
            <a:avLst/>
          </a:prstGeom>
        </p:spPr>
      </p:pic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7ADDBC01-8622-6747-A671-9C6B65E5A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7900" y="5492198"/>
            <a:ext cx="20955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21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FBB01-4A6A-B04D-B07D-4F7E86A8A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Luce Choice Rule </a:t>
            </a:r>
            <a:r>
              <a:rPr lang="en-US" sz="1800" dirty="0"/>
              <a:t>(e.g., Debreu, 1960; Luce, 1963)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04FE71-9D6A-9E4E-90F5-28823E0338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b="0" dirty="0"/>
              </a:p>
              <a:p>
                <a:r>
                  <a:rPr lang="en-US" b="0" dirty="0"/>
                  <a:t>U</a:t>
                </a:r>
                <a:r>
                  <a:rPr lang="en-US" baseline="-25000" dirty="0"/>
                  <a:t>i</a:t>
                </a:r>
                <a:r>
                  <a:rPr lang="en-US" dirty="0"/>
                  <a:t> = utility/value of option </a:t>
                </a:r>
                <a:r>
                  <a:rPr lang="en-US" dirty="0" err="1"/>
                  <a:t>i</a:t>
                </a:r>
                <a:r>
                  <a:rPr lang="en-US" b="0" dirty="0"/>
                  <a:t>  </a:t>
                </a:r>
              </a:p>
              <a:p>
                <a:r>
                  <a:rPr lang="en-US" dirty="0"/>
                  <a:t>Satisfies regularity &amp; independence of irrelevant alternatives IIA</a:t>
                </a:r>
              </a:p>
              <a:p>
                <a:pPr lvl="1"/>
                <a:r>
                  <a:rPr lang="en-US" dirty="0"/>
                  <a:t>Regularity – adding another option can never increase the probability of choosing a particular option </a:t>
                </a:r>
                <a:r>
                  <a:rPr lang="en-US" dirty="0" err="1"/>
                  <a:t>i</a:t>
                </a:r>
                <a:endParaRPr lang="en-US" dirty="0"/>
              </a:p>
              <a:p>
                <a:pPr lvl="1"/>
                <a:r>
                  <a:rPr lang="en-US" dirty="0"/>
                  <a:t>IIA – if P(A|A,B) &gt; P(B|A,B), it should also be the case that P(A|A,B,C) &gt; P(B|A,B,C)</a:t>
                </a:r>
              </a:p>
              <a:p>
                <a:r>
                  <a:rPr lang="en-US" dirty="0"/>
                  <a:t>Humans sometimes violate these axioms (e.g., Tversky, 1972, Huber et al., 1982)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04FE71-9D6A-9E4E-90F5-28823E0338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1726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960C6-DF1B-B040-9130-A9D943B5D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16DE5-9626-024F-9BF3-076E638F7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SIMPLE’s behavior in 2/3-AFC scenarios</a:t>
            </a:r>
          </a:p>
          <a:p>
            <a:pPr lvl="1"/>
            <a:r>
              <a:rPr lang="en-US" dirty="0"/>
              <a:t>E.g., “which item did you study at position 2?”</a:t>
            </a:r>
          </a:p>
          <a:p>
            <a:pPr lvl="1"/>
            <a:r>
              <a:rPr lang="en-US" dirty="0"/>
              <a:t>Similar to serial order, but with some items removed from the denominator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089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C6C57-3003-E74C-AD6B-2F7D77653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(so far)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A2824-831B-DF42-9303-511E22CC1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the model for free recall, serial recall/order</a:t>
            </a:r>
          </a:p>
          <a:p>
            <a:r>
              <a:rPr lang="en-US" dirty="0"/>
              <a:t>Both closed-form predictions and simulation based on parameter values</a:t>
            </a:r>
          </a:p>
        </p:txBody>
      </p:sp>
    </p:spTree>
    <p:extLst>
      <p:ext uri="{BB962C8B-B14F-4D97-AF65-F5344CB8AC3E}">
        <p14:creationId xmlns:p14="http://schemas.microsoft.com/office/powerpoint/2010/main" val="419120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375</Words>
  <Application>Microsoft Macintosh PowerPoint</Application>
  <PresentationFormat>Widescreen</PresentationFormat>
  <Paragraphs>47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Extending the SIMPLE model to choice tasks</vt:lpstr>
      <vt:lpstr>The Model</vt:lpstr>
      <vt:lpstr>Temporal distance</vt:lpstr>
      <vt:lpstr>Psychological Distance</vt:lpstr>
      <vt:lpstr>Similarity </vt:lpstr>
      <vt:lpstr>SIMPLE Recall Mechanism</vt:lpstr>
      <vt:lpstr>Luce Choice Rule (e.g., Debreu, 1960; Luce, 1963)</vt:lpstr>
      <vt:lpstr>The Proposal</vt:lpstr>
      <vt:lpstr>Progress (so far)</vt:lpstr>
      <vt:lpstr>Progress (so far)</vt:lpstr>
      <vt:lpstr>Progress (so far)</vt:lpstr>
      <vt:lpstr>To do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Extending the SIMPLE model to choice tasks</dc:title>
  <dc:creator>Sean Conway</dc:creator>
  <cp:lastModifiedBy>Sean Conway</cp:lastModifiedBy>
  <cp:revision>10</cp:revision>
  <dcterms:created xsi:type="dcterms:W3CDTF">2022-04-12T22:39:46Z</dcterms:created>
  <dcterms:modified xsi:type="dcterms:W3CDTF">2022-04-13T18:24:21Z</dcterms:modified>
</cp:coreProperties>
</file>