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ppt/notesSlides/notesSlide38.xml" ContentType="application/vnd.openxmlformats-officedocument.presentationml.notesSlide+xml"/>
  <Override PartName="/ppt/tags/tag38.xml" ContentType="application/vnd.openxmlformats-officedocument.presentationml.tags+xml"/>
  <Override PartName="/ppt/notesSlides/notesSlide39.xml" ContentType="application/vnd.openxmlformats-officedocument.presentationml.notesSlide+xml"/>
  <Override PartName="/ppt/tags/tag39.xml" ContentType="application/vnd.openxmlformats-officedocument.presentationml.tags+xml"/>
  <Override PartName="/ppt/notesSlides/notesSlide40.xml" ContentType="application/vnd.openxmlformats-officedocument.presentationml.notesSlide+xml"/>
  <Override PartName="/ppt/tags/tag40.xml" ContentType="application/vnd.openxmlformats-officedocument.presentationml.tags+xml"/>
  <Override PartName="/ppt/notesSlides/notesSlide41.xml" ContentType="application/vnd.openxmlformats-officedocument.presentationml.notesSlide+xml"/>
  <Override PartName="/ppt/tags/tag41.xml" ContentType="application/vnd.openxmlformats-officedocument.presentationml.tags+xml"/>
  <Override PartName="/ppt/notesSlides/notesSlide42.xml" ContentType="application/vnd.openxmlformats-officedocument.presentationml.notesSlide+xml"/>
  <Override PartName="/ppt/tags/tag42.xml" ContentType="application/vnd.openxmlformats-officedocument.presentationml.tags+xml"/>
  <Override PartName="/ppt/notesSlides/notesSlide43.xml" ContentType="application/vnd.openxmlformats-officedocument.presentationml.notesSlide+xml"/>
  <Override PartName="/ppt/tags/tag43.xml" ContentType="application/vnd.openxmlformats-officedocument.presentationml.tags+xml"/>
  <Override PartName="/ppt/notesSlides/notesSlide44.xml" ContentType="application/vnd.openxmlformats-officedocument.presentationml.notesSlide+xml"/>
  <Override PartName="/ppt/tags/tag44.xml" ContentType="application/vnd.openxmlformats-officedocument.presentationml.tags+xml"/>
  <Override PartName="/ppt/notesSlides/notesSlide45.xml" ContentType="application/vnd.openxmlformats-officedocument.presentationml.notesSlide+xml"/>
  <Override PartName="/ppt/tags/tag45.xml" ContentType="application/vnd.openxmlformats-officedocument.presentationml.tags+xml"/>
  <Override PartName="/ppt/notesSlides/notesSlide46.xml" ContentType="application/vnd.openxmlformats-officedocument.presentationml.notesSlide+xml"/>
  <Override PartName="/ppt/tags/tag46.xml" ContentType="application/vnd.openxmlformats-officedocument.presentationml.tags+xml"/>
  <Override PartName="/ppt/notesSlides/notesSlide47.xml" ContentType="application/vnd.openxmlformats-officedocument.presentationml.notesSlide+xml"/>
  <Override PartName="/ppt/tags/tag47.xml" ContentType="application/vnd.openxmlformats-officedocument.presentationml.tags+xml"/>
  <Override PartName="/ppt/notesSlides/notesSlide48.xml" ContentType="application/vnd.openxmlformats-officedocument.presentationml.notesSlide+xml"/>
  <Override PartName="/ppt/tags/tag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1"/>
  </p:notesMasterIdLst>
  <p:handoutMasterIdLst>
    <p:handoutMasterId r:id="rId52"/>
  </p:handoutMasterIdLst>
  <p:sldIdLst>
    <p:sldId id="265" r:id="rId2"/>
    <p:sldId id="611" r:id="rId3"/>
    <p:sldId id="617" r:id="rId4"/>
    <p:sldId id="612" r:id="rId5"/>
    <p:sldId id="619" r:id="rId6"/>
    <p:sldId id="621" r:id="rId7"/>
    <p:sldId id="622" r:id="rId8"/>
    <p:sldId id="623" r:id="rId9"/>
    <p:sldId id="624" r:id="rId10"/>
    <p:sldId id="626" r:id="rId11"/>
    <p:sldId id="627" r:id="rId12"/>
    <p:sldId id="628" r:id="rId13"/>
    <p:sldId id="680" r:id="rId14"/>
    <p:sldId id="630" r:id="rId15"/>
    <p:sldId id="631" r:id="rId16"/>
    <p:sldId id="632" r:id="rId17"/>
    <p:sldId id="633" r:id="rId18"/>
    <p:sldId id="634" r:id="rId19"/>
    <p:sldId id="635" r:id="rId20"/>
    <p:sldId id="636" r:id="rId21"/>
    <p:sldId id="615" r:id="rId22"/>
    <p:sldId id="638" r:id="rId23"/>
    <p:sldId id="639" r:id="rId24"/>
    <p:sldId id="640" r:id="rId25"/>
    <p:sldId id="641" r:id="rId26"/>
    <p:sldId id="642" r:id="rId27"/>
    <p:sldId id="662" r:id="rId28"/>
    <p:sldId id="678" r:id="rId29"/>
    <p:sldId id="679" r:id="rId30"/>
    <p:sldId id="677" r:id="rId31"/>
    <p:sldId id="673" r:id="rId32"/>
    <p:sldId id="674" r:id="rId33"/>
    <p:sldId id="675" r:id="rId34"/>
    <p:sldId id="676" r:id="rId35"/>
    <p:sldId id="647" r:id="rId36"/>
    <p:sldId id="649" r:id="rId37"/>
    <p:sldId id="650" r:id="rId38"/>
    <p:sldId id="681" r:id="rId39"/>
    <p:sldId id="651" r:id="rId40"/>
    <p:sldId id="652" r:id="rId41"/>
    <p:sldId id="653" r:id="rId42"/>
    <p:sldId id="654" r:id="rId43"/>
    <p:sldId id="656" r:id="rId44"/>
    <p:sldId id="657" r:id="rId45"/>
    <p:sldId id="659" r:id="rId46"/>
    <p:sldId id="658" r:id="rId47"/>
    <p:sldId id="660" r:id="rId48"/>
    <p:sldId id="661" r:id="rId49"/>
    <p:sldId id="616" r:id="rId5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27" autoAdjust="0"/>
    <p:restoredTop sz="84286" autoAdjust="0"/>
  </p:normalViewPr>
  <p:slideViewPr>
    <p:cSldViewPr>
      <p:cViewPr varScale="1">
        <p:scale>
          <a:sx n="37" d="100"/>
          <a:sy n="37" d="100"/>
        </p:scale>
        <p:origin x="1500" y="84"/>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6/12/2018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6/12/2018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28.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30.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32.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ags" Target="../tags/tag39.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ags" Target="../tags/tag41.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ags" Target="../tags/tag42.xml"/></Relationships>
</file>

<file path=ppt/notesSlides/_rels/notesSlide43.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ags" Target="../tags/tag43.xml"/></Relationships>
</file>

<file path=ppt/notesSlides/_rels/notesSlide44.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45.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ags" Target="../tags/tag45.xml"/></Relationships>
</file>

<file path=ppt/notesSlides/_rels/notesSlide46.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ags" Target="../tags/tag46.xml"/></Relationships>
</file>

<file path=ppt/notesSlides/_rels/notesSlide47.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ags" Target="../tags/tag47.xml"/></Relationships>
</file>

<file path=ppt/notesSlides/_rels/notesSlide48.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ags" Target="../tags/tag48.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90853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2467200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1543802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3564860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7064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287778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682649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4194966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741964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2183083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2538059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00894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3135210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1306271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2430924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926925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3167448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604245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686111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29811753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3293803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1401952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42817866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133928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1427717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14395903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108188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19037685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2646567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6661874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39</a:t>
            </a:fld>
            <a:endParaRPr lang="en-US"/>
          </a:p>
        </p:txBody>
      </p:sp>
    </p:spTree>
    <p:extLst>
      <p:ext uri="{BB962C8B-B14F-4D97-AF65-F5344CB8AC3E}">
        <p14:creationId xmlns:p14="http://schemas.microsoft.com/office/powerpoint/2010/main" val="792599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40</a:t>
            </a:fld>
            <a:endParaRPr lang="en-US"/>
          </a:p>
        </p:txBody>
      </p:sp>
    </p:spTree>
    <p:extLst>
      <p:ext uri="{BB962C8B-B14F-4D97-AF65-F5344CB8AC3E}">
        <p14:creationId xmlns:p14="http://schemas.microsoft.com/office/powerpoint/2010/main" val="1934620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773898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41</a:t>
            </a:fld>
            <a:endParaRPr lang="en-US"/>
          </a:p>
        </p:txBody>
      </p:sp>
    </p:spTree>
    <p:extLst>
      <p:ext uri="{BB962C8B-B14F-4D97-AF65-F5344CB8AC3E}">
        <p14:creationId xmlns:p14="http://schemas.microsoft.com/office/powerpoint/2010/main" val="16996045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42</a:t>
            </a:fld>
            <a:endParaRPr lang="en-US"/>
          </a:p>
        </p:txBody>
      </p:sp>
    </p:spTree>
    <p:extLst>
      <p:ext uri="{BB962C8B-B14F-4D97-AF65-F5344CB8AC3E}">
        <p14:creationId xmlns:p14="http://schemas.microsoft.com/office/powerpoint/2010/main" val="5316812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43</a:t>
            </a:fld>
            <a:endParaRPr lang="en-US"/>
          </a:p>
        </p:txBody>
      </p:sp>
    </p:spTree>
    <p:extLst>
      <p:ext uri="{BB962C8B-B14F-4D97-AF65-F5344CB8AC3E}">
        <p14:creationId xmlns:p14="http://schemas.microsoft.com/office/powerpoint/2010/main" val="19139035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44</a:t>
            </a:fld>
            <a:endParaRPr lang="en-US"/>
          </a:p>
        </p:txBody>
      </p:sp>
    </p:spTree>
    <p:extLst>
      <p:ext uri="{BB962C8B-B14F-4D97-AF65-F5344CB8AC3E}">
        <p14:creationId xmlns:p14="http://schemas.microsoft.com/office/powerpoint/2010/main" val="19340732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45</a:t>
            </a:fld>
            <a:endParaRPr lang="en-US"/>
          </a:p>
        </p:txBody>
      </p:sp>
    </p:spTree>
    <p:extLst>
      <p:ext uri="{BB962C8B-B14F-4D97-AF65-F5344CB8AC3E}">
        <p14:creationId xmlns:p14="http://schemas.microsoft.com/office/powerpoint/2010/main" val="36193242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46</a:t>
            </a:fld>
            <a:endParaRPr lang="en-US"/>
          </a:p>
        </p:txBody>
      </p:sp>
    </p:spTree>
    <p:extLst>
      <p:ext uri="{BB962C8B-B14F-4D97-AF65-F5344CB8AC3E}">
        <p14:creationId xmlns:p14="http://schemas.microsoft.com/office/powerpoint/2010/main" val="33358911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47</a:t>
            </a:fld>
            <a:endParaRPr lang="en-US"/>
          </a:p>
        </p:txBody>
      </p:sp>
    </p:spTree>
    <p:extLst>
      <p:ext uri="{BB962C8B-B14F-4D97-AF65-F5344CB8AC3E}">
        <p14:creationId xmlns:p14="http://schemas.microsoft.com/office/powerpoint/2010/main" val="19702122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48</a:t>
            </a:fld>
            <a:endParaRPr lang="en-US"/>
          </a:p>
        </p:txBody>
      </p:sp>
    </p:spTree>
    <p:extLst>
      <p:ext uri="{BB962C8B-B14F-4D97-AF65-F5344CB8AC3E}">
        <p14:creationId xmlns:p14="http://schemas.microsoft.com/office/powerpoint/2010/main" val="22792592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49</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860970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881684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2990554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1084869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279773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6/12/2018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Jumping for JS</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pic>
        <p:nvPicPr>
          <p:cNvPr id="3" name="Picture 2"/>
          <p:cNvPicPr>
            <a:picLocks noChangeAspect="1"/>
          </p:cNvPicPr>
          <p:nvPr/>
        </p:nvPicPr>
        <p:blipFill>
          <a:blip r:embed="rId3"/>
          <a:stretch>
            <a:fillRect/>
          </a:stretch>
        </p:blipFill>
        <p:spPr>
          <a:xfrm>
            <a:off x="5029201" y="990600"/>
            <a:ext cx="3558002" cy="1586429"/>
          </a:xfrm>
          <a:prstGeom prst="rect">
            <a:avLst/>
          </a:prstGeom>
          <a:ln>
            <a:solidFill>
              <a:schemeClr val="accent1"/>
            </a:solidFill>
          </a:ln>
        </p:spPr>
      </p:pic>
      <p:pic>
        <p:nvPicPr>
          <p:cNvPr id="13" name="Picture 12"/>
          <p:cNvPicPr>
            <a:picLocks noChangeAspect="1"/>
          </p:cNvPicPr>
          <p:nvPr/>
        </p:nvPicPr>
        <p:blipFill>
          <a:blip r:embed="rId4"/>
          <a:stretch>
            <a:fillRect/>
          </a:stretch>
        </p:blipFill>
        <p:spPr>
          <a:xfrm>
            <a:off x="5029200" y="2832609"/>
            <a:ext cx="3558002" cy="1212773"/>
          </a:xfrm>
          <a:prstGeom prst="rect">
            <a:avLst/>
          </a:prstGeom>
          <a:ln>
            <a:solidFill>
              <a:schemeClr val="accent1"/>
            </a:solidFill>
          </a:ln>
        </p:spPr>
      </p:pic>
      <p:sp>
        <p:nvSpPr>
          <p:cNvPr id="16" name="Content Placeholder 2"/>
          <p:cNvSpPr txBox="1">
            <a:spLocks/>
          </p:cNvSpPr>
          <p:nvPr/>
        </p:nvSpPr>
        <p:spPr>
          <a:xfrm>
            <a:off x="331586" y="4300962"/>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Console.log</a:t>
            </a:r>
            <a:r>
              <a:rPr lang="en-US" dirty="0">
                <a:latin typeface="Arial" panose="020B0604020202020204" pitchFamily="34" charset="0"/>
                <a:ea typeface="Roboto" panose="02000000000000000000" pitchFamily="2" charset="0"/>
                <a:cs typeface="Arial" panose="020B0604020202020204" pitchFamily="34" charset="0"/>
              </a:rPr>
              <a:t> displays discreetly to the debugger.</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a:t>
            </a:r>
            <a:r>
              <a:rPr lang="en-US" dirty="0">
                <a:latin typeface="Arial" panose="020B0604020202020204" pitchFamily="34" charset="0"/>
                <a:ea typeface="Roboto" panose="02000000000000000000" pitchFamily="2" charset="0"/>
                <a:cs typeface="Arial" panose="020B0604020202020204" pitchFamily="34" charset="0"/>
              </a:rPr>
              <a:t> displays a pop-up message to the user.</a:t>
            </a:r>
          </a:p>
        </p:txBody>
      </p:sp>
      <p:pic>
        <p:nvPicPr>
          <p:cNvPr id="2051" name="Picture 3" descr="C:\Users\Kevin\Desktop\wero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052" y="2972776"/>
            <a:ext cx="4195491" cy="932437"/>
          </a:xfrm>
          <a:prstGeom prst="rect">
            <a:avLst/>
          </a:prstGeom>
          <a:noFill/>
          <a:extLst>
            <a:ext uri="{909E8E84-426E-40dd-AFC4-6F175D3DCCD1}">
              <a14:hiddenFill xmlns:a14="http://schemas.microsoft.com/office/drawing/2010/main" xmlns="">
                <a:solidFill>
                  <a:srgbClr val="FFFFFF"/>
                </a:solidFill>
              </a14:hiddenFill>
            </a:ext>
          </a:extLst>
        </p:spPr>
      </p:pic>
      <p:pic>
        <p:nvPicPr>
          <p:cNvPr id="2053" name="Picture 5" descr="C:\Users\Kevin\Desktop\ar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014" y="1524000"/>
            <a:ext cx="4305300" cy="62181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0969261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16" name="Content Placeholder 2"/>
          <p:cNvSpPr txBox="1">
            <a:spLocks/>
          </p:cNvSpPr>
          <p:nvPr/>
        </p:nvSpPr>
        <p:spPr>
          <a:xfrm>
            <a:off x="331586" y="4727136"/>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Confirm </a:t>
            </a:r>
            <a:r>
              <a:rPr lang="en-US" dirty="0">
                <a:latin typeface="Arial" panose="020B0604020202020204" pitchFamily="34" charset="0"/>
                <a:ea typeface="Roboto" panose="02000000000000000000" pitchFamily="2" charset="0"/>
                <a:cs typeface="Arial" panose="020B0604020202020204" pitchFamily="34" charset="0"/>
              </a:rPr>
              <a:t>displays a True/False popup.</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 </a:t>
            </a:r>
            <a:r>
              <a:rPr lang="en-US" dirty="0">
                <a:latin typeface="Arial" panose="020B0604020202020204" pitchFamily="34" charset="0"/>
                <a:ea typeface="Roboto" panose="02000000000000000000" pitchFamily="2" charset="0"/>
                <a:cs typeface="Arial" panose="020B0604020202020204" pitchFamily="34" charset="0"/>
              </a:rPr>
              <a:t>displays a prompt with a text-box input. </a:t>
            </a:r>
          </a:p>
        </p:txBody>
      </p:sp>
      <p:pic>
        <p:nvPicPr>
          <p:cNvPr id="8" name="Picture 7"/>
          <p:cNvPicPr>
            <a:picLocks noChangeAspect="1"/>
          </p:cNvPicPr>
          <p:nvPr/>
        </p:nvPicPr>
        <p:blipFill>
          <a:blip r:embed="rId3"/>
          <a:stretch>
            <a:fillRect/>
          </a:stretch>
        </p:blipFill>
        <p:spPr>
          <a:xfrm>
            <a:off x="5181600" y="891938"/>
            <a:ext cx="3610119" cy="1450567"/>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5181600" y="2450448"/>
            <a:ext cx="3712740" cy="1767971"/>
          </a:xfrm>
          <a:prstGeom prst="rect">
            <a:avLst/>
          </a:prstGeom>
          <a:ln>
            <a:solidFill>
              <a:schemeClr val="accent1"/>
            </a:solidFill>
          </a:ln>
        </p:spPr>
      </p:pic>
      <p:pic>
        <p:nvPicPr>
          <p:cNvPr id="3074" name="Picture 2" descr="C:\Users\Kevin\Desktop\conf.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2210" y="1290166"/>
            <a:ext cx="4111549" cy="654110"/>
          </a:xfrm>
          <a:prstGeom prst="rect">
            <a:avLst/>
          </a:prstGeom>
          <a:noFill/>
          <a:extLst>
            <a:ext uri="{909E8E84-426E-40dd-AFC4-6F175D3DCCD1}">
              <a14:hiddenFill xmlns:a14="http://schemas.microsoft.com/office/drawing/2010/main" xmlns="">
                <a:solidFill>
                  <a:srgbClr val="FFFFFF"/>
                </a:solidFill>
              </a14:hiddenFill>
            </a:ext>
          </a:extLst>
        </p:spPr>
      </p:pic>
      <p:pic>
        <p:nvPicPr>
          <p:cNvPr id="3075" name="Picture 3" descr="C:\Users\Kevin\Desktop\pro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5386" y="3047135"/>
            <a:ext cx="4545214" cy="62791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745925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we “write” text to the HTML itself?</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323615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Kevin\Desktop\wri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93" y="2791318"/>
            <a:ext cx="6561807" cy="353328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dirty="0"/>
              <a:t>Writing to HTML</a:t>
            </a:r>
          </a:p>
        </p:txBody>
      </p:sp>
      <p:sp>
        <p:nvSpPr>
          <p:cNvPr id="4" name="Content Placeholder 2"/>
          <p:cNvSpPr txBox="1">
            <a:spLocks/>
          </p:cNvSpPr>
          <p:nvPr/>
        </p:nvSpPr>
        <p:spPr>
          <a:xfrm>
            <a:off x="143793" y="636805"/>
            <a:ext cx="8774782"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can use JavaScript to directly write to the HTML page itself using </a:t>
            </a:r>
            <a:r>
              <a:rPr lang="en-US" sz="2000" b="1" dirty="0" err="1">
                <a:latin typeface="Arial" panose="020B0604020202020204" pitchFamily="34" charset="0"/>
                <a:ea typeface="Roboto" panose="02000000000000000000" pitchFamily="2" charset="0"/>
                <a:cs typeface="Arial" panose="020B0604020202020204" pitchFamily="34" charset="0"/>
              </a:rPr>
              <a:t>document.write</a:t>
            </a:r>
            <a:r>
              <a:rPr lang="en-US" sz="2000" b="1"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000" b="1"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Later we will go over </a:t>
            </a:r>
            <a:r>
              <a:rPr lang="en-US" sz="2000" i="1" dirty="0">
                <a:latin typeface="Arial" panose="020B0604020202020204" pitchFamily="34" charset="0"/>
                <a:ea typeface="Roboto" panose="02000000000000000000" pitchFamily="2" charset="0"/>
                <a:cs typeface="Arial" panose="020B0604020202020204" pitchFamily="34" charset="0"/>
              </a:rPr>
              <a:t>much</a:t>
            </a:r>
            <a:r>
              <a:rPr lang="en-US" sz="2000" dirty="0">
                <a:latin typeface="Arial" panose="020B0604020202020204" pitchFamily="34" charset="0"/>
                <a:ea typeface="Roboto" panose="02000000000000000000" pitchFamily="2" charset="0"/>
                <a:cs typeface="Arial" panose="020B0604020202020204" pitchFamily="34" charset="0"/>
              </a:rPr>
              <a:t> more advanced approaches for writing HTML using JavaScript and jQuery.</a:t>
            </a:r>
          </a:p>
        </p:txBody>
      </p:sp>
      <p:sp>
        <p:nvSpPr>
          <p:cNvPr id="15" name="Content Placeholder 2"/>
          <p:cNvSpPr txBox="1">
            <a:spLocks/>
          </p:cNvSpPr>
          <p:nvPr/>
        </p:nvSpPr>
        <p:spPr>
          <a:xfrm>
            <a:off x="6477000" y="5360126"/>
            <a:ext cx="1671637"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a:t>
            </a:r>
          </a:p>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(sublime)</a:t>
            </a:r>
          </a:p>
        </p:txBody>
      </p:sp>
      <p:pic>
        <p:nvPicPr>
          <p:cNvPr id="3" name="Picture 2"/>
          <p:cNvPicPr>
            <a:picLocks noChangeAspect="1"/>
          </p:cNvPicPr>
          <p:nvPr/>
        </p:nvPicPr>
        <p:blipFill>
          <a:blip r:embed="rId3"/>
          <a:stretch>
            <a:fillRect/>
          </a:stretch>
        </p:blipFill>
        <p:spPr>
          <a:xfrm>
            <a:off x="4953000" y="3429000"/>
            <a:ext cx="4105275" cy="714375"/>
          </a:xfrm>
          <a:prstGeom prst="rect">
            <a:avLst/>
          </a:prstGeom>
          <a:ln>
            <a:solidFill>
              <a:schemeClr val="accent1"/>
            </a:solidFill>
          </a:ln>
        </p:spPr>
      </p:pic>
      <p:sp>
        <p:nvSpPr>
          <p:cNvPr id="16" name="Content Placeholder 2"/>
          <p:cNvSpPr txBox="1">
            <a:spLocks/>
          </p:cNvSpPr>
          <p:nvPr/>
        </p:nvSpPr>
        <p:spPr>
          <a:xfrm>
            <a:off x="6477000" y="3024051"/>
            <a:ext cx="3124200"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(chrome)</a:t>
            </a:r>
          </a:p>
        </p:txBody>
      </p:sp>
    </p:spTree>
    <p:extLst>
      <p:ext uri="{BB962C8B-B14F-4D97-AF65-F5344CB8AC3E}">
        <p14:creationId xmlns:p14="http://schemas.microsoft.com/office/powerpoint/2010/main" val="1894687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we check conditions?</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206216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Statements</a:t>
            </a:r>
          </a:p>
        </p:txBody>
      </p:sp>
      <p:sp>
        <p:nvSpPr>
          <p:cNvPr id="5" name="Content Placeholder 2"/>
          <p:cNvSpPr txBox="1">
            <a:spLocks/>
          </p:cNvSpPr>
          <p:nvPr/>
        </p:nvSpPr>
        <p:spPr>
          <a:xfrm>
            <a:off x="152400" y="838200"/>
            <a:ext cx="8765935" cy="12777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If/Else statements are </a:t>
            </a:r>
            <a:r>
              <a:rPr lang="en-US" sz="2400" u="sng" dirty="0">
                <a:latin typeface="Arial" panose="020B0604020202020204" pitchFamily="34" charset="0"/>
                <a:ea typeface="Roboto" panose="02000000000000000000" pitchFamily="2" charset="0"/>
                <a:cs typeface="Arial" panose="020B0604020202020204" pitchFamily="34" charset="0"/>
              </a:rPr>
              <a:t>critical</a:t>
            </a:r>
            <a:r>
              <a:rPr lang="en-US" sz="2400"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Each statement is composed of an </a:t>
            </a:r>
            <a:r>
              <a:rPr lang="en-US" sz="2400" u="sng" dirty="0">
                <a:latin typeface="Arial" panose="020B0604020202020204" pitchFamily="34" charset="0"/>
                <a:ea typeface="Roboto" panose="02000000000000000000" pitchFamily="2" charset="0"/>
                <a:cs typeface="Arial" panose="020B0604020202020204" pitchFamily="34" charset="0"/>
              </a:rPr>
              <a:t>if, else-if, or else</a:t>
            </a:r>
            <a:r>
              <a:rPr lang="en-US" sz="2400" dirty="0">
                <a:latin typeface="Arial" panose="020B0604020202020204" pitchFamily="34" charset="0"/>
                <a:ea typeface="Roboto" panose="02000000000000000000" pitchFamily="2" charset="0"/>
                <a:cs typeface="Arial" panose="020B0604020202020204" pitchFamily="34" charset="0"/>
              </a:rPr>
              <a:t> (keyword), a </a:t>
            </a:r>
            <a:r>
              <a:rPr lang="en-US" sz="2400" u="sng" dirty="0">
                <a:latin typeface="Arial" panose="020B0604020202020204" pitchFamily="34" charset="0"/>
                <a:ea typeface="Roboto" panose="02000000000000000000" pitchFamily="2" charset="0"/>
                <a:cs typeface="Arial" panose="020B0604020202020204" pitchFamily="34" charset="0"/>
              </a:rPr>
              <a:t>condition</a:t>
            </a:r>
            <a:r>
              <a:rPr lang="en-US" sz="2400" dirty="0">
                <a:latin typeface="Arial" panose="020B0604020202020204" pitchFamily="34" charset="0"/>
                <a:ea typeface="Roboto" panose="02000000000000000000" pitchFamily="2" charset="0"/>
                <a:cs typeface="Arial" panose="020B0604020202020204" pitchFamily="34" charset="0"/>
              </a:rPr>
              <a:t>, and the resulting code in { } </a:t>
            </a:r>
            <a:r>
              <a:rPr lang="en-US" sz="2400" u="sng" dirty="0">
                <a:latin typeface="Arial" panose="020B0604020202020204" pitchFamily="34" charset="0"/>
                <a:ea typeface="Roboto" panose="02000000000000000000" pitchFamily="2" charset="0"/>
                <a:cs typeface="Arial" panose="020B0604020202020204" pitchFamily="34" charset="0"/>
              </a:rPr>
              <a:t>curly brackets</a:t>
            </a:r>
            <a:r>
              <a:rPr lang="en-US" sz="2400" dirty="0">
                <a:latin typeface="Arial" panose="020B0604020202020204" pitchFamily="34" charset="0"/>
                <a:ea typeface="Roboto" panose="02000000000000000000" pitchFamily="2" charset="0"/>
                <a:cs typeface="Arial" panose="020B0604020202020204" pitchFamily="34" charset="0"/>
              </a:rPr>
              <a:t>.</a:t>
            </a:r>
          </a:p>
        </p:txBody>
      </p:sp>
      <p:pic>
        <p:nvPicPr>
          <p:cNvPr id="6" name="Picture 5" descr="C:\Users\Kevin\Desktop\ifel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3200400"/>
            <a:ext cx="8648700" cy="25082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0750889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an array?</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83996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Arrays </a:t>
            </a:r>
          </a:p>
        </p:txBody>
      </p:sp>
      <p:sp>
        <p:nvSpPr>
          <p:cNvPr id="22" name="Content Placeholder 2"/>
          <p:cNvSpPr txBox="1">
            <a:spLocks/>
          </p:cNvSpPr>
          <p:nvPr/>
        </p:nvSpPr>
        <p:spPr>
          <a:xfrm>
            <a:off x="451329" y="866677"/>
            <a:ext cx="8583814"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Arrays are a type of variable that are </a:t>
            </a:r>
            <a:r>
              <a:rPr lang="en-US" u="sng" dirty="0">
                <a:latin typeface="Arial" panose="020B0604020202020204" pitchFamily="34" charset="0"/>
                <a:ea typeface="Roboto" panose="02000000000000000000" pitchFamily="2" charset="0"/>
                <a:cs typeface="Arial" panose="020B0604020202020204" pitchFamily="34" charset="0"/>
              </a:rPr>
              <a:t>collections</a:t>
            </a:r>
            <a:r>
              <a:rPr lang="en-US"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These collections can be made up of </a:t>
            </a:r>
            <a:r>
              <a:rPr lang="en-US" u="sng" dirty="0">
                <a:latin typeface="Arial" panose="020B0604020202020204" pitchFamily="34" charset="0"/>
                <a:ea typeface="Roboto" panose="02000000000000000000" pitchFamily="2" charset="0"/>
                <a:cs typeface="Arial" panose="020B0604020202020204" pitchFamily="34" charset="0"/>
              </a:rPr>
              <a:t>strings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numbers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err="1">
                <a:latin typeface="Arial" panose="020B0604020202020204" pitchFamily="34" charset="0"/>
                <a:ea typeface="Roboto" panose="02000000000000000000" pitchFamily="2" charset="0"/>
                <a:cs typeface="Arial" panose="020B0604020202020204" pitchFamily="34" charset="0"/>
              </a:rPr>
              <a:t>booleans</a:t>
            </a:r>
            <a:r>
              <a:rPr lang="en-US" dirty="0">
                <a:latin typeface="Arial" panose="020B0604020202020204" pitchFamily="34" charset="0"/>
                <a:ea typeface="Roboto" panose="02000000000000000000" pitchFamily="2" charset="0"/>
                <a:cs typeface="Arial" panose="020B0604020202020204" pitchFamily="34" charset="0"/>
              </a:rPr>
              <a:t>, other </a:t>
            </a:r>
            <a:r>
              <a:rPr lang="en-US" u="sng" dirty="0">
                <a:latin typeface="Arial" panose="020B0604020202020204" pitchFamily="34" charset="0"/>
                <a:ea typeface="Roboto" panose="02000000000000000000" pitchFamily="2" charset="0"/>
                <a:cs typeface="Arial" panose="020B0604020202020204" pitchFamily="34" charset="0"/>
              </a:rPr>
              <a:t>arrays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objects</a:t>
            </a:r>
            <a:r>
              <a:rPr lang="en-US" dirty="0">
                <a:latin typeface="Arial" panose="020B0604020202020204" pitchFamily="34" charset="0"/>
                <a:ea typeface="Roboto" panose="02000000000000000000" pitchFamily="2" charset="0"/>
                <a:cs typeface="Arial" panose="020B0604020202020204" pitchFamily="34" charset="0"/>
              </a:rPr>
              <a:t>, anything. </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Each </a:t>
            </a:r>
            <a:r>
              <a:rPr lang="en-US" u="sng" dirty="0">
                <a:latin typeface="Arial" panose="020B0604020202020204" pitchFamily="34" charset="0"/>
                <a:ea typeface="Roboto" panose="02000000000000000000" pitchFamily="2" charset="0"/>
                <a:cs typeface="Arial" panose="020B0604020202020204" pitchFamily="34" charset="0"/>
              </a:rPr>
              <a:t>element</a:t>
            </a:r>
            <a:r>
              <a:rPr lang="en-US" dirty="0">
                <a:latin typeface="Arial" panose="020B0604020202020204" pitchFamily="34" charset="0"/>
                <a:ea typeface="Roboto" panose="02000000000000000000" pitchFamily="2" charset="0"/>
                <a:cs typeface="Arial" panose="020B0604020202020204" pitchFamily="34" charset="0"/>
              </a:rPr>
              <a:t> of the array is marked by an </a:t>
            </a:r>
            <a:r>
              <a:rPr lang="en-US" u="sng" dirty="0">
                <a:latin typeface="Arial" panose="020B0604020202020204" pitchFamily="34" charset="0"/>
                <a:ea typeface="Roboto" panose="02000000000000000000" pitchFamily="2" charset="0"/>
                <a:cs typeface="Arial" panose="020B0604020202020204" pitchFamily="34" charset="0"/>
              </a:rPr>
              <a:t>index</a:t>
            </a:r>
            <a:r>
              <a:rPr lang="en-US" dirty="0">
                <a:latin typeface="Arial" panose="020B0604020202020204" pitchFamily="34" charset="0"/>
                <a:ea typeface="Roboto" panose="02000000000000000000" pitchFamily="2" charset="0"/>
                <a:cs typeface="Arial" panose="020B0604020202020204" pitchFamily="34" charset="0"/>
              </a:rPr>
              <a:t>. Indexes always start with 0.</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p:txBody>
      </p:sp>
      <p:pic>
        <p:nvPicPr>
          <p:cNvPr id="5" name="Picture 4" descr="C:\Users\Kevin\Desktop\mixed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02" y="3886200"/>
            <a:ext cx="8857797" cy="20636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775719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046988"/>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 Basic JS</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Re-examine the file sent to you during yesterday’s class.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See if you can better understand how it works – after having gone through today’s class. </a:t>
            </a: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u="sng" dirty="0">
                <a:latin typeface="Arial" panose="020B0604020202020204" pitchFamily="34" charset="0"/>
                <a:ea typeface="Roboto" pitchFamily="2" charset="0"/>
                <a:cs typeface="Arial" panose="020B0604020202020204" pitchFamily="34" charset="0"/>
              </a:rPr>
              <a:t>Prepare to share once the time is up.</a:t>
            </a:r>
          </a:p>
        </p:txBody>
      </p:sp>
      <p:sp>
        <p:nvSpPr>
          <p:cNvPr id="6" name="TextBox 5"/>
          <p:cNvSpPr txBox="1"/>
          <p:nvPr/>
        </p:nvSpPr>
        <p:spPr>
          <a:xfrm>
            <a:off x="3657600" y="124825"/>
            <a:ext cx="5334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14-JS Dissect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982818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416320"/>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Logging (If Needed)</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provided in the file to console.log each of the names in the “</a:t>
            </a:r>
            <a:r>
              <a:rPr lang="en-US" sz="2400" dirty="0" err="1">
                <a:latin typeface="Arial" panose="020B0604020202020204" pitchFamily="34" charset="0"/>
                <a:ea typeface="Roboto" pitchFamily="2" charset="0"/>
                <a:cs typeface="Arial" panose="020B0604020202020204" pitchFamily="34" charset="0"/>
              </a:rPr>
              <a:t>coolPeople</a:t>
            </a:r>
            <a:r>
              <a:rPr lang="en-US" sz="2400" dirty="0">
                <a:latin typeface="Arial" panose="020B0604020202020204" pitchFamily="34" charset="0"/>
                <a:ea typeface="Roboto" pitchFamily="2" charset="0"/>
                <a:cs typeface="Arial" panose="020B0604020202020204" pitchFamily="34" charset="0"/>
              </a:rPr>
              <a:t>” variable.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u="sng" dirty="0">
                <a:latin typeface="Arial" panose="020B0604020202020204" pitchFamily="34" charset="0"/>
                <a:ea typeface="Roboto" pitchFamily="2" charset="0"/>
                <a:cs typeface="Arial" panose="020B0604020202020204" pitchFamily="34" charset="0"/>
              </a:rPr>
              <a:t>Hint</a:t>
            </a:r>
            <a:r>
              <a:rPr lang="en-US" sz="2400" i="1" dirty="0">
                <a:latin typeface="Arial" panose="020B0604020202020204" pitchFamily="34" charset="0"/>
                <a:ea typeface="Roboto" pitchFamily="2" charset="0"/>
                <a:cs typeface="Arial" panose="020B0604020202020204" pitchFamily="34" charset="0"/>
              </a:rPr>
              <a:t>: You should be repeating the same line 6 times.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once time is up.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15-CoolPeopleArray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8740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30277688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Setting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in the file provided to convert each item in the array to lower case.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Make sure to only add in lines of code where instructed.</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Hint: You will need to use the method .</a:t>
            </a:r>
            <a:r>
              <a:rPr lang="en-US" sz="2400" i="1">
                <a:latin typeface="Arial" panose="020B0604020202020204" pitchFamily="34" charset="0"/>
                <a:ea typeface="Roboto" pitchFamily="2" charset="0"/>
                <a:cs typeface="Arial" panose="020B0604020202020204" pitchFamily="34" charset="0"/>
              </a:rPr>
              <a:t>toLowerCase</a:t>
            </a:r>
            <a:r>
              <a:rPr lang="en-US" sz="2400" i="1" dirty="0">
                <a:latin typeface="Arial" panose="020B0604020202020204" pitchFamily="34" charset="0"/>
                <a:ea typeface="Roboto" pitchFamily="2" charset="0"/>
                <a:cs typeface="Arial" panose="020B0604020202020204" pitchFamily="34" charset="0"/>
              </a:rPr>
              <a:t>(). Research if you don’t remember how to use it.</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once time is up.</a:t>
            </a:r>
          </a:p>
          <a:p>
            <a:endParaRPr lang="en-US" sz="2400" i="1" dirty="0">
              <a:latin typeface="Arial" panose="020B0604020202020204" pitchFamily="34" charset="0"/>
              <a:ea typeface="Roboto" pitchFamily="2" charset="0"/>
              <a:cs typeface="Arial" panose="020B0604020202020204" pitchFamily="34" charset="0"/>
            </a:endParaRPr>
          </a:p>
        </p:txBody>
      </p:sp>
      <p:sp>
        <p:nvSpPr>
          <p:cNvPr id="7" name="TextBox 6"/>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16-ArraySetting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156193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spTree>
    <p:extLst>
      <p:ext uri="{BB962C8B-B14F-4D97-AF65-F5344CB8AC3E}">
        <p14:creationId xmlns:p14="http://schemas.microsoft.com/office/powerpoint/2010/main" val="2953836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9400" y="1524000"/>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a:t>
            </a:r>
          </a:p>
        </p:txBody>
      </p:sp>
      <p:sp>
        <p:nvSpPr>
          <p:cNvPr id="5" name="Rectangle 4"/>
          <p:cNvSpPr/>
          <p:nvPr/>
        </p:nvSpPr>
        <p:spPr>
          <a:xfrm>
            <a:off x="535034" y="1752601"/>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7272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657601"/>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995417"/>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291834"/>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291834"/>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19" name="Picture 18" descr="C:\Users\Kevin\Desktop\zo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4" y="4724400"/>
            <a:ext cx="8096251" cy="10223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79542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Kevin\Desktop\zool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37" y="4267200"/>
            <a:ext cx="6094947" cy="1854347"/>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p:nvPr/>
        </p:nvSpPr>
        <p:spPr>
          <a:xfrm>
            <a:off x="279400" y="1366783"/>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 (Logging)</a:t>
            </a:r>
          </a:p>
        </p:txBody>
      </p:sp>
      <p:sp>
        <p:nvSpPr>
          <p:cNvPr id="5" name="Rectangle 4"/>
          <p:cNvSpPr/>
          <p:nvPr/>
        </p:nvSpPr>
        <p:spPr>
          <a:xfrm>
            <a:off x="535034" y="1595384"/>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5699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500384"/>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838200"/>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134617"/>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134617"/>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4" name="Picture 3"/>
          <p:cNvPicPr>
            <a:picLocks noChangeAspect="1"/>
          </p:cNvPicPr>
          <p:nvPr/>
        </p:nvPicPr>
        <p:blipFill>
          <a:blip r:embed="rId4"/>
          <a:stretch>
            <a:fillRect/>
          </a:stretch>
        </p:blipFill>
        <p:spPr>
          <a:xfrm>
            <a:off x="6794342" y="4267200"/>
            <a:ext cx="1914641" cy="1974241"/>
          </a:xfrm>
          <a:prstGeom prst="rect">
            <a:avLst/>
          </a:prstGeom>
          <a:ln>
            <a:noFill/>
          </a:ln>
        </p:spPr>
      </p:pic>
      <p:cxnSp>
        <p:nvCxnSpPr>
          <p:cNvPr id="20" name="Straight Arrow Connector 19"/>
          <p:cNvCxnSpPr/>
          <p:nvPr/>
        </p:nvCxnSpPr>
        <p:spPr>
          <a:xfrm>
            <a:off x="5925069" y="5334000"/>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976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23" y="2050413"/>
            <a:ext cx="5806439" cy="17665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What’s wrong here?</a:t>
            </a:r>
            <a:endParaRPr lang="en-US" sz="3400" i="1" dirty="0">
              <a:latin typeface="Arial" panose="020B0604020202020204" pitchFamily="34" charset="0"/>
              <a:ea typeface="Roboto" panose="02000000000000000000" pitchFamily="2"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586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23" y="2050413"/>
            <a:ext cx="5806439" cy="17665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Don’t Repeat Yourself (DRY)</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Repeated Code! </a:t>
            </a:r>
          </a:p>
          <a:p>
            <a:r>
              <a:rPr lang="en-US" sz="3800" i="1" dirty="0">
                <a:latin typeface="Arial" panose="020B0604020202020204" pitchFamily="34" charset="0"/>
                <a:ea typeface="Roboto" panose="02000000000000000000" pitchFamily="2" charset="0"/>
                <a:cs typeface="Arial" panose="020B0604020202020204" pitchFamily="34" charset="0"/>
              </a:rPr>
              <a:t>Let’s be more efficient</a:t>
            </a:r>
          </a:p>
        </p:txBody>
      </p:sp>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5803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 Loop Dissection</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trying to dissect the code sent to you.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explain to one another what is happening with each line of code.</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Feel free to do research if you are stumped. As a hint, look into the phrase: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when time is up.</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17-MyFirstLoop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0621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6200" y="817611"/>
            <a:ext cx="8842135" cy="270449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For loops are </a:t>
            </a:r>
            <a:r>
              <a:rPr lang="en-US" sz="2000" u="sng" dirty="0">
                <a:latin typeface="Arial" panose="020B0604020202020204" pitchFamily="34" charset="0"/>
                <a:ea typeface="Roboto" panose="02000000000000000000" pitchFamily="2" charset="0"/>
                <a:cs typeface="Arial" panose="020B0604020202020204" pitchFamily="34" charset="0"/>
              </a:rPr>
              <a:t>critical</a:t>
            </a:r>
            <a:r>
              <a:rPr lang="en-US" sz="2000" dirty="0">
                <a:latin typeface="Arial" panose="020B0604020202020204" pitchFamily="34" charset="0"/>
                <a:ea typeface="Roboto" panose="02000000000000000000" pitchFamily="2" charset="0"/>
                <a:cs typeface="Arial" panose="020B0604020202020204" pitchFamily="34" charset="0"/>
              </a:rPr>
              <a:t> in programming. </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use for loops to run </a:t>
            </a:r>
            <a:r>
              <a:rPr lang="en-US" sz="2000" u="sng" dirty="0">
                <a:latin typeface="Arial" panose="020B0604020202020204" pitchFamily="34" charset="0"/>
                <a:ea typeface="Roboto" panose="02000000000000000000" pitchFamily="2" charset="0"/>
                <a:cs typeface="Arial" panose="020B0604020202020204" pitchFamily="34" charset="0"/>
              </a:rPr>
              <a:t>repeated blocks of code</a:t>
            </a:r>
            <a:r>
              <a:rPr lang="en-US" sz="2000" dirty="0">
                <a:latin typeface="Arial" panose="020B0604020202020204" pitchFamily="34" charset="0"/>
                <a:ea typeface="Roboto" panose="02000000000000000000" pitchFamily="2" charset="0"/>
                <a:cs typeface="Arial" panose="020B0604020202020204" pitchFamily="34" charset="0"/>
              </a:rPr>
              <a:t> over a set period.</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Each for loop is composed of a:</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Variable declaration or counter (iterator)</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 loop condition</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An iteration (addition)</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p:txBody>
      </p:sp>
      <p:sp>
        <p:nvSpPr>
          <p:cNvPr id="13" name="Rectangle 1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6146"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3810000"/>
            <a:ext cx="8800735" cy="2286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9985595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11"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Iterator.      Condition.     Increment.</a:t>
            </a:r>
            <a:endParaRPr lang="en-US" sz="2400" i="1" dirty="0">
              <a:latin typeface="Arial" panose="020B0604020202020204" pitchFamily="34" charset="0"/>
              <a:ea typeface="Roboto" panose="02000000000000000000" pitchFamily="2" charset="0"/>
              <a:cs typeface="Arial" panose="020B0604020202020204" pitchFamily="34" charset="0"/>
            </a:endParaRPr>
          </a:p>
        </p:txBody>
      </p:sp>
      <p:cxnSp>
        <p:nvCxnSpPr>
          <p:cNvPr id="12" name="Straight Arrow Connector 11"/>
          <p:cNvCxnSpPr/>
          <p:nvPr/>
        </p:nvCxnSpPr>
        <p:spPr>
          <a:xfrm flipH="1" flipV="1">
            <a:off x="1828800" y="2590800"/>
            <a:ext cx="609601" cy="26989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124200" y="2667000"/>
            <a:ext cx="1285636" cy="26227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019800" y="2667000"/>
            <a:ext cx="457762" cy="26227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202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5" name="Title 1"/>
          <p:cNvSpPr txBox="1">
            <a:spLocks/>
          </p:cNvSpPr>
          <p:nvPr/>
        </p:nvSpPr>
        <p:spPr>
          <a:xfrm>
            <a:off x="304800" y="4876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Code between the { } gets repeated each time the iterator is smaller than the condition. </a:t>
            </a:r>
            <a:r>
              <a:rPr lang="en-US" sz="2400" i="1" dirty="0">
                <a:latin typeface="Arial" panose="020B0604020202020204" pitchFamily="34" charset="0"/>
                <a:ea typeface="Roboto" panose="02000000000000000000" pitchFamily="2" charset="0"/>
                <a:cs typeface="Arial" panose="020B0604020202020204" pitchFamily="34" charset="0"/>
              </a:rPr>
              <a:t>(i.e. in this case </a:t>
            </a:r>
            <a:r>
              <a:rPr lang="en-US" sz="2400" i="1" dirty="0" err="1">
                <a:latin typeface="Arial" panose="020B0604020202020204" pitchFamily="34" charset="0"/>
                <a:ea typeface="Roboto" panose="02000000000000000000" pitchFamily="2" charset="0"/>
                <a:cs typeface="Arial" panose="020B0604020202020204" pitchFamily="34" charset="0"/>
              </a:rPr>
              <a:t>i</a:t>
            </a:r>
            <a:r>
              <a:rPr lang="en-US" sz="2400" i="1" dirty="0">
                <a:latin typeface="Arial" panose="020B0604020202020204" pitchFamily="34" charset="0"/>
                <a:ea typeface="Roboto" panose="02000000000000000000" pitchFamily="2" charset="0"/>
                <a:cs typeface="Arial" panose="020B0604020202020204" pitchFamily="34" charset="0"/>
              </a:rPr>
              <a:t> &lt; 4)</a:t>
            </a:r>
          </a:p>
        </p:txBody>
      </p:sp>
      <p:sp>
        <p:nvSpPr>
          <p:cNvPr id="6" name="Rectangle 5"/>
          <p:cNvSpPr/>
          <p:nvPr/>
        </p:nvSpPr>
        <p:spPr>
          <a:xfrm>
            <a:off x="457200" y="2667000"/>
            <a:ext cx="7086600" cy="3048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15580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4"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200" b="1" u="sng" dirty="0">
                <a:latin typeface="Arial" panose="020B0604020202020204" pitchFamily="34" charset="0"/>
                <a:cs typeface="Arial" panose="020B0604020202020204" pitchFamily="34" charset="0"/>
              </a:rPr>
              <a:t>In today’s class we’ll be covering:</a:t>
            </a:r>
          </a:p>
          <a:p>
            <a:pPr marL="0" indent="0">
              <a:buNone/>
            </a:pPr>
            <a:endParaRPr lang="en-US" sz="2200" b="1"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Array Assignments</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Concept of For-Loops</a:t>
            </a:r>
          </a:p>
          <a:p>
            <a:pPr marL="0" indent="0">
              <a:buNone/>
            </a:pP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Art of Pseudo-Coding</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Building Rock-Paper Scissors</a:t>
            </a:r>
          </a:p>
        </p:txBody>
      </p:sp>
    </p:spTree>
    <p:extLst>
      <p:ext uri="{BB962C8B-B14F-4D97-AF65-F5344CB8AC3E}">
        <p14:creationId xmlns:p14="http://schemas.microsoft.com/office/powerpoint/2010/main" val="2001906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8" name="Title 1"/>
          <p:cNvSpPr txBox="1">
            <a:spLocks/>
          </p:cNvSpPr>
          <p:nvPr/>
        </p:nvSpPr>
        <p:spPr>
          <a:xfrm>
            <a:off x="304800" y="4876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Running the code “loops” through and prints each element in the array.</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15" name="Rectangle 14"/>
          <p:cNvSpPr/>
          <p:nvPr/>
        </p:nvSpPr>
        <p:spPr>
          <a:xfrm>
            <a:off x="228600" y="3467100"/>
            <a:ext cx="8229600" cy="16383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0393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0 … console.log(“I love Carrots”)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1849472"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739562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1 … console.log(“I love Peas”)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3460595"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4616321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2 … console.log(“I love Lettuce”)</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5078041"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771721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9342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3 … console.log(“I love Tomatoes”)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6646839"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2216958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For-Loop Zoo</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Spend a few moments, re-writing the code below using a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If you need help, use the code from the previous example as a guide.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try to explain to the person next to you how your code works.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581400" y="124825"/>
            <a:ext cx="5410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18-ZooLoop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pic>
        <p:nvPicPr>
          <p:cNvPr id="11" name="Picture 2" descr="C:\Users\Kevin\Desktop\zool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267200"/>
            <a:ext cx="6094947" cy="18543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938142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Another Loop (Time Permitting)</a:t>
            </a:r>
          </a:p>
          <a:p>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create a for loop that prints the following lines: </a:t>
            </a:r>
            <a:br>
              <a:rPr lang="en-US" sz="2400" dirty="0">
                <a:latin typeface="Arial" panose="020B0604020202020204" pitchFamily="34" charset="0"/>
                <a:ea typeface="Roboto" pitchFamily="2" charset="0"/>
                <a:cs typeface="Arial" panose="020B0604020202020204" pitchFamily="34" charset="0"/>
              </a:rPr>
            </a:b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0</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1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2</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3</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4</a:t>
            </a:r>
            <a:br>
              <a:rPr lang="en-US" sz="2400" dirty="0">
                <a:latin typeface="Arial" panose="020B0604020202020204" pitchFamily="34" charset="0"/>
                <a:ea typeface="Roboto" pitchFamily="2" charset="0"/>
                <a:cs typeface="Arial" panose="020B0604020202020204" pitchFamily="34" charset="0"/>
              </a:rPr>
            </a:b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This time, don’t use an array!</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19-AnotherLoop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50197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Hard Loop (Time Permitting)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write code that loops through the following array: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And </a:t>
            </a:r>
            <a:r>
              <a:rPr lang="en-US" sz="2400" dirty="0" err="1">
                <a:latin typeface="Arial" panose="020B0604020202020204" pitchFamily="34" charset="0"/>
                <a:ea typeface="Roboto" pitchFamily="2" charset="0"/>
                <a:cs typeface="Arial" panose="020B0604020202020204" pitchFamily="34" charset="0"/>
              </a:rPr>
              <a:t>console.logs</a:t>
            </a:r>
            <a:r>
              <a:rPr lang="en-US" sz="2400" dirty="0">
                <a:latin typeface="Arial" panose="020B0604020202020204" pitchFamily="34" charset="0"/>
                <a:ea typeface="Roboto" pitchFamily="2" charset="0"/>
                <a:cs typeface="Arial" panose="020B0604020202020204" pitchFamily="34" charset="0"/>
              </a:rPr>
              <a:t> the name of each animal on the farm.</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using the .</a:t>
            </a:r>
            <a:r>
              <a:rPr lang="en-US" sz="2400" dirty="0" err="1">
                <a:latin typeface="Arial" panose="020B0604020202020204" pitchFamily="34" charset="0"/>
                <a:ea typeface="Roboto" pitchFamily="2" charset="0"/>
                <a:cs typeface="Arial" panose="020B0604020202020204" pitchFamily="34" charset="0"/>
              </a:rPr>
              <a:t>charAt</a:t>
            </a:r>
            <a:r>
              <a:rPr lang="en-US" sz="2400" dirty="0">
                <a:latin typeface="Arial" panose="020B0604020202020204" pitchFamily="34" charset="0"/>
                <a:ea typeface="Roboto" pitchFamily="2" charset="0"/>
                <a:cs typeface="Arial" panose="020B0604020202020204" pitchFamily="34" charset="0"/>
              </a:rPr>
              <a:t>() method (research it) check if the first letter in the animal’s name begins with a “c” or “o”. If it does, create an alert saying: “Starts with c or an o!”</a:t>
            </a: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20-HardLoop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10 min</a:t>
            </a:r>
            <a:endParaRPr lang="en-US" i="1" dirty="0">
              <a:latin typeface="Arial" panose="020B0604020202020204" pitchFamily="34" charset="0"/>
              <a:ea typeface="Roboto" pitchFamily="2" charset="0"/>
              <a:cs typeface="Arial" panose="020B0604020202020204" pitchFamily="34" charset="0"/>
            </a:endParaRPr>
          </a:p>
        </p:txBody>
      </p:sp>
      <p:pic>
        <p:nvPicPr>
          <p:cNvPr id="8194"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04" y="2688893"/>
            <a:ext cx="8197850" cy="8044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229346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&amp; DOM Manipulation</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3600" i="1" dirty="0">
                <a:latin typeface="Arial" panose="020B0604020202020204" pitchFamily="34" charset="0"/>
                <a:ea typeface="Roboto" panose="02000000000000000000" pitchFamily="2" charset="0"/>
                <a:cs typeface="Arial" panose="020B0604020202020204" pitchFamily="34" charset="0"/>
              </a:rPr>
              <a:t>(EventsExample.html | 21-Events) </a:t>
            </a:r>
          </a:p>
        </p:txBody>
      </p:sp>
    </p:spTree>
    <p:extLst>
      <p:ext uri="{BB962C8B-B14F-4D97-AF65-F5344CB8AC3E}">
        <p14:creationId xmlns:p14="http://schemas.microsoft.com/office/powerpoint/2010/main" val="792391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Rock Paper Scissors</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Rest of Class!</a:t>
            </a:r>
          </a:p>
        </p:txBody>
      </p:sp>
    </p:spTree>
    <p:extLst>
      <p:ext uri="{BB962C8B-B14F-4D97-AF65-F5344CB8AC3E}">
        <p14:creationId xmlns:p14="http://schemas.microsoft.com/office/powerpoint/2010/main" val="1431939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Recap</a:t>
            </a:r>
          </a:p>
        </p:txBody>
      </p:sp>
    </p:spTree>
    <p:extLst>
      <p:ext uri="{BB962C8B-B14F-4D97-AF65-F5344CB8AC3E}">
        <p14:creationId xmlns:p14="http://schemas.microsoft.com/office/powerpoint/2010/main" val="250986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I’ma</a:t>
            </a:r>
            <a:r>
              <a:rPr lang="en-US" dirty="0"/>
              <a:t> Beat You…</a:t>
            </a:r>
          </a:p>
        </p:txBody>
      </p:sp>
      <p:sp>
        <p:nvSpPr>
          <p:cNvPr id="23" name="Title 1"/>
          <p:cNvSpPr txBox="1">
            <a:spLocks/>
          </p:cNvSpPr>
          <p:nvPr/>
        </p:nvSpPr>
        <p:spPr>
          <a:xfrm>
            <a:off x="304800" y="3963105"/>
            <a:ext cx="8534400" cy="22098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Play Rock Paper Scissors with the Person Next to You!</a:t>
            </a:r>
            <a:br>
              <a:rPr lang="en-US" sz="3600" b="1" i="1" dirty="0">
                <a:latin typeface="Arial" panose="020B0604020202020204" pitchFamily="34" charset="0"/>
                <a:ea typeface="Roboto" panose="02000000000000000000" pitchFamily="2" charset="0"/>
                <a:cs typeface="Arial" panose="020B0604020202020204" pitchFamily="34" charset="0"/>
              </a:rPr>
            </a:br>
            <a:br>
              <a:rPr lang="en-US" sz="3600" b="1" i="1" dirty="0">
                <a:latin typeface="Arial" panose="020B0604020202020204" pitchFamily="34" charset="0"/>
                <a:ea typeface="Roboto" panose="02000000000000000000" pitchFamily="2" charset="0"/>
                <a:cs typeface="Arial" panose="020B0604020202020204" pitchFamily="34" charset="0"/>
              </a:rPr>
            </a:br>
            <a:r>
              <a:rPr lang="en-US" sz="2400" i="1" dirty="0">
                <a:latin typeface="Arial" panose="020B0604020202020204" pitchFamily="34" charset="0"/>
                <a:ea typeface="Roboto" panose="02000000000000000000" pitchFamily="2" charset="0"/>
                <a:cs typeface="Arial" panose="020B0604020202020204" pitchFamily="34" charset="0"/>
              </a:rPr>
              <a:t>Play 5 Rounds</a:t>
            </a:r>
          </a:p>
        </p:txBody>
      </p:sp>
      <p:pic>
        <p:nvPicPr>
          <p:cNvPr id="1026" name="Picture 2" descr="http://www.stickycomics.com/wp-content/uploads/rock_paper_scissors_olympic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838200"/>
            <a:ext cx="4324350" cy="294055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665111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09600"/>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Pseudocode</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outlining all the steps and conditions that go into a single game of rock paper scissors.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break it down into steps that you could “code out”.</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Think of basic elements like loops, if-then statements, arrays, alerts, etc.</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your outlined approach.</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a:t>
            </a:r>
            <a:r>
              <a:rPr lang="en-US" dirty="0">
                <a:latin typeface="Arial" panose="020B0604020202020204" pitchFamily="34" charset="0"/>
                <a:ea typeface="Roboto" pitchFamily="2" charset="0"/>
                <a:cs typeface="Arial" panose="020B0604020202020204" pitchFamily="34" charset="0"/>
              </a:rPr>
              <a:t> 22-PseudoCode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8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88118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You just </a:t>
            </a:r>
            <a:r>
              <a:rPr lang="en-US" sz="3600" b="1" i="1" dirty="0" err="1">
                <a:latin typeface="Arial" panose="020B0604020202020204" pitchFamily="34" charset="0"/>
                <a:ea typeface="Roboto" panose="02000000000000000000" pitchFamily="2" charset="0"/>
                <a:cs typeface="Arial" panose="020B0604020202020204" pitchFamily="34" charset="0"/>
              </a:rPr>
              <a:t>pseudocoded</a:t>
            </a:r>
            <a:r>
              <a:rPr lang="en-US" sz="3600" b="1" i="1" dirty="0">
                <a:latin typeface="Arial" panose="020B0604020202020204" pitchFamily="34" charset="0"/>
                <a:ea typeface="Roboto" panose="02000000000000000000" pitchFamily="2" charset="0"/>
                <a:cs typeface="Arial" panose="020B0604020202020204" pitchFamily="34" charset="0"/>
              </a:rPr>
              <a:t>!</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136325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Now… for the rest of the class YOU will be coding it out.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359062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Don’t worry. We’ll be here to help you along the way.</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044200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Final Solution</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3600" i="1" dirty="0">
                <a:latin typeface="Arial" panose="020B0604020202020204" pitchFamily="34" charset="0"/>
                <a:ea typeface="Roboto" panose="02000000000000000000" pitchFamily="2" charset="0"/>
                <a:cs typeface="Arial" panose="020B0604020202020204" pitchFamily="34" charset="0"/>
              </a:rPr>
              <a:t>(rps-7.html | 23-RPS-Coded) </a:t>
            </a:r>
          </a:p>
        </p:txBody>
      </p:sp>
    </p:spTree>
    <p:extLst>
      <p:ext uri="{BB962C8B-B14F-4D97-AF65-F5344CB8AC3E}">
        <p14:creationId xmlns:p14="http://schemas.microsoft.com/office/powerpoint/2010/main" val="20474548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355312"/>
          </a:xfrm>
          <a:prstGeom prst="rect">
            <a:avLst/>
          </a:prstGeom>
          <a:noFill/>
        </p:spPr>
        <p:txBody>
          <a:bodyPr wrap="square" rtlCol="0">
            <a:spAutoFit/>
          </a:bodyPr>
          <a:lstStyle/>
          <a:p>
            <a:r>
              <a:rPr lang="en-US" b="1" dirty="0">
                <a:latin typeface="Arial" panose="020B0604020202020204" pitchFamily="34" charset="0"/>
                <a:ea typeface="Roboto" pitchFamily="2" charset="0"/>
                <a:cs typeface="Arial" panose="020B0604020202020204" pitchFamily="34" charset="0"/>
              </a:rPr>
              <a:t>Code Creation: Coding out RPS</a:t>
            </a:r>
          </a:p>
          <a:p>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In groups of 4, begin the process of coding out the Rock-Paper-Scissors Game. </a:t>
            </a:r>
          </a:p>
          <a:p>
            <a:pPr marL="457200" indent="-457200">
              <a:buFont typeface="Arial" panose="020B0604020202020204" pitchFamily="34" charset="0"/>
              <a:buChar char="•"/>
            </a:pPr>
            <a:endParaRPr lang="en-US"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Do as much as you can on your own, but don't be afraid to ask for help if you feel your team is struggling.</a:t>
            </a:r>
          </a:p>
          <a:p>
            <a:pPr marL="457200" indent="-457200">
              <a:buFont typeface="Arial" panose="020B0604020202020204" pitchFamily="34" charset="0"/>
              <a:buChar char="•"/>
            </a:pPr>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a:t>
            </a:r>
            <a:r>
              <a:rPr lang="en-US" dirty="0">
                <a:latin typeface="Arial" panose="020B0604020202020204" pitchFamily="34" charset="0"/>
                <a:ea typeface="Roboto" pitchFamily="2" charset="0"/>
                <a:cs typeface="Arial" panose="020B0604020202020204" pitchFamily="34" charset="0"/>
              </a:rPr>
              <a:t> Don’t use “</a:t>
            </a:r>
            <a:r>
              <a:rPr lang="en-US" dirty="0" err="1">
                <a:latin typeface="Arial" panose="020B0604020202020204" pitchFamily="34" charset="0"/>
                <a:ea typeface="Roboto" pitchFamily="2" charset="0"/>
                <a:cs typeface="Arial" panose="020B0604020202020204" pitchFamily="34" charset="0"/>
              </a:rPr>
              <a:t>document.write</a:t>
            </a:r>
            <a:r>
              <a:rPr lang="en-US" dirty="0">
                <a:latin typeface="Arial" panose="020B0604020202020204" pitchFamily="34" charset="0"/>
                <a:ea typeface="Roboto" pitchFamily="2" charset="0"/>
                <a:cs typeface="Arial" panose="020B0604020202020204" pitchFamily="34" charset="0"/>
              </a:rPr>
              <a:t>” as it will delete the contents of your page including your </a:t>
            </a:r>
            <a:r>
              <a:rPr lang="en-US" dirty="0" err="1">
                <a:latin typeface="Arial" panose="020B0604020202020204" pitchFamily="34" charset="0"/>
                <a:ea typeface="Roboto" pitchFamily="2" charset="0"/>
                <a:cs typeface="Arial" panose="020B0604020202020204" pitchFamily="34" charset="0"/>
              </a:rPr>
              <a:t>Javascript</a:t>
            </a:r>
            <a:r>
              <a:rPr lang="en-US" dirty="0">
                <a:latin typeface="Arial" panose="020B0604020202020204" pitchFamily="34" charset="0"/>
                <a:ea typeface="Roboto" pitchFamily="2" charset="0"/>
                <a:cs typeface="Arial" panose="020B0604020202020204" pitchFamily="34" charset="0"/>
              </a:rPr>
              <a:t>. Use “</a:t>
            </a:r>
            <a:r>
              <a:rPr lang="en-US" dirty="0" err="1">
                <a:latin typeface="Arial" panose="020B0604020202020204" pitchFamily="34" charset="0"/>
                <a:ea typeface="Roboto" pitchFamily="2" charset="0"/>
                <a:cs typeface="Arial" panose="020B0604020202020204" pitchFamily="34" charset="0"/>
              </a:rPr>
              <a:t>document.querySelector</a:t>
            </a:r>
            <a:r>
              <a:rPr lang="en-US" dirty="0">
                <a:latin typeface="Arial" panose="020B0604020202020204" pitchFamily="34" charset="0"/>
                <a:ea typeface="Roboto" pitchFamily="2" charset="0"/>
                <a:cs typeface="Arial" panose="020B0604020202020204" pitchFamily="34" charset="0"/>
              </a:rPr>
              <a:t>” or “</a:t>
            </a:r>
            <a:r>
              <a:rPr lang="en-US" dirty="0" err="1">
                <a:latin typeface="Arial" panose="020B0604020202020204" pitchFamily="34" charset="0"/>
                <a:ea typeface="Roboto" pitchFamily="2" charset="0"/>
                <a:cs typeface="Arial" panose="020B0604020202020204" pitchFamily="34" charset="0"/>
              </a:rPr>
              <a:t>document.getElementById</a:t>
            </a:r>
            <a:r>
              <a:rPr lang="en-US" dirty="0">
                <a:latin typeface="Arial" panose="020B0604020202020204" pitchFamily="34" charset="0"/>
                <a:ea typeface="Roboto" pitchFamily="2" charset="0"/>
                <a:cs typeface="Arial" panose="020B0604020202020204" pitchFamily="34" charset="0"/>
              </a:rPr>
              <a:t>”, alongside either “</a:t>
            </a:r>
            <a:r>
              <a:rPr lang="en-US" dirty="0" err="1">
                <a:latin typeface="Arial" panose="020B0604020202020204" pitchFamily="34" charset="0"/>
                <a:ea typeface="Roboto" pitchFamily="2" charset="0"/>
                <a:cs typeface="Arial" panose="020B0604020202020204" pitchFamily="34" charset="0"/>
              </a:rPr>
              <a:t>innerHTML</a:t>
            </a:r>
            <a:r>
              <a:rPr lang="en-US" dirty="0">
                <a:latin typeface="Arial" panose="020B0604020202020204" pitchFamily="34" charset="0"/>
                <a:ea typeface="Roboto" pitchFamily="2" charset="0"/>
                <a:cs typeface="Arial" panose="020B0604020202020204" pitchFamily="34" charset="0"/>
              </a:rPr>
              <a:t>” or “</a:t>
            </a:r>
            <a:r>
              <a:rPr lang="en-US" dirty="0" err="1">
                <a:latin typeface="Arial" panose="020B0604020202020204" pitchFamily="34" charset="0"/>
                <a:ea typeface="Roboto" pitchFamily="2" charset="0"/>
                <a:cs typeface="Arial" panose="020B0604020202020204" pitchFamily="34" charset="0"/>
              </a:rPr>
              <a:t>textcontent</a:t>
            </a:r>
            <a:r>
              <a:rPr lang="en-US" dirty="0">
                <a:latin typeface="Arial" panose="020B0604020202020204" pitchFamily="34" charset="0"/>
                <a:ea typeface="Roboto" pitchFamily="2" charset="0"/>
                <a:cs typeface="Arial" panose="020B0604020202020204" pitchFamily="34" charset="0"/>
              </a:rPr>
              <a:t>”, to write to the DOM.</a:t>
            </a:r>
          </a:p>
          <a:p>
            <a:pPr marL="457200" indent="-457200">
              <a:buFont typeface="Arial" panose="020B0604020202020204" pitchFamily="34" charset="0"/>
              <a:buChar char="•"/>
            </a:pPr>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a:t>
            </a:r>
            <a:r>
              <a:rPr lang="en-US" dirty="0">
                <a:latin typeface="Arial" panose="020B0604020202020204" pitchFamily="34" charset="0"/>
                <a:ea typeface="Roboto" pitchFamily="2" charset="0"/>
                <a:cs typeface="Arial" panose="020B0604020202020204" pitchFamily="34" charset="0"/>
              </a:rPr>
              <a:t>Don’t worry. We know this will be very challenging. We also know that you won’t know where to start. In fact, we haven’t shown you EVERYTHING you need yet. But that’s okay. Accepting the confusion is a HUGE first step in becoming a coder.</a:t>
            </a:r>
          </a:p>
          <a:p>
            <a:pPr marL="457200" indent="-457200">
              <a:buFont typeface="Arial" panose="020B0604020202020204" pitchFamily="34" charset="0"/>
              <a:buChar char="•"/>
            </a:pPr>
            <a:endParaRPr lang="en-US"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to Instructor/TAs: </a:t>
            </a:r>
            <a:r>
              <a:rPr lang="en-US" dirty="0">
                <a:latin typeface="Arial" panose="020B0604020202020204" pitchFamily="34" charset="0"/>
                <a:ea typeface="Roboto" pitchFamily="2" charset="0"/>
                <a:cs typeface="Arial" panose="020B0604020202020204" pitchFamily="34" charset="0"/>
              </a:rPr>
              <a:t>Use the files in RPS-Coded to help guide students through the process. Feel free to present relevant code on the projector. </a:t>
            </a:r>
            <a:endParaRPr lang="en-US"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667000" y="124825"/>
            <a:ext cx="6324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23-RPS-Coded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 hour 10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5574488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Activity</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Time Permitting</a:t>
            </a:r>
          </a:p>
        </p:txBody>
      </p:sp>
    </p:spTree>
    <p:extLst>
      <p:ext uri="{BB962C8B-B14F-4D97-AF65-F5344CB8AC3E}">
        <p14:creationId xmlns:p14="http://schemas.microsoft.com/office/powerpoint/2010/main" val="28790739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Questions</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200" b="1" i="1" dirty="0">
                <a:latin typeface="Arial" panose="020B0604020202020204" pitchFamily="34" charset="0"/>
                <a:ea typeface="Roboto" panose="02000000000000000000" pitchFamily="2" charset="0"/>
                <a:cs typeface="Arial" panose="020B0604020202020204" pitchFamily="34" charset="0"/>
              </a:rPr>
              <a:t>Let’s fill in the Missing Code (Together)</a:t>
            </a:r>
          </a:p>
          <a:p>
            <a:r>
              <a:rPr lang="en-US" sz="2400" i="1" dirty="0">
                <a:latin typeface="Arial" panose="020B0604020202020204" pitchFamily="34" charset="0"/>
                <a:ea typeface="Roboto" panose="02000000000000000000" pitchFamily="2" charset="0"/>
                <a:cs typeface="Arial" panose="020B0604020202020204" pitchFamily="34" charset="0"/>
              </a:rPr>
              <a:t>(</a:t>
            </a:r>
            <a:r>
              <a:rPr lang="en-US" sz="2400" i="1" dirty="0" err="1">
                <a:latin typeface="Arial" panose="020B0604020202020204" pitchFamily="34" charset="0"/>
                <a:ea typeface="Roboto" panose="02000000000000000000" pitchFamily="2" charset="0"/>
                <a:cs typeface="Arial" panose="020B0604020202020204" pitchFamily="34" charset="0"/>
              </a:rPr>
              <a:t>Recap_UNSOLVED</a:t>
            </a:r>
            <a:r>
              <a:rPr lang="en-US" sz="2400" i="1" dirty="0">
                <a:latin typeface="Arial" panose="020B0604020202020204" pitchFamily="34" charset="0"/>
                <a:ea typeface="Roboto" panose="02000000000000000000" pitchFamily="2" charset="0"/>
                <a:cs typeface="Arial" panose="020B0604020202020204" pitchFamily="34" charset="0"/>
              </a:rPr>
              <a:t> </a:t>
            </a:r>
            <a:r>
              <a:rPr lang="en-US" sz="2400" i="1">
                <a:latin typeface="Arial" panose="020B0604020202020204" pitchFamily="34" charset="0"/>
                <a:ea typeface="Roboto" panose="02000000000000000000" pitchFamily="2" charset="0"/>
                <a:cs typeface="Arial" panose="020B0604020202020204" pitchFamily="34" charset="0"/>
              </a:rPr>
              <a:t>| 24-Recap</a:t>
            </a:r>
            <a:r>
              <a:rPr lang="en-US" sz="2400" i="1" dirty="0">
                <a:latin typeface="Arial" panose="020B0604020202020204" pitchFamily="34" charset="0"/>
                <a:ea typeface="Roboto" panose="02000000000000000000" pitchFamily="2" charset="0"/>
                <a:cs typeface="Arial" panose="020B0604020202020204" pitchFamily="34" charset="0"/>
              </a:rPr>
              <a:t>) </a:t>
            </a:r>
          </a:p>
        </p:txBody>
      </p:sp>
    </p:spTree>
    <p:extLst>
      <p:ext uri="{BB962C8B-B14F-4D97-AF65-F5344CB8AC3E}">
        <p14:creationId xmlns:p14="http://schemas.microsoft.com/office/powerpoint/2010/main" val="3635606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Philosophy</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JavaScript?</a:t>
            </a:r>
          </a:p>
          <a:p>
            <a:r>
              <a:rPr lang="en-US" sz="4700" i="1" dirty="0">
                <a:latin typeface="Arial" panose="020B0604020202020204" pitchFamily="34" charset="0"/>
                <a:ea typeface="Roboto" panose="02000000000000000000" pitchFamily="2" charset="0"/>
                <a:cs typeface="Arial" panose="020B0604020202020204" pitchFamily="34" charset="0"/>
              </a:rPr>
              <a:t>(And what is it used for?)</a:t>
            </a:r>
          </a:p>
        </p:txBody>
      </p:sp>
    </p:spTree>
    <p:extLst>
      <p:ext uri="{BB962C8B-B14F-4D97-AF65-F5344CB8AC3E}">
        <p14:creationId xmlns:p14="http://schemas.microsoft.com/office/powerpoint/2010/main" val="104969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Definitions</a:t>
            </a:r>
          </a:p>
        </p:txBody>
      </p:sp>
      <p:sp>
        <p:nvSpPr>
          <p:cNvPr id="5" name="Content Placeholder 2"/>
          <p:cNvSpPr txBox="1">
            <a:spLocks/>
          </p:cNvSpPr>
          <p:nvPr/>
        </p:nvSpPr>
        <p:spPr>
          <a:xfrm>
            <a:off x="331586" y="838200"/>
            <a:ext cx="87362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JavaScript</a:t>
            </a:r>
            <a:r>
              <a:rPr lang="en-US" dirty="0">
                <a:latin typeface="Arial" panose="020B0604020202020204" pitchFamily="34" charset="0"/>
                <a:ea typeface="Roboto" panose="02000000000000000000" pitchFamily="2" charset="0"/>
                <a:cs typeface="Arial" panose="020B0604020202020204" pitchFamily="34" charset="0"/>
              </a:rPr>
              <a:t> is the third of the three fundamental programming languages of the modern web (along with HTML, CSS)</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JavaScript allows developers to create </a:t>
            </a:r>
            <a:r>
              <a:rPr lang="en-US" b="1" dirty="0">
                <a:latin typeface="Arial" panose="020B0604020202020204" pitchFamily="34" charset="0"/>
                <a:ea typeface="Roboto" panose="02000000000000000000" pitchFamily="2" charset="0"/>
                <a:cs typeface="Arial" panose="020B0604020202020204" pitchFamily="34" charset="0"/>
              </a:rPr>
              <a:t>dynamic </a:t>
            </a:r>
            <a:r>
              <a:rPr lang="en-US" dirty="0">
                <a:latin typeface="Arial" panose="020B0604020202020204" pitchFamily="34" charset="0"/>
                <a:ea typeface="Roboto" panose="02000000000000000000" pitchFamily="2" charset="0"/>
                <a:cs typeface="Arial" panose="020B0604020202020204" pitchFamily="34" charset="0"/>
              </a:rPr>
              <a:t>web applications capable of taking in user inputs, changing what’s displayed to users, animating elements, and much more.</a:t>
            </a:r>
          </a:p>
        </p:txBody>
      </p:sp>
      <p:pic>
        <p:nvPicPr>
          <p:cNvPr id="5124" name="Picture 4" descr="http://www.w3devcampus.com/wp-content/uploads/logoAndOther/logo_JavaScrip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3800671"/>
            <a:ext cx="2098675" cy="20986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50612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 Variable?</a:t>
            </a:r>
          </a:p>
          <a:p>
            <a:r>
              <a:rPr lang="en-US" sz="4700" i="1" dirty="0">
                <a:latin typeface="Arial" panose="020B0604020202020204" pitchFamily="34" charset="0"/>
                <a:ea typeface="Roboto" panose="02000000000000000000" pitchFamily="2" charset="0"/>
                <a:cs typeface="Arial" panose="020B0604020202020204" pitchFamily="34" charset="0"/>
              </a:rPr>
              <a:t>(And how do we declare one?)</a:t>
            </a:r>
          </a:p>
        </p:txBody>
      </p:sp>
    </p:spTree>
    <p:extLst>
      <p:ext uri="{BB962C8B-B14F-4D97-AF65-F5344CB8AC3E}">
        <p14:creationId xmlns:p14="http://schemas.microsoft.com/office/powerpoint/2010/main" val="25593423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5" name="Content Placeholder 2"/>
          <p:cNvSpPr txBox="1">
            <a:spLocks/>
          </p:cNvSpPr>
          <p:nvPr/>
        </p:nvSpPr>
        <p:spPr>
          <a:xfrm>
            <a:off x="451329" y="1066801"/>
            <a:ext cx="85838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Variables are the </a:t>
            </a:r>
            <a:r>
              <a:rPr lang="en-US" u="sng" dirty="0">
                <a:latin typeface="Arial" panose="020B0604020202020204" pitchFamily="34" charset="0"/>
                <a:ea typeface="Roboto" panose="02000000000000000000" pitchFamily="2" charset="0"/>
                <a:cs typeface="Arial" panose="020B0604020202020204" pitchFamily="34" charset="0"/>
              </a:rPr>
              <a:t>nouns</a:t>
            </a:r>
            <a:r>
              <a:rPr lang="en-US" dirty="0">
                <a:latin typeface="Arial" panose="020B0604020202020204" pitchFamily="34" charset="0"/>
                <a:ea typeface="Roboto" panose="02000000000000000000" pitchFamily="2" charset="0"/>
                <a:cs typeface="Arial" panose="020B0604020202020204" pitchFamily="34" charset="0"/>
              </a:rPr>
              <a:t> of programming.</a:t>
            </a: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“things” (Numbers, Strings, Booleans, etc.)</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composed of </a:t>
            </a:r>
            <a:r>
              <a:rPr lang="en-US" u="sng" dirty="0">
                <a:latin typeface="Arial" panose="020B0604020202020204" pitchFamily="34" charset="0"/>
                <a:ea typeface="Roboto" panose="02000000000000000000" pitchFamily="2" charset="0"/>
                <a:cs typeface="Arial" panose="020B0604020202020204" pitchFamily="34" charset="0"/>
              </a:rPr>
              <a:t>variable names</a:t>
            </a:r>
            <a:r>
              <a:rPr lang="en-US" dirty="0">
                <a:latin typeface="Arial" panose="020B0604020202020204" pitchFamily="34" charset="0"/>
                <a:ea typeface="Roboto" panose="02000000000000000000" pitchFamily="2" charset="0"/>
                <a:cs typeface="Arial" panose="020B0604020202020204" pitchFamily="34" charset="0"/>
              </a:rPr>
              <a:t> and </a:t>
            </a:r>
            <a:r>
              <a:rPr lang="en-US" u="sng" dirty="0">
                <a:latin typeface="Arial" panose="020B0604020202020204" pitchFamily="34" charset="0"/>
                <a:ea typeface="Roboto" panose="02000000000000000000" pitchFamily="2" charset="0"/>
                <a:cs typeface="Arial" panose="020B0604020202020204" pitchFamily="34" charset="0"/>
              </a:rPr>
              <a:t>values</a:t>
            </a:r>
            <a:endParaRPr lang="en-US" dirty="0">
              <a:latin typeface="Arial" panose="020B0604020202020204" pitchFamily="34" charset="0"/>
              <a:ea typeface="Roboto" panose="02000000000000000000" pitchFamily="2" charset="0"/>
              <a:cs typeface="Arial" panose="020B0604020202020204" pitchFamily="34" charset="0"/>
            </a:endParaRPr>
          </a:p>
        </p:txBody>
      </p:sp>
      <p:pic>
        <p:nvPicPr>
          <p:cNvPr id="1026" name="Picture 2" descr="C:\Users\Kevin\Desktop\sn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86" y="3505201"/>
            <a:ext cx="7861300" cy="22161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9120302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70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meant by console.log?</a:t>
            </a:r>
          </a:p>
          <a:p>
            <a:r>
              <a:rPr lang="en-US" sz="3400" i="1" dirty="0">
                <a:latin typeface="Arial" panose="020B0604020202020204" pitchFamily="34" charset="0"/>
                <a:ea typeface="Roboto" panose="02000000000000000000" pitchFamily="2" charset="0"/>
                <a:cs typeface="Arial" panose="020B0604020202020204" pitchFamily="34" charset="0"/>
              </a:rPr>
              <a:t>(And how does it differ from an alert, prompt, or confirm?)</a:t>
            </a:r>
          </a:p>
        </p:txBody>
      </p:sp>
    </p:spTree>
    <p:extLst>
      <p:ext uri="{BB962C8B-B14F-4D97-AF65-F5344CB8AC3E}">
        <p14:creationId xmlns:p14="http://schemas.microsoft.com/office/powerpoint/2010/main" val="41828835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11294</TotalTime>
  <Words>1590</Words>
  <Application>Microsoft Office PowerPoint</Application>
  <PresentationFormat>On-screen Show (4:3)</PresentationFormat>
  <Paragraphs>306</Paragraphs>
  <Slides>49</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Roboto</vt:lpstr>
      <vt:lpstr>Unbranded</vt:lpstr>
      <vt:lpstr>Jumping for JS</vt:lpstr>
      <vt:lpstr>Today’s Class</vt:lpstr>
      <vt:lpstr>Objectives</vt:lpstr>
      <vt:lpstr>Basics Recap</vt:lpstr>
      <vt:lpstr>Deep Philosophy</vt:lpstr>
      <vt:lpstr>JavaScript Definitions</vt:lpstr>
      <vt:lpstr>Please… Don’t Pick Me.</vt:lpstr>
      <vt:lpstr>Basic Variables</vt:lpstr>
      <vt:lpstr>Please… Don’t Pick Me.</vt:lpstr>
      <vt:lpstr>Basic Variables</vt:lpstr>
      <vt:lpstr>Basic Variables</vt:lpstr>
      <vt:lpstr>Please… Don’t Pick Me.</vt:lpstr>
      <vt:lpstr>Writing to HTML</vt:lpstr>
      <vt:lpstr>Please… Don’t Pick Me.</vt:lpstr>
      <vt:lpstr>If/Else Statements</vt:lpstr>
      <vt:lpstr>Please… Don’t Pick Me.</vt:lpstr>
      <vt:lpstr>Basic Arrays </vt:lpstr>
      <vt:lpstr>PowerPoint Presentation</vt:lpstr>
      <vt:lpstr>PowerPoint Presentation</vt:lpstr>
      <vt:lpstr>PowerPoint Presentation</vt:lpstr>
      <vt:lpstr>For Loops</vt:lpstr>
      <vt:lpstr>Back to The Zoo Pen</vt:lpstr>
      <vt:lpstr>Back to The Zoo Pen (Logging)</vt:lpstr>
      <vt:lpstr>Please… Don’t Pick Me.</vt:lpstr>
      <vt:lpstr>Don’t Repeat Yourself (DRY)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Events &amp; DOM Manipulation</vt:lpstr>
      <vt:lpstr>Rock Paper Scissors</vt:lpstr>
      <vt:lpstr>I’ma Beat You…</vt:lpstr>
      <vt:lpstr>PowerPoint Presentation</vt:lpstr>
      <vt:lpstr>Basically a Coder!</vt:lpstr>
      <vt:lpstr>Basically a Coder!</vt:lpstr>
      <vt:lpstr>Basically a Coder!</vt:lpstr>
      <vt:lpstr>Demo Final Solution</vt:lpstr>
      <vt:lpstr>PowerPoint Presentation</vt:lpstr>
      <vt:lpstr>Recap Activity</vt:lpstr>
      <vt:lpstr>Demo Questions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Tammer</cp:lastModifiedBy>
  <cp:revision>1523</cp:revision>
  <cp:lastPrinted>2016-01-30T16:23:56Z</cp:lastPrinted>
  <dcterms:created xsi:type="dcterms:W3CDTF">2015-01-20T17:19:00Z</dcterms:created>
  <dcterms:modified xsi:type="dcterms:W3CDTF">2018-06-12T17:42:03Z</dcterms:modified>
</cp:coreProperties>
</file>