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10" orient="horz"/>
        <p:guide pos="2141"/>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3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88" y="0"/>
            <a:ext cx="2946400" cy="4937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450" y="4691063"/>
            <a:ext cx="5438775" cy="44434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8950"/>
            <a:ext cx="2946400" cy="4937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88" y="9378950"/>
            <a:ext cx="2946400" cy="4937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yberciti.biz/faq/restart-apache-via-ssh/"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 name="Google Shape;138;p1:notes"/>
          <p:cNvSpPr txBox="1"/>
          <p:nvPr>
            <p:ph idx="1" type="body"/>
          </p:nvPr>
        </p:nvSpPr>
        <p:spPr>
          <a:xfrm>
            <a:off x="679450" y="4691063"/>
            <a:ext cx="5438775" cy="4443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txBox="1"/>
          <p:nvPr>
            <p:ph idx="12" type="sldNum"/>
          </p:nvPr>
        </p:nvSpPr>
        <p:spPr>
          <a:xfrm>
            <a:off x="3849688" y="9378950"/>
            <a:ext cx="2946400" cy="4937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beda47975_0_3:notes"/>
          <p:cNvSpPr txBox="1"/>
          <p:nvPr>
            <p:ph idx="1" type="body"/>
          </p:nvPr>
        </p:nvSpPr>
        <p:spPr>
          <a:xfrm>
            <a:off x="679450" y="4691063"/>
            <a:ext cx="5438700" cy="4443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b="1" lang="en-GB" sz="1700">
                <a:solidFill>
                  <a:srgbClr val="3A3A3A"/>
                </a:solidFill>
                <a:latin typeface="Roboto"/>
                <a:ea typeface="Roboto"/>
                <a:cs typeface="Roboto"/>
                <a:sym typeface="Roboto"/>
              </a:rPr>
              <a:t>Renaming files with “mv” Command</a:t>
            </a:r>
            <a:endParaRPr b="1" sz="1700">
              <a:solidFill>
                <a:srgbClr val="3A3A3A"/>
              </a:solidFill>
              <a:latin typeface="Roboto"/>
              <a:ea typeface="Roboto"/>
              <a:cs typeface="Roboto"/>
              <a:sym typeface="Roboto"/>
            </a:endParaRPr>
          </a:p>
          <a:p>
            <a:pPr indent="0" lvl="0" marL="0" rtl="0" algn="l">
              <a:lnSpc>
                <a:spcPct val="115000"/>
              </a:lnSpc>
              <a:spcBef>
                <a:spcPts val="400"/>
              </a:spcBef>
              <a:spcAft>
                <a:spcPts val="0"/>
              </a:spcAft>
              <a:buClr>
                <a:schemeClr val="dk1"/>
              </a:buClr>
              <a:buSzPts val="1100"/>
              <a:buFont typeface="Arial"/>
              <a:buNone/>
            </a:pPr>
            <a:r>
              <a:rPr lang="en-GB" sz="1350">
                <a:solidFill>
                  <a:srgbClr val="3A3A3A"/>
                </a:solidFill>
                <a:latin typeface="Roboto"/>
                <a:ea typeface="Roboto"/>
                <a:cs typeface="Roboto"/>
                <a:sym typeface="Roboto"/>
              </a:rPr>
              <a:t>A simple way to rename files and folders is with the </a:t>
            </a:r>
            <a:r>
              <a:rPr lang="en-GB" sz="1350">
                <a:solidFill>
                  <a:srgbClr val="0A0A0A"/>
                </a:solidFill>
                <a:highlight>
                  <a:srgbClr val="E6E6E6"/>
                </a:highlight>
                <a:latin typeface="Courier New"/>
                <a:ea typeface="Courier New"/>
                <a:cs typeface="Courier New"/>
                <a:sym typeface="Courier New"/>
              </a:rPr>
              <a:t>mv</a:t>
            </a:r>
            <a:r>
              <a:rPr lang="en-GB" sz="1350">
                <a:solidFill>
                  <a:srgbClr val="3A3A3A"/>
                </a:solidFill>
                <a:latin typeface="Roboto"/>
                <a:ea typeface="Roboto"/>
                <a:cs typeface="Roboto"/>
                <a:sym typeface="Roboto"/>
              </a:rPr>
              <a:t> command (shortened from “move”). Its primary purpose is moving files and folders, but it can also rename them, since the act of renaming a file is interpreted by the filesystem as moving it from one name to another.</a:t>
            </a:r>
            <a:endParaRPr sz="1350">
              <a:solidFill>
                <a:srgbClr val="3A3A3A"/>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350">
                <a:solidFill>
                  <a:srgbClr val="3A3A3A"/>
                </a:solidFill>
                <a:latin typeface="Roboto"/>
                <a:ea typeface="Roboto"/>
                <a:cs typeface="Roboto"/>
                <a:sym typeface="Roboto"/>
              </a:rPr>
              <a:t>The following syntax is used to rename files with mv:</a:t>
            </a:r>
            <a:endParaRPr sz="1350">
              <a:solidFill>
                <a:srgbClr val="3A3A3A"/>
              </a:solidFill>
              <a:latin typeface="Roboto"/>
              <a:ea typeface="Roboto"/>
              <a:cs typeface="Roboto"/>
              <a:sym typeface="Roboto"/>
            </a:endParaRPr>
          </a:p>
          <a:p>
            <a:pPr indent="0" lvl="0" marL="114300" marR="114300" rtl="0" algn="l">
              <a:lnSpc>
                <a:spcPct val="115000"/>
              </a:lnSpc>
              <a:spcBef>
                <a:spcPts val="0"/>
              </a:spcBef>
              <a:spcAft>
                <a:spcPts val="0"/>
              </a:spcAft>
              <a:buClr>
                <a:schemeClr val="dk1"/>
              </a:buClr>
              <a:buSzPts val="1100"/>
              <a:buFont typeface="Arial"/>
              <a:buNone/>
            </a:pPr>
            <a:r>
              <a:rPr b="1" lang="en-GB" sz="1350">
                <a:solidFill>
                  <a:srgbClr val="C20CB9"/>
                </a:solidFill>
                <a:latin typeface="Courier New"/>
                <a:ea typeface="Courier New"/>
                <a:cs typeface="Courier New"/>
                <a:sym typeface="Courier New"/>
              </a:rPr>
              <a:t>mv</a:t>
            </a:r>
            <a:r>
              <a:rPr lang="en-GB" sz="1350">
                <a:solidFill>
                  <a:srgbClr val="3A3A3A"/>
                </a:solidFill>
                <a:latin typeface="Courier New"/>
                <a:ea typeface="Courier New"/>
                <a:cs typeface="Courier New"/>
                <a:sym typeface="Courier New"/>
              </a:rPr>
              <a:t> </a:t>
            </a:r>
            <a:r>
              <a:rPr b="1" lang="en-GB" sz="1350">
                <a:solidFill>
                  <a:srgbClr val="7A0874"/>
                </a:solidFill>
                <a:latin typeface="Courier New"/>
                <a:ea typeface="Courier New"/>
                <a:cs typeface="Courier New"/>
                <a:sym typeface="Courier New"/>
              </a:rPr>
              <a:t>(</a:t>
            </a:r>
            <a:r>
              <a:rPr lang="en-GB" sz="1350">
                <a:solidFill>
                  <a:srgbClr val="3A3A3A"/>
                </a:solidFill>
                <a:latin typeface="Courier New"/>
                <a:ea typeface="Courier New"/>
                <a:cs typeface="Courier New"/>
                <a:sym typeface="Courier New"/>
              </a:rPr>
              <a:t>option</a:t>
            </a:r>
            <a:r>
              <a:rPr b="1" lang="en-GB" sz="1350">
                <a:solidFill>
                  <a:srgbClr val="7A0874"/>
                </a:solidFill>
                <a:latin typeface="Courier New"/>
                <a:ea typeface="Courier New"/>
                <a:cs typeface="Courier New"/>
                <a:sym typeface="Courier New"/>
              </a:rPr>
              <a:t>)</a:t>
            </a:r>
            <a:r>
              <a:rPr lang="en-GB" sz="1350">
                <a:solidFill>
                  <a:srgbClr val="3A3A3A"/>
                </a:solidFill>
                <a:latin typeface="Courier New"/>
                <a:ea typeface="Courier New"/>
                <a:cs typeface="Courier New"/>
                <a:sym typeface="Courier New"/>
              </a:rPr>
              <a:t> filename1.ext filename2.ext</a:t>
            </a:r>
            <a:endParaRPr sz="1350">
              <a:solidFill>
                <a:srgbClr val="3A3A3A"/>
              </a:solidFill>
              <a:latin typeface="Courier New"/>
              <a:ea typeface="Courier New"/>
              <a:cs typeface="Courier New"/>
              <a:sym typeface="Courier New"/>
            </a:endParaRPr>
          </a:p>
          <a:p>
            <a:pPr indent="0" lvl="0" marL="0" rtl="0" algn="l">
              <a:lnSpc>
                <a:spcPct val="115000"/>
              </a:lnSpc>
              <a:spcBef>
                <a:spcPts val="1500"/>
              </a:spcBef>
              <a:spcAft>
                <a:spcPts val="0"/>
              </a:spcAft>
              <a:buClr>
                <a:schemeClr val="dk1"/>
              </a:buClr>
              <a:buSzPts val="1100"/>
              <a:buFont typeface="Arial"/>
              <a:buNone/>
            </a:pPr>
            <a:r>
              <a:rPr lang="en-GB" sz="1350">
                <a:solidFill>
                  <a:srgbClr val="3A3A3A"/>
                </a:solidFill>
                <a:latin typeface="Roboto"/>
                <a:ea typeface="Roboto"/>
                <a:cs typeface="Roboto"/>
                <a:sym typeface="Roboto"/>
              </a:rPr>
              <a:t>“filename1.ext” is the original, “old” name of the file, and “filename2.ext” is the new name.</a:t>
            </a:r>
            <a:endParaRPr sz="1350">
              <a:solidFill>
                <a:srgbClr val="3A3A3A"/>
              </a:solidFill>
              <a:latin typeface="Roboto"/>
              <a:ea typeface="Roboto"/>
              <a:cs typeface="Roboto"/>
              <a:sym typeface="Roboto"/>
            </a:endParaRPr>
          </a:p>
          <a:p>
            <a:pPr indent="0" lvl="0" marL="0" rtl="0" algn="l">
              <a:spcBef>
                <a:spcPts val="36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sz="1350">
                <a:solidFill>
                  <a:srgbClr val="3A3A3A"/>
                </a:solidFill>
                <a:latin typeface="Roboto"/>
                <a:ea typeface="Roboto"/>
                <a:cs typeface="Roboto"/>
                <a:sym typeface="Roboto"/>
              </a:rPr>
              <a:t>The same pattern works for folder renaming. If the files are not located in the currently active folder, their full path has to be specified:</a:t>
            </a:r>
            <a:endParaRPr sz="1350">
              <a:solidFill>
                <a:srgbClr val="3A3A3A"/>
              </a:solidFill>
              <a:latin typeface="Roboto"/>
              <a:ea typeface="Roboto"/>
              <a:cs typeface="Roboto"/>
              <a:sym typeface="Roboto"/>
            </a:endParaRPr>
          </a:p>
          <a:p>
            <a:pPr indent="0" lvl="0" marL="114300" marR="114300" rtl="0" algn="l">
              <a:lnSpc>
                <a:spcPct val="115000"/>
              </a:lnSpc>
              <a:spcBef>
                <a:spcPts val="0"/>
              </a:spcBef>
              <a:spcAft>
                <a:spcPts val="0"/>
              </a:spcAft>
              <a:buClr>
                <a:schemeClr val="dk1"/>
              </a:buClr>
              <a:buSzPts val="1100"/>
              <a:buFont typeface="Arial"/>
              <a:buNone/>
            </a:pPr>
            <a:r>
              <a:rPr b="1" lang="en-GB" sz="1350">
                <a:solidFill>
                  <a:srgbClr val="C20CB9"/>
                </a:solidFill>
                <a:latin typeface="Courier New"/>
                <a:ea typeface="Courier New"/>
                <a:cs typeface="Courier New"/>
                <a:sym typeface="Courier New"/>
              </a:rPr>
              <a:t>mv</a:t>
            </a:r>
            <a:r>
              <a:rPr lang="en-GB" sz="1350">
                <a:solidFill>
                  <a:srgbClr val="3A3A3A"/>
                </a:solidFill>
                <a:latin typeface="Courier New"/>
                <a:ea typeface="Courier New"/>
                <a:cs typeface="Courier New"/>
                <a:sym typeface="Courier New"/>
              </a:rPr>
              <a:t> </a:t>
            </a:r>
            <a:r>
              <a:rPr b="1" lang="en-GB" sz="1350">
                <a:latin typeface="Courier New"/>
                <a:ea typeface="Courier New"/>
                <a:cs typeface="Courier New"/>
                <a:sym typeface="Courier New"/>
              </a:rPr>
              <a:t>/</a:t>
            </a:r>
            <a:r>
              <a:rPr lang="en-GB" sz="1350">
                <a:solidFill>
                  <a:srgbClr val="3A3A3A"/>
                </a:solidFill>
                <a:latin typeface="Courier New"/>
                <a:ea typeface="Courier New"/>
                <a:cs typeface="Courier New"/>
                <a:sym typeface="Courier New"/>
              </a:rPr>
              <a:t>home</a:t>
            </a:r>
            <a:r>
              <a:rPr b="1" lang="en-GB" sz="1350">
                <a:latin typeface="Courier New"/>
                <a:ea typeface="Courier New"/>
                <a:cs typeface="Courier New"/>
                <a:sym typeface="Courier New"/>
              </a:rPr>
              <a:t>/</a:t>
            </a:r>
            <a:r>
              <a:rPr lang="en-GB" sz="1350">
                <a:solidFill>
                  <a:srgbClr val="3A3A3A"/>
                </a:solidFill>
                <a:latin typeface="Courier New"/>
                <a:ea typeface="Courier New"/>
                <a:cs typeface="Courier New"/>
                <a:sym typeface="Courier New"/>
              </a:rPr>
              <a:t>user</a:t>
            </a:r>
            <a:r>
              <a:rPr b="1" lang="en-GB" sz="1350">
                <a:latin typeface="Courier New"/>
                <a:ea typeface="Courier New"/>
                <a:cs typeface="Courier New"/>
                <a:sym typeface="Courier New"/>
              </a:rPr>
              <a:t>/</a:t>
            </a:r>
            <a:r>
              <a:rPr lang="en-GB" sz="1350">
                <a:solidFill>
                  <a:srgbClr val="3A3A3A"/>
                </a:solidFill>
                <a:latin typeface="Courier New"/>
                <a:ea typeface="Courier New"/>
                <a:cs typeface="Courier New"/>
                <a:sym typeface="Courier New"/>
              </a:rPr>
              <a:t>Files</a:t>
            </a:r>
            <a:r>
              <a:rPr b="1" lang="en-GB" sz="1350">
                <a:latin typeface="Courier New"/>
                <a:ea typeface="Courier New"/>
                <a:cs typeface="Courier New"/>
                <a:sym typeface="Courier New"/>
              </a:rPr>
              <a:t>/</a:t>
            </a:r>
            <a:r>
              <a:rPr lang="en-GB" sz="1350">
                <a:solidFill>
                  <a:srgbClr val="3A3A3A"/>
                </a:solidFill>
                <a:latin typeface="Courier New"/>
                <a:ea typeface="Courier New"/>
                <a:cs typeface="Courier New"/>
                <a:sym typeface="Courier New"/>
              </a:rPr>
              <a:t>filename1.ext </a:t>
            </a:r>
            <a:r>
              <a:rPr b="1" lang="en-GB" sz="1350">
                <a:latin typeface="Courier New"/>
                <a:ea typeface="Courier New"/>
                <a:cs typeface="Courier New"/>
                <a:sym typeface="Courier New"/>
              </a:rPr>
              <a:t>/</a:t>
            </a:r>
            <a:r>
              <a:rPr lang="en-GB" sz="1350">
                <a:solidFill>
                  <a:srgbClr val="3A3A3A"/>
                </a:solidFill>
                <a:latin typeface="Courier New"/>
                <a:ea typeface="Courier New"/>
                <a:cs typeface="Courier New"/>
                <a:sym typeface="Courier New"/>
              </a:rPr>
              <a:t>home</a:t>
            </a:r>
            <a:r>
              <a:rPr b="1" lang="en-GB" sz="1350">
                <a:latin typeface="Courier New"/>
                <a:ea typeface="Courier New"/>
                <a:cs typeface="Courier New"/>
                <a:sym typeface="Courier New"/>
              </a:rPr>
              <a:t>/</a:t>
            </a:r>
            <a:r>
              <a:rPr lang="en-GB" sz="1350">
                <a:solidFill>
                  <a:srgbClr val="3A3A3A"/>
                </a:solidFill>
                <a:latin typeface="Courier New"/>
                <a:ea typeface="Courier New"/>
                <a:cs typeface="Courier New"/>
                <a:sym typeface="Courier New"/>
              </a:rPr>
              <a:t>user</a:t>
            </a:r>
            <a:r>
              <a:rPr b="1" lang="en-GB" sz="1350">
                <a:latin typeface="Courier New"/>
                <a:ea typeface="Courier New"/>
                <a:cs typeface="Courier New"/>
                <a:sym typeface="Courier New"/>
              </a:rPr>
              <a:t>/</a:t>
            </a:r>
            <a:r>
              <a:rPr lang="en-GB" sz="1350">
                <a:solidFill>
                  <a:srgbClr val="3A3A3A"/>
                </a:solidFill>
                <a:latin typeface="Courier New"/>
                <a:ea typeface="Courier New"/>
                <a:cs typeface="Courier New"/>
                <a:sym typeface="Courier New"/>
              </a:rPr>
              <a:t>Files</a:t>
            </a:r>
            <a:r>
              <a:rPr b="1" lang="en-GB" sz="1350">
                <a:latin typeface="Courier New"/>
                <a:ea typeface="Courier New"/>
                <a:cs typeface="Courier New"/>
                <a:sym typeface="Courier New"/>
              </a:rPr>
              <a:t>/</a:t>
            </a:r>
            <a:r>
              <a:rPr lang="en-GB" sz="1350">
                <a:solidFill>
                  <a:srgbClr val="3A3A3A"/>
                </a:solidFill>
                <a:latin typeface="Courier New"/>
                <a:ea typeface="Courier New"/>
                <a:cs typeface="Courier New"/>
                <a:sym typeface="Courier New"/>
              </a:rPr>
              <a:t>filename2.ext</a:t>
            </a:r>
            <a:endParaRPr sz="1350">
              <a:solidFill>
                <a:srgbClr val="3A3A3A"/>
              </a:solidFill>
              <a:latin typeface="Courier New"/>
              <a:ea typeface="Courier New"/>
              <a:cs typeface="Courier New"/>
              <a:sym typeface="Courier New"/>
            </a:endParaRPr>
          </a:p>
          <a:p>
            <a:pPr indent="0" lvl="0" marL="0" rtl="0" algn="l">
              <a:lnSpc>
                <a:spcPct val="115000"/>
              </a:lnSpc>
              <a:spcBef>
                <a:spcPts val="1500"/>
              </a:spcBef>
              <a:spcAft>
                <a:spcPts val="0"/>
              </a:spcAft>
              <a:buClr>
                <a:schemeClr val="dk1"/>
              </a:buClr>
              <a:buSzPts val="1100"/>
              <a:buFont typeface="Arial"/>
              <a:buNone/>
            </a:pPr>
            <a:r>
              <a:rPr lang="en-GB" sz="1350">
                <a:solidFill>
                  <a:srgbClr val="3A3A3A"/>
                </a:solidFill>
                <a:latin typeface="Roboto"/>
                <a:ea typeface="Roboto"/>
                <a:cs typeface="Roboto"/>
                <a:sym typeface="Roboto"/>
              </a:rPr>
              <a:t>Note that the </a:t>
            </a:r>
            <a:r>
              <a:rPr lang="en-GB" sz="1350">
                <a:solidFill>
                  <a:srgbClr val="0A0A0A"/>
                </a:solidFill>
                <a:highlight>
                  <a:srgbClr val="E6E6E6"/>
                </a:highlight>
                <a:latin typeface="Courier New"/>
                <a:ea typeface="Courier New"/>
                <a:cs typeface="Courier New"/>
                <a:sym typeface="Courier New"/>
              </a:rPr>
              <a:t>mv</a:t>
            </a:r>
            <a:r>
              <a:rPr lang="en-GB" sz="1350">
                <a:solidFill>
                  <a:srgbClr val="3A3A3A"/>
                </a:solidFill>
                <a:latin typeface="Roboto"/>
                <a:ea typeface="Roboto"/>
                <a:cs typeface="Roboto"/>
                <a:sym typeface="Roboto"/>
              </a:rPr>
              <a:t> command requires write permission for the folder containing the files. In the case of system files and folders, the user needs to obtain root permissions to rename files by prepending mv with </a:t>
            </a:r>
            <a:r>
              <a:rPr lang="en-GB" sz="1350">
                <a:solidFill>
                  <a:srgbClr val="0A0A0A"/>
                </a:solidFill>
                <a:highlight>
                  <a:srgbClr val="E6E6E6"/>
                </a:highlight>
                <a:latin typeface="Courier New"/>
                <a:ea typeface="Courier New"/>
                <a:cs typeface="Courier New"/>
                <a:sym typeface="Courier New"/>
              </a:rPr>
              <a:t>sudo</a:t>
            </a:r>
            <a:r>
              <a:rPr lang="en-GB" sz="1350">
                <a:solidFill>
                  <a:srgbClr val="3A3A3A"/>
                </a:solidFill>
                <a:latin typeface="Roboto"/>
                <a:ea typeface="Roboto"/>
                <a:cs typeface="Roboto"/>
                <a:sym typeface="Roboto"/>
              </a:rPr>
              <a:t> or </a:t>
            </a:r>
            <a:r>
              <a:rPr lang="en-GB" sz="1350">
                <a:solidFill>
                  <a:srgbClr val="0A0A0A"/>
                </a:solidFill>
                <a:highlight>
                  <a:srgbClr val="E6E6E6"/>
                </a:highlight>
                <a:latin typeface="Courier New"/>
                <a:ea typeface="Courier New"/>
                <a:cs typeface="Courier New"/>
                <a:sym typeface="Courier New"/>
              </a:rPr>
              <a:t>su</a:t>
            </a:r>
            <a:r>
              <a:rPr lang="en-GB" sz="1350">
                <a:solidFill>
                  <a:srgbClr val="3A3A3A"/>
                </a:solidFill>
                <a:latin typeface="Roboto"/>
                <a:ea typeface="Roboto"/>
                <a:cs typeface="Roboto"/>
                <a:sym typeface="Roboto"/>
              </a:rPr>
              <a:t>. An extra layer of protection is provided by the </a:t>
            </a:r>
            <a:r>
              <a:rPr lang="en-GB" sz="1350">
                <a:solidFill>
                  <a:srgbClr val="0A0A0A"/>
                </a:solidFill>
                <a:highlight>
                  <a:srgbClr val="E6E6E6"/>
                </a:highlight>
                <a:latin typeface="Courier New"/>
                <a:ea typeface="Courier New"/>
                <a:cs typeface="Courier New"/>
                <a:sym typeface="Courier New"/>
              </a:rPr>
              <a:t>-i</a:t>
            </a:r>
            <a:r>
              <a:rPr lang="en-GB" sz="1350">
                <a:solidFill>
                  <a:srgbClr val="3A3A3A"/>
                </a:solidFill>
                <a:latin typeface="Roboto"/>
                <a:ea typeface="Roboto"/>
                <a:cs typeface="Roboto"/>
                <a:sym typeface="Roboto"/>
              </a:rPr>
              <a:t> (interactive) option which asks the user to confirm the file rename before it’s actually applied.</a:t>
            </a:r>
            <a:endParaRPr sz="1350">
              <a:solidFill>
                <a:srgbClr val="3A3A3A"/>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350">
                <a:solidFill>
                  <a:srgbClr val="3A3A3A"/>
                </a:solidFill>
                <a:latin typeface="Roboto"/>
                <a:ea typeface="Roboto"/>
                <a:cs typeface="Roboto"/>
                <a:sym typeface="Roboto"/>
              </a:rPr>
              <a:t>There’s also the </a:t>
            </a:r>
            <a:r>
              <a:rPr lang="en-GB" sz="1350">
                <a:solidFill>
                  <a:srgbClr val="0A0A0A"/>
                </a:solidFill>
                <a:highlight>
                  <a:srgbClr val="E6E6E6"/>
                </a:highlight>
                <a:latin typeface="Courier New"/>
                <a:ea typeface="Courier New"/>
                <a:cs typeface="Courier New"/>
                <a:sym typeface="Courier New"/>
              </a:rPr>
              <a:t>-v</a:t>
            </a:r>
            <a:r>
              <a:rPr lang="en-GB" sz="1350">
                <a:solidFill>
                  <a:srgbClr val="3A3A3A"/>
                </a:solidFill>
                <a:latin typeface="Roboto"/>
                <a:ea typeface="Roboto"/>
                <a:cs typeface="Roboto"/>
                <a:sym typeface="Roboto"/>
              </a:rPr>
              <a:t> (verbose) option which lists all changes that have been made by </a:t>
            </a:r>
            <a:r>
              <a:rPr lang="en-GB" sz="1350">
                <a:solidFill>
                  <a:srgbClr val="0A0A0A"/>
                </a:solidFill>
                <a:highlight>
                  <a:srgbClr val="E6E6E6"/>
                </a:highlight>
                <a:latin typeface="Courier New"/>
                <a:ea typeface="Courier New"/>
                <a:cs typeface="Courier New"/>
                <a:sym typeface="Courier New"/>
              </a:rPr>
              <a:t>mv</a:t>
            </a:r>
            <a:r>
              <a:rPr lang="en-GB" sz="1350">
                <a:solidFill>
                  <a:srgbClr val="3A3A3A"/>
                </a:solidFill>
                <a:latin typeface="Roboto"/>
                <a:ea typeface="Roboto"/>
                <a:cs typeface="Roboto"/>
                <a:sym typeface="Roboto"/>
              </a:rPr>
              <a:t>. Options are written after </a:t>
            </a:r>
            <a:r>
              <a:rPr lang="en-GB" sz="1350">
                <a:solidFill>
                  <a:srgbClr val="0A0A0A"/>
                </a:solidFill>
                <a:highlight>
                  <a:srgbClr val="E6E6E6"/>
                </a:highlight>
                <a:latin typeface="Courier New"/>
                <a:ea typeface="Courier New"/>
                <a:cs typeface="Courier New"/>
                <a:sym typeface="Courier New"/>
              </a:rPr>
              <a:t>mv</a:t>
            </a:r>
            <a:r>
              <a:rPr lang="en-GB" sz="1350">
                <a:solidFill>
                  <a:srgbClr val="3A3A3A"/>
                </a:solidFill>
                <a:latin typeface="Roboto"/>
                <a:ea typeface="Roboto"/>
                <a:cs typeface="Roboto"/>
                <a:sym typeface="Roboto"/>
              </a:rPr>
              <a:t> but before the filenames.</a:t>
            </a:r>
            <a:endParaRPr sz="1350">
              <a:solidFill>
                <a:srgbClr val="3A3A3A"/>
              </a:solidFill>
              <a:latin typeface="Roboto"/>
              <a:ea typeface="Roboto"/>
              <a:cs typeface="Roboto"/>
              <a:sym typeface="Roboto"/>
            </a:endParaRPr>
          </a:p>
          <a:p>
            <a:pPr indent="0" lvl="0" marL="0" rtl="0" algn="l">
              <a:spcBef>
                <a:spcPts val="360"/>
              </a:spcBef>
              <a:spcAft>
                <a:spcPts val="0"/>
              </a:spcAft>
              <a:buNone/>
            </a:pPr>
            <a:r>
              <a:t/>
            </a:r>
            <a:endParaRPr/>
          </a:p>
        </p:txBody>
      </p:sp>
      <p:sp>
        <p:nvSpPr>
          <p:cNvPr id="210" name="Google Shape;210;g5beda47975_0_3:notes"/>
          <p:cNvSpPr/>
          <p:nvPr>
            <p:ph idx="2" type="sldImg"/>
          </p:nvPr>
        </p:nvSpPr>
        <p:spPr>
          <a:xfrm>
            <a:off x="931863" y="741363"/>
            <a:ext cx="49338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p8: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9: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6" name="Google Shape;226;p9:notes"/>
          <p:cNvSpPr txBox="1"/>
          <p:nvPr>
            <p:ph idx="1" type="body"/>
          </p:nvPr>
        </p:nvSpPr>
        <p:spPr>
          <a:xfrm>
            <a:off x="679450" y="4691063"/>
            <a:ext cx="5438775" cy="4443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solidFill>
                  <a:srgbClr val="FF0000"/>
                </a:solidFill>
              </a:rPr>
              <a:t>Control-Z suspends the current process and display the suspend job id.</a:t>
            </a:r>
            <a:endParaRPr/>
          </a:p>
          <a:p>
            <a:pPr indent="0" lvl="0" marL="0" rtl="0" algn="l">
              <a:spcBef>
                <a:spcPts val="360"/>
              </a:spcBef>
              <a:spcAft>
                <a:spcPts val="0"/>
              </a:spcAft>
              <a:buNone/>
            </a:pPr>
            <a:r>
              <a:rPr lang="en-GB">
                <a:solidFill>
                  <a:srgbClr val="FF0000"/>
                </a:solidFill>
              </a:rPr>
              <a:t>To resume the suspended job type “fg &lt;job id of suspended process&gt;.</a:t>
            </a:r>
            <a:endParaRPr/>
          </a:p>
          <a:p>
            <a:pPr indent="0" lvl="0" marL="0" rtl="0" algn="l">
              <a:spcBef>
                <a:spcPts val="360"/>
              </a:spcBef>
              <a:spcAft>
                <a:spcPts val="0"/>
              </a:spcAft>
              <a:buNone/>
            </a:pPr>
            <a:r>
              <a:rPr lang="en-GB">
                <a:solidFill>
                  <a:srgbClr val="FF0000"/>
                </a:solidFill>
              </a:rPr>
              <a:t>Type “jobs” to displayed list of suspended processes.</a:t>
            </a:r>
            <a:endParaRPr/>
          </a:p>
          <a:p>
            <a:pPr indent="0" lvl="0" marL="0" rtl="0" algn="l">
              <a:spcBef>
                <a:spcPts val="360"/>
              </a:spcBef>
              <a:spcAft>
                <a:spcPts val="0"/>
              </a:spcAft>
              <a:buNone/>
            </a:pPr>
            <a:r>
              <a:t/>
            </a:r>
            <a:endParaRPr>
              <a:solidFill>
                <a:srgbClr val="FF0000"/>
              </a:solidFill>
            </a:endParaRPr>
          </a:p>
          <a:p>
            <a:pPr indent="0" lvl="0" marL="0" rtl="0" algn="l">
              <a:spcBef>
                <a:spcPts val="360"/>
              </a:spcBef>
              <a:spcAft>
                <a:spcPts val="0"/>
              </a:spcAft>
              <a:buNone/>
            </a:pPr>
            <a:r>
              <a:t/>
            </a:r>
            <a:endParaRPr/>
          </a:p>
        </p:txBody>
      </p:sp>
      <p:sp>
        <p:nvSpPr>
          <p:cNvPr id="227" name="Google Shape;227;p9:notes"/>
          <p:cNvSpPr txBox="1"/>
          <p:nvPr>
            <p:ph idx="12" type="sldNum"/>
          </p:nvPr>
        </p:nvSpPr>
        <p:spPr>
          <a:xfrm>
            <a:off x="3849688" y="9378950"/>
            <a:ext cx="2946400" cy="4937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10: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11: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12: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13: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4: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15: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2:notes"/>
          <p:cNvSpPr txBox="1"/>
          <p:nvPr>
            <p:ph idx="1" type="body"/>
          </p:nvPr>
        </p:nvSpPr>
        <p:spPr>
          <a:xfrm>
            <a:off x="679450" y="4691063"/>
            <a:ext cx="5438775" cy="4443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2:notes"/>
          <p:cNvSpPr txBox="1"/>
          <p:nvPr>
            <p:ph idx="12" type="sldNum"/>
          </p:nvPr>
        </p:nvSpPr>
        <p:spPr>
          <a:xfrm>
            <a:off x="3849688" y="9378950"/>
            <a:ext cx="2946400" cy="4937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0ba8fc2b5_0_0:notes"/>
          <p:cNvSpPr/>
          <p:nvPr>
            <p:ph idx="2" type="sldImg"/>
          </p:nvPr>
        </p:nvSpPr>
        <p:spPr>
          <a:xfrm>
            <a:off x="931863" y="741363"/>
            <a:ext cx="4933800" cy="3702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0ba8fc2b5_0_0:notes"/>
          <p:cNvSpPr txBox="1"/>
          <p:nvPr>
            <p:ph idx="1" type="body"/>
          </p:nvPr>
        </p:nvSpPr>
        <p:spPr>
          <a:xfrm>
            <a:off x="679450" y="4691063"/>
            <a:ext cx="5438700" cy="4443300"/>
          </a:xfrm>
          <a:prstGeom prst="rect">
            <a:avLst/>
          </a:prstGeom>
        </p:spPr>
        <p:txBody>
          <a:bodyPr anchorCtr="0" anchor="t" bIns="45700" lIns="91425" spcFirstLastPara="1" rIns="91425" wrap="square" tIns="45700">
            <a:noAutofit/>
          </a:bodyPr>
          <a:lstStyle/>
          <a:p>
            <a:pPr indent="0" lvl="0" marL="406400" marR="406400" rtl="0" algn="l">
              <a:lnSpc>
                <a:spcPct val="143750"/>
              </a:lnSpc>
              <a:spcBef>
                <a:spcPts val="1500"/>
              </a:spcBef>
              <a:spcAft>
                <a:spcPts val="0"/>
              </a:spcAft>
              <a:buClr>
                <a:schemeClr val="dk1"/>
              </a:buClr>
              <a:buSzPts val="1100"/>
              <a:buFont typeface="Arial"/>
              <a:buNone/>
            </a:pPr>
            <a:r>
              <a:rPr lang="en-GB">
                <a:solidFill>
                  <a:srgbClr val="333333"/>
                </a:solidFill>
                <a:latin typeface="Arial"/>
                <a:ea typeface="Arial"/>
                <a:cs typeface="Arial"/>
                <a:sym typeface="Arial"/>
              </a:rPr>
              <a:t>Ubuntu Server is a version of Ubuntu Linux that's intended for use on servers of various types. Canonical, the company behind Ubuntu, envisions Ubuntu Server scaling from a </a:t>
            </a:r>
            <a:r>
              <a:rPr lang="en-GB">
                <a:solidFill>
                  <a:srgbClr val="333333"/>
                </a:solidFill>
                <a:highlight>
                  <a:srgbClr val="FCFFD4"/>
                </a:highlight>
                <a:latin typeface="Arial"/>
                <a:ea typeface="Arial"/>
                <a:cs typeface="Arial"/>
                <a:sym typeface="Arial"/>
              </a:rPr>
              <a:t>single server to 10s of thousands,</a:t>
            </a:r>
            <a:r>
              <a:rPr lang="en-GB">
                <a:solidFill>
                  <a:srgbClr val="333333"/>
                </a:solidFill>
                <a:latin typeface="Arial"/>
                <a:ea typeface="Arial"/>
                <a:cs typeface="Arial"/>
                <a:sym typeface="Arial"/>
              </a:rPr>
              <a:t> and the current version of Ubuntu Server 18.04 are designed with this philosophy. The networking configuration system called Netplan can configure, and deploy the network settings with a script as is common in large datacenter build outs. The installer called Ubiquity uses the cloud init toolchain to set up the configuration of the system which is then used to install.</a:t>
            </a:r>
            <a:endParaRPr>
              <a:solidFill>
                <a:srgbClr val="333333"/>
              </a:solidFill>
              <a:latin typeface="Arial"/>
              <a:ea typeface="Arial"/>
              <a:cs typeface="Arial"/>
              <a:sym typeface="Arial"/>
            </a:endParaRPr>
          </a:p>
          <a:p>
            <a:pPr indent="0" lvl="0" marL="406400" marR="406400" rtl="0" algn="l">
              <a:lnSpc>
                <a:spcPct val="143750"/>
              </a:lnSpc>
              <a:spcBef>
                <a:spcPts val="1500"/>
              </a:spcBef>
              <a:spcAft>
                <a:spcPts val="0"/>
              </a:spcAft>
              <a:buClr>
                <a:schemeClr val="dk1"/>
              </a:buClr>
              <a:buSzPts val="1100"/>
              <a:buFont typeface="Arial"/>
              <a:buNone/>
            </a:pPr>
            <a:r>
              <a:rPr lang="en-GB">
                <a:solidFill>
                  <a:srgbClr val="333333"/>
                </a:solidFill>
                <a:latin typeface="Arial"/>
                <a:ea typeface="Arial"/>
                <a:cs typeface="Arial"/>
                <a:sym typeface="Arial"/>
              </a:rPr>
              <a:t>So even if you install on an old machine at home you're still using cloud scale tools to configure your server. Ubuntu Server installs without a GUI because, most of the time, servers don't have a display attached, and so we save the overhead of drawing a graphical environment that no-one is going to look at. Of course you can still install a desktop manager if you'd like, but out of the box, so to speak, Server doesn't come with one. So we need to interact with it through the console, or, more likely, through SSH. Ubuntu Server comes with OpenSSH Server configured, and ready to accept connections on a new install.</a:t>
            </a:r>
            <a:endParaRPr>
              <a:solidFill>
                <a:srgbClr val="333333"/>
              </a:solidFill>
              <a:latin typeface="Arial"/>
              <a:ea typeface="Arial"/>
              <a:cs typeface="Arial"/>
              <a:sym typeface="Arial"/>
            </a:endParaRPr>
          </a:p>
          <a:p>
            <a:pPr indent="0" lvl="0" marL="406400" marR="406400" rtl="0" algn="l">
              <a:lnSpc>
                <a:spcPct val="143750"/>
              </a:lnSpc>
              <a:spcBef>
                <a:spcPts val="1500"/>
              </a:spcBef>
              <a:spcAft>
                <a:spcPts val="0"/>
              </a:spcAft>
              <a:buClr>
                <a:schemeClr val="dk1"/>
              </a:buClr>
              <a:buSzPts val="1100"/>
              <a:buFont typeface="Arial"/>
              <a:buNone/>
            </a:pPr>
            <a:r>
              <a:rPr lang="en-GB">
                <a:solidFill>
                  <a:srgbClr val="333333"/>
                </a:solidFill>
                <a:latin typeface="Arial"/>
                <a:ea typeface="Arial"/>
                <a:cs typeface="Arial"/>
                <a:sym typeface="Arial"/>
              </a:rPr>
              <a:t>So we're able to connect as soon as the OS is installed. Ubuntu Server starts out in a pretty minimal state making it an efficient base for many uses. Because there's so many possibilities I'll introduce a few common topics, </a:t>
            </a:r>
            <a:r>
              <a:rPr lang="en-GB">
                <a:highlight>
                  <a:srgbClr val="F4F9AF"/>
                </a:highlight>
                <a:latin typeface="Arial"/>
                <a:ea typeface="Arial"/>
                <a:cs typeface="Arial"/>
                <a:sym typeface="Arial"/>
              </a:rPr>
              <a:t>and I encourage you to further explore</a:t>
            </a:r>
            <a:r>
              <a:rPr lang="en-GB">
                <a:solidFill>
                  <a:srgbClr val="333333"/>
                </a:solidFill>
                <a:latin typeface="Arial"/>
                <a:ea typeface="Arial"/>
                <a:cs typeface="Arial"/>
                <a:sym typeface="Arial"/>
              </a:rPr>
              <a:t> whatever you need your server to do. Be sure to search for courses in our library to support your learning.</a:t>
            </a:r>
            <a:endParaRPr>
              <a:solidFill>
                <a:srgbClr val="333333"/>
              </a:solidFill>
              <a:latin typeface="Arial"/>
              <a:ea typeface="Arial"/>
              <a:cs typeface="Arial"/>
              <a:sym typeface="Arial"/>
            </a:endParaRPr>
          </a:p>
          <a:p>
            <a:pPr indent="0" lvl="0" marL="292100" marR="292100" rtl="0" algn="ctr">
              <a:lnSpc>
                <a:spcPct val="115000"/>
              </a:lnSpc>
              <a:spcBef>
                <a:spcPts val="1500"/>
              </a:spcBef>
              <a:spcAft>
                <a:spcPts val="0"/>
              </a:spcAft>
              <a:buNone/>
            </a:pPr>
            <a:r>
              <a:rPr b="1" lang="en-GB" sz="1000">
                <a:solidFill>
                  <a:srgbClr val="FFFFFF"/>
                </a:solidFill>
                <a:latin typeface="Arial"/>
                <a:ea typeface="Arial"/>
                <a:cs typeface="Arial"/>
                <a:sym typeface="Arial"/>
              </a:rPr>
              <a:t> Resume Transcript Auto-Scroll</a:t>
            </a:r>
            <a:endParaRPr b="1" sz="1150">
              <a:latin typeface="Arial"/>
              <a:ea typeface="Arial"/>
              <a:cs typeface="Arial"/>
              <a:sym typeface="Arial"/>
            </a:endParaRPr>
          </a:p>
          <a:p>
            <a:pPr indent="0" lvl="0" marL="0" rtl="0" algn="l">
              <a:spcBef>
                <a:spcPts val="360"/>
              </a:spcBef>
              <a:spcAft>
                <a:spcPts val="0"/>
              </a:spcAft>
              <a:buNone/>
            </a:pPr>
            <a:r>
              <a:t/>
            </a:r>
            <a:endParaRPr/>
          </a:p>
        </p:txBody>
      </p:sp>
      <p:sp>
        <p:nvSpPr>
          <p:cNvPr id="154" name="Google Shape;154;g50ba8fc2b5_0_0:notes"/>
          <p:cNvSpPr txBox="1"/>
          <p:nvPr>
            <p:ph idx="12" type="sldNum"/>
          </p:nvPr>
        </p:nvSpPr>
        <p:spPr>
          <a:xfrm>
            <a:off x="3849688" y="9378950"/>
            <a:ext cx="29463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p3: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4: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9" name="Google Shape;169;p4:notes"/>
          <p:cNvSpPr txBox="1"/>
          <p:nvPr>
            <p:ph idx="1" type="body"/>
          </p:nvPr>
        </p:nvSpPr>
        <p:spPr>
          <a:xfrm>
            <a:off x="679450" y="4691063"/>
            <a:ext cx="5438775" cy="4443412"/>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3400"/>
              </a:spcBef>
              <a:spcAft>
                <a:spcPts val="0"/>
              </a:spcAft>
              <a:buClr>
                <a:schemeClr val="dk1"/>
              </a:buClr>
              <a:buSzPts val="1100"/>
              <a:buFont typeface="Arial"/>
              <a:buNone/>
            </a:pPr>
            <a:r>
              <a:rPr b="1" lang="en-GB" sz="1700">
                <a:solidFill>
                  <a:srgbClr val="212529"/>
                </a:solidFill>
                <a:latin typeface="Montserrat"/>
                <a:ea typeface="Montserrat"/>
                <a:cs typeface="Montserrat"/>
                <a:sym typeface="Montserrat"/>
              </a:rPr>
              <a:t>A note about root password on an Ubuntu server/desktop</a:t>
            </a:r>
            <a:endParaRPr b="1" sz="1700">
              <a:solidFill>
                <a:srgbClr val="212529"/>
              </a:solidFill>
              <a:latin typeface="Montserrat"/>
              <a:ea typeface="Montserrat"/>
              <a:cs typeface="Montserrat"/>
              <a:sym typeface="Montserrat"/>
            </a:endParaRPr>
          </a:p>
          <a:p>
            <a:pPr indent="0" lvl="0" marL="0" rtl="0" algn="l">
              <a:lnSpc>
                <a:spcPct val="115000"/>
              </a:lnSpc>
              <a:spcBef>
                <a:spcPts val="1700"/>
              </a:spcBef>
              <a:spcAft>
                <a:spcPts val="0"/>
              </a:spcAft>
              <a:buClr>
                <a:schemeClr val="dk1"/>
              </a:buClr>
              <a:buSzPts val="1100"/>
              <a:buFont typeface="Arial"/>
              <a:buNone/>
            </a:pPr>
            <a:r>
              <a:rPr lang="en-GB" sz="1050">
                <a:solidFill>
                  <a:srgbClr val="212529"/>
                </a:solidFill>
                <a:latin typeface="Montserrat"/>
                <a:ea typeface="Montserrat"/>
                <a:cs typeface="Montserrat"/>
                <a:sym typeface="Montserrat"/>
              </a:rPr>
              <a:t>Enabling the root account by setting the password is not needed. Almost everything you need to do as SuperUser (root) of an Ubuntu server can be done using sudo command. For example, </a:t>
            </a:r>
            <a:r>
              <a:rPr lang="en-GB" sz="1050" u="sng">
                <a:solidFill>
                  <a:srgbClr val="717B86"/>
                </a:solidFill>
                <a:latin typeface="Montserrat"/>
                <a:ea typeface="Montserrat"/>
                <a:cs typeface="Montserrat"/>
                <a:sym typeface="Montserrat"/>
                <a:hlinkClick r:id="rId2"/>
              </a:rPr>
              <a:t>restart apache server</a:t>
            </a:r>
            <a:r>
              <a:rPr lang="en-GB" sz="1050">
                <a:solidFill>
                  <a:srgbClr val="212529"/>
                </a:solidFill>
                <a:latin typeface="Montserrat"/>
                <a:ea typeface="Montserrat"/>
                <a:cs typeface="Montserrat"/>
                <a:sym typeface="Montserrat"/>
              </a:rPr>
              <a:t>:</a:t>
            </a:r>
            <a:endParaRPr sz="1050">
              <a:solidFill>
                <a:srgbClr val="212529"/>
              </a:solidFill>
              <a:latin typeface="Montserrat"/>
              <a:ea typeface="Montserrat"/>
              <a:cs typeface="Montserrat"/>
              <a:sym typeface="Montserrat"/>
            </a:endParaRPr>
          </a:p>
          <a:p>
            <a:pPr indent="0" lvl="0" marL="165100" marR="165100" rtl="0" algn="l">
              <a:lnSpc>
                <a:spcPct val="115000"/>
              </a:lnSpc>
              <a:spcBef>
                <a:spcPts val="1900"/>
              </a:spcBef>
              <a:spcAft>
                <a:spcPts val="0"/>
              </a:spcAft>
              <a:buClr>
                <a:schemeClr val="dk1"/>
              </a:buClr>
              <a:buSzPts val="1100"/>
              <a:buFont typeface="Arial"/>
              <a:buNone/>
            </a:pPr>
            <a:r>
              <a:rPr lang="en-GB" sz="1050">
                <a:solidFill>
                  <a:srgbClr val="212529"/>
                </a:solidFill>
                <a:highlight>
                  <a:srgbClr val="F5F7F8"/>
                </a:highlight>
                <a:latin typeface="Courier New"/>
                <a:ea typeface="Courier New"/>
                <a:cs typeface="Courier New"/>
                <a:sym typeface="Courier New"/>
              </a:rPr>
              <a:t>$ sudo systemctl restart apache2</a:t>
            </a:r>
            <a:endParaRPr sz="1050">
              <a:solidFill>
                <a:srgbClr val="212529"/>
              </a:solidFill>
              <a:latin typeface="Montserrat"/>
              <a:ea typeface="Montserrat"/>
              <a:cs typeface="Montserrat"/>
              <a:sym typeface="Montserrat"/>
            </a:endParaRPr>
          </a:p>
          <a:p>
            <a:pPr indent="0" lvl="0" marL="0" rtl="0" algn="l">
              <a:lnSpc>
                <a:spcPct val="115000"/>
              </a:lnSpc>
              <a:spcBef>
                <a:spcPts val="1900"/>
              </a:spcBef>
              <a:spcAft>
                <a:spcPts val="0"/>
              </a:spcAft>
              <a:buClr>
                <a:schemeClr val="dk1"/>
              </a:buClr>
              <a:buSzPts val="1100"/>
              <a:buFont typeface="Arial"/>
              <a:buNone/>
            </a:pPr>
            <a:r>
              <a:rPr lang="en-GB" sz="1050">
                <a:solidFill>
                  <a:srgbClr val="212529"/>
                </a:solidFill>
                <a:latin typeface="Montserrat"/>
                <a:ea typeface="Montserrat"/>
                <a:cs typeface="Montserrat"/>
                <a:sym typeface="Montserrat"/>
              </a:rPr>
              <a:t>You can add additional user to sudo by typing the following command:</a:t>
            </a:r>
            <a:endParaRPr sz="1050">
              <a:solidFill>
                <a:srgbClr val="212529"/>
              </a:solidFill>
              <a:latin typeface="Montserrat"/>
              <a:ea typeface="Montserrat"/>
              <a:cs typeface="Montserrat"/>
              <a:sym typeface="Montserrat"/>
            </a:endParaRPr>
          </a:p>
          <a:p>
            <a:pPr indent="0" lvl="0" marL="165100" marR="165100" rtl="0" algn="l">
              <a:lnSpc>
                <a:spcPct val="115000"/>
              </a:lnSpc>
              <a:spcBef>
                <a:spcPts val="1900"/>
              </a:spcBef>
              <a:spcAft>
                <a:spcPts val="0"/>
              </a:spcAft>
              <a:buClr>
                <a:schemeClr val="dk1"/>
              </a:buClr>
              <a:buSzPts val="1100"/>
              <a:buFont typeface="Arial"/>
              <a:buNone/>
            </a:pPr>
            <a:r>
              <a:rPr lang="en-GB" sz="1050">
                <a:solidFill>
                  <a:srgbClr val="212529"/>
                </a:solidFill>
                <a:highlight>
                  <a:srgbClr val="F5F7F8"/>
                </a:highlight>
                <a:latin typeface="Courier New"/>
                <a:ea typeface="Courier New"/>
                <a:cs typeface="Courier New"/>
                <a:sym typeface="Courier New"/>
              </a:rPr>
              <a:t>$ sudo adduser {userNameHere} sudo</a:t>
            </a:r>
            <a:endParaRPr sz="1050">
              <a:solidFill>
                <a:srgbClr val="212529"/>
              </a:solidFill>
              <a:latin typeface="Montserrat"/>
              <a:ea typeface="Montserrat"/>
              <a:cs typeface="Montserrat"/>
              <a:sym typeface="Montserrat"/>
            </a:endParaRPr>
          </a:p>
          <a:p>
            <a:pPr indent="0" lvl="0" marL="0" rtl="0" algn="l">
              <a:lnSpc>
                <a:spcPct val="115000"/>
              </a:lnSpc>
              <a:spcBef>
                <a:spcPts val="1900"/>
              </a:spcBef>
              <a:spcAft>
                <a:spcPts val="0"/>
              </a:spcAft>
              <a:buClr>
                <a:schemeClr val="dk1"/>
              </a:buClr>
              <a:buSzPts val="1100"/>
              <a:buFont typeface="Arial"/>
              <a:buNone/>
            </a:pPr>
            <a:r>
              <a:rPr lang="en-GB" sz="1050">
                <a:solidFill>
                  <a:srgbClr val="212529"/>
                </a:solidFill>
                <a:latin typeface="Montserrat"/>
                <a:ea typeface="Montserrat"/>
                <a:cs typeface="Montserrat"/>
                <a:sym typeface="Montserrat"/>
              </a:rPr>
              <a:t>For example, add a user named tom to sudo:</a:t>
            </a:r>
            <a:endParaRPr sz="1050">
              <a:solidFill>
                <a:srgbClr val="212529"/>
              </a:solidFill>
              <a:latin typeface="Montserrat"/>
              <a:ea typeface="Montserrat"/>
              <a:cs typeface="Montserrat"/>
              <a:sym typeface="Montserrat"/>
            </a:endParaRPr>
          </a:p>
          <a:p>
            <a:pPr indent="0" lvl="0" marL="165100" marR="165100" rtl="0" algn="l">
              <a:lnSpc>
                <a:spcPct val="115000"/>
              </a:lnSpc>
              <a:spcBef>
                <a:spcPts val="1900"/>
              </a:spcBef>
              <a:spcAft>
                <a:spcPts val="0"/>
              </a:spcAft>
              <a:buClr>
                <a:schemeClr val="dk1"/>
              </a:buClr>
              <a:buSzPts val="1100"/>
              <a:buFont typeface="Arial"/>
              <a:buNone/>
            </a:pPr>
            <a:r>
              <a:rPr lang="en-GB" sz="1050">
                <a:solidFill>
                  <a:srgbClr val="212529"/>
                </a:solidFill>
                <a:highlight>
                  <a:srgbClr val="F5F7F8"/>
                </a:highlight>
                <a:latin typeface="Courier New"/>
                <a:ea typeface="Courier New"/>
                <a:cs typeface="Courier New"/>
                <a:sym typeface="Courier New"/>
              </a:rPr>
              <a:t>$ sudo adduser tom sudo</a:t>
            </a:r>
            <a:endParaRPr sz="1050">
              <a:solidFill>
                <a:srgbClr val="212529"/>
              </a:solidFill>
              <a:highlight>
                <a:srgbClr val="F5F7F8"/>
              </a:highlight>
              <a:latin typeface="Courier New"/>
              <a:ea typeface="Courier New"/>
              <a:cs typeface="Courier New"/>
              <a:sym typeface="Courier New"/>
            </a:endParaRPr>
          </a:p>
          <a:p>
            <a:pPr indent="0" lvl="0" marL="0" rtl="0" algn="l">
              <a:spcBef>
                <a:spcPts val="1900"/>
              </a:spcBef>
              <a:spcAft>
                <a:spcPts val="0"/>
              </a:spcAft>
              <a:buNone/>
            </a:pPr>
            <a:r>
              <a:t/>
            </a:r>
            <a:endParaRPr/>
          </a:p>
        </p:txBody>
      </p:sp>
      <p:sp>
        <p:nvSpPr>
          <p:cNvPr id="170" name="Google Shape;170;p4:notes"/>
          <p:cNvSpPr txBox="1"/>
          <p:nvPr>
            <p:ph idx="12" type="sldNum"/>
          </p:nvPr>
        </p:nvSpPr>
        <p:spPr>
          <a:xfrm>
            <a:off x="3849688" y="9378950"/>
            <a:ext cx="2946400" cy="4937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5: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7" name="Google Shape;177;p5:notes"/>
          <p:cNvSpPr txBox="1"/>
          <p:nvPr>
            <p:ph idx="1" type="body"/>
          </p:nvPr>
        </p:nvSpPr>
        <p:spPr>
          <a:xfrm>
            <a:off x="679450" y="4691063"/>
            <a:ext cx="5438775" cy="4443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5:notes"/>
          <p:cNvSpPr txBox="1"/>
          <p:nvPr>
            <p:ph idx="12" type="sldNum"/>
          </p:nvPr>
        </p:nvSpPr>
        <p:spPr>
          <a:xfrm>
            <a:off x="3849688" y="9378950"/>
            <a:ext cx="2946400" cy="4937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bde8f00bb_0_0:notes"/>
          <p:cNvSpPr/>
          <p:nvPr>
            <p:ph idx="2" type="sldImg"/>
          </p:nvPr>
        </p:nvSpPr>
        <p:spPr>
          <a:xfrm>
            <a:off x="931863" y="741363"/>
            <a:ext cx="4933800" cy="3702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bde8f00bb_0_0:notes"/>
          <p:cNvSpPr txBox="1"/>
          <p:nvPr>
            <p:ph idx="1" type="body"/>
          </p:nvPr>
        </p:nvSpPr>
        <p:spPr>
          <a:xfrm>
            <a:off x="679450" y="4691063"/>
            <a:ext cx="54387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g5bde8f00bb_0_0:notes"/>
          <p:cNvSpPr txBox="1"/>
          <p:nvPr>
            <p:ph idx="12" type="sldNum"/>
          </p:nvPr>
        </p:nvSpPr>
        <p:spPr>
          <a:xfrm>
            <a:off x="3849688" y="9378950"/>
            <a:ext cx="29463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6: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5" name="Google Shape;195;p6:notes"/>
          <p:cNvSpPr txBox="1"/>
          <p:nvPr>
            <p:ph idx="1" type="body"/>
          </p:nvPr>
        </p:nvSpPr>
        <p:spPr>
          <a:xfrm>
            <a:off x="679450" y="4691063"/>
            <a:ext cx="5438775" cy="4443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6:notes"/>
          <p:cNvSpPr txBox="1"/>
          <p:nvPr>
            <p:ph idx="12" type="sldNum"/>
          </p:nvPr>
        </p:nvSpPr>
        <p:spPr>
          <a:xfrm>
            <a:off x="3849688" y="9378950"/>
            <a:ext cx="2946400" cy="4937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7:notes"/>
          <p:cNvSpPr/>
          <p:nvPr>
            <p:ph idx="2" type="sldImg"/>
          </p:nvPr>
        </p:nvSpPr>
        <p:spPr>
          <a:xfrm>
            <a:off x="931863" y="741363"/>
            <a:ext cx="493395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1" name="Shape 21"/>
        <p:cNvGrpSpPr/>
        <p:nvPr/>
      </p:nvGrpSpPr>
      <p:grpSpPr>
        <a:xfrm>
          <a:off x="0" y="0"/>
          <a:ext cx="0" cy="0"/>
          <a:chOff x="0" y="0"/>
          <a:chExt cx="0" cy="0"/>
        </a:xfrm>
      </p:grpSpPr>
      <p:sp>
        <p:nvSpPr>
          <p:cNvPr id="22" name="Google Shape;22;p2"/>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23" name="Google Shape;23;p2"/>
          <p:cNvSpPr/>
          <p:nvPr/>
        </p:nvSpPr>
        <p:spPr>
          <a:xfrm>
            <a:off x="276225" y="0"/>
            <a:ext cx="104775"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24" name="Google Shape;24;p2"/>
          <p:cNvSpPr/>
          <p:nvPr/>
        </p:nvSpPr>
        <p:spPr>
          <a:xfrm>
            <a:off x="990600" y="0"/>
            <a:ext cx="182563"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25" name="Google Shape;25;p2"/>
          <p:cNvSpPr/>
          <p:nvPr/>
        </p:nvSpPr>
        <p:spPr>
          <a:xfrm>
            <a:off x="1141413" y="0"/>
            <a:ext cx="230187"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26" name="Google Shape;26;p2"/>
          <p:cNvCxnSpPr/>
          <p:nvPr/>
        </p:nvCxnSpPr>
        <p:spPr>
          <a:xfrm>
            <a:off x="106363"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27" name="Google Shape;27;p2"/>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28" name="Google Shape;28;p2"/>
          <p:cNvCxnSpPr/>
          <p:nvPr/>
        </p:nvCxnSpPr>
        <p:spPr>
          <a:xfrm>
            <a:off x="854075"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29" name="Google Shape;29;p2"/>
          <p:cNvCxnSpPr/>
          <p:nvPr/>
        </p:nvCxnSpPr>
        <p:spPr>
          <a:xfrm>
            <a:off x="172720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0" name="Google Shape;30;p2"/>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1" name="Google Shape;31;p2"/>
          <p:cNvCxnSpPr/>
          <p:nvPr/>
        </p:nvCxnSpPr>
        <p:spPr>
          <a:xfrm>
            <a:off x="9113838"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2" name="Google Shape;32;p2"/>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33" name="Google Shape;33;p2"/>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34" name="Google Shape;34;p2"/>
          <p:cNvSpPr/>
          <p:nvPr/>
        </p:nvSpPr>
        <p:spPr>
          <a:xfrm>
            <a:off x="1309688" y="4867275"/>
            <a:ext cx="641350" cy="6413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35" name="Google Shape;35;p2"/>
          <p:cNvSpPr/>
          <p:nvPr/>
        </p:nvSpPr>
        <p:spPr>
          <a:xfrm>
            <a:off x="1090613" y="5500688"/>
            <a:ext cx="138112" cy="1365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36" name="Google Shape;36;p2"/>
          <p:cNvSpPr/>
          <p:nvPr/>
        </p:nvSpPr>
        <p:spPr>
          <a:xfrm>
            <a:off x="1663700" y="5788025"/>
            <a:ext cx="274638" cy="27463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37" name="Google Shape;37;p2"/>
          <p:cNvSpPr/>
          <p:nvPr/>
        </p:nvSpPr>
        <p:spPr>
          <a:xfrm>
            <a:off x="1905000" y="4495800"/>
            <a:ext cx="365125" cy="3651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38" name="Google Shape;38;p2"/>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Autofit/>
          </a:bodyPr>
          <a:lstStyle>
            <a:lvl1pPr lvl="0" algn="l">
              <a:spcBef>
                <a:spcPts val="200"/>
              </a:spcBef>
              <a:spcAft>
                <a:spcPts val="0"/>
              </a:spcAft>
              <a:buSzPts val="1680"/>
              <a:buNone/>
              <a:defRPr b="1" sz="24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0" name="Google Shape;40;p2"/>
          <p:cNvSpPr txBox="1"/>
          <p:nvPr>
            <p:ph idx="10" type="dt"/>
          </p:nvPr>
        </p:nvSpPr>
        <p:spPr>
          <a:xfrm rot="5400000">
            <a:off x="7764463" y="1174750"/>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rot="5400000">
            <a:off x="7077076" y="4181475"/>
            <a:ext cx="3657600" cy="3841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1325563" y="4929188"/>
            <a:ext cx="609600" cy="5175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chemeClr val="dk1"/>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4" name="Shape 124"/>
        <p:cNvGrpSpPr/>
        <p:nvPr/>
      </p:nvGrpSpPr>
      <p:grpSpPr>
        <a:xfrm>
          <a:off x="0" y="0"/>
          <a:ext cx="0" cy="0"/>
          <a:chOff x="0" y="0"/>
          <a:chExt cx="0" cy="0"/>
        </a:xfrm>
      </p:grpSpPr>
      <p:sp>
        <p:nvSpPr>
          <p:cNvPr id="125" name="Google Shape;125;p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1"/>
          <p:cNvSpPr txBox="1"/>
          <p:nvPr>
            <p:ph idx="1" type="body"/>
          </p:nvPr>
        </p:nvSpPr>
        <p:spPr>
          <a:xfrm rot="5400000">
            <a:off x="1754187" y="303212"/>
            <a:ext cx="4873625" cy="74676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11"/>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1"/>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1"/>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12"/>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12"/>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2"/>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2"/>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3600" cap="none">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lvl1pPr indent="-353060" lvl="0" marL="457200" algn="l">
              <a:spcBef>
                <a:spcPts val="600"/>
              </a:spcBef>
              <a:spcAft>
                <a:spcPts val="0"/>
              </a:spcAft>
              <a:buSzPts val="1960"/>
              <a:buChar char="🞆"/>
              <a:defRPr b="0" sz="2800">
                <a:latin typeface="Arial"/>
                <a:ea typeface="Arial"/>
                <a:cs typeface="Arial"/>
                <a:sym typeface="Arial"/>
              </a:defRPr>
            </a:lvl1pPr>
            <a:lvl2pPr indent="-350519" lvl="1" marL="914400" algn="l">
              <a:spcBef>
                <a:spcPts val="480"/>
              </a:spcBef>
              <a:spcAft>
                <a:spcPts val="0"/>
              </a:spcAft>
              <a:buSzPts val="1920"/>
              <a:buChar char="⚫"/>
              <a:defRPr sz="2400">
                <a:latin typeface="Arial"/>
                <a:ea typeface="Arial"/>
                <a:cs typeface="Arial"/>
                <a:sym typeface="Arial"/>
              </a:defRPr>
            </a:lvl2pPr>
            <a:lvl3pPr indent="-304800" lvl="2" marL="1371600" algn="l">
              <a:spcBef>
                <a:spcPts val="400"/>
              </a:spcBef>
              <a:spcAft>
                <a:spcPts val="0"/>
              </a:spcAft>
              <a:buSzPts val="1200"/>
              <a:buChar char="🞆"/>
              <a:defRPr sz="2000">
                <a:latin typeface="Arial"/>
                <a:ea typeface="Arial"/>
                <a:cs typeface="Arial"/>
                <a:sym typeface="Arial"/>
              </a:defRPr>
            </a:lvl3pPr>
            <a:lvl4pPr indent="-297180" lvl="3" marL="1828800" algn="l">
              <a:spcBef>
                <a:spcPts val="360"/>
              </a:spcBef>
              <a:spcAft>
                <a:spcPts val="0"/>
              </a:spcAft>
              <a:buSzPts val="1080"/>
              <a:buChar char="🞆"/>
              <a:defRPr>
                <a:latin typeface="Arial"/>
                <a:ea typeface="Arial"/>
                <a:cs typeface="Arial"/>
                <a:sym typeface="Arial"/>
              </a:defRPr>
            </a:lvl4pPr>
            <a:lvl5pPr indent="-297688" lvl="4" marL="2286000" algn="l">
              <a:spcBef>
                <a:spcPts val="320"/>
              </a:spcBef>
              <a:spcAft>
                <a:spcPts val="0"/>
              </a:spcAft>
              <a:buSzPts val="1088"/>
              <a:buChar char="⚫"/>
              <a:defRPr>
                <a:latin typeface="Arial"/>
                <a:ea typeface="Arial"/>
                <a:cs typeface="Arial"/>
                <a:sym typeface="Aria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3"/>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600" u="none" cap="none" strike="noStrike">
                <a:solidFill>
                  <a:schemeClr val="dk1"/>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
        <p:nvSpPr>
          <p:cNvPr id="48" name="Google Shape;48;p3"/>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51" name="Google Shape;51;p4"/>
          <p:cNvSpPr/>
          <p:nvPr/>
        </p:nvSpPr>
        <p:spPr>
          <a:xfrm>
            <a:off x="276225" y="0"/>
            <a:ext cx="104775"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52" name="Google Shape;52;p4"/>
          <p:cNvSpPr/>
          <p:nvPr/>
        </p:nvSpPr>
        <p:spPr>
          <a:xfrm>
            <a:off x="990600" y="0"/>
            <a:ext cx="182563"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53" name="Google Shape;53;p4"/>
          <p:cNvSpPr/>
          <p:nvPr/>
        </p:nvSpPr>
        <p:spPr>
          <a:xfrm>
            <a:off x="1141413" y="0"/>
            <a:ext cx="230187"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54" name="Google Shape;54;p4"/>
          <p:cNvCxnSpPr/>
          <p:nvPr/>
        </p:nvCxnSpPr>
        <p:spPr>
          <a:xfrm>
            <a:off x="106363"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55" name="Google Shape;55;p4"/>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56" name="Google Shape;56;p4"/>
          <p:cNvCxnSpPr/>
          <p:nvPr/>
        </p:nvCxnSpPr>
        <p:spPr>
          <a:xfrm>
            <a:off x="854075"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57" name="Google Shape;57;p4"/>
          <p:cNvCxnSpPr/>
          <p:nvPr/>
        </p:nvCxnSpPr>
        <p:spPr>
          <a:xfrm>
            <a:off x="172720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58" name="Google Shape;58;p4"/>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59" name="Google Shape;59;p4"/>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60" name="Google Shape;60;p4"/>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61" name="Google Shape;61;p4"/>
          <p:cNvSpPr/>
          <p:nvPr/>
        </p:nvSpPr>
        <p:spPr>
          <a:xfrm>
            <a:off x="1323975" y="4867275"/>
            <a:ext cx="642938" cy="6413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62" name="Google Shape;62;p4"/>
          <p:cNvSpPr/>
          <p:nvPr/>
        </p:nvSpPr>
        <p:spPr>
          <a:xfrm>
            <a:off x="1090613" y="5500688"/>
            <a:ext cx="138112" cy="1365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63" name="Google Shape;63;p4"/>
          <p:cNvSpPr/>
          <p:nvPr/>
        </p:nvSpPr>
        <p:spPr>
          <a:xfrm>
            <a:off x="1663700" y="5791200"/>
            <a:ext cx="274638" cy="27463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64" name="Google Shape;64;p4"/>
          <p:cNvSpPr/>
          <p:nvPr/>
        </p:nvSpPr>
        <p:spPr>
          <a:xfrm>
            <a:off x="1879600" y="4479925"/>
            <a:ext cx="365125" cy="3651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65" name="Google Shape;65;p4"/>
          <p:cNvCxnSpPr/>
          <p:nvPr/>
        </p:nvCxnSpPr>
        <p:spPr>
          <a:xfrm>
            <a:off x="9097963"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66" name="Google Shape;66;p4"/>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000"/>
              <a:buFont typeface="Century Schoolbook"/>
              <a:buNone/>
              <a:defRPr b="1" sz="3000"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4"/>
          <p:cNvSpPr txBox="1"/>
          <p:nvPr>
            <p:ph idx="10" type="dt"/>
          </p:nvPr>
        </p:nvSpPr>
        <p:spPr>
          <a:xfrm rot="5400000">
            <a:off x="7762875" y="1169988"/>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
          <p:cNvSpPr txBox="1"/>
          <p:nvPr>
            <p:ph idx="11" type="ftr"/>
          </p:nvPr>
        </p:nvSpPr>
        <p:spPr>
          <a:xfrm rot="5400000">
            <a:off x="7077076" y="4178300"/>
            <a:ext cx="3657600" cy="3841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
          <p:cNvSpPr txBox="1"/>
          <p:nvPr>
            <p:ph idx="12" type="sldNum"/>
          </p:nvPr>
        </p:nvSpPr>
        <p:spPr>
          <a:xfrm>
            <a:off x="1339850" y="4929188"/>
            <a:ext cx="609600" cy="5175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1" name="Shape 71"/>
        <p:cNvGrpSpPr/>
        <p:nvPr/>
      </p:nvGrpSpPr>
      <p:grpSpPr>
        <a:xfrm>
          <a:off x="0" y="0"/>
          <a:ext cx="0" cy="0"/>
          <a:chOff x="0" y="0"/>
          <a:chExt cx="0" cy="0"/>
        </a:xfrm>
      </p:grpSpPr>
      <p:sp>
        <p:nvSpPr>
          <p:cNvPr id="72" name="Google Shape;72;p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4" name="Google Shape;74;p5"/>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5"/>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8" name="Shape 78"/>
        <p:cNvGrpSpPr/>
        <p:nvPr/>
      </p:nvGrpSpPr>
      <p:grpSpPr>
        <a:xfrm>
          <a:off x="0" y="0"/>
          <a:ext cx="0" cy="0"/>
          <a:chOff x="0" y="0"/>
          <a:chExt cx="0" cy="0"/>
        </a:xfrm>
      </p:grpSpPr>
      <p:sp>
        <p:nvSpPr>
          <p:cNvPr id="79" name="Google Shape;79;p6"/>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6"/>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6"/>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6"/>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6"/>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Google Shape;88;p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2" name="Shape 92"/>
        <p:cNvGrpSpPr/>
        <p:nvPr/>
      </p:nvGrpSpPr>
      <p:grpSpPr>
        <a:xfrm>
          <a:off x="0" y="0"/>
          <a:ext cx="0" cy="0"/>
          <a:chOff x="0" y="0"/>
          <a:chExt cx="0" cy="0"/>
        </a:xfrm>
      </p:grpSpPr>
      <p:sp>
        <p:nvSpPr>
          <p:cNvPr id="93" name="Google Shape;93;p8"/>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8"/>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96"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cxnSp>
        <p:nvCxnSpPr>
          <p:cNvPr id="98" name="Google Shape;98;p9"/>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99" name="Google Shape;99;p9"/>
          <p:cNvCxnSpPr/>
          <p:nvPr/>
        </p:nvCxnSpPr>
        <p:spPr>
          <a:xfrm>
            <a:off x="6192838" y="0"/>
            <a:ext cx="0" cy="6858000"/>
          </a:xfrm>
          <a:prstGeom prst="straightConnector1">
            <a:avLst/>
          </a:prstGeom>
          <a:noFill/>
          <a:ln cap="flat" cmpd="sng" w="12700">
            <a:solidFill>
              <a:schemeClr val="accent1"/>
            </a:solidFill>
            <a:prstDash val="solid"/>
            <a:round/>
            <a:headEnd len="med" w="med" type="none"/>
            <a:tailEnd len="med" w="med" type="none"/>
          </a:ln>
        </p:spPr>
      </p:cxnSp>
      <p:cxnSp>
        <p:nvCxnSpPr>
          <p:cNvPr id="100" name="Google Shape;100;p9"/>
          <p:cNvCxnSpPr/>
          <p:nvPr/>
        </p:nvCxnSpPr>
        <p:spPr>
          <a:xfrm>
            <a:off x="8991600" y="0"/>
            <a:ext cx="0" cy="6858000"/>
          </a:xfrm>
          <a:prstGeom prst="straightConnector1">
            <a:avLst/>
          </a:prstGeom>
          <a:noFill/>
          <a:ln cap="flat" cmpd="sng" w="19050">
            <a:solidFill>
              <a:schemeClr val="accent1"/>
            </a:solidFill>
            <a:prstDash val="solid"/>
            <a:round/>
            <a:headEnd len="med" w="med" type="none"/>
            <a:tailEnd len="med" w="med" type="none"/>
          </a:ln>
        </p:spPr>
      </p:cxnSp>
      <p:sp>
        <p:nvSpPr>
          <p:cNvPr id="101" name="Google Shape;101;p9"/>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102" name="Google Shape;102;p9"/>
          <p:cNvCxnSpPr/>
          <p:nvPr/>
        </p:nvCxnSpPr>
        <p:spPr>
          <a:xfrm>
            <a:off x="8915400" y="0"/>
            <a:ext cx="0" cy="6858000"/>
          </a:xfrm>
          <a:prstGeom prst="straightConnector1">
            <a:avLst/>
          </a:prstGeom>
          <a:noFill/>
          <a:ln cap="flat" cmpd="sng" w="9525">
            <a:solidFill>
              <a:schemeClr val="accent1"/>
            </a:solidFill>
            <a:prstDash val="solid"/>
            <a:round/>
            <a:headEnd len="med" w="med" type="none"/>
            <a:tailEnd len="med" w="med" type="none"/>
          </a:ln>
        </p:spPr>
      </p:cxnSp>
      <p:sp>
        <p:nvSpPr>
          <p:cNvPr id="103" name="Google Shape;103;p9"/>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104" name="Google Shape;104;p9"/>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Century Schoolbook"/>
              <a:buNone/>
              <a:defRPr b="1" sz="2000"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9"/>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9"/>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9"/>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
        <p:nvSpPr>
          <p:cNvPr id="109" name="Google Shape;109;p9"/>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2" name="Google Shape;112;p10"/>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113" name="Google Shape;113;p10"/>
          <p:cNvCxnSpPr/>
          <p:nvPr/>
        </p:nvCxnSpPr>
        <p:spPr>
          <a:xfrm>
            <a:off x="8991600" y="0"/>
            <a:ext cx="0" cy="6858000"/>
          </a:xfrm>
          <a:prstGeom prst="straightConnector1">
            <a:avLst/>
          </a:prstGeom>
          <a:noFill/>
          <a:ln cap="flat" cmpd="sng" w="9525">
            <a:solidFill>
              <a:schemeClr val="dk1"/>
            </a:solidFill>
            <a:prstDash val="solid"/>
            <a:round/>
            <a:headEnd len="med" w="med" type="none"/>
            <a:tailEnd len="med" w="med" type="none"/>
          </a:ln>
        </p:spPr>
      </p:cxnSp>
      <p:sp>
        <p:nvSpPr>
          <p:cNvPr id="114" name="Google Shape;114;p10"/>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115" name="Google Shape;115;p10"/>
          <p:cNvCxnSpPr/>
          <p:nvPr/>
        </p:nvCxnSpPr>
        <p:spPr>
          <a:xfrm>
            <a:off x="8915400" y="0"/>
            <a:ext cx="0" cy="6858000"/>
          </a:xfrm>
          <a:prstGeom prst="straightConnector1">
            <a:avLst/>
          </a:prstGeom>
          <a:noFill/>
          <a:ln cap="flat" cmpd="sng" w="9525">
            <a:solidFill>
              <a:schemeClr val="accent1"/>
            </a:solidFill>
            <a:prstDash val="solid"/>
            <a:round/>
            <a:headEnd len="med" w="med" type="none"/>
            <a:tailEnd len="med" w="med" type="none"/>
          </a:ln>
        </p:spPr>
      </p:cxnSp>
      <p:cxnSp>
        <p:nvCxnSpPr>
          <p:cNvPr id="116" name="Google Shape;116;p10"/>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17" name="Google Shape;117;p10"/>
          <p:cNvCxnSpPr/>
          <p:nvPr/>
        </p:nvCxnSpPr>
        <p:spPr>
          <a:xfrm>
            <a:off x="6192838" y="0"/>
            <a:ext cx="0" cy="6858000"/>
          </a:xfrm>
          <a:prstGeom prst="straightConnector1">
            <a:avLst/>
          </a:prstGeom>
          <a:noFill/>
          <a:ln cap="flat" cmpd="sng" w="12700">
            <a:solidFill>
              <a:schemeClr val="accent1"/>
            </a:solidFill>
            <a:prstDash val="solid"/>
            <a:round/>
            <a:headEnd len="med" w="med" type="none"/>
            <a:tailEnd len="med" w="med" type="none"/>
          </a:ln>
        </p:spPr>
      </p:cxnSp>
      <p:sp>
        <p:nvSpPr>
          <p:cNvPr id="118" name="Google Shape;118;p10"/>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Century Schoolbook"/>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0"/>
          <p:cNvSpPr/>
          <p:nvPr>
            <p:ph idx="2" type="pic"/>
          </p:nvPr>
        </p:nvSpPr>
        <p:spPr>
          <a:xfrm>
            <a:off x="0" y="0"/>
            <a:ext cx="6172200" cy="6858000"/>
          </a:xfrm>
          <a:prstGeom prst="rect">
            <a:avLst/>
          </a:prstGeom>
          <a:solidFill>
            <a:schemeClr val="lt2"/>
          </a:solidFill>
          <a:ln>
            <a:noFill/>
          </a:ln>
        </p:spPr>
        <p:txBody>
          <a:bodyPr anchorCtr="0" anchor="t" bIns="45700" lIns="91425" spcFirstLastPara="1" rIns="91425" wrap="square" tIns="45700">
            <a:noAutofit/>
          </a:bodyPr>
          <a:lstStyle>
            <a:lvl1pPr lvl="0" marR="0" rtl="0" algn="l">
              <a:spcBef>
                <a:spcPts val="600"/>
              </a:spcBef>
              <a:spcAft>
                <a:spcPts val="0"/>
              </a:spcAft>
              <a:buClr>
                <a:schemeClr val="accent1"/>
              </a:buClr>
              <a:buSzPts val="224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lvl="1"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lvl="2" marR="0" rtl="0" algn="l">
              <a:spcBef>
                <a:spcPts val="360"/>
              </a:spcBef>
              <a:spcAft>
                <a:spcPts val="0"/>
              </a:spcAft>
              <a:buClr>
                <a:srgbClr val="E0752F"/>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360"/>
              </a:spcBef>
              <a:spcAft>
                <a:spcPts val="0"/>
              </a:spcAft>
              <a:buClr>
                <a:srgbClr val="FEC3AE"/>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320"/>
              </a:spcBef>
              <a:spcAft>
                <a:spcPts val="0"/>
              </a:spcAft>
              <a:buClr>
                <a:srgbClr val="BDCA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lvl="5"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lvl="6"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lvl="7"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lvl="8"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20" name="Google Shape;120;p10"/>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1" name="Google Shape;121;p10"/>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0"/>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
        <p:nvSpPr>
          <p:cNvPr id="123" name="Google Shape;123;p10"/>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1" name="Google Shape;11;p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2" name="Google Shape;12;p1"/>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E0752F"/>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3AE"/>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DCA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1"/>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cxnSp>
        <p:nvCxnSpPr>
          <p:cNvPr id="15" name="Google Shape;15;p1"/>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6" name="Google Shape;16;p1"/>
          <p:cNvCxnSpPr/>
          <p:nvPr/>
        </p:nvCxnSpPr>
        <p:spPr>
          <a:xfrm>
            <a:off x="8991600" y="0"/>
            <a:ext cx="0" cy="6858000"/>
          </a:xfrm>
          <a:prstGeom prst="straightConnector1">
            <a:avLst/>
          </a:prstGeom>
          <a:noFill/>
          <a:ln cap="flat" cmpd="sng" w="19050">
            <a:solidFill>
              <a:schemeClr val="accent1"/>
            </a:solidFill>
            <a:prstDash val="solid"/>
            <a:round/>
            <a:headEnd len="med" w="med" type="none"/>
            <a:tailEnd len="med" w="med" type="none"/>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cap="flat" cmpd="sng" w="9525">
            <a:solidFill>
              <a:schemeClr val="accent1"/>
            </a:solidFill>
            <a:prstDash val="solid"/>
            <a:round/>
            <a:headEnd len="med" w="med" type="none"/>
            <a:tailEnd len="med" w="med" type="none"/>
          </a:ln>
        </p:spPr>
      </p:cxnSp>
      <p:sp>
        <p:nvSpPr>
          <p:cNvPr id="19" name="Google Shape;19;p1"/>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entury Schoolbook"/>
              <a:ea typeface="Century Schoolbook"/>
              <a:cs typeface="Century Schoolbook"/>
              <a:sym typeface="Century Schoolbook"/>
            </a:endParaRPr>
          </a:p>
        </p:txBody>
      </p:sp>
      <p:sp>
        <p:nvSpPr>
          <p:cNvPr id="20" name="Google Shape;20;p1"/>
          <p:cNvSpPr txBox="1"/>
          <p:nvPr>
            <p:ph idx="12" type="sldNum"/>
          </p:nvPr>
        </p:nvSpPr>
        <p:spPr>
          <a:xfrm>
            <a:off x="8129588" y="5734050"/>
            <a:ext cx="609600" cy="5207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spcAft>
                <a:spcPts val="0"/>
              </a:spcAft>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maketecheasier.com/rename-files-in-linu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tldp.org/doc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lynda.com/Linux-tutorials/Ubuntu-Server/718668/779167-4.html?org=sp.edu.sg"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lifewire.com/what-does-cd-do-terminal-window-2183856" TargetMode="External"/><Relationship Id="rId4" Type="http://schemas.openxmlformats.org/officeDocument/2006/relationships/hyperlink" Target="https://unix.stackexchange.com/a/110248/880" TargetMode="External"/><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youtube.com/watch?v=IVquJh3DXUA"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3"/>
          <p:cNvSpPr txBox="1"/>
          <p:nvPr>
            <p:ph type="ctrTitle"/>
          </p:nvPr>
        </p:nvSpPr>
        <p:spPr>
          <a:xfrm>
            <a:off x="2286000" y="2857500"/>
            <a:ext cx="6172200" cy="18938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Topic 6B</a:t>
            </a:r>
            <a:br>
              <a:rPr lang="en-GB"/>
            </a:br>
            <a:r>
              <a:rPr lang="en-GB"/>
              <a:t>Ubuntu Linux Quick Tour</a:t>
            </a:r>
            <a:endParaRPr/>
          </a:p>
        </p:txBody>
      </p:sp>
      <p:sp>
        <p:nvSpPr>
          <p:cNvPr id="142" name="Google Shape;142;p13"/>
          <p:cNvSpPr txBox="1"/>
          <p:nvPr>
            <p:ph idx="12" type="sldNum"/>
          </p:nvPr>
        </p:nvSpPr>
        <p:spPr>
          <a:xfrm>
            <a:off x="1325563" y="4929188"/>
            <a:ext cx="609600" cy="517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fld id="{00000000-1234-1234-1234-123412341234}" type="slidenum">
              <a:rPr b="1" i="0" lang="en-GB" sz="1400" u="none" cap="none" strike="noStrike">
                <a:solidFill>
                  <a:schemeClr val="dk1"/>
                </a:solidFill>
                <a:latin typeface="Century Schoolbook"/>
                <a:ea typeface="Century Schoolbook"/>
                <a:cs typeface="Century Schoolbook"/>
                <a:sym typeface="Century Schoolbook"/>
              </a:rPr>
              <a:t>‹#›</a:t>
            </a:fld>
            <a:endParaRPr b="1" i="0" sz="14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Basic command in shell</a:t>
            </a:r>
            <a:endParaRPr/>
          </a:p>
        </p:txBody>
      </p:sp>
      <p:sp>
        <p:nvSpPr>
          <p:cNvPr id="213" name="Google Shape;213;p22"/>
          <p:cNvSpPr txBox="1"/>
          <p:nvPr>
            <p:ph idx="1" type="body"/>
          </p:nvPr>
        </p:nvSpPr>
        <p:spPr>
          <a:xfrm>
            <a:off x="539750" y="2011363"/>
            <a:ext cx="7467600" cy="4225800"/>
          </a:xfrm>
          <a:prstGeom prst="rect">
            <a:avLst/>
          </a:prstGeom>
          <a:noFill/>
          <a:ln>
            <a:noFill/>
          </a:ln>
        </p:spPr>
        <p:txBody>
          <a:bodyPr anchorCtr="0" anchor="t" bIns="45700" lIns="91425" spcFirstLastPara="1" rIns="91425" wrap="square" tIns="45700">
            <a:noAutofit/>
          </a:bodyPr>
          <a:lstStyle/>
          <a:p>
            <a:pPr indent="0" lvl="0" marL="361950" rtl="0" algn="l">
              <a:spcBef>
                <a:spcPts val="0"/>
              </a:spcBef>
              <a:spcAft>
                <a:spcPts val="0"/>
              </a:spcAft>
              <a:buNone/>
            </a:pPr>
            <a:r>
              <a:t/>
            </a:r>
            <a:endParaRPr/>
          </a:p>
          <a:p>
            <a:pPr indent="-361950" lvl="0" marL="361950" rtl="0" algn="l">
              <a:spcBef>
                <a:spcPts val="600"/>
              </a:spcBef>
              <a:spcAft>
                <a:spcPts val="0"/>
              </a:spcAft>
              <a:buSzPts val="1960"/>
              <a:buChar char="🞆"/>
            </a:pPr>
            <a:r>
              <a:rPr lang="en-GB"/>
              <a:t>mv – move file / folder</a:t>
            </a:r>
            <a:endParaRPr/>
          </a:p>
          <a:p>
            <a:pPr indent="0" lvl="0" marL="361950" rtl="0" algn="l">
              <a:spcBef>
                <a:spcPts val="600"/>
              </a:spcBef>
              <a:spcAft>
                <a:spcPts val="0"/>
              </a:spcAft>
              <a:buNone/>
            </a:pPr>
            <a:r>
              <a:t/>
            </a:r>
            <a:endParaRPr/>
          </a:p>
          <a:p>
            <a:pPr indent="0" lvl="0" marL="361950" rtl="0" algn="l">
              <a:spcBef>
                <a:spcPts val="600"/>
              </a:spcBef>
              <a:spcAft>
                <a:spcPts val="0"/>
              </a:spcAft>
              <a:buNone/>
            </a:pPr>
            <a:r>
              <a:rPr b="1" lang="en-GB" sz="1200">
                <a:solidFill>
                  <a:srgbClr val="222222"/>
                </a:solidFill>
                <a:highlight>
                  <a:srgbClr val="FFFFFF"/>
                </a:highlight>
              </a:rPr>
              <a:t>Renaming</a:t>
            </a:r>
            <a:r>
              <a:rPr lang="en-GB" sz="1200">
                <a:solidFill>
                  <a:srgbClr val="222222"/>
                </a:solidFill>
                <a:highlight>
                  <a:srgbClr val="FFFFFF"/>
                </a:highlight>
              </a:rPr>
              <a:t> files with “mv” Command. A simple way to</a:t>
            </a:r>
            <a:r>
              <a:rPr b="1" lang="en-GB" sz="1200">
                <a:solidFill>
                  <a:srgbClr val="222222"/>
                </a:solidFill>
                <a:highlight>
                  <a:srgbClr val="FFFFFF"/>
                </a:highlight>
              </a:rPr>
              <a:t>rename</a:t>
            </a:r>
            <a:r>
              <a:rPr lang="en-GB" sz="1200">
                <a:solidFill>
                  <a:srgbClr val="222222"/>
                </a:solidFill>
                <a:highlight>
                  <a:srgbClr val="FFFFFF"/>
                </a:highlight>
              </a:rPr>
              <a:t> files and folders is with the mv command (shortened from “move”). Its primary purpose is moving files and folders, but it can also </a:t>
            </a:r>
            <a:r>
              <a:rPr b="1" lang="en-GB" sz="1200">
                <a:solidFill>
                  <a:srgbClr val="222222"/>
                </a:solidFill>
                <a:highlight>
                  <a:srgbClr val="FFFFFF"/>
                </a:highlight>
              </a:rPr>
              <a:t>rename</a:t>
            </a:r>
            <a:r>
              <a:rPr lang="en-GB" sz="1200">
                <a:solidFill>
                  <a:srgbClr val="222222"/>
                </a:solidFill>
                <a:highlight>
                  <a:srgbClr val="FFFFFF"/>
                </a:highlight>
              </a:rPr>
              <a:t> them, since the act of </a:t>
            </a:r>
            <a:r>
              <a:rPr b="1" lang="en-GB" sz="1200">
                <a:solidFill>
                  <a:srgbClr val="222222"/>
                </a:solidFill>
                <a:highlight>
                  <a:srgbClr val="FFFFFF"/>
                </a:highlight>
              </a:rPr>
              <a:t>renaming</a:t>
            </a:r>
            <a:r>
              <a:rPr lang="en-GB" sz="1200">
                <a:solidFill>
                  <a:srgbClr val="222222"/>
                </a:solidFill>
                <a:highlight>
                  <a:srgbClr val="FFFFFF"/>
                </a:highlight>
              </a:rPr>
              <a:t> a file is interpreted by the filesystem as moving it from one name to another.</a:t>
            </a:r>
            <a:endParaRPr sz="1200">
              <a:solidFill>
                <a:srgbClr val="222222"/>
              </a:solidFill>
              <a:highlight>
                <a:srgbClr val="FFFFFF"/>
              </a:highlight>
            </a:endParaRPr>
          </a:p>
          <a:p>
            <a:pPr indent="0" lvl="0" marL="361950" rtl="0" algn="l">
              <a:spcBef>
                <a:spcPts val="600"/>
              </a:spcBef>
              <a:spcAft>
                <a:spcPts val="0"/>
              </a:spcAft>
              <a:buNone/>
            </a:pPr>
            <a:r>
              <a:t/>
            </a:r>
            <a:endParaRPr sz="1200">
              <a:solidFill>
                <a:srgbClr val="222222"/>
              </a:solidFill>
              <a:highlight>
                <a:srgbClr val="FFFFFF"/>
              </a:highlight>
            </a:endParaRPr>
          </a:p>
          <a:p>
            <a:pPr indent="0" lvl="0" marL="361950" rtl="0" algn="l">
              <a:spcBef>
                <a:spcPts val="600"/>
              </a:spcBef>
              <a:spcAft>
                <a:spcPts val="0"/>
              </a:spcAft>
              <a:buNone/>
            </a:pPr>
            <a:r>
              <a:rPr lang="en-GB" sz="1100" u="sng">
                <a:solidFill>
                  <a:schemeClr val="hlink"/>
                </a:solidFill>
                <a:hlinkClick r:id="rId3"/>
              </a:rPr>
              <a:t>https://www.maketecheasier.com/rename-files-in-linux/</a:t>
            </a:r>
            <a:endParaRPr sz="1200">
              <a:solidFill>
                <a:srgbClr val="222222"/>
              </a:solidFill>
              <a:highlight>
                <a:srgbClr val="FFFFFF"/>
              </a:highlight>
            </a:endParaRPr>
          </a:p>
          <a:p>
            <a:pPr indent="-237490" lvl="0" marL="361950" rtl="0" algn="l">
              <a:spcBef>
                <a:spcPts val="600"/>
              </a:spcBef>
              <a:spcAft>
                <a:spcPts val="0"/>
              </a:spcAft>
              <a:buSzPts val="1960"/>
              <a:buNone/>
            </a:pPr>
            <a:r>
              <a:t/>
            </a:r>
            <a:endParaRPr/>
          </a:p>
        </p:txBody>
      </p:sp>
      <p:sp>
        <p:nvSpPr>
          <p:cNvPr id="214" name="Google Shape;214;p22"/>
          <p:cNvSpPr txBox="1"/>
          <p:nvPr>
            <p:ph idx="12" type="sldNum"/>
          </p:nvPr>
        </p:nvSpPr>
        <p:spPr>
          <a:xfrm>
            <a:off x="8129588" y="5715000"/>
            <a:ext cx="609600" cy="520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Shell</a:t>
            </a:r>
            <a:endParaRPr/>
          </a:p>
        </p:txBody>
      </p:sp>
      <p:sp>
        <p:nvSpPr>
          <p:cNvPr id="220" name="Google Shape;220;p23"/>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a:t>A </a:t>
            </a:r>
            <a:r>
              <a:rPr b="1" lang="en-GB"/>
              <a:t>shell</a:t>
            </a:r>
            <a:r>
              <a:rPr lang="en-GB"/>
              <a:t> is an interactive process that allows the user to run a text command. </a:t>
            </a:r>
            <a:endParaRPr/>
          </a:p>
          <a:p>
            <a:pPr indent="0" lvl="0" marL="361950" rtl="0" algn="l">
              <a:spcBef>
                <a:spcPts val="0"/>
              </a:spcBef>
              <a:spcAft>
                <a:spcPts val="0"/>
              </a:spcAft>
              <a:buNone/>
            </a:pPr>
            <a:r>
              <a:t/>
            </a:r>
            <a:endParaRPr/>
          </a:p>
          <a:p>
            <a:pPr indent="-237490" lvl="0" marL="361950" rtl="0" algn="l">
              <a:spcBef>
                <a:spcPts val="600"/>
              </a:spcBef>
              <a:spcAft>
                <a:spcPts val="0"/>
              </a:spcAft>
              <a:buSzPts val="1960"/>
              <a:buNone/>
            </a:pPr>
            <a:r>
              <a:t/>
            </a:r>
            <a:endParaRPr/>
          </a:p>
          <a:p>
            <a:pPr indent="-361950" lvl="0" marL="361950" rtl="0" algn="l">
              <a:spcBef>
                <a:spcPts val="600"/>
              </a:spcBef>
              <a:spcAft>
                <a:spcPts val="0"/>
              </a:spcAft>
              <a:buSzPts val="1960"/>
              <a:buChar char="🞆"/>
            </a:pPr>
            <a:r>
              <a:rPr lang="en-GB"/>
              <a:t>There are many different shells for Linux. </a:t>
            </a:r>
            <a:endParaRPr/>
          </a:p>
          <a:p>
            <a:pPr indent="-237490" lvl="0" marL="361950" rtl="0" algn="l">
              <a:spcBef>
                <a:spcPts val="600"/>
              </a:spcBef>
              <a:spcAft>
                <a:spcPts val="0"/>
              </a:spcAft>
              <a:buSzPts val="1960"/>
              <a:buNone/>
            </a:pPr>
            <a:r>
              <a:t/>
            </a:r>
            <a:endParaRPr/>
          </a:p>
          <a:p>
            <a:pPr indent="-361950" lvl="0" marL="361950" rtl="0" algn="l">
              <a:spcBef>
                <a:spcPts val="600"/>
              </a:spcBef>
              <a:spcAft>
                <a:spcPts val="0"/>
              </a:spcAft>
              <a:buSzPts val="1960"/>
              <a:buChar char="🞆"/>
            </a:pPr>
            <a:r>
              <a:rPr lang="en-GB"/>
              <a:t>The default shell in Ubuntu Linux is the </a:t>
            </a:r>
            <a:r>
              <a:rPr b="1" lang="en-GB"/>
              <a:t>bash shell</a:t>
            </a:r>
            <a:r>
              <a:rPr lang="en-GB"/>
              <a:t>.</a:t>
            </a:r>
            <a:endParaRPr/>
          </a:p>
          <a:p>
            <a:pPr indent="0" lvl="0" marL="361950" rtl="0" algn="l">
              <a:spcBef>
                <a:spcPts val="600"/>
              </a:spcBef>
              <a:spcAft>
                <a:spcPts val="0"/>
              </a:spcAft>
              <a:buNone/>
            </a:pPr>
            <a:r>
              <a:t/>
            </a:r>
            <a:endParaRPr/>
          </a:p>
          <a:p>
            <a:pPr indent="0" lvl="0" marL="76200" marR="76200" rtl="0" algn="l">
              <a:lnSpc>
                <a:spcPct val="115000"/>
              </a:lnSpc>
              <a:spcBef>
                <a:spcPts val="0"/>
              </a:spcBef>
              <a:spcAft>
                <a:spcPts val="0"/>
              </a:spcAft>
              <a:buNone/>
            </a:pPr>
            <a:r>
              <a:rPr lang="en-GB" sz="1400">
                <a:solidFill>
                  <a:srgbClr val="242729"/>
                </a:solidFill>
                <a:highlight>
                  <a:srgbClr val="EFF0F1"/>
                </a:highlight>
                <a:latin typeface="Consolas"/>
                <a:ea typeface="Consolas"/>
                <a:cs typeface="Consolas"/>
                <a:sym typeface="Consolas"/>
              </a:rPr>
              <a:t>$ echo $SHELL               </a:t>
            </a:r>
            <a:endParaRPr sz="1400">
              <a:solidFill>
                <a:srgbClr val="242729"/>
              </a:solidFill>
              <a:highlight>
                <a:srgbClr val="EFF0F1"/>
              </a:highlight>
              <a:latin typeface="Consolas"/>
              <a:ea typeface="Consolas"/>
              <a:cs typeface="Consolas"/>
              <a:sym typeface="Consolas"/>
            </a:endParaRPr>
          </a:p>
          <a:p>
            <a:pPr indent="0" lvl="0" marL="76200" marR="76200" rtl="0" algn="l">
              <a:lnSpc>
                <a:spcPct val="115000"/>
              </a:lnSpc>
              <a:spcBef>
                <a:spcPts val="1100"/>
              </a:spcBef>
              <a:spcAft>
                <a:spcPts val="0"/>
              </a:spcAft>
              <a:buClr>
                <a:schemeClr val="dk1"/>
              </a:buClr>
              <a:buSzPts val="1100"/>
              <a:buFont typeface="Arial"/>
              <a:buNone/>
            </a:pPr>
            <a:r>
              <a:rPr lang="en-GB" sz="1400">
                <a:solidFill>
                  <a:srgbClr val="242729"/>
                </a:solidFill>
                <a:highlight>
                  <a:srgbClr val="EFF0F1"/>
                </a:highlight>
                <a:latin typeface="Consolas"/>
                <a:ea typeface="Consolas"/>
                <a:cs typeface="Consolas"/>
                <a:sym typeface="Consolas"/>
              </a:rPr>
              <a:t>/bin/bash</a:t>
            </a:r>
            <a:endParaRPr sz="1400">
              <a:solidFill>
                <a:srgbClr val="242729"/>
              </a:solidFill>
              <a:highlight>
                <a:srgbClr val="EFF0F1"/>
              </a:highlight>
              <a:latin typeface="Consolas"/>
              <a:ea typeface="Consolas"/>
              <a:cs typeface="Consolas"/>
              <a:sym typeface="Consolas"/>
            </a:endParaRPr>
          </a:p>
          <a:p>
            <a:pPr indent="0" lvl="0" marL="361950" rtl="0" algn="l">
              <a:spcBef>
                <a:spcPts val="1100"/>
              </a:spcBef>
              <a:spcAft>
                <a:spcPts val="0"/>
              </a:spcAft>
              <a:buNone/>
            </a:pPr>
            <a:r>
              <a:t/>
            </a:r>
            <a:endParaRPr/>
          </a:p>
          <a:p>
            <a:pPr indent="-237490" lvl="0" marL="361950" rtl="0" algn="l">
              <a:spcBef>
                <a:spcPts val="600"/>
              </a:spcBef>
              <a:spcAft>
                <a:spcPts val="0"/>
              </a:spcAft>
              <a:buSzPts val="1960"/>
              <a:buNone/>
            </a:pPr>
            <a:r>
              <a:t/>
            </a:r>
            <a:endParaRPr/>
          </a:p>
        </p:txBody>
      </p:sp>
      <p:sp>
        <p:nvSpPr>
          <p:cNvPr id="221" name="Google Shape;221;p23"/>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
        <p:nvSpPr>
          <p:cNvPr id="222" name="Google Shape;222;p23"/>
          <p:cNvSpPr txBox="1"/>
          <p:nvPr/>
        </p:nvSpPr>
        <p:spPr>
          <a:xfrm>
            <a:off x="3308200" y="5259375"/>
            <a:ext cx="40986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242729"/>
                </a:solidFill>
                <a:highlight>
                  <a:srgbClr val="FFFFFF"/>
                </a:highlight>
              </a:rPr>
              <a:t>This is defined in the $SHELL environmental variable. You can check by typing </a:t>
            </a:r>
            <a:r>
              <a:rPr lang="en-GB" sz="1000">
                <a:solidFill>
                  <a:srgbClr val="242729"/>
                </a:solidFill>
                <a:highlight>
                  <a:srgbClr val="EFF0F1"/>
                </a:highlight>
                <a:latin typeface="Consolas"/>
                <a:ea typeface="Consolas"/>
                <a:cs typeface="Consolas"/>
                <a:sym typeface="Consolas"/>
              </a:rPr>
              <a:t>echo $SHELL</a:t>
            </a:r>
            <a:r>
              <a:rPr lang="en-GB" sz="1150">
                <a:solidFill>
                  <a:srgbClr val="242729"/>
                </a:solidFill>
                <a:highlight>
                  <a:srgbClr val="FFFFFF"/>
                </a:highlight>
              </a:rPr>
              <a:t> in the terminal.</a:t>
            </a:r>
            <a:endParaRPr>
              <a:latin typeface="Century Schoolbook"/>
              <a:ea typeface="Century Schoolbook"/>
              <a:cs typeface="Century Schoolbook"/>
              <a:sym typeface="Century Schoolbook"/>
            </a:endParaRPr>
          </a:p>
        </p:txBody>
      </p:sp>
      <p:sp>
        <p:nvSpPr>
          <p:cNvPr id="223" name="Google Shape;223;p23"/>
          <p:cNvSpPr txBox="1"/>
          <p:nvPr/>
        </p:nvSpPr>
        <p:spPr>
          <a:xfrm>
            <a:off x="959775" y="2594250"/>
            <a:ext cx="6228900" cy="8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242729"/>
                </a:solidFill>
                <a:highlight>
                  <a:srgbClr val="FFFFFF"/>
                </a:highlight>
              </a:rPr>
              <a:t>When you type characters in the window, the terminal draws these characters in the window in addition to sending it to the shell's (or other program's) stdin. The characters the shell outputs to stdout and stderr get sent to the terminal, which in turn draws these characters in the window.</a:t>
            </a:r>
            <a:endParaRPr>
              <a:latin typeface="Century Schoolbook"/>
              <a:ea typeface="Century Schoolbook"/>
              <a:cs typeface="Century Schoolbook"/>
              <a:sym typeface="Century Schoolboo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457200" y="274638"/>
            <a:ext cx="7467600" cy="7254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Managing Terminals</a:t>
            </a:r>
            <a:endParaRPr/>
          </a:p>
        </p:txBody>
      </p:sp>
      <p:sp>
        <p:nvSpPr>
          <p:cNvPr id="230" name="Google Shape;230;p24"/>
          <p:cNvSpPr txBox="1"/>
          <p:nvPr>
            <p:ph idx="1" type="body"/>
          </p:nvPr>
        </p:nvSpPr>
        <p:spPr>
          <a:xfrm>
            <a:off x="457200" y="1000125"/>
            <a:ext cx="7467600" cy="5473700"/>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a:t>Terminal Control Sequences</a:t>
            </a:r>
            <a:endParaRPr/>
          </a:p>
          <a:p>
            <a:pPr indent="-2057400" lvl="1" marL="2686050" rtl="0" algn="l">
              <a:spcBef>
                <a:spcPts val="480"/>
              </a:spcBef>
              <a:spcAft>
                <a:spcPts val="0"/>
              </a:spcAft>
              <a:buSzPts val="1920"/>
              <a:buFont typeface="Noto Sans Symbols"/>
              <a:buNone/>
            </a:pPr>
            <a:r>
              <a:rPr lang="en-GB"/>
              <a:t>Control-C	Abnormal interrupt – terminate the current process</a:t>
            </a:r>
            <a:endParaRPr/>
          </a:p>
          <a:p>
            <a:pPr indent="-2057400" lvl="1" marL="2686050" rtl="0" algn="l">
              <a:spcBef>
                <a:spcPts val="480"/>
              </a:spcBef>
              <a:spcAft>
                <a:spcPts val="0"/>
              </a:spcAft>
              <a:buSzPts val="1920"/>
              <a:buFont typeface="Noto Sans Symbols"/>
              <a:buNone/>
            </a:pPr>
            <a:r>
              <a:rPr lang="en-GB"/>
              <a:t>Control-D	To signal end of input</a:t>
            </a:r>
            <a:endParaRPr/>
          </a:p>
          <a:p>
            <a:pPr indent="-2057400" lvl="1" marL="2686050" rtl="0" algn="l">
              <a:spcBef>
                <a:spcPts val="480"/>
              </a:spcBef>
              <a:spcAft>
                <a:spcPts val="0"/>
              </a:spcAft>
              <a:buSzPts val="1920"/>
              <a:buFont typeface="Noto Sans Symbols"/>
              <a:buNone/>
            </a:pPr>
            <a:r>
              <a:rPr lang="en-GB"/>
              <a:t>Control-H	Backspace</a:t>
            </a:r>
            <a:endParaRPr/>
          </a:p>
          <a:p>
            <a:pPr indent="-2057400" lvl="1" marL="2686050" rtl="0" algn="l">
              <a:spcBef>
                <a:spcPts val="480"/>
              </a:spcBef>
              <a:spcAft>
                <a:spcPts val="0"/>
              </a:spcAft>
              <a:buSzPts val="1920"/>
              <a:buFont typeface="Noto Sans Symbols"/>
              <a:buNone/>
            </a:pPr>
            <a:r>
              <a:rPr lang="en-GB"/>
              <a:t>Control-S	Freeze the terminal display (thaw with Control-Q) </a:t>
            </a:r>
            <a:endParaRPr>
              <a:solidFill>
                <a:srgbClr val="FF0000"/>
              </a:solidFill>
            </a:endParaRPr>
          </a:p>
          <a:p>
            <a:pPr indent="-2057400" lvl="1" marL="2686050" rtl="0" algn="l">
              <a:spcBef>
                <a:spcPts val="480"/>
              </a:spcBef>
              <a:spcAft>
                <a:spcPts val="0"/>
              </a:spcAft>
              <a:buSzPts val="1920"/>
              <a:buFont typeface="Noto Sans Symbols"/>
              <a:buNone/>
            </a:pPr>
            <a:r>
              <a:rPr lang="en-GB"/>
              <a:t>Control-Q	Thaw the terminal display </a:t>
            </a:r>
            <a:endParaRPr/>
          </a:p>
          <a:p>
            <a:pPr indent="-2057400" lvl="1" marL="2686050" rtl="0" algn="l">
              <a:spcBef>
                <a:spcPts val="480"/>
              </a:spcBef>
              <a:spcAft>
                <a:spcPts val="0"/>
              </a:spcAft>
              <a:buSzPts val="1920"/>
              <a:buFont typeface="Noto Sans Symbols"/>
              <a:buNone/>
            </a:pPr>
            <a:r>
              <a:rPr lang="en-GB"/>
              <a:t>Control-U 	Erase current line</a:t>
            </a:r>
            <a:endParaRPr/>
          </a:p>
          <a:p>
            <a:pPr indent="-2057400" lvl="1" marL="2686050" rtl="0" algn="l">
              <a:spcBef>
                <a:spcPts val="480"/>
              </a:spcBef>
              <a:spcAft>
                <a:spcPts val="0"/>
              </a:spcAft>
              <a:buSzPts val="1920"/>
              <a:buFont typeface="Noto Sans Symbols"/>
              <a:buNone/>
            </a:pPr>
            <a:r>
              <a:rPr lang="en-GB"/>
              <a:t>Control-Z	Suspend the current process </a:t>
            </a:r>
            <a:endParaRPr/>
          </a:p>
          <a:p>
            <a:pPr indent="-361950" lvl="0" marL="361950" rtl="0" algn="l">
              <a:spcBef>
                <a:spcPts val="600"/>
              </a:spcBef>
              <a:spcAft>
                <a:spcPts val="0"/>
              </a:spcAft>
              <a:buSzPts val="1960"/>
              <a:buChar char="🞆"/>
            </a:pPr>
            <a:r>
              <a:rPr lang="en-GB"/>
              <a:t>The </a:t>
            </a:r>
            <a:r>
              <a:rPr b="1" lang="en-GB"/>
              <a:t>tab</a:t>
            </a:r>
            <a:r>
              <a:rPr lang="en-GB"/>
              <a:t> key can be used, when typing, to help complete commands and files</a:t>
            </a:r>
            <a:endParaRPr/>
          </a:p>
          <a:p>
            <a:pPr indent="-237490" lvl="0" marL="361950" rtl="0" algn="l">
              <a:spcBef>
                <a:spcPts val="600"/>
              </a:spcBef>
              <a:spcAft>
                <a:spcPts val="0"/>
              </a:spcAft>
              <a:buSzPts val="1960"/>
              <a:buNone/>
            </a:pPr>
            <a:r>
              <a:t/>
            </a:r>
            <a:endParaRPr/>
          </a:p>
        </p:txBody>
      </p:sp>
      <p:sp>
        <p:nvSpPr>
          <p:cNvPr id="231" name="Google Shape;231;p24"/>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Man pages (Getting Help)</a:t>
            </a:r>
            <a:endParaRPr/>
          </a:p>
        </p:txBody>
      </p:sp>
      <p:sp>
        <p:nvSpPr>
          <p:cNvPr id="237" name="Google Shape;237;p25"/>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a:t>Manual pages (or “man pages”) provides reference information for Linux systems.</a:t>
            </a:r>
            <a:endParaRPr/>
          </a:p>
          <a:p>
            <a:pPr indent="-273050" lvl="0" marL="361950" rtl="0" algn="l">
              <a:spcBef>
                <a:spcPts val="600"/>
              </a:spcBef>
              <a:spcAft>
                <a:spcPts val="0"/>
              </a:spcAft>
              <a:buSzPts val="1400"/>
              <a:buNone/>
            </a:pPr>
            <a:r>
              <a:t/>
            </a:r>
            <a:endParaRPr sz="2000"/>
          </a:p>
          <a:p>
            <a:pPr indent="-361950" lvl="0" marL="361950" rtl="0" algn="l">
              <a:spcBef>
                <a:spcPts val="600"/>
              </a:spcBef>
              <a:spcAft>
                <a:spcPts val="0"/>
              </a:spcAft>
              <a:buSzPts val="1960"/>
              <a:buChar char="🞆"/>
            </a:pPr>
            <a:r>
              <a:rPr lang="en-GB" u="sng"/>
              <a:t>Option for man pages</a:t>
            </a:r>
            <a:endParaRPr/>
          </a:p>
          <a:p>
            <a:pPr indent="-273049" lvl="1" marL="639763" rtl="0" algn="l">
              <a:spcBef>
                <a:spcPts val="480"/>
              </a:spcBef>
              <a:spcAft>
                <a:spcPts val="0"/>
              </a:spcAft>
              <a:buSzPts val="1920"/>
              <a:buChar char="⚫"/>
            </a:pPr>
            <a:r>
              <a:rPr b="1" lang="en-GB"/>
              <a:t>man -k &lt;keyword&gt; </a:t>
            </a:r>
            <a:endParaRPr b="1"/>
          </a:p>
          <a:p>
            <a:pPr indent="0" lvl="2" marL="641350" rtl="0" algn="l">
              <a:spcBef>
                <a:spcPts val="400"/>
              </a:spcBef>
              <a:spcAft>
                <a:spcPts val="0"/>
              </a:spcAft>
              <a:buSzPts val="1200"/>
              <a:buFont typeface="Noto Sans Symbols"/>
              <a:buNone/>
            </a:pPr>
            <a:r>
              <a:rPr lang="en-GB"/>
              <a:t>Displays pages of name and title containing &lt;keyword&gt;</a:t>
            </a:r>
            <a:endParaRPr/>
          </a:p>
          <a:p>
            <a:pPr indent="0" lvl="2" marL="641350" rtl="0" algn="l">
              <a:spcBef>
                <a:spcPts val="400"/>
              </a:spcBef>
              <a:spcAft>
                <a:spcPts val="0"/>
              </a:spcAft>
              <a:buSzPts val="1200"/>
              <a:buFont typeface="Noto Sans Symbols"/>
              <a:buNone/>
            </a:pPr>
            <a:r>
              <a:rPr lang="en-GB"/>
              <a:t>May need </a:t>
            </a:r>
            <a:r>
              <a:rPr b="1" lang="en-GB"/>
              <a:t>makewhatis</a:t>
            </a:r>
            <a:r>
              <a:rPr lang="en-GB"/>
              <a:t> to  regenerate the man database</a:t>
            </a:r>
            <a:endParaRPr/>
          </a:p>
          <a:p>
            <a:pPr indent="-273049" lvl="1" marL="639763" rtl="0" algn="l">
              <a:spcBef>
                <a:spcPts val="480"/>
              </a:spcBef>
              <a:spcAft>
                <a:spcPts val="0"/>
              </a:spcAft>
              <a:buSzPts val="1920"/>
              <a:buChar char="⚫"/>
            </a:pPr>
            <a:r>
              <a:rPr b="1" lang="en-GB"/>
              <a:t>man -K &lt;keyword&gt;</a:t>
            </a:r>
            <a:endParaRPr/>
          </a:p>
          <a:p>
            <a:pPr indent="0" lvl="2" marL="641350" rtl="0" algn="l">
              <a:spcBef>
                <a:spcPts val="400"/>
              </a:spcBef>
              <a:spcAft>
                <a:spcPts val="0"/>
              </a:spcAft>
              <a:buSzPts val="1200"/>
              <a:buFont typeface="Noto Sans Symbols"/>
              <a:buNone/>
            </a:pPr>
            <a:r>
              <a:rPr lang="en-GB"/>
              <a:t>Search &lt;keyword&gt; within the man pages</a:t>
            </a:r>
            <a:endParaRPr/>
          </a:p>
          <a:p>
            <a:pPr indent="-273049" lvl="1" marL="639763" rtl="0" algn="l">
              <a:spcBef>
                <a:spcPts val="480"/>
              </a:spcBef>
              <a:spcAft>
                <a:spcPts val="0"/>
              </a:spcAft>
              <a:buSzPts val="1920"/>
              <a:buChar char="⚫"/>
            </a:pPr>
            <a:r>
              <a:rPr b="1" lang="en-GB"/>
              <a:t>man &lt;section&gt;  &lt;keyword&gt;</a:t>
            </a:r>
            <a:endParaRPr/>
          </a:p>
          <a:p>
            <a:pPr indent="0" lvl="2" marL="641350" rtl="0" algn="l">
              <a:spcBef>
                <a:spcPts val="480"/>
              </a:spcBef>
              <a:spcAft>
                <a:spcPts val="0"/>
              </a:spcAft>
              <a:buSzPts val="1440"/>
              <a:buFont typeface="Noto Sans Symbols"/>
              <a:buNone/>
            </a:pPr>
            <a:r>
              <a:rPr lang="en-GB" sz="2400"/>
              <a:t>Shows specific section of man pages</a:t>
            </a:r>
            <a:endParaRPr/>
          </a:p>
          <a:p>
            <a:pPr indent="0" lvl="2" marL="641350" rtl="0" algn="l">
              <a:spcBef>
                <a:spcPts val="400"/>
              </a:spcBef>
              <a:spcAft>
                <a:spcPts val="0"/>
              </a:spcAft>
              <a:buSzPts val="1200"/>
              <a:buFont typeface="Noto Sans Symbols"/>
              <a:buNone/>
            </a:pPr>
            <a:r>
              <a:t/>
            </a:r>
            <a:endParaRPr/>
          </a:p>
          <a:p>
            <a:pPr indent="-237490" lvl="0" marL="361950" rtl="0" algn="l">
              <a:spcBef>
                <a:spcPts val="600"/>
              </a:spcBef>
              <a:spcAft>
                <a:spcPts val="0"/>
              </a:spcAft>
              <a:buSzPts val="1960"/>
              <a:buNone/>
            </a:pPr>
            <a:r>
              <a:t/>
            </a:r>
            <a:endParaRPr/>
          </a:p>
        </p:txBody>
      </p:sp>
      <p:sp>
        <p:nvSpPr>
          <p:cNvPr id="238" name="Google Shape;238;p25"/>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457200" y="274638"/>
            <a:ext cx="7467600" cy="6540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Man pages</a:t>
            </a:r>
            <a:endParaRPr/>
          </a:p>
        </p:txBody>
      </p:sp>
      <p:sp>
        <p:nvSpPr>
          <p:cNvPr id="244" name="Google Shape;244;p26"/>
          <p:cNvSpPr txBox="1"/>
          <p:nvPr>
            <p:ph idx="1" type="body"/>
          </p:nvPr>
        </p:nvSpPr>
        <p:spPr>
          <a:xfrm>
            <a:off x="457200" y="1000125"/>
            <a:ext cx="7467600" cy="5473700"/>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a:t>Man pages are organised in 8 standard chapters.</a:t>
            </a:r>
            <a:endParaRPr/>
          </a:p>
          <a:p>
            <a:pPr indent="-1257300" lvl="1" marL="1885950" rtl="0" algn="l">
              <a:spcBef>
                <a:spcPts val="480"/>
              </a:spcBef>
              <a:spcAft>
                <a:spcPts val="0"/>
              </a:spcAft>
              <a:buSzPts val="1920"/>
              <a:buFont typeface="Noto Sans Symbols"/>
              <a:buNone/>
            </a:pPr>
            <a:r>
              <a:rPr lang="en-GB"/>
              <a:t>Chapter	Audience		Topic</a:t>
            </a:r>
            <a:endParaRPr/>
          </a:p>
          <a:p>
            <a:pPr indent="-1257300" lvl="1" marL="1885950" rtl="0" algn="l">
              <a:spcBef>
                <a:spcPts val="480"/>
              </a:spcBef>
              <a:spcAft>
                <a:spcPts val="0"/>
              </a:spcAft>
              <a:buSzPts val="1920"/>
              <a:buFont typeface="Noto Sans Symbols"/>
              <a:buNone/>
            </a:pPr>
            <a:r>
              <a:rPr lang="en-GB"/>
              <a:t>1	standard users	Commands</a:t>
            </a:r>
            <a:endParaRPr/>
          </a:p>
          <a:p>
            <a:pPr indent="-1257300" lvl="1" marL="1885950" rtl="0" algn="l">
              <a:spcBef>
                <a:spcPts val="480"/>
              </a:spcBef>
              <a:spcAft>
                <a:spcPts val="0"/>
              </a:spcAft>
              <a:buSzPts val="1920"/>
              <a:buFont typeface="Noto Sans Symbols"/>
              <a:buNone/>
            </a:pPr>
            <a:r>
              <a:rPr lang="en-GB"/>
              <a:t>2	developers		System Calls</a:t>
            </a:r>
            <a:endParaRPr/>
          </a:p>
          <a:p>
            <a:pPr indent="-1257300" lvl="1" marL="1885950" rtl="0" algn="l">
              <a:spcBef>
                <a:spcPts val="480"/>
              </a:spcBef>
              <a:spcAft>
                <a:spcPts val="0"/>
              </a:spcAft>
              <a:buSzPts val="1920"/>
              <a:buFont typeface="Noto Sans Symbols"/>
              <a:buNone/>
            </a:pPr>
            <a:r>
              <a:rPr lang="en-GB"/>
              <a:t>3	developers		Library Calls</a:t>
            </a:r>
            <a:endParaRPr/>
          </a:p>
          <a:p>
            <a:pPr indent="-1257300" lvl="1" marL="1885950" rtl="0" algn="l">
              <a:spcBef>
                <a:spcPts val="480"/>
              </a:spcBef>
              <a:spcAft>
                <a:spcPts val="0"/>
              </a:spcAft>
              <a:buSzPts val="1920"/>
              <a:buFont typeface="Noto Sans Symbols"/>
              <a:buNone/>
            </a:pPr>
            <a:r>
              <a:rPr lang="en-GB"/>
              <a:t>4	administrators	Device Files</a:t>
            </a:r>
            <a:endParaRPr/>
          </a:p>
          <a:p>
            <a:pPr indent="-1257300" lvl="1" marL="1885950" rtl="0" algn="l">
              <a:spcBef>
                <a:spcPts val="480"/>
              </a:spcBef>
              <a:spcAft>
                <a:spcPts val="0"/>
              </a:spcAft>
              <a:buSzPts val="1920"/>
              <a:buFont typeface="Noto Sans Symbols"/>
              <a:buNone/>
            </a:pPr>
            <a:r>
              <a:rPr lang="en-GB"/>
              <a:t>5	standard users	File Formats</a:t>
            </a:r>
            <a:endParaRPr/>
          </a:p>
          <a:p>
            <a:pPr indent="-1257300" lvl="1" marL="1885950" rtl="0" algn="l">
              <a:spcBef>
                <a:spcPts val="480"/>
              </a:spcBef>
              <a:spcAft>
                <a:spcPts val="0"/>
              </a:spcAft>
              <a:buSzPts val="1920"/>
              <a:buFont typeface="Noto Sans Symbols"/>
              <a:buNone/>
            </a:pPr>
            <a:r>
              <a:rPr lang="en-GB"/>
              <a:t>6	standard users	Games</a:t>
            </a:r>
            <a:endParaRPr/>
          </a:p>
          <a:p>
            <a:pPr indent="-1257300" lvl="1" marL="1885950" rtl="0" algn="l">
              <a:spcBef>
                <a:spcPts val="480"/>
              </a:spcBef>
              <a:spcAft>
                <a:spcPts val="0"/>
              </a:spcAft>
              <a:buSzPts val="1920"/>
              <a:buFont typeface="Noto Sans Symbols"/>
              <a:buNone/>
            </a:pPr>
            <a:r>
              <a:rPr lang="en-GB"/>
              <a:t>7	standard users	General Information</a:t>
            </a:r>
            <a:endParaRPr/>
          </a:p>
          <a:p>
            <a:pPr indent="-1257300" lvl="1" marL="1885950" rtl="0" algn="l">
              <a:spcBef>
                <a:spcPts val="480"/>
              </a:spcBef>
              <a:spcAft>
                <a:spcPts val="0"/>
              </a:spcAft>
              <a:buSzPts val="1920"/>
              <a:buFont typeface="Noto Sans Symbols"/>
              <a:buNone/>
            </a:pPr>
            <a:r>
              <a:rPr lang="en-GB"/>
              <a:t>8	administrators	Admin Commands</a:t>
            </a:r>
            <a:endParaRPr/>
          </a:p>
        </p:txBody>
      </p:sp>
      <p:sp>
        <p:nvSpPr>
          <p:cNvPr id="245" name="Google Shape;245;p26"/>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Man pages</a:t>
            </a:r>
            <a:endParaRPr/>
          </a:p>
        </p:txBody>
      </p:sp>
      <p:sp>
        <p:nvSpPr>
          <p:cNvPr id="251" name="Google Shape;251;p27"/>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u="sng"/>
              <a:t>Navigation in man pages:</a:t>
            </a:r>
            <a:endParaRPr u="sng"/>
          </a:p>
          <a:p>
            <a:pPr indent="-273049" lvl="1" marL="639763" rtl="0" algn="l">
              <a:spcBef>
                <a:spcPts val="480"/>
              </a:spcBef>
              <a:spcAft>
                <a:spcPts val="0"/>
              </a:spcAft>
              <a:buSzPts val="1920"/>
              <a:buChar char="⚫"/>
            </a:pPr>
            <a:r>
              <a:rPr lang="en-GB"/>
              <a:t>space	View next page</a:t>
            </a:r>
            <a:endParaRPr/>
          </a:p>
          <a:p>
            <a:pPr indent="-273049" lvl="1" marL="639763" rtl="0" algn="l">
              <a:spcBef>
                <a:spcPts val="480"/>
              </a:spcBef>
              <a:spcAft>
                <a:spcPts val="0"/>
              </a:spcAft>
              <a:buSzPts val="1920"/>
              <a:buChar char="⚫"/>
            </a:pPr>
            <a:r>
              <a:rPr lang="en-GB"/>
              <a:t>b		View previous page</a:t>
            </a:r>
            <a:endParaRPr/>
          </a:p>
          <a:p>
            <a:pPr indent="-273049" lvl="1" marL="639763" rtl="0" algn="l">
              <a:spcBef>
                <a:spcPts val="480"/>
              </a:spcBef>
              <a:spcAft>
                <a:spcPts val="0"/>
              </a:spcAft>
              <a:buSzPts val="1920"/>
              <a:buChar char="⚫"/>
            </a:pPr>
            <a:r>
              <a:rPr lang="en-GB"/>
              <a:t>q		Quit</a:t>
            </a:r>
            <a:endParaRPr/>
          </a:p>
          <a:p>
            <a:pPr indent="-273049" lvl="1" marL="639763" rtl="0" algn="l">
              <a:spcBef>
                <a:spcPts val="480"/>
              </a:spcBef>
              <a:spcAft>
                <a:spcPts val="0"/>
              </a:spcAft>
              <a:buSzPts val="1920"/>
              <a:buChar char="⚫"/>
            </a:pPr>
            <a:r>
              <a:rPr lang="en-GB"/>
              <a:t>/&lt;text&gt;	Search for the word &lt;text&gt;</a:t>
            </a:r>
            <a:endParaRPr/>
          </a:p>
          <a:p>
            <a:pPr indent="-273049" lvl="1" marL="639763" rtl="0" algn="l">
              <a:spcBef>
                <a:spcPts val="480"/>
              </a:spcBef>
              <a:spcAft>
                <a:spcPts val="0"/>
              </a:spcAft>
              <a:buSzPts val="1920"/>
              <a:buChar char="⚫"/>
            </a:pPr>
            <a:r>
              <a:rPr lang="en-GB"/>
              <a:t>n	Find next occurrence of the search term </a:t>
            </a:r>
            <a:endParaRPr/>
          </a:p>
          <a:p>
            <a:pPr indent="0" lvl="2" marL="641350" rtl="0" algn="l">
              <a:spcBef>
                <a:spcPts val="400"/>
              </a:spcBef>
              <a:spcAft>
                <a:spcPts val="0"/>
              </a:spcAft>
              <a:buSzPts val="1200"/>
              <a:buFont typeface="Noto Sans Symbols"/>
              <a:buNone/>
            </a:pPr>
            <a:r>
              <a:t/>
            </a:r>
            <a:endParaRPr/>
          </a:p>
        </p:txBody>
      </p:sp>
      <p:sp>
        <p:nvSpPr>
          <p:cNvPr id="252" name="Google Shape;252;p27"/>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info pages</a:t>
            </a:r>
            <a:endParaRPr/>
          </a:p>
        </p:txBody>
      </p:sp>
      <p:sp>
        <p:nvSpPr>
          <p:cNvPr id="258" name="Google Shape;258;p28"/>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a:t>Contains hyperlink-like structure</a:t>
            </a:r>
            <a:endParaRPr/>
          </a:p>
          <a:p>
            <a:pPr indent="-361950" lvl="0" marL="361950" rtl="0" algn="l">
              <a:spcBef>
                <a:spcPts val="600"/>
              </a:spcBef>
              <a:spcAft>
                <a:spcPts val="0"/>
              </a:spcAft>
              <a:buSzPts val="1960"/>
              <a:buChar char="🞆"/>
            </a:pPr>
            <a:r>
              <a:rPr lang="en-GB"/>
              <a:t>May not covered as widely (usually newer commands)</a:t>
            </a:r>
            <a:endParaRPr/>
          </a:p>
          <a:p>
            <a:pPr indent="-361950" lvl="0" marL="361950" rtl="0" algn="l">
              <a:spcBef>
                <a:spcPts val="600"/>
              </a:spcBef>
              <a:spcAft>
                <a:spcPts val="0"/>
              </a:spcAft>
              <a:buSzPts val="1960"/>
              <a:buFont typeface="Noto Sans Symbols"/>
              <a:buNone/>
            </a:pPr>
            <a:r>
              <a:rPr lang="en-GB"/>
              <a:t> </a:t>
            </a:r>
            <a:endParaRPr/>
          </a:p>
          <a:p>
            <a:pPr indent="-361950" lvl="0" marL="361950" rtl="0" algn="l">
              <a:spcBef>
                <a:spcPts val="600"/>
              </a:spcBef>
              <a:spcAft>
                <a:spcPts val="0"/>
              </a:spcAft>
              <a:buSzPts val="1960"/>
              <a:buChar char="🞆"/>
            </a:pPr>
            <a:r>
              <a:rPr lang="en-GB" u="sng"/>
              <a:t>Navigation in info </a:t>
            </a:r>
            <a:endParaRPr/>
          </a:p>
          <a:p>
            <a:pPr indent="0" lvl="1" marL="277813" rtl="0" algn="l">
              <a:spcBef>
                <a:spcPts val="480"/>
              </a:spcBef>
              <a:spcAft>
                <a:spcPts val="0"/>
              </a:spcAft>
              <a:buSzPts val="1920"/>
              <a:buFont typeface="Noto Sans Symbols"/>
              <a:buNone/>
            </a:pPr>
            <a:r>
              <a:rPr lang="en-GB"/>
              <a:t>&lt;SPACE&gt; or &lt;enter&gt;	move down (into link)</a:t>
            </a:r>
            <a:endParaRPr/>
          </a:p>
          <a:p>
            <a:pPr indent="0" lvl="1" marL="277813" rtl="0" algn="l">
              <a:spcBef>
                <a:spcPts val="480"/>
              </a:spcBef>
              <a:spcAft>
                <a:spcPts val="0"/>
              </a:spcAft>
              <a:buSzPts val="1920"/>
              <a:buFont typeface="Noto Sans Symbols"/>
              <a:buNone/>
            </a:pPr>
            <a:r>
              <a:rPr lang="en-GB"/>
              <a:t>&lt;del&gt; or &lt;backspace&gt;    move up (out of link)	</a:t>
            </a:r>
            <a:endParaRPr/>
          </a:p>
          <a:p>
            <a:pPr indent="0" lvl="1" marL="277813" rtl="0" algn="l">
              <a:spcBef>
                <a:spcPts val="480"/>
              </a:spcBef>
              <a:spcAft>
                <a:spcPts val="0"/>
              </a:spcAft>
              <a:buSzPts val="1920"/>
              <a:buFont typeface="Noto Sans Symbols"/>
              <a:buNone/>
            </a:pPr>
            <a:r>
              <a:rPr lang="en-GB"/>
              <a:t>b				move to top </a:t>
            </a:r>
            <a:endParaRPr/>
          </a:p>
          <a:p>
            <a:pPr indent="0" lvl="1" marL="277813" rtl="0" algn="l">
              <a:spcBef>
                <a:spcPts val="480"/>
              </a:spcBef>
              <a:spcAft>
                <a:spcPts val="0"/>
              </a:spcAft>
              <a:buSzPts val="1920"/>
              <a:buFont typeface="Noto Sans Symbols"/>
              <a:buNone/>
            </a:pPr>
            <a:r>
              <a:rPr lang="en-GB"/>
              <a:t>&lt;tab&gt;				next node</a:t>
            </a:r>
            <a:endParaRPr/>
          </a:p>
          <a:p>
            <a:pPr indent="0" lvl="1" marL="277813" rtl="0" algn="l">
              <a:spcBef>
                <a:spcPts val="480"/>
              </a:spcBef>
              <a:spcAft>
                <a:spcPts val="0"/>
              </a:spcAft>
              <a:buSzPts val="1920"/>
              <a:buFont typeface="Noto Sans Symbols"/>
              <a:buNone/>
            </a:pPr>
            <a:r>
              <a:rPr lang="en-GB"/>
              <a:t>p / n 			previous / next  node</a:t>
            </a:r>
            <a:endParaRPr/>
          </a:p>
          <a:p>
            <a:pPr indent="-237490" lvl="0" marL="361950" rtl="0" algn="l">
              <a:spcBef>
                <a:spcPts val="600"/>
              </a:spcBef>
              <a:spcAft>
                <a:spcPts val="0"/>
              </a:spcAft>
              <a:buSzPts val="1960"/>
              <a:buNone/>
            </a:pPr>
            <a:r>
              <a:t/>
            </a:r>
            <a:endParaRPr/>
          </a:p>
          <a:p>
            <a:pPr indent="-237490" lvl="0" marL="361950" rtl="0" algn="l">
              <a:spcBef>
                <a:spcPts val="600"/>
              </a:spcBef>
              <a:spcAft>
                <a:spcPts val="0"/>
              </a:spcAft>
              <a:buSzPts val="1960"/>
              <a:buNone/>
            </a:pPr>
            <a:r>
              <a:t/>
            </a:r>
            <a:endParaRPr/>
          </a:p>
        </p:txBody>
      </p:sp>
      <p:sp>
        <p:nvSpPr>
          <p:cNvPr id="259" name="Google Shape;259;p28"/>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Howto documents</a:t>
            </a:r>
            <a:endParaRPr/>
          </a:p>
        </p:txBody>
      </p:sp>
      <p:sp>
        <p:nvSpPr>
          <p:cNvPr id="265" name="Google Shape;265;p29"/>
          <p:cNvSpPr txBox="1"/>
          <p:nvPr>
            <p:ph idx="1" type="body"/>
          </p:nvPr>
        </p:nvSpPr>
        <p:spPr>
          <a:xfrm>
            <a:off x="457200" y="1600200"/>
            <a:ext cx="7467600" cy="1323975"/>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a:t>Article on “how to” complete certain task, in plain text write out.</a:t>
            </a:r>
            <a:endParaRPr/>
          </a:p>
          <a:p>
            <a:pPr indent="-237490" lvl="0" marL="361950" rtl="0" algn="l">
              <a:spcBef>
                <a:spcPts val="600"/>
              </a:spcBef>
              <a:spcAft>
                <a:spcPts val="0"/>
              </a:spcAft>
              <a:buSzPts val="1960"/>
              <a:buNone/>
            </a:pPr>
            <a:r>
              <a:t/>
            </a:r>
            <a:endParaRPr/>
          </a:p>
          <a:p>
            <a:pPr indent="-361950" lvl="0" marL="361950" rtl="0" algn="l">
              <a:spcBef>
                <a:spcPts val="600"/>
              </a:spcBef>
              <a:spcAft>
                <a:spcPts val="0"/>
              </a:spcAft>
              <a:buSzPts val="1960"/>
              <a:buChar char="🞆"/>
            </a:pPr>
            <a:r>
              <a:rPr lang="en-GB"/>
              <a:t>Found on the web at  </a:t>
            </a:r>
            <a:r>
              <a:rPr lang="en-GB" u="sng">
                <a:solidFill>
                  <a:schemeClr val="hlink"/>
                </a:solidFill>
                <a:hlinkClick r:id="rId3"/>
              </a:rPr>
              <a:t>http://tldp.org/docs.html</a:t>
            </a:r>
            <a:endParaRPr/>
          </a:p>
          <a:p>
            <a:pPr indent="-237490" lvl="0" marL="361950" rtl="0" algn="l">
              <a:spcBef>
                <a:spcPts val="600"/>
              </a:spcBef>
              <a:spcAft>
                <a:spcPts val="0"/>
              </a:spcAft>
              <a:buSzPts val="1960"/>
              <a:buNone/>
            </a:pPr>
            <a:r>
              <a:t/>
            </a:r>
            <a:endParaRPr/>
          </a:p>
          <a:p>
            <a:pPr indent="-361950" lvl="0" marL="361950" rtl="0" algn="l">
              <a:spcBef>
                <a:spcPts val="600"/>
              </a:spcBef>
              <a:spcAft>
                <a:spcPts val="0"/>
              </a:spcAft>
              <a:buSzPts val="1960"/>
              <a:buChar char="🞆"/>
            </a:pPr>
            <a:r>
              <a:rPr lang="en-GB"/>
              <a:t>Found in </a:t>
            </a:r>
            <a:r>
              <a:rPr lang="en-GB" u="sng"/>
              <a:t>selected</a:t>
            </a:r>
            <a:r>
              <a:rPr lang="en-GB"/>
              <a:t> command. </a:t>
            </a:r>
            <a:endParaRPr/>
          </a:p>
          <a:p>
            <a:pPr indent="-361950" lvl="0" marL="361950" rtl="0" algn="l">
              <a:spcBef>
                <a:spcPts val="600"/>
              </a:spcBef>
              <a:spcAft>
                <a:spcPts val="0"/>
              </a:spcAft>
              <a:buSzPts val="1960"/>
              <a:buChar char="🞆"/>
            </a:pPr>
            <a:r>
              <a:rPr lang="en-GB"/>
              <a:t>/usr/share/doc/&lt;program&gt;/HOWTO</a:t>
            </a:r>
            <a:endParaRPr/>
          </a:p>
          <a:p>
            <a:pPr indent="-237490" lvl="0" marL="361950" rtl="0" algn="l">
              <a:spcBef>
                <a:spcPts val="600"/>
              </a:spcBef>
              <a:spcAft>
                <a:spcPts val="0"/>
              </a:spcAft>
              <a:buSzPts val="1960"/>
              <a:buNone/>
            </a:pPr>
            <a:r>
              <a:t/>
            </a:r>
            <a:endParaRPr/>
          </a:p>
          <a:p>
            <a:pPr indent="-237490" lvl="0" marL="361950" rtl="0" algn="l">
              <a:spcBef>
                <a:spcPts val="600"/>
              </a:spcBef>
              <a:spcAft>
                <a:spcPts val="0"/>
              </a:spcAft>
              <a:buSzPts val="1960"/>
              <a:buNone/>
            </a:pPr>
            <a:r>
              <a:t/>
            </a:r>
            <a:endParaRPr/>
          </a:p>
          <a:p>
            <a:pPr indent="-237490" lvl="0" marL="361950" rtl="0" algn="l">
              <a:spcBef>
                <a:spcPts val="600"/>
              </a:spcBef>
              <a:spcAft>
                <a:spcPts val="0"/>
              </a:spcAft>
              <a:buSzPts val="1960"/>
              <a:buNone/>
            </a:pPr>
            <a:r>
              <a:t/>
            </a:r>
            <a:endParaRPr/>
          </a:p>
          <a:p>
            <a:pPr indent="-361950" lvl="0" marL="361950" rtl="0" algn="l">
              <a:spcBef>
                <a:spcPts val="600"/>
              </a:spcBef>
              <a:spcAft>
                <a:spcPts val="0"/>
              </a:spcAft>
              <a:buSzPts val="1960"/>
              <a:buFont typeface="Noto Sans Symbols"/>
              <a:buNone/>
            </a:pPr>
            <a:r>
              <a:t/>
            </a:r>
            <a:endParaRPr/>
          </a:p>
        </p:txBody>
      </p:sp>
      <p:sp>
        <p:nvSpPr>
          <p:cNvPr id="266" name="Google Shape;266;p29"/>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Summary</a:t>
            </a:r>
            <a:endParaRPr/>
          </a:p>
        </p:txBody>
      </p:sp>
      <p:sp>
        <p:nvSpPr>
          <p:cNvPr id="272" name="Google Shape;272;p30"/>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a:t>Switching user (su)</a:t>
            </a:r>
            <a:endParaRPr/>
          </a:p>
          <a:p>
            <a:pPr indent="-361950" lvl="0" marL="361950" rtl="0" algn="l">
              <a:spcBef>
                <a:spcPts val="600"/>
              </a:spcBef>
              <a:spcAft>
                <a:spcPts val="0"/>
              </a:spcAft>
              <a:buSzPts val="1960"/>
              <a:buChar char="🞆"/>
            </a:pPr>
            <a:r>
              <a:rPr lang="en-GB"/>
              <a:t>Logging to graphical and virtual consoles (ssh &amp; ssh –X)</a:t>
            </a:r>
            <a:endParaRPr/>
          </a:p>
          <a:p>
            <a:pPr indent="-361950" lvl="0" marL="361950" rtl="0" algn="l">
              <a:spcBef>
                <a:spcPts val="600"/>
              </a:spcBef>
              <a:spcAft>
                <a:spcPts val="0"/>
              </a:spcAft>
              <a:buSzPts val="1960"/>
              <a:buChar char="🞆"/>
            </a:pPr>
            <a:r>
              <a:rPr lang="en-GB"/>
              <a:t>Working with terminal display</a:t>
            </a:r>
            <a:endParaRPr/>
          </a:p>
          <a:p>
            <a:pPr indent="-361950" lvl="0" marL="361950" rtl="0" algn="l">
              <a:spcBef>
                <a:spcPts val="600"/>
              </a:spcBef>
              <a:spcAft>
                <a:spcPts val="0"/>
              </a:spcAft>
              <a:buSzPts val="1960"/>
              <a:buChar char="🞆"/>
            </a:pPr>
            <a:r>
              <a:rPr lang="en-GB"/>
              <a:t>Getting help through man, info, HOWTO pages</a:t>
            </a:r>
            <a:endParaRPr/>
          </a:p>
          <a:p>
            <a:pPr indent="-237490" lvl="0" marL="361950" rtl="0" algn="l">
              <a:spcBef>
                <a:spcPts val="600"/>
              </a:spcBef>
              <a:spcAft>
                <a:spcPts val="0"/>
              </a:spcAft>
              <a:buSzPts val="1960"/>
              <a:buNone/>
            </a:pPr>
            <a:r>
              <a:t/>
            </a:r>
            <a:endParaRPr/>
          </a:p>
        </p:txBody>
      </p:sp>
      <p:sp>
        <p:nvSpPr>
          <p:cNvPr id="273" name="Google Shape;273;p30"/>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Contents</a:t>
            </a:r>
            <a:endParaRPr/>
          </a:p>
        </p:txBody>
      </p:sp>
      <p:sp>
        <p:nvSpPr>
          <p:cNvPr id="149" name="Google Shape;149;p14"/>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a:t>Logging in</a:t>
            </a:r>
            <a:endParaRPr/>
          </a:p>
          <a:p>
            <a:pPr indent="-361950" lvl="0" marL="361950" rtl="0" algn="l">
              <a:spcBef>
                <a:spcPts val="600"/>
              </a:spcBef>
              <a:spcAft>
                <a:spcPts val="0"/>
              </a:spcAft>
              <a:buSzPts val="1960"/>
              <a:buChar char="🞆"/>
            </a:pPr>
            <a:r>
              <a:rPr lang="en-GB"/>
              <a:t>Running Commands (remotely)</a:t>
            </a:r>
            <a:endParaRPr/>
          </a:p>
          <a:p>
            <a:pPr indent="-361950" lvl="0" marL="361950" rtl="0" algn="l">
              <a:spcBef>
                <a:spcPts val="600"/>
              </a:spcBef>
              <a:spcAft>
                <a:spcPts val="0"/>
              </a:spcAft>
              <a:buSzPts val="1960"/>
              <a:buChar char="🞆"/>
            </a:pPr>
            <a:r>
              <a:rPr lang="en-GB"/>
              <a:t>Managing Terminals</a:t>
            </a:r>
            <a:endParaRPr/>
          </a:p>
          <a:p>
            <a:pPr indent="-361950" lvl="0" marL="361950" rtl="0" algn="l">
              <a:spcBef>
                <a:spcPts val="600"/>
              </a:spcBef>
              <a:spcAft>
                <a:spcPts val="0"/>
              </a:spcAft>
              <a:buSzPts val="1960"/>
              <a:buChar char="🞆"/>
            </a:pPr>
            <a:r>
              <a:rPr lang="en-GB"/>
              <a:t>Getting Help (man, info, HOWTO)  </a:t>
            </a:r>
            <a:endParaRPr/>
          </a:p>
          <a:p>
            <a:pPr indent="-237490" lvl="0" marL="361950" rtl="0" algn="l">
              <a:spcBef>
                <a:spcPts val="600"/>
              </a:spcBef>
              <a:spcAft>
                <a:spcPts val="0"/>
              </a:spcAft>
              <a:buSzPts val="1960"/>
              <a:buNone/>
            </a:pPr>
            <a:r>
              <a:t/>
            </a:r>
            <a:endParaRPr/>
          </a:p>
        </p:txBody>
      </p:sp>
      <p:sp>
        <p:nvSpPr>
          <p:cNvPr id="150" name="Google Shape;150;p14"/>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5"/>
          <p:cNvSpPr txBox="1"/>
          <p:nvPr>
            <p:ph idx="1" type="body"/>
          </p:nvPr>
        </p:nvSpPr>
        <p:spPr>
          <a:xfrm>
            <a:off x="457200" y="1600200"/>
            <a:ext cx="7467600" cy="4873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158" name="Google Shape;158;p15"/>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pic>
        <p:nvPicPr>
          <p:cNvPr id="159" name="Google Shape;159;p15">
            <a:hlinkClick r:id="rId3"/>
          </p:cNvPr>
          <p:cNvPicPr preferRelativeResize="0"/>
          <p:nvPr/>
        </p:nvPicPr>
        <p:blipFill rotWithShape="1">
          <a:blip r:embed="rId4">
            <a:alphaModFix/>
          </a:blip>
          <a:srcRect b="6218" l="8424" r="0" t="14467"/>
          <a:stretch/>
        </p:blipFill>
        <p:spPr>
          <a:xfrm>
            <a:off x="639950" y="874050"/>
            <a:ext cx="7864099" cy="3831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516256" y="1110805"/>
            <a:ext cx="8111489" cy="4154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TTY     Tele-TYpeWriter or Tele Type</a:t>
            </a:r>
            <a:endParaRPr/>
          </a:p>
        </p:txBody>
      </p:sp>
      <p:sp>
        <p:nvSpPr>
          <p:cNvPr id="165" name="Google Shape;165;p1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37490" lvl="0" marL="361950" rtl="0" algn="l">
              <a:spcBef>
                <a:spcPts val="0"/>
              </a:spcBef>
              <a:spcAft>
                <a:spcPts val="0"/>
              </a:spcAft>
              <a:buSzPts val="1960"/>
              <a:buNone/>
            </a:pPr>
            <a:r>
              <a:t/>
            </a:r>
            <a:endParaRPr/>
          </a:p>
        </p:txBody>
      </p:sp>
      <p:pic>
        <p:nvPicPr>
          <p:cNvPr id="166" name="Google Shape;166;p16"/>
          <p:cNvPicPr preferRelativeResize="0"/>
          <p:nvPr/>
        </p:nvPicPr>
        <p:blipFill rotWithShape="1">
          <a:blip r:embed="rId3">
            <a:alphaModFix/>
          </a:blip>
          <a:srcRect b="23333" l="22500" r="16874" t="22221"/>
          <a:stretch/>
        </p:blipFill>
        <p:spPr>
          <a:xfrm>
            <a:off x="491070" y="1697213"/>
            <a:ext cx="7931021" cy="40063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Logging in</a:t>
            </a:r>
            <a:endParaRPr/>
          </a:p>
        </p:txBody>
      </p:sp>
      <p:sp>
        <p:nvSpPr>
          <p:cNvPr id="173" name="Google Shape;173;p17"/>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0" lvl="0" marL="361950" marR="0" rtl="0" algn="l">
              <a:lnSpc>
                <a:spcPct val="100000"/>
              </a:lnSpc>
              <a:spcBef>
                <a:spcPts val="0"/>
              </a:spcBef>
              <a:spcAft>
                <a:spcPts val="0"/>
              </a:spcAft>
              <a:buNone/>
            </a:pPr>
            <a:r>
              <a:t/>
            </a:r>
            <a:endParaRPr/>
          </a:p>
          <a:p>
            <a:pPr indent="-361950" lvl="0" marL="361950" rtl="0" algn="l">
              <a:spcBef>
                <a:spcPts val="600"/>
              </a:spcBef>
              <a:spcAft>
                <a:spcPts val="0"/>
              </a:spcAft>
              <a:buSzPts val="1960"/>
              <a:buChar char="🞆"/>
            </a:pPr>
            <a:r>
              <a:rPr lang="en-GB"/>
              <a:t>The </a:t>
            </a:r>
            <a:r>
              <a:rPr b="1" lang="en-GB"/>
              <a:t>root</a:t>
            </a:r>
            <a:r>
              <a:rPr lang="en-GB"/>
              <a:t> user is the administrator of the system. The root password should be kept securely</a:t>
            </a:r>
            <a:endParaRPr/>
          </a:p>
          <a:p>
            <a:pPr indent="0" lvl="0" marL="0" rtl="0" algn="l">
              <a:lnSpc>
                <a:spcPct val="125000"/>
              </a:lnSpc>
              <a:spcBef>
                <a:spcPts val="3400"/>
              </a:spcBef>
              <a:spcAft>
                <a:spcPts val="0"/>
              </a:spcAft>
              <a:buNone/>
            </a:pPr>
            <a:r>
              <a:rPr b="1" lang="en-GB" sz="1700">
                <a:solidFill>
                  <a:srgbClr val="212529"/>
                </a:solidFill>
                <a:latin typeface="Montserrat"/>
                <a:ea typeface="Montserrat"/>
                <a:cs typeface="Montserrat"/>
                <a:sym typeface="Montserrat"/>
              </a:rPr>
              <a:t>How to change root password in Ubuntu</a:t>
            </a:r>
            <a:endParaRPr b="1" sz="1700">
              <a:solidFill>
                <a:srgbClr val="212529"/>
              </a:solidFill>
              <a:latin typeface="Montserrat"/>
              <a:ea typeface="Montserrat"/>
              <a:cs typeface="Montserrat"/>
              <a:sym typeface="Montserrat"/>
            </a:endParaRPr>
          </a:p>
          <a:p>
            <a:pPr indent="0" lvl="0" marL="0" rtl="0" algn="l">
              <a:lnSpc>
                <a:spcPct val="115000"/>
              </a:lnSpc>
              <a:spcBef>
                <a:spcPts val="1700"/>
              </a:spcBef>
              <a:spcAft>
                <a:spcPts val="0"/>
              </a:spcAft>
              <a:buNone/>
            </a:pPr>
            <a:r>
              <a:rPr lang="en-GB" sz="1050">
                <a:solidFill>
                  <a:srgbClr val="212529"/>
                </a:solidFill>
                <a:latin typeface="Montserrat"/>
                <a:ea typeface="Montserrat"/>
                <a:cs typeface="Montserrat"/>
                <a:sym typeface="Montserrat"/>
              </a:rPr>
              <a:t>The procedure to change the root user password on Ubuntu Linux:</a:t>
            </a:r>
            <a:endParaRPr sz="1050">
              <a:solidFill>
                <a:srgbClr val="212529"/>
              </a:solidFill>
              <a:latin typeface="Montserrat"/>
              <a:ea typeface="Montserrat"/>
              <a:cs typeface="Montserrat"/>
              <a:sym typeface="Montserrat"/>
            </a:endParaRPr>
          </a:p>
          <a:p>
            <a:pPr indent="-295275" lvl="0" marL="698500" rtl="0" algn="l">
              <a:lnSpc>
                <a:spcPct val="115000"/>
              </a:lnSpc>
              <a:spcBef>
                <a:spcPts val="1900"/>
              </a:spcBef>
              <a:spcAft>
                <a:spcPts val="0"/>
              </a:spcAft>
              <a:buClr>
                <a:srgbClr val="212529"/>
              </a:buClr>
              <a:buSzPts val="1050"/>
              <a:buFont typeface="Montserrat"/>
              <a:buAutoNum type="arabicPeriod"/>
            </a:pPr>
            <a:r>
              <a:rPr lang="en-GB" sz="1050">
                <a:solidFill>
                  <a:srgbClr val="212529"/>
                </a:solidFill>
                <a:latin typeface="Montserrat"/>
                <a:ea typeface="Montserrat"/>
                <a:cs typeface="Montserrat"/>
                <a:sym typeface="Montserrat"/>
              </a:rPr>
              <a:t>Type the following command to become root user and issue passwd:</a:t>
            </a:r>
            <a:br>
              <a:rPr lang="en-GB" sz="1050">
                <a:solidFill>
                  <a:srgbClr val="212529"/>
                </a:solidFill>
                <a:latin typeface="Montserrat"/>
                <a:ea typeface="Montserrat"/>
                <a:cs typeface="Montserrat"/>
                <a:sym typeface="Montserrat"/>
              </a:rPr>
            </a:br>
            <a:r>
              <a:rPr b="1" lang="en-GB" sz="1050">
                <a:solidFill>
                  <a:srgbClr val="212529"/>
                </a:solidFill>
                <a:latin typeface="Courier New"/>
                <a:ea typeface="Courier New"/>
                <a:cs typeface="Courier New"/>
                <a:sym typeface="Courier New"/>
              </a:rPr>
              <a:t>sudo -i</a:t>
            </a:r>
            <a:br>
              <a:rPr b="1" lang="en-GB" sz="1050">
                <a:solidFill>
                  <a:srgbClr val="212529"/>
                </a:solidFill>
                <a:latin typeface="Courier New"/>
                <a:ea typeface="Courier New"/>
                <a:cs typeface="Courier New"/>
                <a:sym typeface="Courier New"/>
              </a:rPr>
            </a:br>
            <a:r>
              <a:rPr b="1" lang="en-GB" sz="1050">
                <a:solidFill>
                  <a:srgbClr val="212529"/>
                </a:solidFill>
                <a:latin typeface="Courier New"/>
                <a:ea typeface="Courier New"/>
                <a:cs typeface="Courier New"/>
                <a:sym typeface="Courier New"/>
              </a:rPr>
              <a:t>passwd</a:t>
            </a:r>
            <a:endParaRPr b="1" sz="1050">
              <a:solidFill>
                <a:srgbClr val="212529"/>
              </a:solidFill>
              <a:latin typeface="Courier New"/>
              <a:ea typeface="Courier New"/>
              <a:cs typeface="Courier New"/>
              <a:sym typeface="Courier New"/>
            </a:endParaRPr>
          </a:p>
          <a:p>
            <a:pPr indent="-295275" lvl="0" marL="698500" rtl="0" algn="l">
              <a:lnSpc>
                <a:spcPct val="115000"/>
              </a:lnSpc>
              <a:spcBef>
                <a:spcPts val="0"/>
              </a:spcBef>
              <a:spcAft>
                <a:spcPts val="0"/>
              </a:spcAft>
              <a:buClr>
                <a:srgbClr val="212529"/>
              </a:buClr>
              <a:buSzPts val="1050"/>
              <a:buFont typeface="Montserrat"/>
              <a:buAutoNum type="arabicPeriod"/>
            </a:pPr>
            <a:r>
              <a:rPr lang="en-GB" sz="1050">
                <a:solidFill>
                  <a:srgbClr val="212529"/>
                </a:solidFill>
                <a:latin typeface="Montserrat"/>
                <a:ea typeface="Montserrat"/>
                <a:cs typeface="Montserrat"/>
                <a:sym typeface="Montserrat"/>
              </a:rPr>
              <a:t>OR set a password for root user in a single go:</a:t>
            </a:r>
            <a:br>
              <a:rPr lang="en-GB" sz="1050">
                <a:solidFill>
                  <a:srgbClr val="212529"/>
                </a:solidFill>
                <a:latin typeface="Montserrat"/>
                <a:ea typeface="Montserrat"/>
                <a:cs typeface="Montserrat"/>
                <a:sym typeface="Montserrat"/>
              </a:rPr>
            </a:br>
            <a:r>
              <a:rPr b="1" lang="en-GB" sz="1050">
                <a:solidFill>
                  <a:srgbClr val="212529"/>
                </a:solidFill>
                <a:latin typeface="Courier New"/>
                <a:ea typeface="Courier New"/>
                <a:cs typeface="Courier New"/>
                <a:sym typeface="Courier New"/>
              </a:rPr>
              <a:t>sudo passwd root</a:t>
            </a:r>
            <a:endParaRPr b="1" sz="1050">
              <a:solidFill>
                <a:srgbClr val="212529"/>
              </a:solidFill>
              <a:latin typeface="Courier New"/>
              <a:ea typeface="Courier New"/>
              <a:cs typeface="Courier New"/>
              <a:sym typeface="Courier New"/>
            </a:endParaRPr>
          </a:p>
          <a:p>
            <a:pPr indent="-295275" lvl="0" marL="698500" rtl="0" algn="l">
              <a:lnSpc>
                <a:spcPct val="115000"/>
              </a:lnSpc>
              <a:spcBef>
                <a:spcPts val="0"/>
              </a:spcBef>
              <a:spcAft>
                <a:spcPts val="0"/>
              </a:spcAft>
              <a:buClr>
                <a:srgbClr val="212529"/>
              </a:buClr>
              <a:buSzPts val="1050"/>
              <a:buFont typeface="Montserrat"/>
              <a:buAutoNum type="arabicPeriod"/>
            </a:pPr>
            <a:r>
              <a:rPr lang="en-GB" sz="1050">
                <a:solidFill>
                  <a:srgbClr val="212529"/>
                </a:solidFill>
                <a:latin typeface="Montserrat"/>
                <a:ea typeface="Montserrat"/>
                <a:cs typeface="Montserrat"/>
                <a:sym typeface="Montserrat"/>
              </a:rPr>
              <a:t>Test it your root password by typing the following command:</a:t>
            </a:r>
            <a:br>
              <a:rPr lang="en-GB" sz="1050">
                <a:solidFill>
                  <a:srgbClr val="212529"/>
                </a:solidFill>
                <a:latin typeface="Montserrat"/>
                <a:ea typeface="Montserrat"/>
                <a:cs typeface="Montserrat"/>
                <a:sym typeface="Montserrat"/>
              </a:rPr>
            </a:br>
            <a:r>
              <a:rPr b="1" lang="en-GB" sz="1050">
                <a:solidFill>
                  <a:srgbClr val="212529"/>
                </a:solidFill>
                <a:latin typeface="Courier New"/>
                <a:ea typeface="Courier New"/>
                <a:cs typeface="Courier New"/>
                <a:sym typeface="Courier New"/>
              </a:rPr>
              <a:t>su -</a:t>
            </a:r>
            <a:endParaRPr b="1" sz="1050">
              <a:solidFill>
                <a:srgbClr val="212529"/>
              </a:solidFill>
              <a:latin typeface="Courier New"/>
              <a:ea typeface="Courier New"/>
              <a:cs typeface="Courier New"/>
              <a:sym typeface="Courier New"/>
            </a:endParaRPr>
          </a:p>
          <a:p>
            <a:pPr indent="0" lvl="0" marL="0" rtl="0" algn="l">
              <a:lnSpc>
                <a:spcPct val="115000"/>
              </a:lnSpc>
              <a:spcBef>
                <a:spcPts val="3700"/>
              </a:spcBef>
              <a:spcAft>
                <a:spcPts val="0"/>
              </a:spcAft>
              <a:buNone/>
            </a:pPr>
            <a:r>
              <a:t/>
            </a:r>
            <a:endParaRPr sz="1050">
              <a:solidFill>
                <a:srgbClr val="212529"/>
              </a:solidFill>
              <a:latin typeface="Montserrat"/>
              <a:ea typeface="Montserrat"/>
              <a:cs typeface="Montserrat"/>
              <a:sym typeface="Montserrat"/>
            </a:endParaRPr>
          </a:p>
          <a:p>
            <a:pPr indent="-361950" lvl="0" marL="361950" rtl="0" algn="l">
              <a:spcBef>
                <a:spcPts val="1900"/>
              </a:spcBef>
              <a:spcAft>
                <a:spcPts val="0"/>
              </a:spcAft>
              <a:buSzPts val="1960"/>
              <a:buFont typeface="Noto Sans Symbols"/>
              <a:buNone/>
            </a:pPr>
            <a:r>
              <a:t/>
            </a:r>
            <a:endParaRPr/>
          </a:p>
        </p:txBody>
      </p:sp>
      <p:sp>
        <p:nvSpPr>
          <p:cNvPr id="174" name="Google Shape;174;p17"/>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Logging in</a:t>
            </a:r>
            <a:endParaRPr/>
          </a:p>
        </p:txBody>
      </p:sp>
      <p:sp>
        <p:nvSpPr>
          <p:cNvPr id="181" name="Google Shape;181;p18"/>
          <p:cNvSpPr txBox="1"/>
          <p:nvPr>
            <p:ph idx="1" type="body"/>
          </p:nvPr>
        </p:nvSpPr>
        <p:spPr>
          <a:xfrm>
            <a:off x="661988" y="3018636"/>
            <a:ext cx="7467600" cy="4873625"/>
          </a:xfrm>
          <a:prstGeom prst="rect">
            <a:avLst/>
          </a:prstGeom>
          <a:noFill/>
          <a:ln>
            <a:noFill/>
          </a:ln>
        </p:spPr>
        <p:txBody>
          <a:bodyPr anchorCtr="0" anchor="t" bIns="45700" lIns="91425" spcFirstLastPara="1" rIns="91425" wrap="square" tIns="45700">
            <a:noAutofit/>
          </a:bodyPr>
          <a:lstStyle/>
          <a:p>
            <a:pPr indent="-361950" lvl="0" marL="361950" rtl="0" algn="l">
              <a:lnSpc>
                <a:spcPct val="120000"/>
              </a:lnSpc>
              <a:spcBef>
                <a:spcPts val="1400"/>
              </a:spcBef>
              <a:spcAft>
                <a:spcPts val="0"/>
              </a:spcAft>
              <a:buSzPts val="1960"/>
              <a:buChar char="🞆"/>
            </a:pPr>
            <a:r>
              <a:rPr b="1" lang="en-GB" sz="1300">
                <a:solidFill>
                  <a:srgbClr val="101010"/>
                </a:solidFill>
              </a:rPr>
              <a:t>Open a Linux Terminal Using Ctrl+Alt +T</a:t>
            </a:r>
            <a:endParaRPr b="1" sz="1300">
              <a:solidFill>
                <a:srgbClr val="101010"/>
              </a:solidFill>
            </a:endParaRPr>
          </a:p>
          <a:p>
            <a:pPr indent="0" lvl="0" marL="0" rtl="0" algn="l">
              <a:lnSpc>
                <a:spcPct val="115000"/>
              </a:lnSpc>
              <a:spcBef>
                <a:spcPts val="400"/>
              </a:spcBef>
              <a:spcAft>
                <a:spcPts val="0"/>
              </a:spcAft>
              <a:buNone/>
            </a:pPr>
            <a:r>
              <a:rPr lang="en-GB" sz="1200">
                <a:solidFill>
                  <a:srgbClr val="101010"/>
                </a:solidFill>
              </a:rPr>
              <a:t>The easiest way to open a terminal is to use the key combination of </a:t>
            </a:r>
            <a:r>
              <a:rPr b="1" lang="en-GB" sz="1200">
                <a:solidFill>
                  <a:srgbClr val="101010"/>
                </a:solidFill>
              </a:rPr>
              <a:t>Ctrl</a:t>
            </a:r>
            <a:r>
              <a:rPr lang="en-GB" sz="1200">
                <a:solidFill>
                  <a:srgbClr val="101010"/>
                </a:solidFill>
              </a:rPr>
              <a:t>+</a:t>
            </a:r>
            <a:r>
              <a:rPr b="1" lang="en-GB" sz="1200">
                <a:solidFill>
                  <a:srgbClr val="101010"/>
                </a:solidFill>
              </a:rPr>
              <a:t>Alt</a:t>
            </a:r>
            <a:r>
              <a:rPr lang="en-GB" sz="1200">
                <a:solidFill>
                  <a:srgbClr val="101010"/>
                </a:solidFill>
              </a:rPr>
              <a:t>+</a:t>
            </a:r>
            <a:r>
              <a:rPr b="1" lang="en-GB" sz="1200">
                <a:solidFill>
                  <a:srgbClr val="101010"/>
                </a:solidFill>
              </a:rPr>
              <a:t>T</a:t>
            </a:r>
            <a:r>
              <a:rPr lang="en-GB" sz="1200">
                <a:solidFill>
                  <a:srgbClr val="101010"/>
                </a:solidFill>
              </a:rPr>
              <a:t>.</a:t>
            </a:r>
            <a:endParaRPr sz="1200">
              <a:solidFill>
                <a:srgbClr val="101010"/>
              </a:solidFill>
            </a:endParaRPr>
          </a:p>
          <a:p>
            <a:pPr indent="0" lvl="0" marL="0" rtl="0" algn="l">
              <a:lnSpc>
                <a:spcPct val="115000"/>
              </a:lnSpc>
              <a:spcBef>
                <a:spcPts val="0"/>
              </a:spcBef>
              <a:spcAft>
                <a:spcPts val="0"/>
              </a:spcAft>
              <a:buNone/>
            </a:pPr>
            <a:r>
              <a:rPr lang="en-GB" sz="1200">
                <a:solidFill>
                  <a:srgbClr val="101010"/>
                </a:solidFill>
              </a:rPr>
              <a:t>Simply hold all three keys at the same time, and a </a:t>
            </a:r>
            <a:r>
              <a:rPr lang="en-GB" sz="1200" u="sng">
                <a:solidFill>
                  <a:srgbClr val="005D7F"/>
                </a:solidFill>
                <a:hlinkClick r:id="rId3"/>
              </a:rPr>
              <a:t>terminal window</a:t>
            </a:r>
            <a:r>
              <a:rPr lang="en-GB" sz="1200">
                <a:solidFill>
                  <a:srgbClr val="101010"/>
                </a:solidFill>
              </a:rPr>
              <a:t> will open.</a:t>
            </a:r>
            <a:endParaRPr sz="1200">
              <a:solidFill>
                <a:srgbClr val="101010"/>
              </a:solidFill>
            </a:endParaRPr>
          </a:p>
          <a:p>
            <a:pPr indent="0" lvl="0" marL="0" rtl="0" algn="l">
              <a:lnSpc>
                <a:spcPct val="115000"/>
              </a:lnSpc>
              <a:spcBef>
                <a:spcPts val="0"/>
              </a:spcBef>
              <a:spcAft>
                <a:spcPts val="0"/>
              </a:spcAft>
              <a:buNone/>
            </a:pPr>
            <a:r>
              <a:t/>
            </a:r>
            <a:endParaRPr sz="1200">
              <a:solidFill>
                <a:srgbClr val="101010"/>
              </a:solidFill>
            </a:endParaRPr>
          </a:p>
          <a:p>
            <a:pPr indent="0" lvl="0" marL="0" rtl="0" algn="l">
              <a:lnSpc>
                <a:spcPct val="115000"/>
              </a:lnSpc>
              <a:spcBef>
                <a:spcPts val="0"/>
              </a:spcBef>
              <a:spcAft>
                <a:spcPts val="0"/>
              </a:spcAft>
              <a:buNone/>
            </a:pPr>
            <a:r>
              <a:t/>
            </a:r>
            <a:endParaRPr sz="1200">
              <a:solidFill>
                <a:srgbClr val="101010"/>
              </a:solidFill>
            </a:endParaRPr>
          </a:p>
          <a:p>
            <a:pPr indent="-301625" lvl="0" marL="457200" rtl="0" algn="l">
              <a:lnSpc>
                <a:spcPct val="115000"/>
              </a:lnSpc>
              <a:spcBef>
                <a:spcPts val="0"/>
              </a:spcBef>
              <a:spcAft>
                <a:spcPts val="0"/>
              </a:spcAft>
              <a:buSzPts val="1150"/>
              <a:buChar char="❏"/>
            </a:pPr>
            <a:r>
              <a:rPr lang="en-GB" sz="1150">
                <a:solidFill>
                  <a:srgbClr val="242729"/>
                </a:solidFill>
                <a:highlight>
                  <a:srgbClr val="FFFFFF"/>
                </a:highlight>
              </a:rPr>
              <a:t>An active terminal will quit if you tell it there's </a:t>
            </a:r>
            <a:r>
              <a:rPr lang="en-GB" sz="1150" u="sng">
                <a:solidFill>
                  <a:schemeClr val="hlink"/>
                </a:solidFill>
                <a:highlight>
                  <a:srgbClr val="FFFFFF"/>
                </a:highlight>
                <a:hlinkClick r:id="rId4"/>
              </a:rPr>
              <a:t>no more input</a:t>
            </a:r>
            <a:r>
              <a:rPr lang="en-GB" sz="1150">
                <a:solidFill>
                  <a:srgbClr val="242729"/>
                </a:solidFill>
                <a:highlight>
                  <a:srgbClr val="FFFFFF"/>
                </a:highlight>
              </a:rPr>
              <a:t>.</a:t>
            </a:r>
            <a:endParaRPr sz="1150">
              <a:solidFill>
                <a:srgbClr val="242729"/>
              </a:solidFill>
              <a:highlight>
                <a:srgbClr val="FFFFFF"/>
              </a:highlight>
            </a:endParaRPr>
          </a:p>
          <a:p>
            <a:pPr indent="0" lvl="0" marL="0" rtl="0" algn="l">
              <a:lnSpc>
                <a:spcPct val="115000"/>
              </a:lnSpc>
              <a:spcBef>
                <a:spcPts val="0"/>
              </a:spcBef>
              <a:spcAft>
                <a:spcPts val="0"/>
              </a:spcAft>
              <a:buNone/>
            </a:pPr>
            <a:r>
              <a:rPr lang="en-GB" sz="1150">
                <a:solidFill>
                  <a:srgbClr val="242729"/>
                </a:solidFill>
                <a:highlight>
                  <a:srgbClr val="FFFFFF"/>
                </a:highlight>
              </a:rPr>
              <a:t>That can be done with a quick </a:t>
            </a:r>
            <a:r>
              <a:rPr lang="en-GB" sz="850">
                <a:solidFill>
                  <a:srgbClr val="242729"/>
                </a:solidFill>
                <a:highlight>
                  <a:srgbClr val="E1E3E5"/>
                </a:highlight>
              </a:rPr>
              <a:t>Control</a:t>
            </a:r>
            <a:r>
              <a:rPr lang="en-GB" sz="1150">
                <a:solidFill>
                  <a:srgbClr val="242729"/>
                </a:solidFill>
                <a:highlight>
                  <a:srgbClr val="FFFFFF"/>
                </a:highlight>
              </a:rPr>
              <a:t>+</a:t>
            </a:r>
            <a:r>
              <a:rPr lang="en-GB" sz="850">
                <a:solidFill>
                  <a:srgbClr val="242729"/>
                </a:solidFill>
                <a:highlight>
                  <a:srgbClr val="E1E3E5"/>
                </a:highlight>
              </a:rPr>
              <a:t>D</a:t>
            </a:r>
            <a:r>
              <a:rPr lang="en-GB" sz="1150">
                <a:solidFill>
                  <a:srgbClr val="242729"/>
                </a:solidFill>
                <a:highlight>
                  <a:srgbClr val="FFFFFF"/>
                </a:highlight>
              </a:rPr>
              <a:t>.</a:t>
            </a:r>
            <a:endParaRPr sz="1200">
              <a:solidFill>
                <a:srgbClr val="101010"/>
              </a:solidFill>
            </a:endParaRPr>
          </a:p>
          <a:p>
            <a:pPr indent="0" lvl="0" marL="361950" marR="0" rtl="0" algn="l">
              <a:lnSpc>
                <a:spcPct val="100000"/>
              </a:lnSpc>
              <a:spcBef>
                <a:spcPts val="0"/>
              </a:spcBef>
              <a:spcAft>
                <a:spcPts val="0"/>
              </a:spcAft>
              <a:buNone/>
            </a:pPr>
            <a:r>
              <a:t/>
            </a:r>
            <a:endParaRPr/>
          </a:p>
          <a:p>
            <a:pPr indent="-361950" lvl="0" marL="361950" rtl="0" algn="l">
              <a:spcBef>
                <a:spcPts val="600"/>
              </a:spcBef>
              <a:spcAft>
                <a:spcPts val="0"/>
              </a:spcAft>
              <a:buSzPts val="1960"/>
              <a:buFont typeface="Noto Sans Symbols"/>
              <a:buNone/>
            </a:pPr>
            <a:r>
              <a:t/>
            </a:r>
            <a:endParaRPr/>
          </a:p>
        </p:txBody>
      </p:sp>
      <p:sp>
        <p:nvSpPr>
          <p:cNvPr id="182" name="Google Shape;182;p18"/>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pic>
        <p:nvPicPr>
          <p:cNvPr id="183" name="Google Shape;183;p18"/>
          <p:cNvPicPr preferRelativeResize="0"/>
          <p:nvPr/>
        </p:nvPicPr>
        <p:blipFill rotWithShape="1">
          <a:blip r:embed="rId5">
            <a:alphaModFix/>
          </a:blip>
          <a:srcRect b="0" l="0" r="0" t="0"/>
          <a:stretch/>
        </p:blipFill>
        <p:spPr>
          <a:xfrm>
            <a:off x="3382921" y="21303"/>
            <a:ext cx="5328592" cy="29973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457200" y="274638"/>
            <a:ext cx="74676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Demo</a:t>
            </a:r>
            <a:endParaRPr/>
          </a:p>
        </p:txBody>
      </p:sp>
      <p:sp>
        <p:nvSpPr>
          <p:cNvPr id="190" name="Google Shape;190;p19"/>
          <p:cNvSpPr txBox="1"/>
          <p:nvPr>
            <p:ph idx="1" type="body"/>
          </p:nvPr>
        </p:nvSpPr>
        <p:spPr>
          <a:xfrm>
            <a:off x="457200" y="1600200"/>
            <a:ext cx="7467600" cy="4873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191" name="Google Shape;191;p19"/>
          <p:cNvSpPr txBox="1"/>
          <p:nvPr>
            <p:ph idx="12" type="sldNum"/>
          </p:nvPr>
        </p:nvSpPr>
        <p:spPr>
          <a:xfrm>
            <a:off x="8129588" y="5715000"/>
            <a:ext cx="609600" cy="52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pic>
        <p:nvPicPr>
          <p:cNvPr descr="In this tutorial we will give you a quick introduction to linux and linux commands for aspiring linux students.&#10;&#10;Contents of this Course:&#10;&#10;1 - Introduction to Linux&#10;2 - Quick Overview of Linux Distributions or Distros, such as Debian or Ubuntu&#10;3 - Using the Linux Terminal&#10;4 - Basic Linux commands for navigation and file manipulation.&#10;&#10;We will go over 10 commands in this video, including: cd, ls, pwd, cp, rm, mkdir, rmdir, man and more. Stay tuned for more Linux Commands Tutorials for Dummies.&#10;&#10;-- INSTALL UBUNTU in VIRTUALBOX on Windows 7 --&#10;http://youtu.be/CkDd6jClqEE&#10;&#10;&#10;--------------- SOCIAL MEDIA -----------------&#10;Follow me on twitter : http://twitter.com/sakitechonline&#10;Follow me on facebook: http://goo.gl/R95Pq&#10;Google+ goo.gl/9ekGhq&#10;Website: http://www.sakitechonline.com" id="192" name="Google Shape;192;p19" title="Introduction to Linux and Basic Linux Commands for Beginners">
            <a:hlinkClick r:id="rId3"/>
          </p:cNvPr>
          <p:cNvPicPr preferRelativeResize="0"/>
          <p:nvPr/>
        </p:nvPicPr>
        <p:blipFill>
          <a:blip r:embed="rId4">
            <a:alphaModFix/>
          </a:blip>
          <a:stretch>
            <a:fillRect/>
          </a:stretch>
        </p:blipFill>
        <p:spPr>
          <a:xfrm>
            <a:off x="723000" y="1600200"/>
            <a:ext cx="6498400" cy="487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60350"/>
            <a:ext cx="7467600" cy="7969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Commands</a:t>
            </a:r>
            <a:endParaRPr/>
          </a:p>
        </p:txBody>
      </p:sp>
      <p:sp>
        <p:nvSpPr>
          <p:cNvPr id="199" name="Google Shape;199;p20"/>
          <p:cNvSpPr txBox="1"/>
          <p:nvPr>
            <p:ph idx="1" type="body"/>
          </p:nvPr>
        </p:nvSpPr>
        <p:spPr>
          <a:xfrm>
            <a:off x="457200" y="1268413"/>
            <a:ext cx="7467600" cy="4873625"/>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a:t>The </a:t>
            </a:r>
            <a:r>
              <a:rPr b="1" lang="en-GB"/>
              <a:t>who</a:t>
            </a:r>
            <a:r>
              <a:rPr lang="en-GB"/>
              <a:t> command shows who is logged in</a:t>
            </a:r>
            <a:endParaRPr/>
          </a:p>
          <a:p>
            <a:pPr indent="-361950" lvl="0" marL="361950" rtl="0" algn="l">
              <a:spcBef>
                <a:spcPts val="600"/>
              </a:spcBef>
              <a:spcAft>
                <a:spcPts val="0"/>
              </a:spcAft>
              <a:buSzPts val="1960"/>
              <a:buChar char="🞆"/>
            </a:pPr>
            <a:r>
              <a:rPr lang="en-GB"/>
              <a:t>The </a:t>
            </a:r>
            <a:r>
              <a:rPr b="1" lang="en-GB"/>
              <a:t>whoami</a:t>
            </a:r>
            <a:r>
              <a:rPr lang="en-GB"/>
              <a:t> print effective userid</a:t>
            </a:r>
            <a:endParaRPr b="1"/>
          </a:p>
          <a:p>
            <a:pPr indent="-361950" lvl="0" marL="361950" rtl="0" algn="l">
              <a:spcBef>
                <a:spcPts val="600"/>
              </a:spcBef>
              <a:spcAft>
                <a:spcPts val="0"/>
              </a:spcAft>
              <a:buSzPts val="1960"/>
              <a:buChar char="🞆"/>
            </a:pPr>
            <a:r>
              <a:rPr lang="en-GB"/>
              <a:t>The </a:t>
            </a:r>
            <a:r>
              <a:rPr b="1" lang="en-GB"/>
              <a:t>ifconfig</a:t>
            </a:r>
            <a:r>
              <a:rPr lang="en-GB"/>
              <a:t> command shows the IP address(es) of the systems</a:t>
            </a:r>
            <a:endParaRPr/>
          </a:p>
          <a:p>
            <a:pPr indent="-361950" lvl="0" marL="361950" rtl="0" algn="l">
              <a:spcBef>
                <a:spcPts val="600"/>
              </a:spcBef>
              <a:spcAft>
                <a:spcPts val="0"/>
              </a:spcAft>
              <a:buSzPts val="1960"/>
              <a:buChar char="🞆"/>
            </a:pPr>
            <a:r>
              <a:rPr lang="en-GB"/>
              <a:t>The </a:t>
            </a:r>
            <a:r>
              <a:rPr b="1" lang="en-GB"/>
              <a:t>su</a:t>
            </a:r>
            <a:r>
              <a:rPr lang="en-GB"/>
              <a:t> command to switch user</a:t>
            </a:r>
            <a:endParaRPr/>
          </a:p>
          <a:p>
            <a:pPr indent="-273049" lvl="1" marL="639763" rtl="0" algn="l">
              <a:spcBef>
                <a:spcPts val="480"/>
              </a:spcBef>
              <a:spcAft>
                <a:spcPts val="0"/>
              </a:spcAft>
              <a:buSzPts val="1920"/>
              <a:buChar char="⚫"/>
            </a:pPr>
            <a:r>
              <a:rPr b="1" lang="en-GB"/>
              <a:t>su -</a:t>
            </a:r>
            <a:r>
              <a:rPr lang="en-GB"/>
              <a:t> (with a hyphen) specify that the user should effectively log in as the new user.</a:t>
            </a:r>
            <a:endParaRPr/>
          </a:p>
          <a:p>
            <a:pPr indent="-361950" lvl="0" marL="361950" rtl="0" algn="l">
              <a:spcBef>
                <a:spcPts val="600"/>
              </a:spcBef>
              <a:spcAft>
                <a:spcPts val="0"/>
              </a:spcAft>
              <a:buSzPts val="1960"/>
              <a:buChar char="🞆"/>
            </a:pPr>
            <a:r>
              <a:rPr lang="en-GB"/>
              <a:t>The </a:t>
            </a:r>
            <a:r>
              <a:rPr b="1" lang="en-GB"/>
              <a:t>ssh</a:t>
            </a:r>
            <a:r>
              <a:rPr lang="en-GB"/>
              <a:t> (secure shell)  allows users to log in to remote machines</a:t>
            </a:r>
            <a:endParaRPr/>
          </a:p>
          <a:p>
            <a:pPr indent="-273049" lvl="1" marL="639763" rtl="0" algn="l">
              <a:spcBef>
                <a:spcPts val="480"/>
              </a:spcBef>
              <a:spcAft>
                <a:spcPts val="0"/>
              </a:spcAft>
              <a:buSzPts val="1920"/>
              <a:buChar char="⚫"/>
            </a:pPr>
            <a:r>
              <a:rPr lang="en-GB"/>
              <a:t>The other machine must be configured to allow such remote logins</a:t>
            </a:r>
            <a:endParaRPr/>
          </a:p>
          <a:p>
            <a:pPr indent="-273049" lvl="1" marL="639763" rtl="0" algn="l">
              <a:spcBef>
                <a:spcPts val="480"/>
              </a:spcBef>
              <a:spcAft>
                <a:spcPts val="0"/>
              </a:spcAft>
              <a:buSzPts val="1920"/>
              <a:buChar char="⚫"/>
            </a:pPr>
            <a:r>
              <a:rPr b="1" lang="en-GB"/>
              <a:t>-X </a:t>
            </a:r>
            <a:r>
              <a:rPr lang="en-GB"/>
              <a:t>to enable X11 forwarding</a:t>
            </a:r>
            <a:endParaRPr/>
          </a:p>
          <a:p>
            <a:pPr indent="-361950" lvl="0" marL="361950" rtl="0" algn="l">
              <a:spcBef>
                <a:spcPts val="600"/>
              </a:spcBef>
              <a:spcAft>
                <a:spcPts val="0"/>
              </a:spcAft>
              <a:buSzPts val="1960"/>
              <a:buFont typeface="Noto Sans Symbols"/>
              <a:buNone/>
            </a:pPr>
            <a:r>
              <a:t/>
            </a:r>
            <a:endParaRPr/>
          </a:p>
        </p:txBody>
      </p:sp>
      <p:sp>
        <p:nvSpPr>
          <p:cNvPr id="200" name="Google Shape;200;p20"/>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GB"/>
              <a:t>Basic command in shell</a:t>
            </a:r>
            <a:endParaRPr/>
          </a:p>
        </p:txBody>
      </p:sp>
      <p:sp>
        <p:nvSpPr>
          <p:cNvPr id="206" name="Google Shape;206;p21"/>
          <p:cNvSpPr txBox="1"/>
          <p:nvPr>
            <p:ph idx="1" type="body"/>
          </p:nvPr>
        </p:nvSpPr>
        <p:spPr>
          <a:xfrm>
            <a:off x="539750" y="2011363"/>
            <a:ext cx="7467600" cy="4225925"/>
          </a:xfrm>
          <a:prstGeom prst="rect">
            <a:avLst/>
          </a:prstGeom>
          <a:noFill/>
          <a:ln>
            <a:noFill/>
          </a:ln>
        </p:spPr>
        <p:txBody>
          <a:bodyPr anchorCtr="0" anchor="t" bIns="45700" lIns="91425" spcFirstLastPara="1" rIns="91425" wrap="square" tIns="45700">
            <a:noAutofit/>
          </a:bodyPr>
          <a:lstStyle/>
          <a:p>
            <a:pPr indent="-361950" lvl="0" marL="361950" rtl="0" algn="l">
              <a:spcBef>
                <a:spcPts val="0"/>
              </a:spcBef>
              <a:spcAft>
                <a:spcPts val="0"/>
              </a:spcAft>
              <a:buSzPts val="1960"/>
              <a:buChar char="🞆"/>
            </a:pPr>
            <a:r>
              <a:rPr lang="en-GB"/>
              <a:t>cat -  show file content</a:t>
            </a:r>
            <a:endParaRPr/>
          </a:p>
          <a:p>
            <a:pPr indent="-361950" lvl="0" marL="361950" rtl="0" algn="l">
              <a:spcBef>
                <a:spcPts val="600"/>
              </a:spcBef>
              <a:spcAft>
                <a:spcPts val="0"/>
              </a:spcAft>
              <a:buSzPts val="1960"/>
              <a:buChar char="🞆"/>
            </a:pPr>
            <a:r>
              <a:rPr lang="en-GB"/>
              <a:t>touch – create an empty file (if absent)</a:t>
            </a:r>
            <a:endParaRPr/>
          </a:p>
          <a:p>
            <a:pPr indent="-237490" lvl="0" marL="361950" rtl="0" algn="l">
              <a:spcBef>
                <a:spcPts val="600"/>
              </a:spcBef>
              <a:spcAft>
                <a:spcPts val="0"/>
              </a:spcAft>
              <a:buSzPts val="1960"/>
              <a:buNone/>
            </a:pPr>
            <a:r>
              <a:t/>
            </a:r>
            <a:endParaRPr/>
          </a:p>
          <a:p>
            <a:pPr indent="-361950" lvl="0" marL="361950" rtl="0" algn="l">
              <a:spcBef>
                <a:spcPts val="600"/>
              </a:spcBef>
              <a:spcAft>
                <a:spcPts val="0"/>
              </a:spcAft>
              <a:buSzPts val="1960"/>
              <a:buChar char="🞆"/>
            </a:pPr>
            <a:r>
              <a:rPr lang="en-GB"/>
              <a:t>ls – list directory content</a:t>
            </a:r>
            <a:endParaRPr/>
          </a:p>
          <a:p>
            <a:pPr indent="-361950" lvl="0" marL="361950" rtl="0" algn="l">
              <a:spcBef>
                <a:spcPts val="600"/>
              </a:spcBef>
              <a:spcAft>
                <a:spcPts val="0"/>
              </a:spcAft>
              <a:buSzPts val="1960"/>
              <a:buChar char="🞆"/>
            </a:pPr>
            <a:r>
              <a:rPr lang="en-GB"/>
              <a:t>cd – change directory content</a:t>
            </a:r>
            <a:endParaRPr/>
          </a:p>
          <a:p>
            <a:pPr indent="-361950" lvl="0" marL="361950" rtl="0" algn="l">
              <a:spcBef>
                <a:spcPts val="600"/>
              </a:spcBef>
              <a:spcAft>
                <a:spcPts val="0"/>
              </a:spcAft>
              <a:buSzPts val="1960"/>
              <a:buChar char="🞆"/>
            </a:pPr>
            <a:r>
              <a:rPr lang="en-GB"/>
              <a:t>cp – copy file / folder</a:t>
            </a:r>
            <a:endParaRPr/>
          </a:p>
          <a:p>
            <a:pPr indent="-361950" lvl="0" marL="361950" rtl="0" algn="l">
              <a:spcBef>
                <a:spcPts val="600"/>
              </a:spcBef>
              <a:spcAft>
                <a:spcPts val="0"/>
              </a:spcAft>
              <a:buSzPts val="1960"/>
              <a:buChar char="🞆"/>
            </a:pPr>
            <a:r>
              <a:rPr lang="en-GB"/>
              <a:t>mv – move file / folder</a:t>
            </a:r>
            <a:endParaRPr/>
          </a:p>
          <a:p>
            <a:pPr indent="-237490" lvl="0" marL="361950" rtl="0" algn="l">
              <a:spcBef>
                <a:spcPts val="600"/>
              </a:spcBef>
              <a:spcAft>
                <a:spcPts val="0"/>
              </a:spcAft>
              <a:buSzPts val="1960"/>
              <a:buNone/>
            </a:pPr>
            <a:r>
              <a:t/>
            </a:r>
            <a:endParaRPr/>
          </a:p>
        </p:txBody>
      </p:sp>
      <p:sp>
        <p:nvSpPr>
          <p:cNvPr id="207" name="Google Shape;207;p21"/>
          <p:cNvSpPr txBox="1"/>
          <p:nvPr>
            <p:ph idx="12" type="sldNum"/>
          </p:nvPr>
        </p:nvSpPr>
        <p:spPr>
          <a:xfrm>
            <a:off x="8129588" y="5715000"/>
            <a:ext cx="609600" cy="5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Noto Sans Symbols"/>
              <a:buNone/>
            </a:pPr>
            <a:fld id="{00000000-1234-1234-1234-123412341234}" type="slidenum">
              <a:rPr b="1" i="0" lang="en-GB" sz="1600" u="none" cap="none" strike="noStrike">
                <a:solidFill>
                  <a:schemeClr val="dk1"/>
                </a:solidFill>
                <a:latin typeface="Century Schoolbook"/>
                <a:ea typeface="Century Schoolbook"/>
                <a:cs typeface="Century Schoolbook"/>
                <a:sym typeface="Century Schoolbook"/>
              </a:rPr>
              <a:t>‹#›</a:t>
            </a:fld>
            <a:endParaRPr b="1" i="0" sz="16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