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45"/>
  </p:notesMasterIdLst>
  <p:handoutMasterIdLst>
    <p:handoutMasterId r:id="rId46"/>
  </p:handoutMasterIdLst>
  <p:sldIdLst>
    <p:sldId id="313" r:id="rId2"/>
    <p:sldId id="361" r:id="rId3"/>
    <p:sldId id="362" r:id="rId4"/>
    <p:sldId id="417" r:id="rId5"/>
    <p:sldId id="399" r:id="rId6"/>
    <p:sldId id="363" r:id="rId7"/>
    <p:sldId id="403" r:id="rId8"/>
    <p:sldId id="404" r:id="rId9"/>
    <p:sldId id="386" r:id="rId10"/>
    <p:sldId id="391" r:id="rId11"/>
    <p:sldId id="354" r:id="rId12"/>
    <p:sldId id="358" r:id="rId13"/>
    <p:sldId id="429" r:id="rId14"/>
    <p:sldId id="430" r:id="rId15"/>
    <p:sldId id="380" r:id="rId16"/>
    <p:sldId id="350" r:id="rId17"/>
    <p:sldId id="401" r:id="rId18"/>
    <p:sldId id="411" r:id="rId19"/>
    <p:sldId id="410" r:id="rId20"/>
    <p:sldId id="407" r:id="rId21"/>
    <p:sldId id="408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09" r:id="rId30"/>
    <p:sldId id="405" r:id="rId31"/>
    <p:sldId id="431" r:id="rId32"/>
    <p:sldId id="406" r:id="rId33"/>
    <p:sldId id="402" r:id="rId34"/>
    <p:sldId id="395" r:id="rId35"/>
    <p:sldId id="397" r:id="rId36"/>
    <p:sldId id="398" r:id="rId37"/>
    <p:sldId id="413" r:id="rId38"/>
    <p:sldId id="428" r:id="rId39"/>
    <p:sldId id="364" r:id="rId40"/>
    <p:sldId id="414" r:id="rId41"/>
    <p:sldId id="415" r:id="rId42"/>
    <p:sldId id="412" r:id="rId43"/>
    <p:sldId id="400" r:id="rId44"/>
  </p:sldIdLst>
  <p:sldSz cx="10058400" cy="7772400"/>
  <p:notesSz cx="6343650" cy="8402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508000" indent="-50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1017588" indent="-103188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527175" indent="-155575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2036763" indent="-207963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47">
          <p15:clr>
            <a:srgbClr val="A4A3A4"/>
          </p15:clr>
        </p15:guide>
        <p15:guide id="2" pos="19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FF7C80"/>
    <a:srgbClr val="800000"/>
    <a:srgbClr val="808080"/>
    <a:srgbClr val="404040"/>
    <a:srgbClr val="003399"/>
    <a:srgbClr val="336699"/>
    <a:srgbClr val="008080"/>
    <a:srgbClr val="F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04" autoAdjust="0"/>
  </p:normalViewPr>
  <p:slideViewPr>
    <p:cSldViewPr>
      <p:cViewPr varScale="1">
        <p:scale>
          <a:sx n="55" d="100"/>
          <a:sy n="55" d="100"/>
        </p:scale>
        <p:origin x="1440" y="60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notesViewPr>
    <p:cSldViewPr>
      <p:cViewPr varScale="1">
        <p:scale>
          <a:sx n="80" d="100"/>
          <a:sy n="80" d="100"/>
        </p:scale>
        <p:origin x="-1866" y="-84"/>
      </p:cViewPr>
      <p:guideLst>
        <p:guide orient="horz" pos="2647"/>
        <p:guide pos="199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49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262" tIns="42131" rIns="84262" bIns="42131" numCol="1" anchor="t" anchorCtr="0" compatLnSpc="1">
            <a:prstTxWarp prst="textNoShape">
              <a:avLst/>
            </a:prstTxWarp>
          </a:bodyPr>
          <a:lstStyle>
            <a:lvl1pPr defTabSz="842963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94100" y="0"/>
            <a:ext cx="2749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262" tIns="42131" rIns="84262" bIns="42131" numCol="1" anchor="t" anchorCtr="0" compatLnSpc="1">
            <a:prstTxWarp prst="textNoShape">
              <a:avLst/>
            </a:prstTxWarp>
          </a:bodyPr>
          <a:lstStyle>
            <a:lvl1pPr algn="r" defTabSz="842963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7981950"/>
            <a:ext cx="2749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262" tIns="42131" rIns="84262" bIns="42131" numCol="1" anchor="b" anchorCtr="0" compatLnSpc="1">
            <a:prstTxWarp prst="textNoShape">
              <a:avLst/>
            </a:prstTxWarp>
          </a:bodyPr>
          <a:lstStyle>
            <a:lvl1pPr defTabSz="842963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94100" y="7981950"/>
            <a:ext cx="2749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262" tIns="42131" rIns="84262" bIns="42131" numCol="1" anchor="b" anchorCtr="0" compatLnSpc="1">
            <a:prstTxWarp prst="textNoShape">
              <a:avLst/>
            </a:prstTxWarp>
          </a:bodyPr>
          <a:lstStyle>
            <a:lvl1pPr algn="r" defTabSz="842963">
              <a:defRPr sz="11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38FAC88-944B-45EA-BCD2-378E394FE6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7694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49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262" tIns="42131" rIns="84262" bIns="42131" numCol="1" anchor="t" anchorCtr="0" compatLnSpc="1">
            <a:prstTxWarp prst="textNoShape">
              <a:avLst/>
            </a:prstTxWarp>
          </a:bodyPr>
          <a:lstStyle>
            <a:lvl1pPr defTabSz="842963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594100" y="0"/>
            <a:ext cx="2749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262" tIns="42131" rIns="84262" bIns="42131" numCol="1" anchor="t" anchorCtr="0" compatLnSpc="1">
            <a:prstTxWarp prst="textNoShape">
              <a:avLst/>
            </a:prstTxWarp>
          </a:bodyPr>
          <a:lstStyle>
            <a:lvl1pPr algn="r" defTabSz="842963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3475" y="630238"/>
            <a:ext cx="4078288" cy="3151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46138" y="3990975"/>
            <a:ext cx="465137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262" tIns="42131" rIns="84262" bIns="421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981950"/>
            <a:ext cx="2749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262" tIns="42131" rIns="84262" bIns="42131" numCol="1" anchor="b" anchorCtr="0" compatLnSpc="1">
            <a:prstTxWarp prst="textNoShape">
              <a:avLst/>
            </a:prstTxWarp>
          </a:bodyPr>
          <a:lstStyle>
            <a:lvl1pPr defTabSz="842963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594100" y="7981950"/>
            <a:ext cx="2749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262" tIns="42131" rIns="84262" bIns="42131" numCol="1" anchor="b" anchorCtr="0" compatLnSpc="1">
            <a:prstTxWarp prst="textNoShape">
              <a:avLst/>
            </a:prstTxWarp>
          </a:bodyPr>
          <a:lstStyle>
            <a:lvl1pPr algn="r" defTabSz="842963">
              <a:defRPr sz="11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E1B27A9-4CCD-4117-81D0-4C392A8CCF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4881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pitchFamily="34" charset="-128"/>
      </a:defRPr>
    </a:lvl1pPr>
    <a:lvl2pPr marL="508000" algn="l" rtl="0" eaLnBrk="0" fontAlgn="base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1017588" algn="l" rtl="0" eaLnBrk="0" fontAlgn="base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527175" algn="l" rtl="0" eaLnBrk="0" fontAlgn="base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2036763" algn="l" rtl="0" eaLnBrk="0" fontAlgn="base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61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Before I start, let me introduce little bit about myself. I was born and raised in Seoul Korea will 2005. I did my undergrad in CS in Korea.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I came to united states at 2005 for my graduate study. During MS/PhD my area of focus was wireless networks and mobile networks. </a:t>
            </a:r>
          </a:p>
          <a:p>
            <a:r>
              <a:rPr lang="en-US" altLang="en-US" smtClean="0"/>
              <a:t>Now, I am working at Microsoft, I am in the cloud services team doing data analytics and visualization. My area of interest now is business intelligence, distributed systems, and cloud computing. It’s been almost 4 years, it is a great privilege to work there with lots of smart people. I am now seeking to be a faculty at CBU, because I love teaching, I love students. College is exiting time college campus is exiting place. I want to build the kingdom together with students and faculties at CBU living out my life purpose to the full measure, which is to maximize God’s glory in whatever I do.</a:t>
            </a:r>
          </a:p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209251-D9E0-4D71-BE48-0FC4A263BFC8}" type="slidenum">
              <a:rPr lang="en-US" altLang="en-US" sz="1200" smtClean="0">
                <a:solidFill>
                  <a:srgbClr val="000000"/>
                </a:solidFill>
              </a:rPr>
              <a:pPr/>
              <a:t>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3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Before I start, let me introduce little bit about myself. I was born and raised in Seoul Korea will 2005. I did my undergrad in CS in Korea.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I came to united states at 2005 for my graduate study. During MS/PhD my area of focus was wireless networks and mobile networks. </a:t>
            </a:r>
          </a:p>
          <a:p>
            <a:r>
              <a:rPr lang="en-US" altLang="en-US" smtClean="0"/>
              <a:t>Now, I am working at Microsoft, I am in the cloud services team doing data analytics and visualization. My area of interest now is business intelligence, distributed systems, and cloud computing. It’s been almost 4 years, it is a great privilege to work there with lots of smart people. I am now seeking to be a faculty at CBU, because I love teaching, I love students. College is exiting time college campus is exiting place. I want to build the kingdom together with students and faculties at CBU living out my life purpose to the full measure, which is to maximize God’s glory in whatever I do.</a:t>
            </a:r>
          </a:p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209251-D9E0-4D71-BE48-0FC4A263BFC8}" type="slidenum">
              <a:rPr lang="en-US" altLang="en-US" sz="1200" smtClean="0">
                <a:solidFill>
                  <a:srgbClr val="000000"/>
                </a:solidFill>
              </a:rPr>
              <a:pPr/>
              <a:t>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05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UC Berkeley’s </a:t>
            </a:r>
            <a:r>
              <a:rPr lang="en-US" dirty="0" err="1" smtClean="0"/>
              <a:t>Zellerbach</a:t>
            </a:r>
            <a:r>
              <a:rPr lang="en-US" dirty="0" smtClean="0"/>
              <a:t> auditorium which can house 1984</a:t>
            </a:r>
          </a:p>
          <a:p>
            <a:r>
              <a:rPr lang="en-US" dirty="0" smtClean="0"/>
              <a:t>- 1500 enrolled and additional 300 wait listed. Just a mere 4 years ago this class was at about 300 something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1B27A9-4CCD-4117-81D0-4C392A8CCFC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054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 userDrawn="1"/>
        </p:nvGrpSpPr>
        <p:grpSpPr bwMode="auto">
          <a:xfrm>
            <a:off x="-11113" y="0"/>
            <a:ext cx="10086976" cy="604838"/>
            <a:chOff x="-6" y="-180"/>
            <a:chExt cx="5776" cy="516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-6" y="-180"/>
              <a:ext cx="5772" cy="5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ts val="563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/>
              </a:pPr>
              <a:endParaRPr lang="en-US" altLang="en-US" smtClean="0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688" y="-180"/>
              <a:ext cx="3072" cy="263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1668" y="564"/>
                </a:cxn>
                <a:cxn ang="0">
                  <a:pos x="3000" y="186"/>
                </a:cxn>
                <a:cxn ang="0">
                  <a:pos x="3000" y="6"/>
                </a:cxn>
                <a:cxn ang="0">
                  <a:pos x="0" y="0"/>
                </a:cxn>
              </a:cxnLst>
              <a:rect l="0" t="0" r="0" b="0"/>
              <a:pathLst>
                <a:path w="3000" h="595">
                  <a:moveTo>
                    <a:pt x="0" y="0"/>
                  </a:moveTo>
                  <a:cubicBezTo>
                    <a:pt x="174" y="102"/>
                    <a:pt x="1168" y="533"/>
                    <a:pt x="1668" y="564"/>
                  </a:cubicBezTo>
                  <a:cubicBezTo>
                    <a:pt x="2168" y="595"/>
                    <a:pt x="2778" y="279"/>
                    <a:pt x="3000" y="186"/>
                  </a:cubicBezTo>
                  <a:lnTo>
                    <a:pt x="3000" y="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shade val="50000"/>
                    <a:alpha val="30000"/>
                    <a:satMod val="130000"/>
                  </a:schemeClr>
                </a:gs>
                <a:gs pos="80000">
                  <a:schemeClr val="accent2">
                    <a:shade val="75000"/>
                    <a:alpha val="45000"/>
                    <a:satMod val="14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ts val="563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/>
              </a:pPr>
              <a:endParaRPr lang="en-US" altLang="en-US" smtClean="0"/>
            </a:p>
          </p:txBody>
        </p:sp>
        <p:grpSp>
          <p:nvGrpSpPr>
            <p:cNvPr id="7" name="Group 1"/>
            <p:cNvGrpSpPr>
              <a:grpSpLocks/>
            </p:cNvGrpSpPr>
            <p:nvPr/>
          </p:nvGrpSpPr>
          <p:grpSpPr bwMode="auto">
            <a:xfrm>
              <a:off x="0" y="-42"/>
              <a:ext cx="5770" cy="246"/>
              <a:chOff x="-13880" y="438044"/>
              <a:chExt cx="9173112" cy="427357"/>
            </a:xfrm>
          </p:grpSpPr>
          <p:sp>
            <p:nvSpPr>
              <p:cNvPr id="8" name="Freeform 7"/>
              <p:cNvSpPr>
                <a:spLocks/>
              </p:cNvSpPr>
              <p:nvPr/>
            </p:nvSpPr>
            <p:spPr bwMode="auto">
              <a:xfrm rot="21435692">
                <a:off x="-13880" y="438118"/>
                <a:ext cx="9173112" cy="42728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966"/>
                  </a:cxn>
                  <a:cxn ang="0">
                    <a:pos x="1608" y="282"/>
                  </a:cxn>
                  <a:cxn ang="0">
                    <a:pos x="4110" y="1008"/>
                  </a:cxn>
                  <a:cxn ang="0">
                    <a:pos x="5772" y="0"/>
                  </a:cxn>
                </a:cxnLst>
                <a:rect l="0" t="0" r="0" b="0"/>
                <a:pathLst>
                  <a:path w="5772" h="1055">
                    <a:moveTo>
                      <a:pt x="0" y="966"/>
                    </a:moveTo>
                    <a:cubicBezTo>
                      <a:pt x="282" y="738"/>
                      <a:pt x="923" y="275"/>
                      <a:pt x="1608" y="282"/>
                    </a:cubicBezTo>
                    <a:cubicBezTo>
                      <a:pt x="2293" y="289"/>
                      <a:pt x="3416" y="1055"/>
                      <a:pt x="4110" y="1008"/>
                    </a:cubicBezTo>
                    <a:cubicBezTo>
                      <a:pt x="4804" y="961"/>
                      <a:pt x="5426" y="210"/>
                      <a:pt x="5772" y="0"/>
                    </a:cubicBezTo>
                  </a:path>
                </a:pathLst>
              </a:custGeom>
              <a:noFill/>
              <a:ln w="10795" cap="flat" cmpd="sng" algn="ctr">
                <a:gradFill>
                  <a:gsLst>
                    <a:gs pos="74000">
                      <a:schemeClr val="accent3">
                        <a:shade val="75000"/>
                      </a:schemeClr>
                    </a:gs>
                    <a:gs pos="86000">
                      <a:schemeClr val="tx1">
                        <a:alpha val="29000"/>
                      </a:schemeClr>
                    </a:gs>
                    <a:gs pos="16000">
                      <a:schemeClr val="accent2">
                        <a:shade val="75000"/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563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/>
                </a:pPr>
                <a:endParaRPr lang="en-US" altLang="en-US" smtClean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 rot="21435692">
                <a:off x="-10858" y="438044"/>
                <a:ext cx="9169042" cy="382392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732"/>
                  </a:cxn>
                  <a:cxn ang="0">
                    <a:pos x="1638" y="228"/>
                  </a:cxn>
                  <a:cxn ang="0">
                    <a:pos x="4122" y="816"/>
                  </a:cxn>
                  <a:cxn ang="0">
                    <a:pos x="5766" y="0"/>
                  </a:cxn>
                </a:cxnLst>
                <a:rect l="0" t="0" r="0" b="0"/>
                <a:pathLst>
                  <a:path w="5766" h="854">
                    <a:moveTo>
                      <a:pt x="0" y="732"/>
                    </a:moveTo>
                    <a:cubicBezTo>
                      <a:pt x="273" y="647"/>
                      <a:pt x="951" y="214"/>
                      <a:pt x="1638" y="228"/>
                    </a:cubicBezTo>
                    <a:cubicBezTo>
                      <a:pt x="2325" y="242"/>
                      <a:pt x="3434" y="854"/>
                      <a:pt x="4122" y="816"/>
                    </a:cubicBezTo>
                    <a:cubicBezTo>
                      <a:pt x="4810" y="778"/>
                      <a:pt x="5424" y="170"/>
                      <a:pt x="5766" y="0"/>
                    </a:cubicBezTo>
                  </a:path>
                </a:pathLst>
              </a:custGeom>
              <a:noFill/>
              <a:ln w="9525" cap="flat" cmpd="sng" algn="ctr">
                <a:gradFill>
                  <a:gsLst>
                    <a:gs pos="74000">
                      <a:schemeClr val="accent4"/>
                    </a:gs>
                    <a:gs pos="44000">
                      <a:schemeClr val="accent1"/>
                    </a:gs>
                    <a:gs pos="33000">
                      <a:schemeClr val="accent2"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563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/>
                </a:pPr>
                <a:endParaRPr lang="en-US" altLang="en-US" smtClean="0"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1924" name="Title Placeholder 8"/>
          <p:cNvSpPr>
            <a:spLocks noGrp="1"/>
          </p:cNvSpPr>
          <p:nvPr>
            <p:ph type="ctrTitle"/>
          </p:nvPr>
        </p:nvSpPr>
        <p:spPr>
          <a:xfrm>
            <a:off x="754380" y="1381761"/>
            <a:ext cx="8549640" cy="1666028"/>
          </a:xfrm>
        </p:spPr>
        <p:txBody>
          <a:bodyPr/>
          <a:lstStyle>
            <a:lvl1pPr>
              <a:defRPr sz="5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25" name="Text Placeholder 29"/>
          <p:cNvSpPr>
            <a:spLocks noGrp="1"/>
          </p:cNvSpPr>
          <p:nvPr>
            <p:ph type="subTitle" idx="1"/>
          </p:nvPr>
        </p:nvSpPr>
        <p:spPr>
          <a:xfrm>
            <a:off x="754380" y="3713480"/>
            <a:ext cx="8549640" cy="1986280"/>
          </a:xfrm>
          <a:ln w="9525"/>
        </p:spPr>
        <p:txBody>
          <a:bodyPr/>
          <a:lstStyle>
            <a:lvl1pPr marL="0" indent="0" algn="ctr">
              <a:buFont typeface="Wingdings 2" pitchFamily="-11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10"/>
          </p:nvPr>
        </p:nvSpPr>
        <p:spPr>
          <a:xfrm>
            <a:off x="7375525" y="7078663"/>
            <a:ext cx="2347913" cy="539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ts val="563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  <a:defRPr sz="1300" smtClean="0">
                <a:solidFill>
                  <a:srgbClr val="424242"/>
                </a:solidFill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F18A3D7-8CD6-43DE-B6E7-E0E1562C6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73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97967"/>
            <a:ext cx="9052560" cy="7979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176096"/>
            <a:ext cx="4442460" cy="5026152"/>
          </a:xfrm>
        </p:spPr>
        <p:txBody>
          <a:bodyPr/>
          <a:lstStyle>
            <a:lvl1pPr>
              <a:defRPr sz="29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2176096"/>
            <a:ext cx="4442460" cy="5026152"/>
          </a:xfrm>
        </p:spPr>
        <p:txBody>
          <a:bodyPr/>
          <a:lstStyle>
            <a:lvl1pPr>
              <a:defRPr sz="29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1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97967"/>
            <a:ext cx="9052560" cy="79796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102614"/>
            <a:ext cx="4444207" cy="747266"/>
          </a:xfrm>
        </p:spPr>
        <p:txBody>
          <a:bodyPr lIns="50941" tIns="0" rIns="50941" bIns="0" anchor="ctr">
            <a:noAutofit/>
          </a:bodyPr>
          <a:lstStyle>
            <a:lvl1pPr marL="0" indent="0">
              <a:buNone/>
              <a:defRPr sz="27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09528" y="2107725"/>
            <a:ext cx="4445953" cy="742155"/>
          </a:xfrm>
        </p:spPr>
        <p:txBody>
          <a:bodyPr lIns="50941" tIns="0" rIns="50941" bIns="0" anchor="ctr"/>
          <a:lstStyle>
            <a:lvl1pPr marL="0" indent="0">
              <a:buNone/>
              <a:defRPr sz="27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2920" y="2849880"/>
            <a:ext cx="4444207" cy="4358483"/>
          </a:xfrm>
        </p:spPr>
        <p:txBody>
          <a:bodyPr tIns="0"/>
          <a:lstStyle>
            <a:lvl1pPr>
              <a:defRPr sz="25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849880"/>
            <a:ext cx="4445953" cy="4358483"/>
          </a:xfrm>
        </p:spPr>
        <p:txBody>
          <a:bodyPr tIns="0"/>
          <a:lstStyle>
            <a:lvl1pPr>
              <a:defRPr sz="25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7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582932"/>
            <a:ext cx="3017520" cy="131699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4380" y="1899920"/>
            <a:ext cx="3017520" cy="5181600"/>
          </a:xfrm>
        </p:spPr>
        <p:txBody>
          <a:bodyPr lIns="20376" rIns="20376"/>
          <a:lstStyle>
            <a:lvl1pPr marL="0" indent="0" algn="l">
              <a:buNone/>
              <a:defRPr sz="1600"/>
            </a:lvl1pPr>
            <a:lvl2pPr indent="0" algn="l">
              <a:buNone/>
              <a:defRPr sz="1300"/>
            </a:lvl2pPr>
            <a:lvl3pPr indent="0" algn="l">
              <a:buNone/>
              <a:defRPr sz="1100"/>
            </a:lvl3pPr>
            <a:lvl4pPr indent="0" algn="l">
              <a:buNone/>
              <a:defRPr sz="1000"/>
            </a:lvl4pPr>
            <a:lvl5pPr indent="0" algn="l"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32555" y="1899920"/>
            <a:ext cx="5622925" cy="5181600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7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8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70"/>
            <a:ext cx="9052560" cy="797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554480"/>
            <a:ext cx="9806940" cy="5872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1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503238" y="498475"/>
            <a:ext cx="90519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0941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50825" y="1554163"/>
            <a:ext cx="9807575" cy="587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28" name="Group 24"/>
          <p:cNvGrpSpPr>
            <a:grpSpLocks/>
          </p:cNvGrpSpPr>
          <p:nvPr userDrawn="1"/>
        </p:nvGrpSpPr>
        <p:grpSpPr bwMode="auto">
          <a:xfrm>
            <a:off x="-11113" y="0"/>
            <a:ext cx="10086976" cy="604838"/>
            <a:chOff x="-6" y="-180"/>
            <a:chExt cx="5776" cy="516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-6" y="-180"/>
              <a:ext cx="5772" cy="5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ts val="563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/>
              </a:pPr>
              <a:endParaRPr lang="en-US" altLang="en-US" smtClean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688" y="-180"/>
              <a:ext cx="3072" cy="263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1668" y="564"/>
                </a:cxn>
                <a:cxn ang="0">
                  <a:pos x="3000" y="186"/>
                </a:cxn>
                <a:cxn ang="0">
                  <a:pos x="3000" y="6"/>
                </a:cxn>
                <a:cxn ang="0">
                  <a:pos x="0" y="0"/>
                </a:cxn>
              </a:cxnLst>
              <a:rect l="0" t="0" r="0" b="0"/>
              <a:pathLst>
                <a:path w="3000" h="595">
                  <a:moveTo>
                    <a:pt x="0" y="0"/>
                  </a:moveTo>
                  <a:cubicBezTo>
                    <a:pt x="174" y="102"/>
                    <a:pt x="1168" y="533"/>
                    <a:pt x="1668" y="564"/>
                  </a:cubicBezTo>
                  <a:cubicBezTo>
                    <a:pt x="2168" y="595"/>
                    <a:pt x="2778" y="279"/>
                    <a:pt x="3000" y="186"/>
                  </a:cubicBezTo>
                  <a:lnTo>
                    <a:pt x="3000" y="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shade val="50000"/>
                    <a:alpha val="30000"/>
                    <a:satMod val="130000"/>
                  </a:schemeClr>
                </a:gs>
                <a:gs pos="80000">
                  <a:schemeClr val="accent2">
                    <a:shade val="75000"/>
                    <a:alpha val="45000"/>
                    <a:satMod val="14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ts val="563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/>
              </a:pPr>
              <a:endParaRPr lang="en-US" altLang="en-US" smtClean="0"/>
            </a:p>
          </p:txBody>
        </p:sp>
        <p:grpSp>
          <p:nvGrpSpPr>
            <p:cNvPr id="1032" name="Group 1"/>
            <p:cNvGrpSpPr>
              <a:grpSpLocks/>
            </p:cNvGrpSpPr>
            <p:nvPr/>
          </p:nvGrpSpPr>
          <p:grpSpPr bwMode="auto">
            <a:xfrm>
              <a:off x="0" y="-42"/>
              <a:ext cx="5770" cy="246"/>
              <a:chOff x="-13880" y="438044"/>
              <a:chExt cx="9173112" cy="427357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 rot="21435692">
                <a:off x="-13880" y="438118"/>
                <a:ext cx="9173112" cy="42728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966"/>
                  </a:cxn>
                  <a:cxn ang="0">
                    <a:pos x="1608" y="282"/>
                  </a:cxn>
                  <a:cxn ang="0">
                    <a:pos x="4110" y="1008"/>
                  </a:cxn>
                  <a:cxn ang="0">
                    <a:pos x="5772" y="0"/>
                  </a:cxn>
                </a:cxnLst>
                <a:rect l="0" t="0" r="0" b="0"/>
                <a:pathLst>
                  <a:path w="5772" h="1055">
                    <a:moveTo>
                      <a:pt x="0" y="966"/>
                    </a:moveTo>
                    <a:cubicBezTo>
                      <a:pt x="282" y="738"/>
                      <a:pt x="923" y="275"/>
                      <a:pt x="1608" y="282"/>
                    </a:cubicBezTo>
                    <a:cubicBezTo>
                      <a:pt x="2293" y="289"/>
                      <a:pt x="3416" y="1055"/>
                      <a:pt x="4110" y="1008"/>
                    </a:cubicBezTo>
                    <a:cubicBezTo>
                      <a:pt x="4804" y="961"/>
                      <a:pt x="5426" y="210"/>
                      <a:pt x="5772" y="0"/>
                    </a:cubicBezTo>
                  </a:path>
                </a:pathLst>
              </a:custGeom>
              <a:noFill/>
              <a:ln w="10795" cap="flat" cmpd="sng" algn="ctr">
                <a:gradFill>
                  <a:gsLst>
                    <a:gs pos="74000">
                      <a:schemeClr val="accent3">
                        <a:shade val="75000"/>
                      </a:schemeClr>
                    </a:gs>
                    <a:gs pos="86000">
                      <a:schemeClr val="tx1">
                        <a:alpha val="29000"/>
                      </a:schemeClr>
                    </a:gs>
                    <a:gs pos="16000">
                      <a:schemeClr val="accent2">
                        <a:shade val="75000"/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563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/>
                </a:pPr>
                <a:endParaRPr lang="en-US" altLang="en-US" smtClean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 rot="21435692">
                <a:off x="-10858" y="438044"/>
                <a:ext cx="9169042" cy="382392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732"/>
                  </a:cxn>
                  <a:cxn ang="0">
                    <a:pos x="1638" y="228"/>
                  </a:cxn>
                  <a:cxn ang="0">
                    <a:pos x="4122" y="816"/>
                  </a:cxn>
                  <a:cxn ang="0">
                    <a:pos x="5766" y="0"/>
                  </a:cxn>
                </a:cxnLst>
                <a:rect l="0" t="0" r="0" b="0"/>
                <a:pathLst>
                  <a:path w="5766" h="854">
                    <a:moveTo>
                      <a:pt x="0" y="732"/>
                    </a:moveTo>
                    <a:cubicBezTo>
                      <a:pt x="273" y="647"/>
                      <a:pt x="951" y="214"/>
                      <a:pt x="1638" y="228"/>
                    </a:cubicBezTo>
                    <a:cubicBezTo>
                      <a:pt x="2325" y="242"/>
                      <a:pt x="3434" y="854"/>
                      <a:pt x="4122" y="816"/>
                    </a:cubicBezTo>
                    <a:cubicBezTo>
                      <a:pt x="4810" y="778"/>
                      <a:pt x="5424" y="170"/>
                      <a:pt x="5766" y="0"/>
                    </a:cubicBezTo>
                  </a:path>
                </a:pathLst>
              </a:custGeom>
              <a:noFill/>
              <a:ln w="9525" cap="flat" cmpd="sng" algn="ctr">
                <a:gradFill>
                  <a:gsLst>
                    <a:gs pos="74000">
                      <a:schemeClr val="accent4"/>
                    </a:gs>
                    <a:gs pos="44000">
                      <a:schemeClr val="accent1"/>
                    </a:gs>
                    <a:gs pos="33000">
                      <a:schemeClr val="accent2"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563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/>
                </a:pPr>
                <a:endParaRPr lang="en-US" altLang="en-US" smtClean="0"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969375" y="7167563"/>
            <a:ext cx="838200" cy="414337"/>
          </a:xfrm>
          <a:prstGeom prst="rect">
            <a:avLst/>
          </a:prstGeom>
          <a:noFill/>
        </p:spPr>
        <p:txBody>
          <a:bodyPr lIns="0" tIns="0" rIns="0" bIns="0" anchor="b"/>
          <a:lstStyle>
            <a:lvl1pPr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ts val="563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  <a:defRPr/>
            </a:pPr>
            <a:fld id="{17575F77-5021-444F-ABCE-26812F4201FD}" type="slidenum">
              <a:rPr lang="en-US" altLang="en-US" sz="1300" smtClean="0">
                <a:solidFill>
                  <a:srgbClr val="424242"/>
                </a:solidFill>
                <a:cs typeface="Times New Roman" panose="02020603050405020304" pitchFamily="18" charset="0"/>
              </a:rPr>
              <a:pPr algn="r" eaLnBrk="1" hangingPunct="1">
                <a:spcBef>
                  <a:spcPts val="563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altLang="en-US" sz="1300" smtClean="0">
              <a:solidFill>
                <a:srgbClr val="424242"/>
              </a:solidFill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3" r:id="rId2"/>
    <p:sldLayoutId id="2147483924" r:id="rId3"/>
    <p:sldLayoutId id="2147483925" r:id="rId4"/>
    <p:sldLayoutId id="2147483926" r:id="rId5"/>
    <p:sldLayoutId id="2147483927" r:id="rId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2"/>
          </a:solidFill>
          <a:latin typeface="+mj-lt"/>
          <a:ea typeface="MS PGothic" panose="020B0600070205080204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Verdana" pitchFamily="34" charset="0"/>
          <a:ea typeface="MS PGothic" panose="020B0600070205080204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Verdana" pitchFamily="34" charset="0"/>
          <a:ea typeface="MS PGothic" panose="020B0600070205080204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Verdana" pitchFamily="34" charset="0"/>
          <a:ea typeface="MS PGothic" panose="020B0600070205080204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Verdana" pitchFamily="34" charset="0"/>
          <a:ea typeface="MS PGothic" panose="020B0600070205080204" pitchFamily="34" charset="-128"/>
          <a:cs typeface="MS PGothic" pitchFamily="34" charset="-128"/>
        </a:defRPr>
      </a:lvl5pPr>
      <a:lvl6pPr marL="509412" algn="l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Verdana" pitchFamily="34" charset="0"/>
        </a:defRPr>
      </a:lvl6pPr>
      <a:lvl7pPr marL="1018824" algn="l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Verdana" pitchFamily="34" charset="0"/>
        </a:defRPr>
      </a:lvl7pPr>
      <a:lvl8pPr marL="1528237" algn="l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Verdana" pitchFamily="34" charset="0"/>
        </a:defRPr>
      </a:lvl8pPr>
      <a:lvl9pPr marL="2037649" algn="l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Verdana" pitchFamily="34" charset="0"/>
        </a:defRPr>
      </a:lvl9pPr>
    </p:titleStyle>
    <p:bodyStyle>
      <a:lvl1pPr marL="303213" indent="-303213" algn="l" rtl="0" eaLnBrk="0" fontAlgn="base" hangingPunct="0">
        <a:spcBef>
          <a:spcPct val="20000"/>
        </a:spcBef>
        <a:spcAft>
          <a:spcPct val="0"/>
        </a:spcAft>
        <a:buClr>
          <a:srgbClr val="EB641B"/>
        </a:buClr>
        <a:buSzPct val="95000"/>
        <a:buFont typeface="Wingdings 2" panose="05020102010507070707" pitchFamily="18" charset="2"/>
        <a:buChar char=""/>
        <a:defRPr sz="25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itchFamily="34" charset="-128"/>
        </a:defRPr>
      </a:lvl1pPr>
      <a:lvl2pPr marL="712788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0175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322388" indent="-233363" algn="l" rtl="0" eaLnBrk="0" fontAlgn="base" hangingPunct="0">
        <a:spcBef>
          <a:spcPct val="20000"/>
        </a:spcBef>
        <a:spcAft>
          <a:spcPct val="0"/>
        </a:spcAft>
        <a:buClr>
          <a:srgbClr val="EB641B"/>
        </a:buClr>
        <a:buSzPct val="6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628775" indent="-233363" algn="l" rtl="0" eaLnBrk="0" fontAlgn="base" hangingPunct="0">
        <a:spcBef>
          <a:spcPct val="20000"/>
        </a:spcBef>
        <a:spcAft>
          <a:spcPct val="0"/>
        </a:spcAft>
        <a:buClr>
          <a:srgbClr val="39639D"/>
        </a:buClr>
        <a:buSzPct val="6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935767" indent="-23433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31" indent="-203765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45179" indent="-203765" algn="l" rtl="0" eaLnBrk="1" latinLnBrk="0" hangingPunct="1">
        <a:spcBef>
          <a:spcPct val="20000"/>
        </a:spcBef>
        <a:buClr>
          <a:schemeClr val="tx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750826" indent="-203765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racticeit.cs.washington.edu/practiceit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ChristopherT.Nugent@calbaptist.edu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2" Type="http://schemas.openxmlformats.org/officeDocument/2006/relationships/hyperlink" Target="github.com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contact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mgxAT1mgR8tzu7SXaOmOxcg4AwyoLaXoVNAR9_JLDZ8/edit#gid=0" TargetMode="External"/><Relationship Id="rId2" Type="http://schemas.openxmlformats.org/officeDocument/2006/relationships/hyperlink" Target="https://practiceit.cs.washington.edu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754063" y="949325"/>
            <a:ext cx="8969375" cy="1295400"/>
          </a:xfrm>
        </p:spPr>
        <p:txBody>
          <a:bodyPr/>
          <a:lstStyle/>
          <a:p>
            <a:r>
              <a:rPr lang="en-US" altLang="en-US" sz="4800" dirty="0" smtClean="0"/>
              <a:t>EGR 222</a:t>
            </a:r>
            <a:r>
              <a:rPr lang="en-US" altLang="en-US" sz="4800" dirty="0"/>
              <a:t> </a:t>
            </a:r>
            <a:r>
              <a:rPr lang="en-US" altLang="en-US" sz="4800" dirty="0" smtClean="0"/>
              <a:t/>
            </a:r>
            <a:br>
              <a:rPr lang="en-US" altLang="en-US" sz="4800" dirty="0" smtClean="0"/>
            </a:br>
            <a:r>
              <a:rPr lang="en-US" altLang="en-US" sz="4800" dirty="0" smtClean="0"/>
              <a:t>Software Engineering</a:t>
            </a:r>
            <a:endParaRPr lang="en-US" altLang="en-US" dirty="0" smtClean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754063" y="2675732"/>
            <a:ext cx="8550275" cy="1985962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dirty="0" smtClean="0"/>
              <a:t>Dr. </a:t>
            </a:r>
            <a:r>
              <a:rPr lang="en-US" altLang="en-US" dirty="0" err="1" smtClean="0"/>
              <a:t>Mikyung</a:t>
            </a:r>
            <a:r>
              <a:rPr lang="en-US" altLang="en-US" dirty="0" smtClean="0"/>
              <a:t> Han, Ph.D.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 smtClean="0"/>
              <a:t>California Baptist University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493963" indent="-2079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51163" indent="-2079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08363" indent="-2079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65563" indent="-2079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893F08-E771-4B36-9AF0-009026BF8153}" type="slidenum">
              <a:rPr lang="en-US" altLang="en-US" sz="1300">
                <a:solidFill>
                  <a:srgbClr val="424242"/>
                </a:solidFill>
              </a:rPr>
              <a:pPr/>
              <a:t>1</a:t>
            </a:fld>
            <a:endParaRPr lang="en-US" altLang="en-US" sz="1300">
              <a:solidFill>
                <a:srgbClr val="424242"/>
              </a:solidFill>
            </a:endParaRPr>
          </a:p>
        </p:txBody>
      </p:sp>
      <p:sp>
        <p:nvSpPr>
          <p:cNvPr id="5125" name="Rectangle 3"/>
          <p:cNvSpPr txBox="1">
            <a:spLocks/>
          </p:cNvSpPr>
          <p:nvPr/>
        </p:nvSpPr>
        <p:spPr bwMode="auto">
          <a:xfrm>
            <a:off x="754063" y="4374937"/>
            <a:ext cx="855027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 defTabSz="1017588"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 defTabSz="1017588"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defTabSz="1017588"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defTabSz="1017588"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defTabSz="1017588"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493963" indent="-207963" defTabSz="10175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51163" indent="-207963" defTabSz="10175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08363" indent="-207963" defTabSz="10175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65563" indent="-207963" defTabSz="10175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EB641B"/>
              </a:buClr>
              <a:buSzPct val="95000"/>
            </a:pPr>
            <a:r>
              <a:rPr lang="en-US" altLang="en-US" sz="3200" b="1" dirty="0" smtClean="0"/>
              <a:t>Introduction</a:t>
            </a:r>
            <a:endParaRPr lang="en-US" altLang="en-US" sz="3200" b="1" dirty="0"/>
          </a:p>
          <a:p>
            <a:pPr algn="ctr" eaLnBrk="1" hangingPunct="1">
              <a:spcBef>
                <a:spcPct val="20000"/>
              </a:spcBef>
              <a:buClr>
                <a:srgbClr val="EB641B"/>
              </a:buClr>
              <a:buSzPct val="95000"/>
            </a:pPr>
            <a:endParaRPr lang="en-US" altLang="en-US" sz="2500" b="1" dirty="0"/>
          </a:p>
        </p:txBody>
      </p:sp>
      <p:pic>
        <p:nvPicPr>
          <p:cNvPr id="6" name="Picture 4" descr="Image result for welc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189917"/>
            <a:ext cx="6553200" cy="23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Each Class…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minute of Silence and Stillness</a:t>
            </a:r>
          </a:p>
          <a:p>
            <a:pPr lvl="1"/>
            <a:r>
              <a:rPr lang="en-US" dirty="0" smtClean="0"/>
              <a:t>With a music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Quite our minds </a:t>
            </a:r>
          </a:p>
          <a:p>
            <a:endParaRPr lang="en-US" dirty="0" smtClean="0"/>
          </a:p>
          <a:p>
            <a:r>
              <a:rPr lang="en-US" dirty="0" smtClean="0"/>
              <a:t>Refocus our attention to God</a:t>
            </a:r>
            <a:endParaRPr lang="en-US" dirty="0"/>
          </a:p>
          <a:p>
            <a:pPr lvl="1"/>
            <a:r>
              <a:rPr lang="en-US" dirty="0" smtClean="0"/>
              <a:t>God wants to speak to you!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phdcomics.com/comics/archive/phd051013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699403" cy="460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9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Java Programs 4</a:t>
            </a:r>
            <a:r>
              <a:rPr lang="en-US" baseline="30000" dirty="0" smtClean="0"/>
              <a:t>th</a:t>
            </a:r>
            <a:r>
              <a:rPr lang="en-US" dirty="0" smtClean="0"/>
              <a:t> edition by </a:t>
            </a:r>
            <a:r>
              <a:rPr lang="en-US" dirty="0" err="1" smtClean="0"/>
              <a:t>Reges</a:t>
            </a:r>
            <a:r>
              <a:rPr lang="en-US" dirty="0" smtClean="0"/>
              <a:t>/</a:t>
            </a:r>
            <a:r>
              <a:rPr lang="en-US" dirty="0" err="1" smtClean="0"/>
              <a:t>Stepp</a:t>
            </a:r>
            <a:endParaRPr lang="en-US" dirty="0" smtClean="0"/>
          </a:p>
          <a:p>
            <a:pPr marL="439738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      </a:t>
            </a:r>
          </a:p>
        </p:txBody>
      </p:sp>
      <p:pic>
        <p:nvPicPr>
          <p:cNvPr id="1028" name="Picture 4" descr="Image result for building java progr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2472398"/>
            <a:ext cx="2514600" cy="311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51460" y="6205615"/>
            <a:ext cx="9506039" cy="8024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You will be using the same book for EGR221 Data Structure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240827" y="6096000"/>
            <a:ext cx="9506039" cy="12213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Exercise 0 Upload the proof of textbook </a:t>
            </a:r>
          </a:p>
          <a:p>
            <a:pPr algn="ctr"/>
            <a:r>
              <a:rPr lang="en-US" sz="2400" dirty="0" smtClean="0"/>
              <a:t>Worth 1% of your final grade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/>
              <a:t>P</a:t>
            </a:r>
            <a:r>
              <a:rPr lang="en-US" sz="2400" dirty="0" smtClean="0"/>
              <a:t>hysical or electronic version of the book)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322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buy the textbook?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Aren't books obsolete in the days of the </a:t>
            </a:r>
            <a:r>
              <a:rPr lang="en-US" dirty="0" smtClean="0"/>
              <a:t>Internet in 2009? </a:t>
            </a:r>
          </a:p>
          <a:p>
            <a:r>
              <a:rPr lang="en-US" b="1" dirty="0" smtClean="0"/>
              <a:t>No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dirty="0" smtClean="0"/>
              <a:t>A </a:t>
            </a:r>
            <a:r>
              <a:rPr lang="en-US" dirty="0"/>
              <a:t>good book is a well-written, clear, coherent, and comprehensive introduction to the subject material.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reason to pay </a:t>
            </a:r>
            <a:r>
              <a:rPr lang="en-US" dirty="0" smtClean="0"/>
              <a:t>is </a:t>
            </a:r>
            <a:r>
              <a:rPr lang="en-US" dirty="0"/>
              <a:t>for its </a:t>
            </a:r>
            <a:r>
              <a:rPr lang="en-US" b="1" dirty="0"/>
              <a:t>writing</a:t>
            </a:r>
            <a:r>
              <a:rPr lang="en-US" dirty="0"/>
              <a:t> and </a:t>
            </a:r>
            <a:r>
              <a:rPr lang="en-US" b="1" dirty="0"/>
              <a:t>editing</a:t>
            </a:r>
            <a:r>
              <a:rPr lang="en-US" dirty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Internet gives </a:t>
            </a:r>
            <a:r>
              <a:rPr lang="en-US" dirty="0"/>
              <a:t>only a fractured and partial view of the conceptual </a:t>
            </a:r>
            <a:r>
              <a:rPr lang="en-US" dirty="0" smtClean="0"/>
              <a:t>material</a:t>
            </a:r>
          </a:p>
          <a:p>
            <a:pPr lvl="1"/>
            <a:r>
              <a:rPr lang="en-US" dirty="0"/>
              <a:t>Yes, Internet </a:t>
            </a:r>
            <a:r>
              <a:rPr lang="en-US" dirty="0" smtClean="0"/>
              <a:t>is </a:t>
            </a:r>
            <a:r>
              <a:rPr lang="en-US" dirty="0"/>
              <a:t>extremely useful in helping you understand a specific error message or </a:t>
            </a:r>
            <a:r>
              <a:rPr lang="en-US" dirty="0" smtClean="0"/>
              <a:t>looking up Java specs </a:t>
            </a:r>
            <a:br>
              <a:rPr lang="en-US" dirty="0" smtClean="0"/>
            </a:br>
            <a:r>
              <a:rPr lang="en-US" dirty="0" smtClean="0"/>
              <a:t>(highly encouraged to use it for this purpose)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Concepts </a:t>
            </a:r>
            <a:r>
              <a:rPr lang="en-US" dirty="0"/>
              <a:t>are much more important than low-level programming </a:t>
            </a:r>
            <a:r>
              <a:rPr lang="en-US" dirty="0" smtClean="0"/>
              <a:t>details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1397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buy the textbook?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</a:t>
            </a:r>
            <a:r>
              <a:rPr lang="en-US" dirty="0"/>
              <a:t>has been burned by overpaying for a bad book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But this books is EXTREMELY well-written</a:t>
            </a:r>
          </a:p>
          <a:p>
            <a:r>
              <a:rPr lang="en-US" dirty="0" smtClean="0"/>
              <a:t>Will </a:t>
            </a:r>
            <a:r>
              <a:rPr lang="en-US" dirty="0"/>
              <a:t>learn much </a:t>
            </a:r>
            <a:r>
              <a:rPr lang="en-US" dirty="0" smtClean="0"/>
              <a:t>and find </a:t>
            </a:r>
            <a:r>
              <a:rPr lang="en-US" dirty="0"/>
              <a:t>them useful far into the </a:t>
            </a:r>
            <a:r>
              <a:rPr lang="en-US" dirty="0" smtClean="0"/>
              <a:t>future! </a:t>
            </a:r>
          </a:p>
          <a:p>
            <a:pPr lvl="1"/>
            <a:r>
              <a:rPr lang="en-US" dirty="0"/>
              <a:t>Well worth your while to have them on your </a:t>
            </a:r>
            <a:r>
              <a:rPr lang="en-US" dirty="0" smtClean="0"/>
              <a:t>bookshelf</a:t>
            </a:r>
          </a:p>
          <a:p>
            <a:pPr lvl="1"/>
            <a:endParaRPr lang="en-US" dirty="0"/>
          </a:p>
          <a:p>
            <a:r>
              <a:rPr lang="en-US" dirty="0" smtClean="0"/>
              <a:t>The same book is use for EGR 221 Data Structures</a:t>
            </a:r>
          </a:p>
          <a:p>
            <a:pPr lvl="1"/>
            <a:r>
              <a:rPr lang="en-US" dirty="0" smtClean="0"/>
              <a:t>Cost effective!</a:t>
            </a:r>
          </a:p>
          <a:p>
            <a:endParaRPr lang="en-US" dirty="0"/>
          </a:p>
          <a:p>
            <a:r>
              <a:rPr lang="en-US" dirty="0" smtClean="0"/>
              <a:t>You will be actually reading them!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Logical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828800"/>
            <a:ext cx="3429000" cy="587248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3"/>
                </a:solidFill>
              </a:rPr>
              <a:t>Part 1</a:t>
            </a:r>
          </a:p>
          <a:p>
            <a:r>
              <a:rPr lang="en-US" dirty="0" smtClean="0"/>
              <a:t>Programming Basics Review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346686" y="1791352"/>
            <a:ext cx="3998019" cy="587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marL="303213" indent="-303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itchFamily="34" charset="-128"/>
              </a:defRPr>
            </a:lvl1pPr>
            <a:lvl2pPr marL="7127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0175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322388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628775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935767" indent="-23433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531" indent="-203765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5179" indent="-203765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50826" indent="-203765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accent3"/>
                </a:solidFill>
              </a:rPr>
              <a:t>Part 2</a:t>
            </a:r>
          </a:p>
          <a:p>
            <a:r>
              <a:rPr lang="en-US" dirty="0" smtClean="0"/>
              <a:t>OOP Principles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100808" y="1747520"/>
            <a:ext cx="0" cy="587248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81800" y="1769436"/>
            <a:ext cx="0" cy="587248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039375" y="1747520"/>
            <a:ext cx="3177540" cy="587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marL="303213" indent="-303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itchFamily="34" charset="-128"/>
              </a:defRPr>
            </a:lvl1pPr>
            <a:lvl2pPr marL="7127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0175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322388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628775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935767" indent="-23433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531" indent="-203765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5179" indent="-203765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50826" indent="-203765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accent3"/>
                </a:solidFill>
              </a:rPr>
              <a:t>Part 3</a:t>
            </a:r>
          </a:p>
          <a:p>
            <a:r>
              <a:rPr lang="en-US" dirty="0" smtClean="0"/>
              <a:t>Overview of SE</a:t>
            </a:r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-284664" y="2989521"/>
            <a:ext cx="3429000" cy="587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marL="303213" indent="-303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itchFamily="34" charset="-128"/>
              </a:defRPr>
            </a:lvl1pPr>
            <a:lvl2pPr marL="7127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0175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322388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628775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935767" indent="-23433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531" indent="-203765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5179" indent="-203765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50826" indent="-203765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lvl="1"/>
            <a:r>
              <a:rPr lang="en-US" dirty="0" smtClean="0"/>
              <a:t>80% are recap from EGR 121</a:t>
            </a:r>
          </a:p>
          <a:p>
            <a:pPr lvl="1"/>
            <a:r>
              <a:rPr lang="en-US" dirty="0" smtClean="0"/>
              <a:t>With more rigor</a:t>
            </a:r>
          </a:p>
          <a:p>
            <a:pPr lvl="1"/>
            <a:r>
              <a:rPr lang="en-US" dirty="0" smtClean="0"/>
              <a:t>20% new things specific to Java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925461" y="2989521"/>
            <a:ext cx="3998019" cy="587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marL="303213" indent="-303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itchFamily="34" charset="-128"/>
              </a:defRPr>
            </a:lvl1pPr>
            <a:lvl2pPr marL="7127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0175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322388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628775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935767" indent="-23433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531" indent="-203765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5179" indent="-203765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50826" indent="-203765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esign and </a:t>
            </a:r>
            <a:r>
              <a:rPr lang="en-US" dirty="0" err="1" smtClean="0"/>
              <a:t>impl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w class and objects</a:t>
            </a:r>
          </a:p>
          <a:p>
            <a:pPr lvl="1"/>
            <a:r>
              <a:rPr lang="en-US" dirty="0" smtClean="0"/>
              <a:t>Deep-dive into Java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588508" y="2956737"/>
            <a:ext cx="3343075" cy="587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marL="303213" indent="-303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itchFamily="34" charset="-128"/>
              </a:defRPr>
            </a:lvl1pPr>
            <a:lvl2pPr marL="7127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0175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322388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628775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935767" indent="-23433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531" indent="-203765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5179" indent="-203765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50826" indent="-203765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30,000 foot </a:t>
            </a:r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Mini-tour of your future courses in SE/CS</a:t>
            </a:r>
          </a:p>
          <a:p>
            <a:pPr lvl="1"/>
            <a:r>
              <a:rPr lang="en-US" dirty="0" smtClean="0"/>
              <a:t>Final project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2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title"/>
          </p:nvPr>
        </p:nvSpPr>
        <p:spPr>
          <a:xfrm>
            <a:off x="628649" y="844550"/>
            <a:ext cx="9051925" cy="796925"/>
          </a:xfrm>
        </p:spPr>
        <p:txBody>
          <a:bodyPr/>
          <a:lstStyle/>
          <a:p>
            <a:r>
              <a:rPr lang="en-US" altLang="en-US" dirty="0" smtClean="0"/>
              <a:t>Tips for Success 1: </a:t>
            </a:r>
            <a:br>
              <a:rPr lang="en-US" altLang="en-US" dirty="0" smtClean="0"/>
            </a:br>
            <a:r>
              <a:rPr lang="en-US" altLang="en-US" dirty="0" smtClean="0"/>
              <a:t>Be resource-savvy</a:t>
            </a:r>
          </a:p>
        </p:txBody>
      </p:sp>
      <p:sp>
        <p:nvSpPr>
          <p:cNvPr id="7171" name="Content Placeholder 5"/>
          <p:cNvSpPr>
            <a:spLocks noGrp="1"/>
          </p:cNvSpPr>
          <p:nvPr>
            <p:ph idx="1"/>
          </p:nvPr>
        </p:nvSpPr>
        <p:spPr>
          <a:xfrm>
            <a:off x="250825" y="1921256"/>
            <a:ext cx="9807575" cy="5872163"/>
          </a:xfrm>
        </p:spPr>
        <p:txBody>
          <a:bodyPr/>
          <a:lstStyle/>
          <a:p>
            <a:r>
              <a:rPr lang="en-US" altLang="en-US" sz="2400" dirty="0" smtClean="0"/>
              <a:t>Come to </a:t>
            </a:r>
            <a:r>
              <a:rPr lang="en-US" altLang="en-US" sz="2400" dirty="0" smtClean="0">
                <a:solidFill>
                  <a:srgbClr val="0070C0"/>
                </a:solidFill>
              </a:rPr>
              <a:t>lecture</a:t>
            </a:r>
            <a:r>
              <a:rPr lang="en-US" altLang="en-US" sz="2400" dirty="0" smtClean="0"/>
              <a:t>!</a:t>
            </a:r>
          </a:p>
          <a:p>
            <a:r>
              <a:rPr lang="en-US" altLang="en-US" sz="2400" dirty="0" smtClean="0"/>
              <a:t>Visit </a:t>
            </a:r>
            <a:r>
              <a:rPr lang="en-US" altLang="en-US" sz="2400" dirty="0" smtClean="0">
                <a:solidFill>
                  <a:srgbClr val="0070C0"/>
                </a:solidFill>
              </a:rPr>
              <a:t>blackboard</a:t>
            </a:r>
            <a:r>
              <a:rPr lang="en-US" altLang="en-US" sz="2400" dirty="0" smtClean="0"/>
              <a:t> and check </a:t>
            </a:r>
            <a:r>
              <a:rPr lang="en-US" altLang="en-US" sz="2400" dirty="0" smtClean="0">
                <a:solidFill>
                  <a:srgbClr val="0070C0"/>
                </a:solidFill>
              </a:rPr>
              <a:t>CBU email</a:t>
            </a:r>
            <a:r>
              <a:rPr lang="en-US" altLang="en-US" sz="2400" dirty="0" smtClean="0"/>
              <a:t> often!</a:t>
            </a:r>
          </a:p>
          <a:p>
            <a:pPr marL="0" indent="0">
              <a:buNone/>
            </a:pPr>
            <a:endParaRPr lang="en-US" altLang="en-US" sz="1100" dirty="0" smtClean="0"/>
          </a:p>
          <a:p>
            <a:r>
              <a:rPr lang="en-US" altLang="en-US" sz="2400" dirty="0" smtClean="0"/>
              <a:t>Utilize ALL of the resources!</a:t>
            </a:r>
          </a:p>
          <a:p>
            <a:pPr lvl="1"/>
            <a:r>
              <a:rPr lang="en-US" altLang="en-US" sz="2400" dirty="0" smtClean="0">
                <a:solidFill>
                  <a:srgbClr val="0070C0"/>
                </a:solidFill>
              </a:rPr>
              <a:t>Come visit me in Office Hours</a:t>
            </a:r>
          </a:p>
          <a:p>
            <a:pPr lvl="1"/>
            <a:r>
              <a:rPr lang="en-US" altLang="en-US" sz="2400" dirty="0" smtClean="0">
                <a:solidFill>
                  <a:srgbClr val="0070C0"/>
                </a:solidFill>
              </a:rPr>
              <a:t>Your TA (TBD)</a:t>
            </a:r>
          </a:p>
          <a:p>
            <a:pPr lvl="1"/>
            <a:r>
              <a:rPr lang="en-US" altLang="en-US" sz="2400" dirty="0" smtClean="0">
                <a:solidFill>
                  <a:srgbClr val="FF0000"/>
                </a:solidFill>
              </a:rPr>
              <a:t>Textbook</a:t>
            </a:r>
            <a:r>
              <a:rPr lang="en-US" altLang="en-US" sz="2400" dirty="0" smtClean="0">
                <a:solidFill>
                  <a:srgbClr val="0070C0"/>
                </a:solidFill>
              </a:rPr>
              <a:t> and Videos!</a:t>
            </a:r>
          </a:p>
          <a:p>
            <a:pPr lvl="1"/>
            <a:r>
              <a:rPr lang="en-US" altLang="en-US" sz="2400" dirty="0" smtClean="0">
                <a:solidFill>
                  <a:srgbClr val="0070C0"/>
                </a:solidFill>
              </a:rPr>
              <a:t>Slides and Lecture examples</a:t>
            </a:r>
          </a:p>
          <a:p>
            <a:pPr lvl="1"/>
            <a:r>
              <a:rPr lang="en-US" altLang="en-US" sz="2400" dirty="0" smtClean="0">
                <a:solidFill>
                  <a:srgbClr val="0070C0"/>
                </a:solidFill>
              </a:rPr>
              <a:t>Practice-It!!!!! </a:t>
            </a:r>
            <a:r>
              <a:rPr lang="en-US" altLang="en-US" sz="2400" dirty="0" smtClean="0">
                <a:solidFill>
                  <a:srgbClr val="0070C0"/>
                </a:solidFill>
                <a:hlinkClick r:id="rId2"/>
              </a:rPr>
              <a:t>http://practiceit.cs.washington.edu/practiceit/</a:t>
            </a:r>
            <a:endParaRPr lang="en-US" altLang="en-US" sz="2400" dirty="0" smtClean="0">
              <a:solidFill>
                <a:srgbClr val="0070C0"/>
              </a:solidFill>
            </a:endParaRPr>
          </a:p>
          <a:p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2617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00238"/>
            <a:ext cx="9807575" cy="58721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If you don’t understand something, it’s a good sign</a:t>
            </a:r>
            <a:br>
              <a:rPr lang="en-US" altLang="en-US" sz="2800" dirty="0" smtClean="0"/>
            </a:br>
            <a:endParaRPr lang="en-US" altLang="en-US" sz="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Having confusion, doubts, questions are </a:t>
            </a:r>
            <a:r>
              <a:rPr lang="en-US" altLang="en-US" sz="2400" dirty="0" smtClean="0"/>
              <a:t>super healthy </a:t>
            </a:r>
            <a:r>
              <a:rPr lang="en-US" altLang="en-US" sz="2400" dirty="0"/>
              <a:t>signs that your brain is working and trying to </a:t>
            </a:r>
            <a:r>
              <a:rPr lang="en-US" altLang="en-US" sz="2400" dirty="0" smtClean="0"/>
              <a:t>understand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So when you do, </a:t>
            </a:r>
            <a:r>
              <a:rPr lang="en-US" altLang="en-US" sz="2400" dirty="0"/>
              <a:t>d</a:t>
            </a:r>
            <a:r>
              <a:rPr lang="en-US" altLang="en-US" sz="2400" dirty="0" smtClean="0"/>
              <a:t>on’t be frustrated!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700" dirty="0" smtClean="0"/>
              <a:t>Instead </a:t>
            </a:r>
            <a:r>
              <a:rPr lang="en-US" altLang="en-US" sz="2700" b="1" dirty="0" smtClean="0">
                <a:solidFill>
                  <a:srgbClr val="0070C0"/>
                </a:solidFill>
              </a:rPr>
              <a:t>ASK </a:t>
            </a:r>
            <a:r>
              <a:rPr lang="en-US" altLang="en-US" sz="2700" b="1" dirty="0">
                <a:solidFill>
                  <a:srgbClr val="0070C0"/>
                </a:solidFill>
              </a:rPr>
              <a:t>QUESTIONS</a:t>
            </a:r>
            <a:r>
              <a:rPr lang="en-US" altLang="en-US" sz="2700" dirty="0"/>
              <a:t> (especially “WHY</a:t>
            </a:r>
            <a:r>
              <a:rPr lang="en-US" altLang="en-US" sz="2700" dirty="0" smtClean="0"/>
              <a:t>?”)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If </a:t>
            </a:r>
            <a:r>
              <a:rPr lang="en-US" altLang="en-US" sz="2400" dirty="0"/>
              <a:t>you have a question, the chances </a:t>
            </a:r>
            <a:r>
              <a:rPr lang="en-US" altLang="en-US" sz="2400" dirty="0" smtClean="0"/>
              <a:t>are 10 </a:t>
            </a:r>
            <a:r>
              <a:rPr lang="en-US" altLang="en-US" sz="2400" dirty="0"/>
              <a:t>others 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in </a:t>
            </a:r>
            <a:r>
              <a:rPr lang="en-US" altLang="en-US" sz="2400" dirty="0"/>
              <a:t>the room will also have the same question</a:t>
            </a:r>
            <a:r>
              <a:rPr lang="en-US" altLang="en-US" sz="2400" dirty="0" smtClean="0"/>
              <a:t>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“The only dumb questions are the ones unspoken”</a:t>
            </a:r>
          </a:p>
          <a:p>
            <a:pPr eaLnBrk="1" hangingPunct="1">
              <a:lnSpc>
                <a:spcPct val="90000"/>
              </a:lnSpc>
            </a:pPr>
            <a:endParaRPr lang="en-US" altLang="en-US" sz="2700" dirty="0"/>
          </a:p>
          <a:p>
            <a:pPr eaLnBrk="1" hangingPunct="1">
              <a:lnSpc>
                <a:spcPct val="90000"/>
              </a:lnSpc>
            </a:pPr>
            <a:endParaRPr lang="en-US" altLang="en-US" sz="2700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9051925" cy="796925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Tips for Success 2: </a:t>
            </a:r>
            <a:br>
              <a:rPr lang="en-US" altLang="en-US" sz="4400" dirty="0" smtClean="0"/>
            </a:br>
            <a:r>
              <a:rPr lang="en-US" altLang="en-US" sz="4400" dirty="0" smtClean="0"/>
              <a:t>Don’t take it personal</a:t>
            </a:r>
          </a:p>
        </p:txBody>
      </p:sp>
    </p:spTree>
    <p:extLst>
      <p:ext uri="{BB962C8B-B14F-4D97-AF65-F5344CB8AC3E}">
        <p14:creationId xmlns:p14="http://schemas.microsoft.com/office/powerpoint/2010/main" val="42405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00238"/>
            <a:ext cx="9807575" cy="58721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700" dirty="0" smtClean="0"/>
              <a:t>The </a:t>
            </a:r>
            <a:r>
              <a:rPr lang="en-US" altLang="en-US" sz="2700" dirty="0"/>
              <a:t>course material is </a:t>
            </a:r>
            <a:r>
              <a:rPr lang="en-US" altLang="en-US" sz="2700" dirty="0" smtClean="0"/>
              <a:t>cumulative and fast-paced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7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700" dirty="0" smtClean="0"/>
              <a:t>Often times extensions actually work against you because you are loosing time to work on the next more important assignment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Statistically proven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Don’t try to test it yourself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Wisest person learn from others’ experience</a:t>
            </a:r>
          </a:p>
          <a:p>
            <a:pPr eaLnBrk="1" hangingPunct="1">
              <a:lnSpc>
                <a:spcPct val="90000"/>
              </a:lnSpc>
            </a:pPr>
            <a:endParaRPr lang="en-US" altLang="en-US" sz="31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Remember</a:t>
            </a:r>
            <a:r>
              <a:rPr lang="en-US" altLang="en-US" sz="2800" dirty="0"/>
              <a:t>: </a:t>
            </a:r>
            <a:r>
              <a:rPr lang="en-US" altLang="en-US" sz="2800" dirty="0" smtClean="0"/>
              <a:t>all assignments </a:t>
            </a:r>
            <a:r>
              <a:rPr lang="en-US" altLang="en-US" sz="2800" dirty="0"/>
              <a:t>must be </a:t>
            </a:r>
            <a:r>
              <a:rPr lang="en-US" altLang="en-US" sz="2800" b="1" dirty="0">
                <a:solidFill>
                  <a:srgbClr val="0070C0"/>
                </a:solidFill>
              </a:rPr>
              <a:t>your </a:t>
            </a:r>
            <a:r>
              <a:rPr lang="en-US" altLang="en-US" sz="2800" b="1" dirty="0" smtClean="0">
                <a:solidFill>
                  <a:srgbClr val="0070C0"/>
                </a:solidFill>
              </a:rPr>
              <a:t>own work</a:t>
            </a:r>
            <a:r>
              <a:rPr lang="en-US" altLang="en-US" sz="2800" dirty="0" smtClean="0"/>
              <a:t>!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700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9051925" cy="796925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Tips for Success </a:t>
            </a:r>
            <a:r>
              <a:rPr lang="en-US" altLang="en-US" sz="4400" dirty="0"/>
              <a:t>3</a:t>
            </a:r>
            <a:r>
              <a:rPr lang="en-US" altLang="en-US" sz="4400" dirty="0" smtClean="0"/>
              <a:t>: </a:t>
            </a:r>
            <a:br>
              <a:rPr lang="en-US" altLang="en-US" sz="4400" dirty="0" smtClean="0"/>
            </a:br>
            <a:r>
              <a:rPr lang="en-US" altLang="en-US" sz="4400" dirty="0" smtClean="0"/>
              <a:t>Keep up with the Assignments</a:t>
            </a:r>
          </a:p>
        </p:txBody>
      </p:sp>
    </p:spTree>
    <p:extLst>
      <p:ext uri="{BB962C8B-B14F-4D97-AF65-F5344CB8AC3E}">
        <p14:creationId xmlns:p14="http://schemas.microsoft.com/office/powerpoint/2010/main" val="30927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if the work I did was really mine?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5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About Myself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 bwMode="auto">
          <a:xfrm>
            <a:off x="4685190" y="5798344"/>
            <a:ext cx="4814411" cy="133937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75089" indent="-75089"/>
            <a:endParaRPr lang="en-US" altLang="en-US" sz="2640"/>
          </a:p>
          <a:p>
            <a:pPr marL="75089" indent="-75089"/>
            <a:endParaRPr lang="en-US" altLang="en-US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3685" y="5679599"/>
            <a:ext cx="9370378" cy="523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422050" y="5590540"/>
            <a:ext cx="3493" cy="27590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0" name="Picture 2" descr="http://cache.graphicslib.viator.com/graphicslib/thumbs674x446/5749/SITours/3-night-seoul-sightseeing-and-shopping-tour-in-seoul-14656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5" y="2948464"/>
            <a:ext cx="251110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675799" y="4345465"/>
            <a:ext cx="1681638" cy="1154271"/>
          </a:xfrm>
          <a:prstGeom prst="wedgeRoundRectCallout">
            <a:avLst>
              <a:gd name="adj1" fmla="val 47807"/>
              <a:gd name="adj2" fmla="val 586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77190">
              <a:defRPr/>
            </a:pPr>
            <a:r>
              <a:rPr lang="en-US" sz="1485" dirty="0">
                <a:solidFill>
                  <a:prstClr val="white"/>
                </a:solidFill>
              </a:rPr>
              <a:t>Born, Raised in Seoul, Korea </a:t>
            </a:r>
            <a:br>
              <a:rPr lang="en-US" sz="1485" dirty="0">
                <a:solidFill>
                  <a:prstClr val="white"/>
                </a:solidFill>
              </a:rPr>
            </a:br>
            <a:r>
              <a:rPr lang="en-US" sz="1485" dirty="0">
                <a:solidFill>
                  <a:prstClr val="white"/>
                </a:solidFill>
              </a:rPr>
              <a:t>till 2005</a:t>
            </a:r>
          </a:p>
        </p:txBody>
      </p:sp>
      <p:pic>
        <p:nvPicPr>
          <p:cNvPr id="27652" name="Picture 4" descr="https://hunterkelsey.files.wordpress.com/2013/04/uttow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567" y="2964181"/>
            <a:ext cx="2458720" cy="162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H="1">
            <a:off x="4356895" y="5553870"/>
            <a:ext cx="1746" cy="27590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2933700" y="4527074"/>
            <a:ext cx="1533208" cy="970915"/>
          </a:xfrm>
          <a:prstGeom prst="wedgeRoundRectCallout">
            <a:avLst>
              <a:gd name="adj1" fmla="val 38831"/>
              <a:gd name="adj2" fmla="val 617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77190">
              <a:defRPr/>
            </a:pPr>
            <a:r>
              <a:rPr lang="en-US" sz="1485" dirty="0">
                <a:solidFill>
                  <a:prstClr val="white"/>
                </a:solidFill>
              </a:rPr>
              <a:t>Did MS/PhD</a:t>
            </a:r>
            <a:br>
              <a:rPr lang="en-US" sz="1485" dirty="0">
                <a:solidFill>
                  <a:prstClr val="white"/>
                </a:solidFill>
              </a:rPr>
            </a:br>
            <a:r>
              <a:rPr lang="en-US" sz="1485" dirty="0">
                <a:solidFill>
                  <a:prstClr val="white"/>
                </a:solidFill>
              </a:rPr>
              <a:t>at UT Austin, TX till 2011</a:t>
            </a:r>
          </a:p>
        </p:txBody>
      </p:sp>
      <p:pic>
        <p:nvPicPr>
          <p:cNvPr id="27654" name="Picture 6" descr="http://www.microsoft.com/presspass/imagegallery/images/corporate/campus/Commons_we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540" y="2948465"/>
            <a:ext cx="2467451" cy="164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ounded Rectangular Callout 19"/>
          <p:cNvSpPr/>
          <p:nvPr/>
        </p:nvSpPr>
        <p:spPr>
          <a:xfrm>
            <a:off x="6076950" y="4467702"/>
            <a:ext cx="1627505" cy="1063466"/>
          </a:xfrm>
          <a:prstGeom prst="wedgeRoundRectCallout">
            <a:avLst>
              <a:gd name="adj1" fmla="val 52050"/>
              <a:gd name="adj2" fmla="val 635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77190">
              <a:defRPr/>
            </a:pPr>
            <a:endParaRPr lang="en-US" sz="1485" dirty="0">
              <a:solidFill>
                <a:prstClr val="white"/>
              </a:solidFill>
            </a:endParaRPr>
          </a:p>
          <a:p>
            <a:pPr algn="ctr" defTabSz="377190">
              <a:defRPr/>
            </a:pPr>
            <a:r>
              <a:rPr lang="en-US" sz="1485" dirty="0">
                <a:solidFill>
                  <a:prstClr val="white"/>
                </a:solidFill>
              </a:rPr>
              <a:t>Worked 4 years </a:t>
            </a:r>
            <a:br>
              <a:rPr lang="en-US" sz="1485" dirty="0">
                <a:solidFill>
                  <a:prstClr val="white"/>
                </a:solidFill>
              </a:rPr>
            </a:br>
            <a:r>
              <a:rPr lang="en-US" sz="1485" dirty="0">
                <a:solidFill>
                  <a:prstClr val="white"/>
                </a:solidFill>
              </a:rPr>
              <a:t>at Microsoft Redmond, WA</a:t>
            </a:r>
          </a:p>
          <a:p>
            <a:pPr algn="ctr" defTabSz="377190">
              <a:defRPr/>
            </a:pPr>
            <a:r>
              <a:rPr lang="en-US" sz="1485" dirty="0">
                <a:solidFill>
                  <a:prstClr val="white"/>
                </a:solidFill>
              </a:rPr>
              <a:t>till 2015</a:t>
            </a:r>
          </a:p>
          <a:p>
            <a:pPr algn="ctr" defTabSz="377190">
              <a:defRPr/>
            </a:pPr>
            <a:endParaRPr lang="en-US" sz="1485" dirty="0">
              <a:solidFill>
                <a:prstClr val="white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057198" y="5574825"/>
            <a:ext cx="3493" cy="27590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CBU_Powerpoin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5" r="49059" b="79"/>
          <a:stretch>
            <a:fillRect/>
          </a:stretch>
        </p:blipFill>
        <p:spPr bwMode="auto">
          <a:xfrm>
            <a:off x="8072915" y="2862898"/>
            <a:ext cx="148431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ounded Rectangular Callout 22"/>
          <p:cNvSpPr/>
          <p:nvPr/>
        </p:nvSpPr>
        <p:spPr>
          <a:xfrm>
            <a:off x="8017034" y="4568985"/>
            <a:ext cx="1681638" cy="860901"/>
          </a:xfrm>
          <a:prstGeom prst="wedgeRoundRectCallout">
            <a:avLst>
              <a:gd name="adj1" fmla="val -45075"/>
              <a:gd name="adj2" fmla="val 632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77190">
              <a:defRPr/>
            </a:pPr>
            <a:r>
              <a:rPr lang="en-US" sz="1485" dirty="0">
                <a:solidFill>
                  <a:prstClr val="white"/>
                </a:solidFill>
              </a:rPr>
              <a:t>Professor at CBU</a:t>
            </a:r>
          </a:p>
        </p:txBody>
      </p:sp>
    </p:spTree>
    <p:extLst>
      <p:ext uri="{BB962C8B-B14F-4D97-AF65-F5344CB8AC3E}">
        <p14:creationId xmlns:p14="http://schemas.microsoft.com/office/powerpoint/2010/main" val="72419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0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Cheating vs.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3"/>
                </a:solidFill>
              </a:rPr>
              <a:t>Gilligan’s Island Rule</a:t>
            </a:r>
            <a:endParaRPr lang="en-US" sz="3200" dirty="0"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55" y="2438400"/>
            <a:ext cx="9337358" cy="48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8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Cheating vs.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3"/>
                </a:solidFill>
              </a:rPr>
              <a:t>Freedom of Information Rule</a:t>
            </a:r>
          </a:p>
          <a:p>
            <a:pPr lvl="1"/>
            <a:r>
              <a:rPr lang="en-US" sz="2800" dirty="0" smtClean="0"/>
              <a:t>Always </a:t>
            </a:r>
            <a:r>
              <a:rPr lang="en-US" sz="2800" dirty="0"/>
              <a:t>write the name(s) of who you talk with about your assignments on your </a:t>
            </a:r>
            <a:r>
              <a:rPr lang="en-US" sz="2800" dirty="0" smtClean="0"/>
              <a:t>assignment</a:t>
            </a:r>
          </a:p>
          <a:p>
            <a:pPr lvl="1"/>
            <a:r>
              <a:rPr lang="en-US" sz="2800" dirty="0" smtClean="0"/>
              <a:t>Programming – write as part of comment in the file that has main() method</a:t>
            </a:r>
          </a:p>
          <a:p>
            <a:pPr lvl="1"/>
            <a:r>
              <a:rPr lang="en-US" sz="2800" dirty="0"/>
              <a:t>Other - </a:t>
            </a:r>
            <a:r>
              <a:rPr lang="en-US" sz="2800" dirty="0" smtClean="0"/>
              <a:t>at </a:t>
            </a:r>
            <a:r>
              <a:rPr lang="en-US" sz="2800" dirty="0"/>
              <a:t>the top of the first page  </a:t>
            </a:r>
            <a:endParaRPr lang="en-US" sz="2800" dirty="0" smtClean="0">
              <a:solidFill>
                <a:schemeClr val="accent3"/>
              </a:solidFill>
            </a:endParaRPr>
          </a:p>
          <a:p>
            <a:pPr marL="439738" lvl="1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378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00238"/>
            <a:ext cx="9807575" cy="58721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700" dirty="0" smtClean="0"/>
              <a:t>The most valuable skills to be successful in this class, in your career, in your life!</a:t>
            </a:r>
          </a:p>
          <a:p>
            <a:pPr eaLnBrk="1" hangingPunct="1">
              <a:lnSpc>
                <a:spcPct val="90000"/>
              </a:lnSpc>
            </a:pPr>
            <a:endParaRPr lang="en-US" altLang="en-US" sz="27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700" dirty="0" smtClean="0"/>
              <a:t>Q: How many hours to invest </a:t>
            </a:r>
            <a:r>
              <a:rPr lang="en-US" sz="2800" dirty="0" smtClean="0"/>
              <a:t>outside </a:t>
            </a:r>
            <a:r>
              <a:rPr lang="en-US" sz="2800" dirty="0"/>
              <a:t>of the class </a:t>
            </a:r>
            <a:r>
              <a:rPr lang="en-US" sz="2800" dirty="0" smtClean="0"/>
              <a:t>per class contact hour?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Remember 101?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For 3 unit class, how many hours should you put </a:t>
            </a:r>
            <a:br>
              <a:rPr lang="en-US" altLang="en-US" sz="2400" dirty="0" smtClean="0"/>
            </a:br>
            <a:r>
              <a:rPr lang="en-US" altLang="en-US" sz="2400" dirty="0" smtClean="0"/>
              <a:t>outside of this class? 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7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700" dirty="0"/>
          </a:p>
          <a:p>
            <a:pPr eaLnBrk="1" hangingPunct="1">
              <a:lnSpc>
                <a:spcPct val="90000"/>
              </a:lnSpc>
            </a:pPr>
            <a:endParaRPr lang="en-US" altLang="en-US" sz="27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700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9051925" cy="796925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Tips for Success </a:t>
            </a:r>
            <a:r>
              <a:rPr lang="en-US" altLang="en-US" sz="4400" dirty="0"/>
              <a:t>4</a:t>
            </a:r>
            <a:r>
              <a:rPr lang="en-US" altLang="en-US" sz="4400" dirty="0" smtClean="0"/>
              <a:t>: </a:t>
            </a:r>
            <a:r>
              <a:rPr lang="en-US" altLang="en-US" sz="4400" dirty="0"/>
              <a:t/>
            </a:r>
            <a:br>
              <a:rPr lang="en-US" altLang="en-US" sz="4400" dirty="0"/>
            </a:br>
            <a:r>
              <a:rPr lang="en-US" altLang="en-US" sz="4400" dirty="0" smtClean="0"/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199789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 9 hours per week: Total of 12 hours</a:t>
            </a:r>
          </a:p>
          <a:p>
            <a:r>
              <a:rPr lang="en-US" dirty="0" smtClean="0"/>
              <a:t>I will you 1 hour free!</a:t>
            </a:r>
          </a:p>
          <a:p>
            <a:endParaRPr lang="en-US" dirty="0" smtClean="0"/>
          </a:p>
          <a:p>
            <a:r>
              <a:rPr lang="en-US" dirty="0" smtClean="0"/>
              <a:t>11 hours per week</a:t>
            </a:r>
            <a:endParaRPr lang="en-US" dirty="0"/>
          </a:p>
          <a:p>
            <a:pPr lvl="1"/>
            <a:r>
              <a:rPr lang="en-US" dirty="0" smtClean="0"/>
              <a:t>Lecture : 1 hour x 2 = 2 hours</a:t>
            </a:r>
          </a:p>
          <a:p>
            <a:pPr lvl="1"/>
            <a:r>
              <a:rPr lang="en-US" dirty="0" smtClean="0"/>
              <a:t>PI Exercise : 30 min per question x 4 = 2 hours</a:t>
            </a:r>
          </a:p>
          <a:p>
            <a:pPr lvl="1"/>
            <a:r>
              <a:rPr lang="en-US" dirty="0" smtClean="0"/>
              <a:t>Video : 15 min per video x 4 per week = 1 hour</a:t>
            </a:r>
          </a:p>
          <a:p>
            <a:pPr lvl="1"/>
            <a:r>
              <a:rPr lang="en-US" dirty="0" smtClean="0"/>
              <a:t>Textbook/PPT : 30-45 min per class = 1 hour 30 min</a:t>
            </a:r>
          </a:p>
          <a:p>
            <a:pPr lvl="1"/>
            <a:r>
              <a:rPr lang="en-US" dirty="0" smtClean="0"/>
              <a:t>HW : 4 - 5 hours</a:t>
            </a:r>
          </a:p>
          <a:p>
            <a:pPr lvl="1"/>
            <a:endParaRPr lang="en-US" dirty="0"/>
          </a:p>
          <a:p>
            <a:r>
              <a:rPr lang="en-US" dirty="0" smtClean="0"/>
              <a:t>I will give you weekend!</a:t>
            </a:r>
          </a:p>
          <a:p>
            <a:r>
              <a:rPr lang="en-US" dirty="0" smtClean="0"/>
              <a:t>Excluding lecture, excluding weekend, </a:t>
            </a:r>
            <a:r>
              <a:rPr lang="en-US" b="1" dirty="0" smtClean="0"/>
              <a:t>1 hour 15 min</a:t>
            </a:r>
            <a:r>
              <a:rPr lang="en-US" dirty="0" smtClean="0"/>
              <a:t> each day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68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….If Things are </a:t>
            </a:r>
            <a:br>
              <a:rPr lang="en-US" sz="4400" dirty="0" smtClean="0"/>
            </a:br>
            <a:r>
              <a:rPr lang="en-US" sz="4400" dirty="0" smtClean="0"/>
              <a:t>Taking Longer than it should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</a:t>
            </a:r>
            <a:r>
              <a:rPr lang="en-US" dirty="0"/>
              <a:t>take it personal </a:t>
            </a:r>
          </a:p>
          <a:p>
            <a:r>
              <a:rPr lang="en-US" dirty="0"/>
              <a:t>Take it as a </a:t>
            </a:r>
            <a:r>
              <a:rPr lang="en-US" b="1" dirty="0"/>
              <a:t>signal</a:t>
            </a:r>
            <a:r>
              <a:rPr lang="en-US" dirty="0"/>
              <a:t> to seek out </a:t>
            </a:r>
            <a:r>
              <a:rPr lang="en-US" dirty="0" smtClean="0"/>
              <a:t>community</a:t>
            </a:r>
          </a:p>
          <a:p>
            <a:endParaRPr lang="en-US" dirty="0"/>
          </a:p>
          <a:p>
            <a:r>
              <a:rPr lang="en-US" dirty="0" smtClean="0"/>
              <a:t>Q: Can you learn a language by yourself?</a:t>
            </a:r>
          </a:p>
          <a:p>
            <a:endParaRPr lang="en-US" dirty="0" smtClean="0"/>
          </a:p>
          <a:p>
            <a:r>
              <a:rPr lang="en-US" dirty="0" smtClean="0"/>
              <a:t>Find a buddy</a:t>
            </a:r>
          </a:p>
          <a:p>
            <a:r>
              <a:rPr lang="en-US" dirty="0" smtClean="0"/>
              <a:t>Find a community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3800" y="3753927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1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Tutoring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</a:p>
          <a:p>
            <a:r>
              <a:rPr lang="en-US" dirty="0" smtClean="0"/>
              <a:t>4-5 handsome and awesome tutor lined up</a:t>
            </a:r>
          </a:p>
          <a:p>
            <a:r>
              <a:rPr lang="en-US" dirty="0" smtClean="0"/>
              <a:t>Will be held least 3-4 times a week</a:t>
            </a:r>
          </a:p>
          <a:p>
            <a:r>
              <a:rPr lang="en-US" dirty="0" smtClean="0"/>
              <a:t>Extra credit opportunity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0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 Reading Club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student evaluation</a:t>
            </a:r>
          </a:p>
          <a:p>
            <a:r>
              <a:rPr lang="en-US" dirty="0" smtClean="0"/>
              <a:t>Need 6-8 self-motivated students as facilitator </a:t>
            </a:r>
          </a:p>
          <a:p>
            <a:pPr lvl="1"/>
            <a:r>
              <a:rPr lang="en-US" dirty="0" smtClean="0"/>
              <a:t>Commitment : 45 min weekly or bi-weekly</a:t>
            </a:r>
          </a:p>
          <a:p>
            <a:pPr lvl="1"/>
            <a:endParaRPr lang="en-US" dirty="0"/>
          </a:p>
          <a:p>
            <a:r>
              <a:rPr lang="en-US" dirty="0" smtClean="0"/>
              <a:t>As a facilitator, all you have to do is show up and read textbook together based on Syllabus schedule</a:t>
            </a:r>
          </a:p>
          <a:p>
            <a:pPr lvl="1"/>
            <a:r>
              <a:rPr lang="en-US" dirty="0" smtClean="0"/>
              <a:t>Keep it short and sharp</a:t>
            </a:r>
          </a:p>
          <a:p>
            <a:pPr lvl="1"/>
            <a:r>
              <a:rPr lang="en-US" dirty="0" smtClean="0"/>
              <a:t>No need to finish all reading</a:t>
            </a:r>
          </a:p>
          <a:p>
            <a:pPr lvl="1"/>
            <a:r>
              <a:rPr lang="en-US" dirty="0" smtClean="0"/>
              <a:t>No need to discuss or answer each others question</a:t>
            </a:r>
          </a:p>
          <a:p>
            <a:pPr lvl="1"/>
            <a:r>
              <a:rPr lang="en-US" dirty="0" smtClean="0"/>
              <a:t>Do NOT do any other assignments or activities</a:t>
            </a:r>
          </a:p>
          <a:p>
            <a:pPr lvl="1"/>
            <a:r>
              <a:rPr lang="en-US" dirty="0" smtClean="0"/>
              <a:t>JUST R.E.A.D</a:t>
            </a:r>
          </a:p>
          <a:p>
            <a:r>
              <a:rPr lang="en-US" dirty="0"/>
              <a:t>Send Dr. Han an email by 1/10 </a:t>
            </a:r>
            <a:r>
              <a:rPr lang="en-US" dirty="0" smtClean="0"/>
              <a:t>EOD</a:t>
            </a:r>
          </a:p>
          <a:p>
            <a:r>
              <a:rPr lang="en-US" dirty="0" smtClean="0"/>
              <a:t>Extra credit given to the facilitators and the regular participants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82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Your Own Study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Encourage reading textbook and lecture notes</a:t>
            </a:r>
          </a:p>
          <a:p>
            <a:r>
              <a:rPr lang="en-US" dirty="0" smtClean="0"/>
              <a:t>Work on the assignments together</a:t>
            </a:r>
          </a:p>
          <a:p>
            <a:r>
              <a:rPr lang="en-US" dirty="0" smtClean="0"/>
              <a:t>Study for exams together</a:t>
            </a:r>
          </a:p>
          <a:p>
            <a:endParaRPr lang="en-US" dirty="0" smtClean="0"/>
          </a:p>
          <a:p>
            <a:r>
              <a:rPr lang="en-US" dirty="0" smtClean="0"/>
              <a:t>Extra credit given to all participants</a:t>
            </a:r>
          </a:p>
          <a:p>
            <a:pPr lvl="1"/>
            <a:r>
              <a:rPr lang="en-US" dirty="0" smtClean="0"/>
              <a:t>Need to provide me a meeting log: Include time, place, and people participated, and what you did</a:t>
            </a:r>
          </a:p>
          <a:p>
            <a:pPr lvl="1"/>
            <a:r>
              <a:rPr lang="en-US" dirty="0" smtClean="0"/>
              <a:t>Regularity recommended: weekly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ecause assignments are weekly!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Shhh</a:t>
            </a:r>
            <a:r>
              <a:rPr lang="en-US" dirty="0" smtClean="0"/>
              <a:t>….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00" y="2362200"/>
            <a:ext cx="5003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676" y="1752600"/>
            <a:ext cx="9807575" cy="58721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700" dirty="0" smtClean="0"/>
              <a:t>I will be revealing these secrets throughout the semester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Stay tuned!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700" dirty="0" smtClean="0"/>
              <a:t>Secret #1: Knowing lecture is limited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 dirty="0" smtClean="0">
                <a:solidFill>
                  <a:srgbClr val="DDDDDD"/>
                </a:solidFill>
              </a:rPr>
              <a:t>Secret #2: Knowing it doesn’t happen overnight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 dirty="0" smtClean="0">
                <a:solidFill>
                  <a:srgbClr val="DDDDDD"/>
                </a:solidFill>
              </a:rPr>
              <a:t>Secret #3: Knowing the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 dirty="0" smtClean="0">
                <a:solidFill>
                  <a:srgbClr val="DDDDDD"/>
                </a:solidFill>
              </a:rPr>
              <a:t>Secret #4 ….</a:t>
            </a:r>
            <a:endParaRPr lang="en-US" altLang="en-US" sz="2700" dirty="0">
              <a:solidFill>
                <a:srgbClr val="DDDDDD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700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475"/>
            <a:ext cx="9051925" cy="796925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Secrets To Beautiful Programming</a:t>
            </a:r>
          </a:p>
        </p:txBody>
      </p:sp>
    </p:spTree>
    <p:extLst>
      <p:ext uri="{BB962C8B-B14F-4D97-AF65-F5344CB8AC3E}">
        <p14:creationId xmlns:p14="http://schemas.microsoft.com/office/powerpoint/2010/main" val="42372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My family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 bwMode="auto">
          <a:xfrm>
            <a:off x="4685190" y="5798344"/>
            <a:ext cx="4814411" cy="133937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75089" indent="-75089"/>
            <a:endParaRPr lang="en-US" altLang="en-US" sz="2640"/>
          </a:p>
          <a:p>
            <a:pPr marL="75089" indent="-75089"/>
            <a:endParaRPr lang="en-US" altLang="en-US" smtClean="0"/>
          </a:p>
        </p:txBody>
      </p:sp>
      <p:pic>
        <p:nvPicPr>
          <p:cNvPr id="1026" name="Picture 2" descr="https://lh3.googleusercontent.com/prgYEtRsQzii15yDjTB44BvPX4daOpbLxC2rsHdyXJmOf8aqLUfSGZYrBWfecyui3ZicwHRltExWfOXx1UgxvpW-ZubufPMW-bBk9VfaVDBpDWI_e0_-uyLCUEEc1E_XEexdQwFHsgRu59sa5L-jVciIQFtfYY098OF-GCsDF9gay-nNGYZ_J2UUO2orhnqQrIIQfLfrQ2x-GlruHVNa6VG8gCAw2y8Ws2BOcBupIAlIZ5_SE83OtwgExSgWnNrOPEZb0irEZI5qsh8rZF_PX5g_Q0bj5gs9IomGo-Yf1CmKZpIWJ9QSH7SPTHZ7EgPTMkGMeRUjqVcYs1bxwqCutinJA8ipDMOt4t2dwX7MANyQwhe6P3Q84XlZpz8PObPeePPLpLVRfiFh3rlak1bkE5ChQxwrJ6iLDDqb4kVS_yq3eQAbdclRGjw0pYd4udmRZGRJIzz4mtDWJcSiTq_q_UUUIetN7_0uFZ0jQVN9m_L42iiitB3bo8WaGWVBbj2dCyaJIPd3sPa-EAbecAwkozHnXYVgOSJL0WMyY_xaNaKt97QwUcOTS2FGVBsXct04Om_OZI8pXZilgGTmGj53PVC3u0tWTnbI7njuIz4-_yFntIwllak_Ui1hJDMk-Ho=w960-h718-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1940144"/>
            <a:ext cx="5842953" cy="437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MkOwEiP2jFKPda0QVjY1DyjIwinN1391NduJfV9l3nnBupB0A0S43DHRQL51Fal8SwQM35VZ92TwpZV-wk-wTt-GoTWtepz6yr7LFPuvp0wH1EeJSCo-stpDILwYXGj6iYTGHbN57_BBsQZuSdXTCPJBaZb-4-lXLHXkcPPv8Sukf164su__imIetG_JFmDkQcoq91vWzPyDrUe3N9bh4E7uaGgsyVPHhRn1OZgxFeOvGr5nP-S6VSu1hxBl5zSPmuzb1pZWs3OzqWU517vStWiQLuLHmWgOQSoyJxcXPUCA-VNBym_sJW6s1qieDgHAYdJPtAhXA9k7jvrxXun_m8HDo9X8E7Mtj2MnOSTln_Xo65D34Ppai0cLrp1GgzQosDuRFEctm1YcYnTG4N71kFr_DgshaJzsAf6j1wRB1xVTRs4IzMbMrHOOs2XYF2E2sQO0YIxYWNlVslXPpNBrIM6QioDixr3AtclDc2RiQ8wnTCcB2RqKNfen_rA__KlusJZ8n8dt2-YJeCUYxtqJAq6ZcQUe0uCPwzdulHEKC-aXOi4yglZ70Et11KzevQP-9Y_kzJPcA8X0hkVfnvaYvOY6EiLZYudB6VmuNS_OcB8qoVy-4sRiCmuYm3ireqw=w960-h540-n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" b="2048"/>
          <a:stretch/>
        </p:blipFill>
        <p:spPr bwMode="auto">
          <a:xfrm>
            <a:off x="6388716" y="1958340"/>
            <a:ext cx="2990196" cy="169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EEyIQc60wrqYk2AoBPK07ROzc5SawYrJYW1ggsqC3J3Yl140ChmjrF2eOxb04YMSjv0yVxndlrz7XxMm06W7e8Tji4P3jc7igxFLUX8ehzqZSTSPZnWaP0i4CsFh0OtWM2mlMUd21_bOVNe1csvMW_gfaIYa__xLJGn6qy47wi4xQikBgvRFj_AI1GxqIFl2ZkUhdsLjtBask0nuXHV0G20G0TW5KkYlpE879eDIIdkgfX5LOarPWh8u2wgPhaIEtQNSKNQsv6FD_0EVWK9pN_ri5K3Qh6UG0sw1FD5CP09nkKYi6SM40ZNBt05koZgxf93R9YSwoLPKSxc35AO36Bs_-2snDqPfPDiZGDADrkMTVnC22SxjyHn0H1nbHVg2xRL9Y5U-Tv8gExGWZzEs__fF79qDJRWMHoOPPaI41W2Tr0TnwhJR6piboDGxqOJqKLbRYlLm8wX5RLDRQvPkIYXNIiR-OazPjrYxMBC5XzvSvVQoghrbX9MXDMx3IR0F83xvfpf0Z9qjezVn9_0YEB7OFkuK-YFODtvia2wEfx8GcDf6F8s0uV4et3g8-EOKWhRMxyP4tRqWDUVBoV0SiFFWx4H9CvCYuPSzBwXq_S4vklNauhIXFO3CNI4MqoLK=w1385-h923-n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7" t="8656" r="13800" b="7044"/>
          <a:stretch/>
        </p:blipFill>
        <p:spPr bwMode="auto">
          <a:xfrm>
            <a:off x="6388716" y="3676076"/>
            <a:ext cx="2990196" cy="263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74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is Limited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1:20+ ratio is not the best for learning esp. true for programming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Many </a:t>
            </a:r>
            <a:r>
              <a:rPr lang="en-US" sz="2800" dirty="0"/>
              <a:t>ways to write code that does the same </a:t>
            </a:r>
            <a:r>
              <a:rPr lang="en-US" sz="2800" dirty="0" smtClean="0"/>
              <a:t>thing</a:t>
            </a:r>
          </a:p>
          <a:p>
            <a:pPr lvl="1"/>
            <a:r>
              <a:rPr lang="en-US" sz="2500" dirty="0"/>
              <a:t>Lecture can only cover a limited </a:t>
            </a:r>
            <a:r>
              <a:rPr lang="en-US" sz="2500" dirty="0" smtClean="0"/>
              <a:t>set!</a:t>
            </a:r>
            <a:endParaRPr lang="en-US" sz="2500" dirty="0"/>
          </a:p>
          <a:p>
            <a:endParaRPr lang="en-US" sz="2800" dirty="0"/>
          </a:p>
          <a:p>
            <a:r>
              <a:rPr lang="en-US" sz="2800" dirty="0" smtClean="0"/>
              <a:t>I kept the slides comprehensive </a:t>
            </a:r>
            <a:endParaRPr lang="en-US" sz="2800" dirty="0"/>
          </a:p>
          <a:p>
            <a:pPr lvl="1"/>
            <a:r>
              <a:rPr lang="en-US" dirty="0" smtClean="0"/>
              <a:t>Slides are longer than what I can cover during lecture</a:t>
            </a:r>
          </a:p>
          <a:p>
            <a:pPr lvl="1"/>
            <a:r>
              <a:rPr lang="en-US" dirty="0" smtClean="0"/>
              <a:t>I will be skipping slides and focus on key concepts only</a:t>
            </a:r>
          </a:p>
          <a:p>
            <a:pPr lvl="1"/>
            <a:r>
              <a:rPr lang="en-US" dirty="0" smtClean="0"/>
              <a:t>Hidden slides : because it is a recap from EGR121 C++</a:t>
            </a:r>
          </a:p>
          <a:p>
            <a:pPr marL="439738" lvl="1" indent="0">
              <a:buNone/>
            </a:pP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3472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9052560" cy="797030"/>
          </a:xfrm>
        </p:spPr>
        <p:txBody>
          <a:bodyPr/>
          <a:lstStyle/>
          <a:p>
            <a:r>
              <a:rPr lang="en-US" sz="4400" dirty="0" smtClean="0"/>
              <a:t>Good news: </a:t>
            </a:r>
            <a:br>
              <a:rPr lang="en-US" sz="4400" dirty="0" smtClean="0"/>
            </a:br>
            <a:r>
              <a:rPr lang="en-US" sz="4400" dirty="0" smtClean="0"/>
              <a:t>Lecture is Limited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Even if you don’t like the lecture</a:t>
            </a:r>
          </a:p>
          <a:p>
            <a:endParaRPr lang="en-US" sz="2800" dirty="0"/>
          </a:p>
          <a:p>
            <a:r>
              <a:rPr lang="en-US" sz="2800" dirty="0" smtClean="0"/>
              <a:t>It is only &lt; 20% of your learning experience</a:t>
            </a:r>
          </a:p>
          <a:p>
            <a:pPr lvl="1"/>
            <a:r>
              <a:rPr lang="en-US" sz="2500" dirty="0" smtClean="0"/>
              <a:t>2 hours vs 9 hours!</a:t>
            </a:r>
            <a:endParaRPr lang="en-US" sz="2500" dirty="0"/>
          </a:p>
          <a:p>
            <a:endParaRPr lang="en-US" sz="2800" dirty="0" smtClean="0"/>
          </a:p>
          <a:p>
            <a:r>
              <a:rPr lang="en-US" sz="2800" dirty="0" smtClean="0"/>
              <a:t>“I wasted 1 hour today, therefore it’s a bad day and I am going to waste the other 23 hours!” </a:t>
            </a:r>
          </a:p>
          <a:p>
            <a:pPr lvl="1"/>
            <a:r>
              <a:rPr lang="en-US" sz="2500" dirty="0" smtClean="0"/>
              <a:t>Still false and foolish whether the initial waste was because of you or somebody else!</a:t>
            </a:r>
          </a:p>
          <a:p>
            <a:pPr marL="439738" lvl="1" indent="0">
              <a:buNone/>
            </a:pP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29008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Your Part is So Much </a:t>
            </a:r>
            <a:r>
              <a:rPr lang="en-US" sz="4400" dirty="0"/>
              <a:t>M</a:t>
            </a:r>
            <a:r>
              <a:rPr lang="en-US" sz="4400" dirty="0" smtClean="0"/>
              <a:t>ore!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Whether that’s a </a:t>
            </a:r>
            <a:r>
              <a:rPr lang="en-US" dirty="0"/>
              <a:t>g</a:t>
            </a:r>
            <a:r>
              <a:rPr lang="en-US" dirty="0" smtClean="0"/>
              <a:t>ood news or bad news it is your choice!</a:t>
            </a:r>
          </a:p>
          <a:p>
            <a:endParaRPr lang="en-US" dirty="0" smtClean="0"/>
          </a:p>
          <a:p>
            <a:r>
              <a:rPr lang="en-US" dirty="0" smtClean="0"/>
              <a:t>Yes</a:t>
            </a:r>
            <a:r>
              <a:rPr lang="en-US" dirty="0"/>
              <a:t>, be ACTIVELY ENGAGED during lecture</a:t>
            </a:r>
          </a:p>
          <a:p>
            <a:pPr lvl="1"/>
            <a:r>
              <a:rPr lang="en-US" dirty="0"/>
              <a:t>Take notes, </a:t>
            </a:r>
            <a:r>
              <a:rPr lang="en-US" dirty="0" smtClean="0"/>
              <a:t>packet </a:t>
            </a:r>
            <a:r>
              <a:rPr lang="en-US" dirty="0"/>
              <a:t>and work </a:t>
            </a:r>
            <a:r>
              <a:rPr lang="en-US" dirty="0" smtClean="0"/>
              <a:t>sheets exercises 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But even more important components </a:t>
            </a:r>
            <a:r>
              <a:rPr lang="en-US" dirty="0" smtClean="0"/>
              <a:t>than lecture is</a:t>
            </a:r>
            <a:endParaRPr lang="en-US" dirty="0"/>
          </a:p>
          <a:p>
            <a:pPr lvl="1"/>
            <a:r>
              <a:rPr lang="en-US" dirty="0"/>
              <a:t>Video, HW, Practice-It, Tutoring session, Group </a:t>
            </a:r>
            <a:r>
              <a:rPr lang="en-US" dirty="0" smtClean="0"/>
              <a:t>study</a:t>
            </a:r>
          </a:p>
          <a:p>
            <a:pPr lvl="1"/>
            <a:r>
              <a:rPr lang="en-US" dirty="0" smtClean="0"/>
              <a:t>Textbook, textbook, textbook!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/>
              <a:t>to </a:t>
            </a:r>
            <a:r>
              <a:rPr lang="en-US" dirty="0">
                <a:solidFill>
                  <a:srgbClr val="FF6600"/>
                </a:solidFill>
              </a:rPr>
              <a:t>think like a </a:t>
            </a:r>
            <a:r>
              <a:rPr lang="en-US" dirty="0" smtClean="0">
                <a:solidFill>
                  <a:srgbClr val="FF6600"/>
                </a:solidFill>
              </a:rPr>
              <a:t>software engineer </a:t>
            </a:r>
          </a:p>
          <a:p>
            <a:pPr lvl="1"/>
            <a:r>
              <a:rPr lang="en-US" altLang="en-US" sz="2400" dirty="0"/>
              <a:t>Thinking critically about </a:t>
            </a:r>
            <a:r>
              <a:rPr lang="en-US" altLang="en-US" sz="2400" dirty="0" smtClean="0"/>
              <a:t>designs and implementation given the requirement within given time limit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/>
              <a:t>c</a:t>
            </a:r>
            <a:r>
              <a:rPr lang="en-US" dirty="0" smtClean="0"/>
              <a:t>an only come from</a:t>
            </a:r>
          </a:p>
          <a:p>
            <a:r>
              <a:rPr lang="en-US" dirty="0"/>
              <a:t>b</a:t>
            </a:r>
            <a:r>
              <a:rPr lang="en-US" dirty="0" smtClean="0"/>
              <a:t>e actively engaged both inside and outside of class!</a:t>
            </a:r>
          </a:p>
          <a:p>
            <a:endParaRPr lang="en-US" dirty="0"/>
          </a:p>
          <a:p>
            <a:pPr marL="439738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2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During class, </a:t>
            </a:r>
            <a:br>
              <a:rPr lang="en-US" sz="4000" dirty="0" smtClean="0"/>
            </a:br>
            <a:r>
              <a:rPr lang="en-US" sz="4000" dirty="0" smtClean="0"/>
              <a:t>please </a:t>
            </a:r>
            <a:r>
              <a:rPr lang="en-US" sz="4000" dirty="0"/>
              <a:t>interrupt and ask questions!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17" r="-6653"/>
          <a:stretch>
            <a:fillRect/>
          </a:stretch>
        </p:blipFill>
        <p:spPr bwMode="auto">
          <a:xfrm>
            <a:off x="838200" y="1554480"/>
            <a:ext cx="8188951" cy="500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854767"/>
            <a:ext cx="8794115" cy="3831273"/>
          </a:xfrm>
          <a:prstGeom prst="rect">
            <a:avLst/>
          </a:prstGeom>
        </p:spPr>
        <p:txBody>
          <a:bodyPr vert="horz" lIns="100584" tIns="50292" rIns="100584" bIns="50292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5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sz="35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sz="35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sz="35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sz="35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sz="35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sz="35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sz="35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sz="35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  <a:defRPr/>
            </a:pPr>
            <a:r>
              <a:rPr lang="en-US" sz="35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Classes are your time to learn, not my time to talk! </a:t>
            </a:r>
          </a:p>
          <a:p>
            <a:pPr marL="0" indent="0" algn="ctr">
              <a:buNone/>
              <a:defRPr/>
            </a:pPr>
            <a:r>
              <a:rPr lang="en-US" sz="35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Let’s do this together!</a:t>
            </a:r>
          </a:p>
        </p:txBody>
      </p:sp>
    </p:spTree>
    <p:extLst>
      <p:ext uri="{BB962C8B-B14F-4D97-AF65-F5344CB8AC3E}">
        <p14:creationId xmlns:p14="http://schemas.microsoft.com/office/powerpoint/2010/main" val="55948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When you have questions </a:t>
            </a:r>
            <a:br>
              <a:rPr lang="en-US" sz="4000" dirty="0" smtClean="0"/>
            </a:br>
            <a:r>
              <a:rPr lang="en-US" sz="4000" dirty="0" smtClean="0"/>
              <a:t>outside of class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" y="1676400"/>
            <a:ext cx="9806940" cy="5872480"/>
          </a:xfrm>
        </p:spPr>
        <p:txBody>
          <a:bodyPr/>
          <a:lstStyle/>
          <a:p>
            <a:r>
              <a:rPr lang="en-US" b="1" dirty="0" smtClean="0"/>
              <a:t>Below strategy is to protect everyone’s time and ensure you have the best quality resource available when you need </a:t>
            </a:r>
          </a:p>
          <a:p>
            <a:endParaRPr lang="en-US" b="1" dirty="0" smtClean="0"/>
          </a:p>
          <a:p>
            <a:r>
              <a:rPr lang="en-US" b="1" dirty="0" smtClean="0"/>
              <a:t>You may have </a:t>
            </a:r>
            <a:r>
              <a:rPr lang="en-US" b="1" dirty="0" smtClean="0">
                <a:solidFill>
                  <a:srgbClr val="0070C0"/>
                </a:solidFill>
              </a:rPr>
              <a:t>technical</a:t>
            </a:r>
            <a:r>
              <a:rPr lang="en-US" b="1" dirty="0" smtClean="0"/>
              <a:t> questions</a:t>
            </a:r>
          </a:p>
          <a:p>
            <a:pPr lvl="1"/>
            <a:r>
              <a:rPr lang="en-US" dirty="0" smtClean="0"/>
              <a:t>Programming questions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on-programming questions : IDE or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You may have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 smtClean="0">
                <a:solidFill>
                  <a:srgbClr val="0070C0"/>
                </a:solidFill>
              </a:rPr>
              <a:t>on-technical</a:t>
            </a:r>
            <a:r>
              <a:rPr lang="en-US" b="1" dirty="0" smtClean="0"/>
              <a:t> questions</a:t>
            </a:r>
          </a:p>
          <a:p>
            <a:pPr lvl="1"/>
            <a:r>
              <a:rPr lang="en-US" dirty="0" smtClean="0"/>
              <a:t>Classroom related, attendance, CHANCE, due date,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Career advice</a:t>
            </a:r>
          </a:p>
          <a:p>
            <a:pPr lvl="1"/>
            <a:r>
              <a:rPr lang="en-US" dirty="0" smtClean="0"/>
              <a:t>Lecture content clarification</a:t>
            </a:r>
          </a:p>
          <a:p>
            <a:pPr lvl="1"/>
            <a:r>
              <a:rPr lang="en-US" dirty="0" smtClean="0"/>
              <a:t>Homework spec clarification</a:t>
            </a:r>
          </a:p>
          <a:p>
            <a:pPr lvl="1"/>
            <a:r>
              <a:rPr lang="en-US" dirty="0" smtClean="0"/>
              <a:t>Grade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580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When you have </a:t>
            </a:r>
            <a:r>
              <a:rPr lang="en-US" sz="3600" b="1" dirty="0">
                <a:solidFill>
                  <a:srgbClr val="0070C0"/>
                </a:solidFill>
              </a:rPr>
              <a:t>technical</a:t>
            </a:r>
            <a:r>
              <a:rPr lang="en-US" sz="3600" dirty="0" smtClean="0"/>
              <a:t> questions…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" y="1676400"/>
            <a:ext cx="9806940" cy="5872480"/>
          </a:xfrm>
        </p:spPr>
        <p:txBody>
          <a:bodyPr/>
          <a:lstStyle/>
          <a:p>
            <a:r>
              <a:rPr lang="en-US" b="1" dirty="0" smtClean="0"/>
              <a:t>Attend tutoring sessions! </a:t>
            </a:r>
            <a:r>
              <a:rPr lang="en-US" dirty="0" smtClean="0"/>
              <a:t>(BB </a:t>
            </a:r>
            <a:r>
              <a:rPr lang="en-US" dirty="0" smtClean="0">
                <a:sym typeface="Wingdings" panose="05000000000000000000" pitchFamily="2" charset="2"/>
              </a:rPr>
              <a:t> Tutoring Session Info)</a:t>
            </a:r>
            <a:endParaRPr lang="en-US" b="1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Refrain from sending an email during tutoring session!</a:t>
            </a:r>
          </a:p>
          <a:p>
            <a:pPr lvl="1"/>
            <a:r>
              <a:rPr lang="en-US" dirty="0" smtClean="0"/>
              <a:t>Attend in person instead or 1:1 appointment with TA or tutors</a:t>
            </a:r>
          </a:p>
          <a:p>
            <a:pPr marL="439738" lvl="1" indent="0">
              <a:buNone/>
            </a:pPr>
            <a:endParaRPr lang="en-US" dirty="0" smtClean="0"/>
          </a:p>
          <a:p>
            <a:r>
              <a:rPr lang="en-US" b="1" dirty="0" smtClean="0"/>
              <a:t>Programming questions</a:t>
            </a:r>
          </a:p>
          <a:p>
            <a:pPr lvl="1"/>
            <a:r>
              <a:rPr lang="en-US" dirty="0" smtClean="0"/>
              <a:t>Tutoring session or 1:1 help (IN-PERSON!)</a:t>
            </a:r>
          </a:p>
          <a:p>
            <a:pPr lvl="1"/>
            <a:r>
              <a:rPr lang="en-US" dirty="0" smtClean="0"/>
              <a:t>Syntax error, algorithm questions, debugging help,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lvl="1"/>
            <a:r>
              <a:rPr lang="en-US" b="1" dirty="0" smtClean="0"/>
              <a:t>Refrain from sending programming questions via email 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Other non-programming questions</a:t>
            </a:r>
          </a:p>
          <a:p>
            <a:pPr lvl="1"/>
            <a:r>
              <a:rPr lang="en-US" dirty="0" smtClean="0"/>
              <a:t>Tutoring session or 1:1 in-person help or send email to TA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failed, IntelliJ some menu is disabled,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May send email to </a:t>
            </a:r>
            <a:r>
              <a:rPr lang="en-US" dirty="0" smtClean="0">
                <a:hlinkClick r:id="rId2"/>
              </a:rPr>
              <a:t>ChristopherT.Nugent@calbaptist.edu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295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98370"/>
            <a:ext cx="9982200" cy="797030"/>
          </a:xfrm>
        </p:spPr>
        <p:txBody>
          <a:bodyPr/>
          <a:lstStyle/>
          <a:p>
            <a:r>
              <a:rPr lang="en-US" sz="3600" dirty="0">
                <a:solidFill>
                  <a:srgbClr val="464646"/>
                </a:solidFill>
              </a:rPr>
              <a:t>When you have </a:t>
            </a:r>
            <a:r>
              <a:rPr lang="en-US" sz="3600" b="1" dirty="0" smtClean="0">
                <a:solidFill>
                  <a:srgbClr val="0070C0"/>
                </a:solidFill>
              </a:rPr>
              <a:t>non-technical</a:t>
            </a:r>
            <a:r>
              <a:rPr lang="en-US" sz="3600" dirty="0" smtClean="0">
                <a:solidFill>
                  <a:srgbClr val="464646"/>
                </a:solidFill>
              </a:rPr>
              <a:t>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Classroom issues</a:t>
            </a:r>
          </a:p>
          <a:p>
            <a:pPr lvl="1"/>
            <a:r>
              <a:rPr lang="en-US" dirty="0" smtClean="0"/>
              <a:t>Excused absence, lecture content clarification, asking for CHANCE, career advice,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Ask the instructor (office hour, email, talk after class)</a:t>
            </a:r>
          </a:p>
          <a:p>
            <a:endParaRPr lang="en-US" b="1" dirty="0" smtClean="0"/>
          </a:p>
          <a:p>
            <a:r>
              <a:rPr lang="en-US" b="1" dirty="0" smtClean="0"/>
              <a:t>Ask the instructor!</a:t>
            </a:r>
          </a:p>
          <a:p>
            <a:pPr marL="439738" lvl="1" indent="0">
              <a:buNone/>
            </a:pPr>
            <a:endParaRPr lang="en-US" dirty="0"/>
          </a:p>
          <a:p>
            <a:r>
              <a:rPr lang="en-US" dirty="0" smtClean="0"/>
              <a:t>How/where/when to submit your work, </a:t>
            </a:r>
            <a:r>
              <a:rPr lang="en-US" dirty="0" err="1" smtClean="0"/>
              <a:t>etc</a:t>
            </a:r>
            <a:r>
              <a:rPr lang="en-US" dirty="0" smtClean="0"/>
              <a:t>, ALL NECESSARY INFO is in BB! </a:t>
            </a:r>
          </a:p>
          <a:p>
            <a:endParaRPr lang="en-US" dirty="0" smtClean="0"/>
          </a:p>
          <a:p>
            <a:r>
              <a:rPr lang="en-US" b="1" dirty="0" smtClean="0"/>
              <a:t>Before asking, </a:t>
            </a:r>
            <a:r>
              <a:rPr lang="en-US" b="1" dirty="0" err="1" smtClean="0"/>
              <a:t>plz</a:t>
            </a:r>
            <a:r>
              <a:rPr lang="en-US" b="1" dirty="0" smtClean="0"/>
              <a:t> READ the instruction provided! </a:t>
            </a:r>
            <a:r>
              <a:rPr lang="en-US" b="1" dirty="0" smtClean="0">
                <a:sym typeface="Wingdings" panose="05000000000000000000" pitchFamily="2" charset="2"/>
              </a:rPr>
              <a:t></a:t>
            </a:r>
          </a:p>
          <a:p>
            <a:endParaRPr lang="en-US" b="1" dirty="0" smtClean="0">
              <a:sym typeface="Wingdings" panose="05000000000000000000" pitchFamily="2" charset="2"/>
            </a:endParaRPr>
          </a:p>
          <a:p>
            <a:endParaRPr lang="en-US" b="1" dirty="0"/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201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During my office hours, can ask ANY questions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</a:p>
          <a:p>
            <a:endParaRPr lang="en-US" dirty="0" smtClean="0"/>
          </a:p>
          <a:p>
            <a:r>
              <a:rPr lang="en-US" dirty="0" smtClean="0"/>
              <a:t>My office : TEGR 332</a:t>
            </a:r>
          </a:p>
          <a:p>
            <a:r>
              <a:rPr lang="en-US" dirty="0" smtClean="0"/>
              <a:t>TBD in BB and will be posted in my office </a:t>
            </a:r>
          </a:p>
          <a:p>
            <a:endParaRPr lang="en-US" dirty="0" smtClean="0"/>
          </a:p>
          <a:p>
            <a:r>
              <a:rPr lang="en-US" dirty="0" smtClean="0"/>
              <a:t>Favor to ask: Send me an email prior to visit as the hours may change from time to time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35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grading policy document (BB -&gt; Syllabus)</a:t>
            </a:r>
            <a:endParaRPr lang="en-US" dirty="0"/>
          </a:p>
        </p:txBody>
      </p:sp>
      <p:pic>
        <p:nvPicPr>
          <p:cNvPr id="1026" name="Picture 2" descr="Image result for grading poli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3048000"/>
            <a:ext cx="287014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85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Devotional Essay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Study Group/Tutoring Session</a:t>
            </a:r>
          </a:p>
          <a:p>
            <a:endParaRPr lang="en-US" dirty="0"/>
          </a:p>
          <a:p>
            <a:r>
              <a:rPr lang="en-US" dirty="0" smtClean="0"/>
              <a:t>Textbook Reading Club</a:t>
            </a:r>
          </a:p>
          <a:p>
            <a:endParaRPr lang="en-US" dirty="0" smtClean="0"/>
          </a:p>
          <a:p>
            <a:r>
              <a:rPr lang="en-US" dirty="0" smtClean="0"/>
              <a:t>CSDS Seminar</a:t>
            </a:r>
          </a:p>
          <a:p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Learning Lab</a:t>
            </a:r>
          </a:p>
          <a:p>
            <a:endParaRPr lang="en-US" dirty="0"/>
          </a:p>
          <a:p>
            <a:r>
              <a:rPr lang="en-US" dirty="0" smtClean="0"/>
              <a:t>More!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12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Faith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752600"/>
            <a:ext cx="4251225" cy="567037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51460" y="1752600"/>
            <a:ext cx="9806940" cy="587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marL="303213" indent="-303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itchFamily="34" charset="-128"/>
              </a:defRPr>
            </a:lvl1pPr>
            <a:lvl2pPr marL="7127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0175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322388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628775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935767" indent="-23433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531" indent="-203765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5179" indent="-203765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50826" indent="-203765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Born in a Christian family</a:t>
            </a:r>
          </a:p>
          <a:p>
            <a:r>
              <a:rPr lang="en-US" dirty="0" smtClean="0"/>
              <a:t>Accepted Christ when I was in College</a:t>
            </a:r>
          </a:p>
          <a:p>
            <a:r>
              <a:rPr lang="en-US" dirty="0" smtClean="0"/>
              <a:t>Integrate faith into CS</a:t>
            </a:r>
          </a:p>
          <a:p>
            <a:r>
              <a:rPr lang="en-US" dirty="0" smtClean="0"/>
              <a:t>Member of Saddleback church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HW0 is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your environment </a:t>
            </a:r>
            <a:endParaRPr lang="en-US" dirty="0"/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err="1" smtClean="0"/>
              <a:t>IntellJ</a:t>
            </a:r>
            <a:endParaRPr lang="en-US" dirty="0" smtClean="0"/>
          </a:p>
          <a:p>
            <a:r>
              <a:rPr lang="en-US" dirty="0" smtClean="0"/>
              <a:t>Due by next class</a:t>
            </a:r>
          </a:p>
          <a:p>
            <a:r>
              <a:rPr lang="en-US" dirty="0" smtClean="0"/>
              <a:t>No programming required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098" name="Picture 2" descr="Image result for ho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862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05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and submit  “AGREEMENT FORM” before you leave</a:t>
            </a:r>
          </a:p>
          <a:p>
            <a:endParaRPr lang="en-US" dirty="0" smtClean="0"/>
          </a:p>
          <a:p>
            <a:r>
              <a:rPr lang="en-US" dirty="0" smtClean="0"/>
              <a:t>HW0 due Monday</a:t>
            </a:r>
            <a:endParaRPr lang="en-US" dirty="0"/>
          </a:p>
          <a:p>
            <a:r>
              <a:rPr lang="en-US" dirty="0" smtClean="0"/>
              <a:t>Watch Video 1 and Code Along 1 due Monday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Read Textbook</a:t>
            </a:r>
          </a:p>
          <a:p>
            <a:pPr lvl="1"/>
            <a:r>
              <a:rPr lang="en-US" dirty="0" smtClean="0"/>
              <a:t>Find your reading buddy by Wednesday</a:t>
            </a:r>
          </a:p>
          <a:p>
            <a:pPr lvl="1"/>
            <a:r>
              <a:rPr lang="en-US" dirty="0" smtClean="0"/>
              <a:t>Volunteer needed textbook reading facilitator </a:t>
            </a:r>
          </a:p>
          <a:p>
            <a:pPr marL="439738" lvl="1" indent="0">
              <a:buNone/>
            </a:pPr>
            <a:r>
              <a:rPr lang="en-US" dirty="0"/>
              <a:t> </a:t>
            </a:r>
            <a:r>
              <a:rPr lang="en-US" dirty="0" smtClean="0"/>
              <a:t>  (Commitment: 1 hour per week)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Exercise 0 (Proof of Textbook) is due next Monday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49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9052560" cy="797030"/>
          </a:xfrm>
        </p:spPr>
        <p:txBody>
          <a:bodyPr/>
          <a:lstStyle/>
          <a:p>
            <a:r>
              <a:rPr lang="en-US" sz="4000" dirty="0" smtClean="0"/>
              <a:t>Sign-up for </a:t>
            </a:r>
            <a:r>
              <a:rPr lang="en-US" sz="4000" dirty="0" err="1" smtClean="0"/>
              <a:t>Github</a:t>
            </a:r>
            <a:r>
              <a:rPr lang="en-US" sz="4000" dirty="0" smtClean="0"/>
              <a:t> and </a:t>
            </a:r>
            <a:br>
              <a:rPr lang="en-US" sz="4000" dirty="0" smtClean="0"/>
            </a:br>
            <a:r>
              <a:rPr lang="en-US" sz="4000" dirty="0" err="1" smtClean="0"/>
              <a:t>Github</a:t>
            </a:r>
            <a:r>
              <a:rPr lang="en-US" sz="4000" dirty="0" smtClean="0"/>
              <a:t> Student Pack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37" y="1752600"/>
            <a:ext cx="9806940" cy="5872480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 action="ppaction://hlinkfile"/>
              </a:rPr>
              <a:t>Github.com</a:t>
            </a:r>
            <a:r>
              <a:rPr lang="en-US" dirty="0" smtClean="0"/>
              <a:t> and sign up with your CBU email</a:t>
            </a:r>
          </a:p>
          <a:p>
            <a:pPr lvl="1"/>
            <a:r>
              <a:rPr lang="en-US" dirty="0" smtClean="0"/>
              <a:t>This creates just your regular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education.github.com/pack</a:t>
            </a:r>
            <a:r>
              <a:rPr lang="en-US" dirty="0" smtClean="0"/>
              <a:t> and request your student developer pack</a:t>
            </a:r>
          </a:p>
          <a:p>
            <a:pPr lvl="1"/>
            <a:r>
              <a:rPr lang="en-US" dirty="0" smtClean="0"/>
              <a:t>This will give you unlimited free private repo</a:t>
            </a:r>
          </a:p>
          <a:p>
            <a:endParaRPr lang="en-US" dirty="0" smtClean="0"/>
          </a:p>
          <a:p>
            <a:r>
              <a:rPr lang="en-US" dirty="0" smtClean="0"/>
              <a:t>If you do not get the approval within a day or two, then go to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github.com/contact</a:t>
            </a:r>
            <a:r>
              <a:rPr lang="en-US" dirty="0" smtClean="0"/>
              <a:t> and fill out the form to expedite the approval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Sign-up for Practice-It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Practice-It</a:t>
            </a:r>
          </a:p>
          <a:p>
            <a:pPr lvl="1"/>
            <a:r>
              <a:rPr lang="en-US" dirty="0"/>
              <a:t>a web application to help you practice solving Java programming problems online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Used by UW CSE intro Java courses </a:t>
            </a:r>
          </a:p>
          <a:p>
            <a:endParaRPr lang="en-US" dirty="0" smtClean="0"/>
          </a:p>
          <a:p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https://practiceit.cs.washington.edu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Create Account</a:t>
            </a:r>
          </a:p>
          <a:p>
            <a:r>
              <a:rPr lang="en-US" dirty="0" smtClean="0"/>
              <a:t>MUST select “California </a:t>
            </a:r>
            <a:r>
              <a:rPr lang="en-US" dirty="0" err="1" smtClean="0"/>
              <a:t>Baptist.University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Put your account info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r>
              <a:rPr lang="en-US" dirty="0" smtClean="0"/>
              <a:t>Due by EOD TODAY!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Ice-breaker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7" y="3635057"/>
            <a:ext cx="2143125" cy="21431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Name?</a:t>
            </a:r>
          </a:p>
          <a:p>
            <a:endParaRPr lang="en-US" dirty="0"/>
          </a:p>
          <a:p>
            <a:r>
              <a:rPr lang="en-US" dirty="0"/>
              <a:t>Where are you from (</a:t>
            </a:r>
            <a:r>
              <a:rPr lang="en-US" dirty="0" smtClean="0"/>
              <a:t>City)?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What is your favorite dessert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Your academic status (freshmen, sophomore, </a:t>
            </a:r>
            <a:r>
              <a:rPr lang="en-US" dirty="0" err="1" smtClean="0"/>
              <a:t>etc</a:t>
            </a:r>
            <a:r>
              <a:rPr lang="en-US" dirty="0" smtClean="0"/>
              <a:t>) and major (SE or CS or something else)? Why did you choose?</a:t>
            </a:r>
          </a:p>
          <a:p>
            <a:endParaRPr lang="en-US" dirty="0"/>
          </a:p>
          <a:p>
            <a:r>
              <a:rPr lang="en-US" dirty="0" smtClean="0"/>
              <a:t>What do you hope to get out of from this class?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What?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" y="1524000"/>
            <a:ext cx="9555480" cy="589254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784" y="1547037"/>
            <a:ext cx="42195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7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Logistics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JP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7F7F7F"/>
      </a:hlink>
      <a:folHlink>
        <a:srgbClr val="44B9E8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69284</TotalTime>
  <Words>2097</Words>
  <Application>Microsoft Office PowerPoint</Application>
  <PresentationFormat>Custom</PresentationFormat>
  <Paragraphs>342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MS PGothic</vt:lpstr>
      <vt:lpstr>Arial</vt:lpstr>
      <vt:lpstr>Lucida Sans</vt:lpstr>
      <vt:lpstr>Times New Roman</vt:lpstr>
      <vt:lpstr>Verdana</vt:lpstr>
      <vt:lpstr>Wingdings</vt:lpstr>
      <vt:lpstr>Wingdings 2</vt:lpstr>
      <vt:lpstr>BJP</vt:lpstr>
      <vt:lpstr>EGR 222  Software Engineering</vt:lpstr>
      <vt:lpstr>About Myself</vt:lpstr>
      <vt:lpstr>My family</vt:lpstr>
      <vt:lpstr>My Faith</vt:lpstr>
      <vt:lpstr>Ice-breaker</vt:lpstr>
      <vt:lpstr>Your Turn!</vt:lpstr>
      <vt:lpstr>Guess What?</vt:lpstr>
      <vt:lpstr>What Does This Mean?</vt:lpstr>
      <vt:lpstr>Course Logistics</vt:lpstr>
      <vt:lpstr>Before Each Class…</vt:lpstr>
      <vt:lpstr>Syllabus Time!</vt:lpstr>
      <vt:lpstr>Textbook</vt:lpstr>
      <vt:lpstr>Why buy the textbook?</vt:lpstr>
      <vt:lpstr>Why buy the textbook?</vt:lpstr>
      <vt:lpstr>Three Logical Parts</vt:lpstr>
      <vt:lpstr>Tips for Success 1:  Be resource-savvy</vt:lpstr>
      <vt:lpstr>Tips for Success 2:  Don’t take it personal</vt:lpstr>
      <vt:lpstr>Tips for Success 3:  Keep up with the Assignments</vt:lpstr>
      <vt:lpstr>How do I know</vt:lpstr>
      <vt:lpstr>Cheating vs. Collaboration</vt:lpstr>
      <vt:lpstr>Cheating vs. Collaboration</vt:lpstr>
      <vt:lpstr>Tips for Success 4:  Time management</vt:lpstr>
      <vt:lpstr>Time Management</vt:lpstr>
      <vt:lpstr>….If Things are  Taking Longer than it should</vt:lpstr>
      <vt:lpstr>Tutoring Session</vt:lpstr>
      <vt:lpstr>Textbook Reading Club</vt:lpstr>
      <vt:lpstr>Form Your Own Study Group</vt:lpstr>
      <vt:lpstr>Shhh….</vt:lpstr>
      <vt:lpstr>Secrets To Beautiful Programming</vt:lpstr>
      <vt:lpstr>Lecture is Limited</vt:lpstr>
      <vt:lpstr>Good news:  Lecture is Limited</vt:lpstr>
      <vt:lpstr>Your Part is So Much More!</vt:lpstr>
      <vt:lpstr>During class,  please interrupt and ask questions!</vt:lpstr>
      <vt:lpstr>When you have questions  outside of class</vt:lpstr>
      <vt:lpstr>When you have technical questions…</vt:lpstr>
      <vt:lpstr>When you have non-technical questions</vt:lpstr>
      <vt:lpstr>Office Hours</vt:lpstr>
      <vt:lpstr>Grading Policy</vt:lpstr>
      <vt:lpstr>Extra Credit</vt:lpstr>
      <vt:lpstr>Reminder: HW0 is Out</vt:lpstr>
      <vt:lpstr>Reminder</vt:lpstr>
      <vt:lpstr>Sign-up for Github and  Github Student Pack</vt:lpstr>
      <vt:lpstr>Sign-up for Practice-It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Java Programs</dc:title>
  <dc:creator>Marty Stepp</dc:creator>
  <cp:lastModifiedBy>Mi Kyung Han</cp:lastModifiedBy>
  <cp:revision>1616</cp:revision>
  <cp:lastPrinted>2014-06-23T07:32:21Z</cp:lastPrinted>
  <dcterms:created xsi:type="dcterms:W3CDTF">2014-06-23T05:41:02Z</dcterms:created>
  <dcterms:modified xsi:type="dcterms:W3CDTF">2019-01-19T07:39:45Z</dcterms:modified>
</cp:coreProperties>
</file>