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E236-7908-474E-8061-C696DC3D3F2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1A28-8F5B-4185-A485-023173E4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3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E236-7908-474E-8061-C696DC3D3F2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1A28-8F5B-4185-A485-023173E4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6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E236-7908-474E-8061-C696DC3D3F2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1A28-8F5B-4185-A485-023173E4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7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E236-7908-474E-8061-C696DC3D3F2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1A28-8F5B-4185-A485-023173E4A1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278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E236-7908-474E-8061-C696DC3D3F2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1A28-8F5B-4185-A485-023173E4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92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E236-7908-474E-8061-C696DC3D3F2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1A28-8F5B-4185-A485-023173E4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46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E236-7908-474E-8061-C696DC3D3F2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1A28-8F5B-4185-A485-023173E4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29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E236-7908-474E-8061-C696DC3D3F2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1A28-8F5B-4185-A485-023173E4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3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E236-7908-474E-8061-C696DC3D3F2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1A28-8F5B-4185-A485-023173E4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7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E236-7908-474E-8061-C696DC3D3F2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1A28-8F5B-4185-A485-023173E4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E236-7908-474E-8061-C696DC3D3F2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1A28-8F5B-4185-A485-023173E4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E236-7908-474E-8061-C696DC3D3F2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1A28-8F5B-4185-A485-023173E4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24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E236-7908-474E-8061-C696DC3D3F2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1A28-8F5B-4185-A485-023173E4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8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E236-7908-474E-8061-C696DC3D3F2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1A28-8F5B-4185-A485-023173E4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2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E236-7908-474E-8061-C696DC3D3F2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1A28-8F5B-4185-A485-023173E4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9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E236-7908-474E-8061-C696DC3D3F2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1A28-8F5B-4185-A485-023173E4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2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E236-7908-474E-8061-C696DC3D3F2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1A28-8F5B-4185-A485-023173E4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0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E4E236-7908-474E-8061-C696DC3D3F2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E1A28-8F5B-4185-A485-023173E4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2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Understanding Literature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803" y="64770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32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Ideas and values implicit in literature influenced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History</a:t>
            </a:r>
          </a:p>
          <a:p>
            <a:r>
              <a:rPr lang="en-US" sz="3600" dirty="0"/>
              <a:t>Culture</a:t>
            </a:r>
          </a:p>
          <a:p>
            <a:r>
              <a:rPr lang="en-US" sz="3600" dirty="0"/>
              <a:t>Circumstances</a:t>
            </a:r>
          </a:p>
          <a:p>
            <a:r>
              <a:rPr lang="en-US" sz="3600" dirty="0"/>
              <a:t>Systems of belief</a:t>
            </a:r>
          </a:p>
          <a:p>
            <a:r>
              <a:rPr lang="en-US" sz="3600" dirty="0"/>
              <a:t>Dominant powers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214" y="2279403"/>
            <a:ext cx="438912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30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Understanding literature depends on a solid knowledge and</a:t>
            </a:r>
            <a:br>
              <a:rPr lang="en-US" dirty="0"/>
            </a:br>
            <a:r>
              <a:rPr lang="en-US" dirty="0"/>
              <a:t>understanding of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13" y="2297847"/>
            <a:ext cx="8946541" cy="4195481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4000" dirty="0"/>
              <a:t>History</a:t>
            </a:r>
          </a:p>
          <a:p>
            <a:r>
              <a:rPr lang="en-US" sz="4000" dirty="0"/>
              <a:t>Language</a:t>
            </a:r>
          </a:p>
          <a:p>
            <a:r>
              <a:rPr lang="en-US" sz="4000" dirty="0"/>
              <a:t>Culture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867" y="2881112"/>
            <a:ext cx="524946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63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Literary texts operate through</a:t>
            </a:r>
            <a:br>
              <a:rPr lang="en-US" dirty="0"/>
            </a:br>
            <a:r>
              <a:rPr lang="en-US" dirty="0"/>
              <a:t>indirect allusion, understatement, implication….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truth is often ‘veiled.’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727" y="3471861"/>
            <a:ext cx="3572657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34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Literary texts often distinguished by</a:t>
            </a:r>
            <a:br>
              <a:rPr lang="en-US" dirty="0"/>
            </a:br>
            <a:r>
              <a:rPr lang="en-US" dirty="0"/>
              <a:t>intricacies and subtleties of levels of meaning.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96" y="3150530"/>
            <a:ext cx="3163208" cy="2743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19" y="2876210"/>
            <a:ext cx="5731671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04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There may be indirect references and invisible chains of associations between sets of images, concepts and ideas…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196" y="3300073"/>
            <a:ext cx="4598652" cy="3291840"/>
          </a:xfrm>
        </p:spPr>
      </p:pic>
    </p:spTree>
    <p:extLst>
      <p:ext uri="{BB962C8B-B14F-4D97-AF65-F5344CB8AC3E}">
        <p14:creationId xmlns:p14="http://schemas.microsoft.com/office/powerpoint/2010/main" val="3735888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Becoming a good reader is a lifelong pursuit.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249" y="2472758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3104195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Power point inspired by: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http://mockingbird.creighton.edu/english/fajardo/teaching/Miscellan/understand.htm</a:t>
            </a:r>
          </a:p>
        </p:txBody>
      </p:sp>
    </p:spTree>
    <p:extLst>
      <p:ext uri="{BB962C8B-B14F-4D97-AF65-F5344CB8AC3E}">
        <p14:creationId xmlns:p14="http://schemas.microsoft.com/office/powerpoint/2010/main" val="80061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Dual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400" dirty="0"/>
              <a:t>To entertain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4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/>
              <a:t>To educate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172" y="1670957"/>
            <a:ext cx="2619375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0" y="4150658"/>
            <a:ext cx="3592287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7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Entertainment aspect may be obvious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Ideas or values almost always presented in indirect or ‘symbolic’ forms. </a:t>
            </a:r>
          </a:p>
          <a:p>
            <a:pPr algn="ctr"/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49" y="3910693"/>
            <a:ext cx="1209675" cy="194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3910693"/>
            <a:ext cx="2468880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8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815" y="452717"/>
            <a:ext cx="9414020" cy="2029225"/>
          </a:xfrm>
        </p:spPr>
        <p:txBody>
          <a:bodyPr/>
          <a:lstStyle/>
          <a:p>
            <a:pPr algn="ctr"/>
            <a:r>
              <a:rPr lang="en-US" dirty="0"/>
              <a:t>Authors not always fully aware or interested in the ‘message’ of their work.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4" y="2052917"/>
            <a:ext cx="8946541" cy="419548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800" dirty="0"/>
              <a:t>Samuel Beckett:  “It’s bad enough having to write these books without talking about them too.”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032" y="4150658"/>
            <a:ext cx="27051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4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 of authors to their works like that of dreamers to dreams. 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391" y="2610870"/>
            <a:ext cx="4468716" cy="3291840"/>
          </a:xfrm>
        </p:spPr>
      </p:pic>
    </p:spTree>
    <p:extLst>
      <p:ext uri="{BB962C8B-B14F-4D97-AF65-F5344CB8AC3E}">
        <p14:creationId xmlns:p14="http://schemas.microsoft.com/office/powerpoint/2010/main" val="419688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Dreams</a:t>
            </a:r>
            <a:r>
              <a:rPr lang="en-US" dirty="0"/>
              <a:t> convey meaning to the dreamer in puzzling and symbolic ‘safe’ 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4000" dirty="0"/>
              <a:t>(unclear, ambiguous, concealed).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019" y="37290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intelligent and attentive reader may be better able to understand a text than the person who wrote it.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660" y="3122498"/>
            <a:ext cx="4167692" cy="2834640"/>
          </a:xfrm>
        </p:spPr>
      </p:pic>
    </p:spTree>
    <p:extLst>
      <p:ext uri="{BB962C8B-B14F-4D97-AF65-F5344CB8AC3E}">
        <p14:creationId xmlns:p14="http://schemas.microsoft.com/office/powerpoint/2010/main" val="48714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Authors occupy certain positions within the structure and hierarchies of their societies. 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30" y="3105603"/>
            <a:ext cx="4882238" cy="2743200"/>
          </a:xfrm>
        </p:spPr>
      </p:pic>
    </p:spTree>
    <p:extLst>
      <p:ext uri="{BB962C8B-B14F-4D97-AF65-F5344CB8AC3E}">
        <p14:creationId xmlns:p14="http://schemas.microsoft.com/office/powerpoint/2010/main" val="2249691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6800-FB92-4AAD-8C73-66A514AB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After all, where do we get the word “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author</a:t>
            </a:r>
            <a:r>
              <a:rPr lang="en-US" dirty="0"/>
              <a:t>ity”?</a:t>
            </a:r>
          </a:p>
        </p:txBody>
      </p:sp>
      <p:pic>
        <p:nvPicPr>
          <p:cNvPr id="5" name="Content Placeholder 4" descr="A close up of a toy&#10;&#10;Description automatically generated">
            <a:extLst>
              <a:ext uri="{FF2B5EF4-FFF2-40B4-BE49-F238E27FC236}">
                <a16:creationId xmlns:a16="http://schemas.microsoft.com/office/drawing/2014/main" id="{640E8AA5-2BE2-46C2-AB98-3F70C551F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103" y="2052638"/>
            <a:ext cx="5499569" cy="4195762"/>
          </a:xfrm>
        </p:spPr>
      </p:pic>
    </p:spTree>
    <p:extLst>
      <p:ext uri="{BB962C8B-B14F-4D97-AF65-F5344CB8AC3E}">
        <p14:creationId xmlns:p14="http://schemas.microsoft.com/office/powerpoint/2010/main" val="407179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</TotalTime>
  <Words>262</Words>
  <Application>Microsoft Office PowerPoint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Wingdings 3</vt:lpstr>
      <vt:lpstr>Ion</vt:lpstr>
      <vt:lpstr>Understanding Literature</vt:lpstr>
      <vt:lpstr>Dual purpose</vt:lpstr>
      <vt:lpstr>Entertainment aspect may be obvious</vt:lpstr>
      <vt:lpstr>Authors not always fully aware or interested in the ‘message’ of their work.  </vt:lpstr>
      <vt:lpstr>Relation of authors to their works like that of dreamers to dreams.  </vt:lpstr>
      <vt:lpstr>Dreams convey meaning to the dreamer in puzzling and symbolic ‘safe’ ways</vt:lpstr>
      <vt:lpstr>The intelligent and attentive reader may be better able to understand a text than the person who wrote it. </vt:lpstr>
      <vt:lpstr>Authors occupy certain positions within the structure and hierarchies of their societies.  </vt:lpstr>
      <vt:lpstr>After all, where do we get the word “authority”?</vt:lpstr>
      <vt:lpstr>Ideas and values implicit in literature influenced by</vt:lpstr>
      <vt:lpstr>Understanding literature depends on a solid knowledge and understanding of </vt:lpstr>
      <vt:lpstr>Literary texts operate through indirect allusion, understatement, implication….  The truth is often ‘veiled.’  </vt:lpstr>
      <vt:lpstr>Literary texts often distinguished by intricacies and subtleties of levels of meaning. </vt:lpstr>
      <vt:lpstr>There may be indirect references and invisible chains of associations between sets of images, concepts and ideas… </vt:lpstr>
      <vt:lpstr>Becoming a good reader is a lifelong pursuit. </vt:lpstr>
      <vt:lpstr>  Power point inspired by:  http://mockingbird.creighton.edu/english/fajardo/teaching/Miscellan/understand.htm</vt:lpstr>
    </vt:vector>
  </TitlesOfParts>
  <Company>CSUSB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Literature</dc:title>
  <dc:creator>Mary McGuire</dc:creator>
  <cp:lastModifiedBy>Mary Ann McGuire</cp:lastModifiedBy>
  <cp:revision>10</cp:revision>
  <dcterms:created xsi:type="dcterms:W3CDTF">2016-04-07T15:16:21Z</dcterms:created>
  <dcterms:modified xsi:type="dcterms:W3CDTF">2020-04-19T23:03:24Z</dcterms:modified>
</cp:coreProperties>
</file>