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846DD-2CAA-D66A-4813-F91C174C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DF8AB4-E5A6-ADBC-39D1-772F54EFC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E352DB-7A9D-DA76-C7AD-AAF82DFA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DB99F-5579-8FD5-2039-7A4A1216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19A78-C302-C8BA-E422-4C2697B2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5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CEEEA-34F1-FE09-52B5-F45D6011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A20473-4302-B3F3-DB41-7DD2AF3F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ECC42-079E-DE84-86D2-93F8E680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B6E991-08AF-52EF-CAD0-CDE224B9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4A38FA-B530-DCA2-A85D-1EEB86B8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73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EDA7E6-1328-0BA6-6CCE-24EF49070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9065E-AB91-7A95-0EEA-7EA9A62A5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679AB-B240-CA8C-8681-FDE3D682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B925A-2BD0-6598-39B0-043FCC7E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D5A5A-22AB-A698-2AFC-BF17C017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ED4BD-99AE-63E3-97EE-271E19D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B5D94-F7F3-DF45-5A60-B45BDB83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DF882E-D62D-FA14-BC95-739C674D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93F3D-92F1-53D1-373F-6E99591C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C814E-9693-6741-E046-C6A38FA7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8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CF437-73C3-CAF5-22BD-CFFB8113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E1372-D03D-177F-CE1B-A0389096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DD3BA-CA29-B179-2EFE-4C1A7B6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6DD57-0F69-0889-8C08-84AAD55E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BA4FDE-8E97-85D4-2A55-99D83361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0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EBFC2-DFB5-2B37-8B24-5089163C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3E85C-4F93-E63D-87E0-884C56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9F08A8-BB5A-3E9E-035B-CBB701CA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0DE290-728C-D727-D4A7-E37BC86F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DE10AB-5C13-9E9C-E94B-0910C75E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4F831-122D-C6F6-2992-6AED4589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7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7B26D-7392-7976-3F53-E1674A23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6F318-B1E0-235C-8176-092E09EB1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5D92CE-5239-52B2-9FA8-4CFA5D607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956DB2-51FA-5DE4-02A5-22866D7D9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59AA90-3740-168B-F7C0-487163D8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C59371-A829-807E-5CE3-0598FA8B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55D208-9DA9-D68B-C096-77928BE5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475BD4-FC5B-5937-A925-50303808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A56AD-C43E-87FF-E43D-3541D9EC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9AE44B-8AE2-7E8E-2296-EF45F1E1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EA6A3B-0863-0B7E-E73F-94250308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8982E0-A52C-9E8F-9C8A-EB5A7F1A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6D9DC0-561A-C893-3303-1C5C358A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29A167-BA17-B6DF-BAF2-84232EF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C2835F-0E88-956B-6D4F-743531C5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3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C9255-8787-A5A1-F6C2-1C5D57C5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F7ADD-92E8-8850-9502-FED11A83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0D5EAC-0A52-11BC-98B7-0FC0CFD3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0549CF-CC7C-D87A-1055-4297717B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127E95-0DFC-0355-6DC3-EFF065BC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1E17AA-1FFE-39D8-5443-0EEAC199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5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7A007-5E9A-F605-270B-B17EE5DE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548AB-3FCE-EE8A-990A-F557C1392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283451-1F7C-6BB9-EC8D-606E258E3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80D8C6-8FAA-AD0F-EED6-C5BFBBAF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D53764-7E35-2E15-08E0-A41207DE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FE0B8C-25D0-7786-F655-61F214B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8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487C2-1469-FA6B-AF5F-32AAD953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D4B2D2-77A0-620A-D21D-1DCF850C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686B8-EB4F-D05F-4879-40FEDEB42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19ED-6810-0A43-AB48-20C784541F07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D02CB-3C6F-FF0F-DCFE-4C53BA85B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17E81-A4A3-3403-1BD5-3B9940301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8CC4-3F5B-5849-94B6-8373702AE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93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264B0-837D-D0CD-470C-BF771D8FD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Проектная работа по теме: Многопоточность и </a:t>
            </a:r>
            <a:r>
              <a:rPr lang="en-US" dirty="0"/>
              <a:t>JMM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DF3623-B3AE-4C02-1010-98B1176B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9978" y="5435985"/>
            <a:ext cx="3118022" cy="599303"/>
          </a:xfrm>
        </p:spPr>
        <p:txBody>
          <a:bodyPr/>
          <a:lstStyle/>
          <a:p>
            <a:r>
              <a:rPr lang="ru-RU" dirty="0"/>
              <a:t>Деев Денис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262193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istema de coordenadas cartesianas em branco em duas dimensões Plano de coordenadas ortogonais retangulares com eixos X e Y na grade quadrada Modelo de escala matemática Ilustração vetorial isolada no fundo branco">
            <a:extLst>
              <a:ext uri="{FF2B5EF4-FFF2-40B4-BE49-F238E27FC236}">
                <a16:creationId xmlns:a16="http://schemas.microsoft.com/office/drawing/2014/main" id="{2EC8EEC8-6C95-4F8A-A132-F8E5F71DA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2" t="10041" r="11733" b="47190"/>
          <a:stretch/>
        </p:blipFill>
        <p:spPr bwMode="auto">
          <a:xfrm>
            <a:off x="1643449" y="800223"/>
            <a:ext cx="5287849" cy="525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FFEB2D-AF79-1A03-434B-07213074F65E}"/>
              </a:ext>
            </a:extLst>
          </p:cNvPr>
          <p:cNvSpPr txBox="1"/>
          <p:nvPr/>
        </p:nvSpPr>
        <p:spPr>
          <a:xfrm>
            <a:off x="8204886" y="1742303"/>
            <a:ext cx="3534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Координаты: (6</a:t>
            </a:r>
            <a:r>
              <a:rPr lang="en-US" sz="3200" dirty="0"/>
              <a:t>;4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ru-RU" sz="3200" dirty="0"/>
              <a:t>Цвет: красный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390A95E-F7CD-F43D-C707-0AC2D1528D41}"/>
              </a:ext>
            </a:extLst>
          </p:cNvPr>
          <p:cNvCxnSpPr>
            <a:cxnSpLocks/>
          </p:cNvCxnSpPr>
          <p:nvPr/>
        </p:nvCxnSpPr>
        <p:spPr>
          <a:xfrm flipH="1">
            <a:off x="4670854" y="2327078"/>
            <a:ext cx="3534032" cy="15900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8EAFE12-8AF6-D16E-5354-CBC1554D920A}"/>
              </a:ext>
            </a:extLst>
          </p:cNvPr>
          <p:cNvSpPr/>
          <p:nvPr/>
        </p:nvSpPr>
        <p:spPr>
          <a:xfrm>
            <a:off x="4238368" y="3917092"/>
            <a:ext cx="432486" cy="4448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5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740230-BC0C-EC11-B9B2-169607EABD17}"/>
              </a:ext>
            </a:extLst>
          </p:cNvPr>
          <p:cNvSpPr txBox="1"/>
          <p:nvPr/>
        </p:nvSpPr>
        <p:spPr>
          <a:xfrm>
            <a:off x="123570" y="0"/>
            <a:ext cx="113558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sz="2400" dirty="0">
              <a:effectLst/>
            </a:endParaRPr>
          </a:p>
          <a:p>
            <a:endParaRPr lang="en" sz="2400" dirty="0"/>
          </a:p>
          <a:p>
            <a:r>
              <a:rPr lang="en" sz="2400" dirty="0">
                <a:effectLst/>
              </a:rPr>
              <a:t>public final class Coordinate</a:t>
            </a:r>
            <a:r>
              <a:rPr lang="ru-RU" sz="2400" dirty="0">
                <a:effectLst/>
              </a:rPr>
              <a:t> </a:t>
            </a:r>
            <a:r>
              <a:rPr lang="en-US" sz="2400" dirty="0">
                <a:effectLst/>
              </a:rPr>
              <a:t>{</a:t>
            </a:r>
          </a:p>
          <a:p>
            <a:endParaRPr lang="en-US" sz="2400" dirty="0">
              <a:effectLst/>
            </a:endParaRPr>
          </a:p>
          <a:p>
            <a:r>
              <a:rPr lang="en" sz="2400" dirty="0">
                <a:effectLst/>
              </a:rPr>
              <a:t>	</a:t>
            </a:r>
            <a:r>
              <a:rPr lang="en" sz="2400" dirty="0">
                <a:solidFill>
                  <a:schemeClr val="accent4">
                    <a:lumMod val="75000"/>
                  </a:schemeClr>
                </a:solidFill>
                <a:effectLst/>
              </a:rPr>
              <a:t>private static final </a:t>
            </a:r>
            <a:r>
              <a:rPr lang="en" sz="2400" dirty="0">
                <a:effectLst/>
              </a:rPr>
              <a:t>Map&lt;Integer, Integer&gt; </a:t>
            </a:r>
            <a:r>
              <a:rPr lang="ru-RU" sz="2400" i="1" dirty="0">
                <a:solidFill>
                  <a:srgbClr val="AD30A0"/>
                </a:solidFill>
              </a:rPr>
              <a:t> </a:t>
            </a:r>
            <a:r>
              <a:rPr lang="en-US" sz="2400" i="1" dirty="0">
                <a:solidFill>
                  <a:srgbClr val="AD30A0"/>
                </a:solidFill>
              </a:rPr>
              <a:t>COLORS</a:t>
            </a:r>
            <a:r>
              <a:rPr lang="en" sz="2400" i="1" dirty="0">
                <a:effectLst/>
              </a:rPr>
              <a:t> </a:t>
            </a:r>
            <a:r>
              <a:rPr lang="en" sz="2400" dirty="0">
                <a:effectLst/>
              </a:rPr>
              <a:t>=</a:t>
            </a:r>
            <a:r>
              <a:rPr lang="en" sz="2400" dirty="0"/>
              <a:t> </a:t>
            </a:r>
            <a:r>
              <a:rPr lang="en" sz="2400" dirty="0">
                <a:effectLst/>
              </a:rPr>
              <a:t>new ConcurrentHashMap&lt;&gt;();</a:t>
            </a:r>
          </a:p>
          <a:p>
            <a:endParaRPr lang="en" sz="2400" dirty="0">
              <a:effectLst/>
            </a:endParaRPr>
          </a:p>
          <a:p>
            <a:r>
              <a:rPr lang="en" sz="2400" dirty="0"/>
              <a:t>	</a:t>
            </a:r>
            <a:r>
              <a:rPr lang="en" sz="2400" dirty="0">
                <a:solidFill>
                  <a:schemeClr val="accent4">
                    <a:lumMod val="75000"/>
                  </a:schemeClr>
                </a:solidFill>
                <a:effectLst/>
              </a:rPr>
              <a:t>static</a:t>
            </a:r>
            <a:r>
              <a:rPr lang="en" sz="2400" dirty="0">
                <a:effectLst/>
              </a:rPr>
              <a:t> {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    		for (int x = 0; x &lt; </a:t>
            </a:r>
            <a:r>
              <a:rPr lang="en" sz="2400" i="1" dirty="0">
                <a:solidFill>
                  <a:srgbClr val="AD30A0"/>
                </a:solidFill>
                <a:effectLst/>
              </a:rPr>
              <a:t>width</a:t>
            </a:r>
            <a:r>
              <a:rPr lang="en" sz="2400" dirty="0">
                <a:effectLst/>
              </a:rPr>
              <a:t>; x++) {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        			for (int y = 0; y &lt; </a:t>
            </a:r>
            <a:r>
              <a:rPr lang="en" sz="2400" i="1" dirty="0">
                <a:solidFill>
                  <a:srgbClr val="AD30A0"/>
                </a:solidFill>
                <a:effectLst/>
              </a:rPr>
              <a:t>height</a:t>
            </a:r>
            <a:r>
              <a:rPr lang="en" sz="2400" dirty="0">
                <a:effectLst/>
              </a:rPr>
              <a:t>; y++) {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            			</a:t>
            </a:r>
            <a:r>
              <a:rPr lang="en-US" sz="2400" i="1" dirty="0">
                <a:solidFill>
                  <a:srgbClr val="AD30A0"/>
                </a:solidFill>
              </a:rPr>
              <a:t> 	COLORS</a:t>
            </a:r>
            <a:r>
              <a:rPr lang="en" sz="2400" dirty="0">
                <a:effectLst/>
              </a:rPr>
              <a:t>.put(y * </a:t>
            </a:r>
            <a:r>
              <a:rPr lang="en" sz="2400" i="1" dirty="0">
                <a:solidFill>
                  <a:srgbClr val="AD30A0"/>
                </a:solidFill>
                <a:effectLst/>
              </a:rPr>
              <a:t>width</a:t>
            </a:r>
            <a:r>
              <a:rPr lang="en" sz="2400" i="1" dirty="0">
                <a:effectLst/>
              </a:rPr>
              <a:t> </a:t>
            </a:r>
            <a:r>
              <a:rPr lang="en" sz="2400" dirty="0">
                <a:effectLst/>
              </a:rPr>
              <a:t>+ x, </a:t>
            </a:r>
            <a:r>
              <a:rPr lang="en" sz="2400" dirty="0">
                <a:solidFill>
                  <a:schemeClr val="accent4">
                    <a:lumMod val="75000"/>
                  </a:schemeClr>
                </a:solidFill>
                <a:effectLst/>
              </a:rPr>
              <a:t>0</a:t>
            </a:r>
            <a:r>
              <a:rPr lang="en" sz="2400" dirty="0">
                <a:effectLst/>
              </a:rPr>
              <a:t>);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        		}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    	}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}</a:t>
            </a:r>
            <a:endParaRPr lang="en" sz="280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42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2A6F3-F7AA-8A61-7DB5-25623E696894}"/>
              </a:ext>
            </a:extLst>
          </p:cNvPr>
          <p:cNvSpPr txBox="1"/>
          <p:nvPr/>
        </p:nvSpPr>
        <p:spPr>
          <a:xfrm>
            <a:off x="111213" y="118180"/>
            <a:ext cx="1131467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sz="2400" dirty="0">
              <a:effectLst/>
            </a:endParaRPr>
          </a:p>
          <a:p>
            <a:endParaRPr lang="en" sz="2400" dirty="0"/>
          </a:p>
          <a:p>
            <a:r>
              <a:rPr lang="en" sz="2400" dirty="0">
                <a:effectLst/>
              </a:rPr>
              <a:t>public final class Coordinate</a:t>
            </a:r>
            <a:r>
              <a:rPr lang="ru-RU" sz="2400" dirty="0">
                <a:effectLst/>
              </a:rPr>
              <a:t> </a:t>
            </a:r>
            <a:r>
              <a:rPr lang="en-US" sz="2400" dirty="0">
                <a:effectLst/>
              </a:rPr>
              <a:t>{</a:t>
            </a:r>
          </a:p>
          <a:p>
            <a:endParaRPr lang="en-US" sz="2400" dirty="0"/>
          </a:p>
          <a:p>
            <a:r>
              <a:rPr lang="en-US" sz="2400" dirty="0">
                <a:effectLst/>
              </a:rPr>
              <a:t>	</a:t>
            </a:r>
            <a:r>
              <a:rPr lang="en" sz="2400" dirty="0">
                <a:solidFill>
                  <a:srgbClr val="CF8E6D"/>
                </a:solidFill>
                <a:effectLst/>
              </a:rPr>
              <a:t> </a:t>
            </a:r>
            <a:r>
              <a:rPr lang="en" sz="2400" dirty="0">
                <a:solidFill>
                  <a:schemeClr val="accent4">
                    <a:lumMod val="75000"/>
                  </a:schemeClr>
                </a:solidFill>
                <a:effectLst/>
              </a:rPr>
              <a:t>public static boolean </a:t>
            </a:r>
            <a:r>
              <a:rPr lang="en" sz="2400" dirty="0">
                <a:solidFill>
                  <a:schemeClr val="accent1"/>
                </a:solidFill>
                <a:effectLst/>
              </a:rPr>
              <a:t>changeColor</a:t>
            </a:r>
            <a:r>
              <a:rPr lang="en" sz="2400" dirty="0">
                <a:effectLst/>
              </a:rPr>
              <a:t>(int x, int y, int color) {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    		CompletableFuture.</a:t>
            </a:r>
            <a:r>
              <a:rPr lang="en" sz="2400" i="1" dirty="0">
                <a:effectLst/>
              </a:rPr>
              <a:t>runAsync</a:t>
            </a:r>
            <a:r>
              <a:rPr lang="en" sz="2400" dirty="0">
                <a:effectLst/>
              </a:rPr>
              <a:t>(</a:t>
            </a:r>
          </a:p>
          <a:p>
            <a:r>
              <a:rPr lang="en" sz="2400" dirty="0"/>
              <a:t>			</a:t>
            </a:r>
            <a:r>
              <a:rPr lang="en" sz="2400" dirty="0">
                <a:effectLst/>
              </a:rPr>
              <a:t>() -&gt; </a:t>
            </a:r>
            <a:r>
              <a:rPr lang="en" sz="2400" i="1" dirty="0">
                <a:solidFill>
                  <a:srgbClr val="AD30A0"/>
                </a:solidFill>
                <a:effectLst/>
              </a:rPr>
              <a:t>COLORS</a:t>
            </a:r>
            <a:r>
              <a:rPr lang="en" sz="2400" dirty="0">
                <a:effectLst/>
              </a:rPr>
              <a:t>.put(y * </a:t>
            </a:r>
            <a:r>
              <a:rPr lang="en" sz="2400" i="1" dirty="0">
                <a:solidFill>
                  <a:srgbClr val="AD30A0"/>
                </a:solidFill>
                <a:effectLst/>
              </a:rPr>
              <a:t>width</a:t>
            </a:r>
            <a:r>
              <a:rPr lang="en" sz="2400" i="1" dirty="0">
                <a:effectLst/>
              </a:rPr>
              <a:t> </a:t>
            </a:r>
            <a:r>
              <a:rPr lang="en" sz="2400" dirty="0">
                <a:effectLst/>
              </a:rPr>
              <a:t>+ x, color), </a:t>
            </a:r>
            <a:r>
              <a:rPr lang="en" sz="2400" i="1" dirty="0">
                <a:solidFill>
                  <a:srgbClr val="AD30A0"/>
                </a:solidFill>
                <a:effectLst/>
              </a:rPr>
              <a:t>executor</a:t>
            </a:r>
          </a:p>
          <a:p>
            <a:r>
              <a:rPr lang="en" sz="2400" i="1" dirty="0">
                <a:solidFill>
                  <a:srgbClr val="AD30A0"/>
                </a:solidFill>
              </a:rPr>
              <a:t>		</a:t>
            </a:r>
            <a:r>
              <a:rPr lang="en" sz="2400" dirty="0">
                <a:effectLst/>
              </a:rPr>
              <a:t>);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    		</a:t>
            </a:r>
            <a:r>
              <a:rPr lang="en" sz="2400" dirty="0">
                <a:solidFill>
                  <a:schemeClr val="accent4">
                    <a:lumMod val="75000"/>
                  </a:schemeClr>
                </a:solidFill>
                <a:effectLst/>
              </a:rPr>
              <a:t>return true</a:t>
            </a:r>
            <a:r>
              <a:rPr lang="en" sz="2400" dirty="0">
                <a:effectLst/>
              </a:rPr>
              <a:t>;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	}</a:t>
            </a:r>
            <a:br>
              <a:rPr lang="en" sz="2400" dirty="0">
                <a:effectLst/>
              </a:rPr>
            </a:b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	</a:t>
            </a:r>
            <a:r>
              <a:rPr lang="en" sz="2400" dirty="0">
                <a:solidFill>
                  <a:schemeClr val="accent4">
                    <a:lumMod val="75000"/>
                  </a:schemeClr>
                </a:solidFill>
                <a:effectLst/>
              </a:rPr>
              <a:t>public static int[] </a:t>
            </a:r>
            <a:r>
              <a:rPr lang="en" sz="2400" dirty="0">
                <a:solidFill>
                  <a:schemeClr val="accent1"/>
                </a:solidFill>
                <a:effectLst/>
              </a:rPr>
              <a:t>getColors</a:t>
            </a:r>
            <a:r>
              <a:rPr lang="en" sz="2400" dirty="0">
                <a:effectLst/>
              </a:rPr>
              <a:t>() {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   		 return </a:t>
            </a:r>
            <a:r>
              <a:rPr lang="en" sz="2400" i="1" dirty="0">
                <a:solidFill>
                  <a:srgbClr val="AD30A0"/>
                </a:solidFill>
                <a:effectLst/>
              </a:rPr>
              <a:t>COLORS</a:t>
            </a:r>
            <a:r>
              <a:rPr lang="en" sz="2400" dirty="0">
                <a:effectLst/>
              </a:rPr>
              <a:t>.values().stream().mapToInt(Integer::intValue).toArray();</a:t>
            </a:r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	}</a:t>
            </a:r>
          </a:p>
          <a:p>
            <a:br>
              <a:rPr lang="en" sz="2400" dirty="0">
                <a:effectLst/>
              </a:rPr>
            </a:br>
            <a:r>
              <a:rPr lang="en" sz="2400" dirty="0">
                <a:effectLst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09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87CC0-689B-7DA9-9A60-227A2A34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нагрузочного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8567E-22D4-4DF0-B908-9EA0F525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351"/>
            <a:ext cx="10515600" cy="37056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"/>
              </a:rPr>
              <a:t>Стенд</a:t>
            </a:r>
            <a:r>
              <a:rPr lang="en-US" dirty="0">
                <a:latin typeface=""/>
              </a:rPr>
              <a:t>: </a:t>
            </a:r>
            <a:r>
              <a:rPr lang="en-US" dirty="0" err="1">
                <a:latin typeface=""/>
              </a:rPr>
              <a:t>Macbook</a:t>
            </a:r>
            <a:r>
              <a:rPr lang="en-US" dirty="0">
                <a:latin typeface=""/>
              </a:rPr>
              <a:t> Air 2019, </a:t>
            </a:r>
            <a:r>
              <a:rPr lang="en" b="0" i="0" dirty="0">
                <a:solidFill>
                  <a:srgbClr val="333333"/>
                </a:solidFill>
                <a:effectLst/>
                <a:latin typeface=""/>
              </a:rPr>
              <a:t>Intel Core i5 1600 MHz, RAM 8Gb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"/>
              </a:rPr>
              <a:t>До : 6,4</a:t>
            </a:r>
            <a:r>
              <a:rPr lang="en-US" b="0" i="0" dirty="0">
                <a:solidFill>
                  <a:srgbClr val="333333"/>
                </a:solidFill>
                <a:effectLst/>
                <a:latin typeface=""/>
              </a:rPr>
              <a:t>*</a:t>
            </a:r>
            <a:r>
              <a:rPr lang="ru-RU" b="0" i="0" dirty="0">
                <a:solidFill>
                  <a:srgbClr val="333333"/>
                </a:solidFill>
                <a:effectLst/>
                <a:latin typeface=""/>
              </a:rPr>
              <a:t> секунды</a:t>
            </a: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"/>
              </a:rPr>
              <a:t>После: 5,8</a:t>
            </a:r>
            <a:r>
              <a:rPr lang="en-US" b="0" i="0" dirty="0">
                <a:solidFill>
                  <a:srgbClr val="333333"/>
                </a:solidFill>
                <a:effectLst/>
                <a:latin typeface=""/>
              </a:rPr>
              <a:t>*</a:t>
            </a:r>
            <a:r>
              <a:rPr lang="ru-RU" dirty="0">
                <a:solidFill>
                  <a:srgbClr val="333333"/>
                </a:solidFill>
                <a:latin typeface="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"/>
              </a:rPr>
              <a:t>секунды</a:t>
            </a: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"/>
              </a:rPr>
              <a:t>*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"/>
              </a:rPr>
              <a:t>Среднее время за 10 тестов</a:t>
            </a:r>
            <a:endParaRPr lang="ru-RU" sz="20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8913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90AB-C0A4-6F11-7B20-1D8D4AE8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18226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243</Words>
  <Application>Microsoft Macintosh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Проектная работа по теме: Многопоточность и JMM</vt:lpstr>
      <vt:lpstr>Презентация PowerPoint</vt:lpstr>
      <vt:lpstr>Презентация PowerPoint</vt:lpstr>
      <vt:lpstr>Презентация PowerPoint</vt:lpstr>
      <vt:lpstr>Результаты нагрузочного тестирования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теме: Многопоточность и JMM</dc:title>
  <dc:creator>Лиза Гребнева</dc:creator>
  <cp:lastModifiedBy>Лиза Гребнева</cp:lastModifiedBy>
  <cp:revision>3</cp:revision>
  <dcterms:created xsi:type="dcterms:W3CDTF">2024-08-07T11:03:32Z</dcterms:created>
  <dcterms:modified xsi:type="dcterms:W3CDTF">2024-08-08T15:28:25Z</dcterms:modified>
</cp:coreProperties>
</file>