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等线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等线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等线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等线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等线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等线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等线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等线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等线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landre Scarlet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49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/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/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31F497-231D-45B7-BB81-2CF934A91823}" type="datetimeFigureOut">
              <a:rPr lang="zh-CN" altLang="en-US"/>
              <a:pPr>
                <a:defRPr/>
              </a:pPr>
              <a:t>2019/2/15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34E48-0D5D-46CB-8374-55D7961EF76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/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FEF124-7BFE-4850-8946-9B512A678A76}" type="datetimeFigureOut">
              <a:rPr lang="zh-CN" altLang="en-US"/>
              <a:pPr>
                <a:defRPr/>
              </a:pPr>
              <a:t>2019/2/15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056B8D-C039-4BA1-9C63-5AA44A0FC9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/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/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130B5C-705A-4C4E-8241-DE3C3C8EB255}" type="datetimeFigureOut">
              <a:rPr lang="zh-CN" altLang="en-US"/>
              <a:pPr>
                <a:defRPr/>
              </a:pPr>
              <a:t>2019/2/15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7F0DCF-BC5E-4B74-92AB-108C4E79709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88C42A-406F-487D-8454-EA2EB82F693F}" type="datetimeFigureOut">
              <a:rPr lang="zh-CN" altLang="en-US"/>
              <a:pPr>
                <a:defRPr/>
              </a:pPr>
              <a:t>2019/2/15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DB3050-121E-46B0-B362-AF2F457A51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/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321E29-7224-4FE3-8022-9891D62442CD}" type="datetimeFigureOut">
              <a:rPr lang="zh-CN" altLang="en-US"/>
              <a:pPr>
                <a:defRPr/>
              </a:pPr>
              <a:t>2019/2/15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DF1F38-6D81-44BE-9A4C-A46C7692BE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/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/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4DCEBF-6943-4242-8C0F-FEB6B48AC59B}" type="datetimeFigureOut">
              <a:rPr lang="zh-CN" altLang="en-US"/>
              <a:pPr>
                <a:defRPr/>
              </a:pPr>
              <a:t>2019/2/15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97931-D1C3-4EB5-B4A9-497CB52D45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/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/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/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/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CF8240-6EB3-4E7E-BF96-F57768B2817A}" type="datetimeFigureOut">
              <a:rPr lang="zh-CN" altLang="en-US"/>
              <a:pPr>
                <a:defRPr/>
              </a:pPr>
              <a:t>2019/2/15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2A260B-253B-4A35-8A9C-30D97540A8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AEB3EB-455D-4936-BBB5-EA06ACDCD451}" type="datetimeFigureOut">
              <a:rPr lang="zh-CN" altLang="en-US"/>
              <a:pPr>
                <a:defRPr/>
              </a:pPr>
              <a:t>2019/2/15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1C760A-554D-427B-A7AE-82ED9F5D0ED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637055-67FA-414E-9C4C-9F7C25F59A50}" type="datetimeFigureOut">
              <a:rPr lang="zh-CN" altLang="en-US"/>
              <a:pPr>
                <a:defRPr/>
              </a:pPr>
              <a:t>2019/2/15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83B13D-72CD-4905-B067-7F54312AADF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/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B01578-17AD-4202-ABF8-D3B0E44F429C}" type="datetimeFigureOut">
              <a:rPr lang="zh-CN" altLang="en-US"/>
              <a:pPr>
                <a:defRPr/>
              </a:pPr>
              <a:t>2019/2/15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491BAD-FEEC-424B-B4F9-C2A81F5612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/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>
            <a:extLst>
              <a:ext uri="{FF2B5EF4-FFF2-40B4-BE49-F238E27FC236}"/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531009-C735-4FA4-B1F5-9ED10EA34B50}" type="datetimeFigureOut">
              <a:rPr lang="zh-CN" altLang="en-US"/>
              <a:pPr>
                <a:defRPr/>
              </a:pPr>
              <a:t>2019/2/15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311AAB-60A7-40DC-AE8A-2C01078AFFE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FECFAE7-D357-4E30-8D7A-F51AB16A88A0}" type="datetimeFigureOut">
              <a:rPr lang="zh-CN" altLang="en-US"/>
              <a:pPr>
                <a:defRPr/>
              </a:pPr>
              <a:t>2019/2/15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79F701B-CC0D-41AE-9CDB-A62609B4D1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等线 Light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等线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等线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等线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二分图匹配</a:t>
            </a:r>
            <a:r>
              <a:rPr lang="en-US" altLang="zh-CN" smtClean="0"/>
              <a:t>(</a:t>
            </a:r>
            <a:r>
              <a:rPr lang="zh-CN" altLang="en-US" smtClean="0"/>
              <a:t>与网络流</a:t>
            </a:r>
            <a:r>
              <a:rPr lang="en-US" altLang="zh-CN" smtClean="0"/>
              <a:t>)</a:t>
            </a:r>
            <a:endParaRPr lang="zh-CN" altLang="en-US" smtClean="0"/>
          </a:p>
        </p:txBody>
      </p:sp>
      <p:sp>
        <p:nvSpPr>
          <p:cNvPr id="13314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yycc</a:t>
            </a:r>
            <a:endParaRPr lang="zh-CN" altLang="en-US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BZOJ 2150 </a:t>
            </a:r>
            <a:r>
              <a:rPr lang="zh-CN" altLang="en-US" smtClean="0"/>
              <a:t>部落战争 </a:t>
            </a:r>
          </a:p>
        </p:txBody>
      </p:sp>
      <p:sp>
        <p:nvSpPr>
          <p:cNvPr id="2253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DAG</a:t>
            </a:r>
            <a:r>
              <a:rPr lang="zh-CN" altLang="en-US" smtClean="0"/>
              <a:t>的最小路径覆盖问题。</a:t>
            </a:r>
            <a:endParaRPr lang="en-US" altLang="zh-CN" smtClean="0"/>
          </a:p>
          <a:p>
            <a:r>
              <a:rPr lang="zh-CN" altLang="en-US" smtClean="0"/>
              <a:t>将每个点拆成两个点</a:t>
            </a:r>
            <a:r>
              <a:rPr lang="en-US" altLang="zh-CN" smtClean="0"/>
              <a:t>a1,a2,</a:t>
            </a:r>
            <a:r>
              <a:rPr lang="zh-CN" altLang="en-US" smtClean="0"/>
              <a:t>对于一条边</a:t>
            </a:r>
            <a:r>
              <a:rPr lang="en-US" altLang="zh-CN" smtClean="0"/>
              <a:t>a-&gt;b,</a:t>
            </a:r>
            <a:r>
              <a:rPr lang="zh-CN" altLang="en-US" smtClean="0"/>
              <a:t>连</a:t>
            </a:r>
            <a:r>
              <a:rPr lang="en-US" altLang="zh-CN" smtClean="0"/>
              <a:t>1</a:t>
            </a:r>
            <a:r>
              <a:rPr lang="zh-CN" altLang="en-US" smtClean="0"/>
              <a:t>条从</a:t>
            </a:r>
            <a:r>
              <a:rPr lang="en-US" altLang="zh-CN" smtClean="0"/>
              <a:t>a1-&gt;b2</a:t>
            </a:r>
            <a:r>
              <a:rPr lang="zh-CN" altLang="en-US" smtClean="0"/>
              <a:t>的边，跑二分图最大匹配即可。结果就是总点数</a:t>
            </a:r>
            <a:r>
              <a:rPr lang="en-US" altLang="zh-CN" smtClean="0"/>
              <a:t>-</a:t>
            </a:r>
            <a:r>
              <a:rPr lang="zh-CN" altLang="en-US" smtClean="0"/>
              <a:t>匹配数。</a:t>
            </a:r>
            <a:endParaRPr lang="en-US" altLang="zh-CN" smtClean="0"/>
          </a:p>
          <a:p>
            <a:endParaRPr lang="zh-CN" altLang="en-US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BZOJ 3175 [Tjoi2013] </a:t>
            </a:r>
            <a:r>
              <a:rPr lang="zh-CN" altLang="en-US" smtClean="0"/>
              <a:t>攻击装置</a:t>
            </a:r>
          </a:p>
        </p:txBody>
      </p:sp>
      <p:sp>
        <p:nvSpPr>
          <p:cNvPr id="2355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一个 </a:t>
            </a:r>
            <a:r>
              <a:rPr lang="en-US" altLang="zh-CN" smtClean="0"/>
              <a:t>n*n </a:t>
            </a:r>
            <a:r>
              <a:rPr lang="zh-CN" altLang="en-US" smtClean="0"/>
              <a:t>的 </a:t>
            </a:r>
            <a:r>
              <a:rPr lang="en-US" altLang="zh-CN" smtClean="0"/>
              <a:t>01 </a:t>
            </a:r>
            <a:r>
              <a:rPr lang="zh-CN" altLang="en-US" smtClean="0"/>
              <a:t>网格图</a:t>
            </a:r>
            <a:r>
              <a:rPr lang="en-US" altLang="zh-CN" smtClean="0"/>
              <a:t>...0 </a:t>
            </a:r>
            <a:r>
              <a:rPr lang="zh-CN" altLang="en-US" smtClean="0"/>
              <a:t>可以放装置，装置的攻击范围是马的走法</a:t>
            </a:r>
            <a:r>
              <a:rPr lang="en-US" altLang="zh-CN" smtClean="0"/>
              <a:t>... </a:t>
            </a:r>
            <a:r>
              <a:rPr lang="zh-CN" altLang="en-US" smtClean="0"/>
              <a:t>装置间不能互相攻击，问最多放多少个装置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BZOJ 3175 [Tjoi2013] </a:t>
            </a:r>
            <a:r>
              <a:rPr lang="zh-CN" altLang="en-US" smtClean="0"/>
              <a:t>攻击装置</a:t>
            </a:r>
          </a:p>
        </p:txBody>
      </p:sp>
      <p:sp>
        <p:nvSpPr>
          <p:cNvPr id="2457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几个结论：</a:t>
            </a:r>
            <a:r>
              <a:rPr lang="en-US" altLang="zh-CN" smtClean="0"/>
              <a:t>1.</a:t>
            </a:r>
            <a:r>
              <a:rPr lang="zh-CN" altLang="en-US" smtClean="0"/>
              <a:t>最大点独立集</a:t>
            </a:r>
            <a:r>
              <a:rPr lang="en-US" altLang="zh-CN" smtClean="0"/>
              <a:t>=</a:t>
            </a:r>
            <a:r>
              <a:rPr lang="zh-CN" altLang="en-US" smtClean="0"/>
              <a:t>总点数</a:t>
            </a:r>
            <a:r>
              <a:rPr lang="en-US" altLang="zh-CN" smtClean="0"/>
              <a:t>-</a:t>
            </a:r>
            <a:r>
              <a:rPr lang="zh-CN" altLang="en-US" smtClean="0"/>
              <a:t>最小点覆盖</a:t>
            </a:r>
            <a:endParaRPr lang="en-US" altLang="zh-CN" smtClean="0"/>
          </a:p>
          <a:p>
            <a:r>
              <a:rPr lang="en-US" altLang="zh-CN" smtClean="0"/>
              <a:t>2.</a:t>
            </a:r>
            <a:r>
              <a:rPr lang="zh-CN" altLang="en-US" smtClean="0"/>
              <a:t>最小点覆盖</a:t>
            </a:r>
            <a:r>
              <a:rPr lang="en-US" altLang="zh-CN" smtClean="0"/>
              <a:t>=</a:t>
            </a:r>
            <a:r>
              <a:rPr lang="zh-CN" altLang="en-US" smtClean="0"/>
              <a:t>最大匹配</a:t>
            </a:r>
            <a:endParaRPr lang="en-US" altLang="zh-CN" smtClean="0"/>
          </a:p>
          <a:p>
            <a:r>
              <a:rPr lang="zh-CN" altLang="en-US" smtClean="0"/>
              <a:t>所以问题转化成了二分图最大匹配。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BZOJ2744: [HEOI2012]</a:t>
            </a:r>
            <a:r>
              <a:rPr lang="zh-CN" altLang="en-US" smtClean="0"/>
              <a:t>朋友圈</a:t>
            </a:r>
          </a:p>
        </p:txBody>
      </p:sp>
      <p:sp>
        <p:nvSpPr>
          <p:cNvPr id="2560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有</a:t>
            </a:r>
            <a:r>
              <a:rPr lang="en-US" altLang="zh-CN" smtClean="0"/>
              <a:t>AB</a:t>
            </a:r>
            <a:r>
              <a:rPr lang="zh-CN" altLang="en-US" smtClean="0"/>
              <a:t>两个国家，每个人有一些朋友，每个人有一个友善值。</a:t>
            </a:r>
            <a:endParaRPr lang="en-US" altLang="zh-CN" smtClean="0"/>
          </a:p>
          <a:p>
            <a:r>
              <a:rPr lang="zh-CN" altLang="en-US" smtClean="0"/>
              <a:t>对于</a:t>
            </a:r>
            <a:r>
              <a:rPr lang="en-US" altLang="zh-CN" smtClean="0"/>
              <a:t>A</a:t>
            </a:r>
            <a:r>
              <a:rPr lang="zh-CN" altLang="en-US" smtClean="0"/>
              <a:t>国中的每两个人：如果两个人的友善值</a:t>
            </a:r>
            <a:r>
              <a:rPr lang="en-US" altLang="zh-CN" smtClean="0"/>
              <a:t>A^B%2=1,</a:t>
            </a:r>
            <a:r>
              <a:rPr lang="zh-CN" altLang="en-US" smtClean="0"/>
              <a:t>则这两个人是朋友。</a:t>
            </a:r>
            <a:endParaRPr lang="en-US" altLang="zh-CN" smtClean="0"/>
          </a:p>
          <a:p>
            <a:r>
              <a:rPr lang="zh-CN" altLang="en-US" smtClean="0"/>
              <a:t>对于</a:t>
            </a:r>
            <a:r>
              <a:rPr lang="en-US" altLang="zh-CN" smtClean="0"/>
              <a:t>B</a:t>
            </a:r>
            <a:r>
              <a:rPr lang="zh-CN" altLang="en-US" smtClean="0"/>
              <a:t>中每两个人：如果两个人的友善值</a:t>
            </a:r>
            <a:r>
              <a:rPr lang="en-US" altLang="zh-CN" smtClean="0"/>
              <a:t>A^B%2=0</a:t>
            </a:r>
            <a:r>
              <a:rPr lang="zh-CN" altLang="en-US" smtClean="0"/>
              <a:t>或</a:t>
            </a:r>
            <a:r>
              <a:rPr lang="en-US" altLang="zh-CN" smtClean="0"/>
              <a:t>a|b</a:t>
            </a:r>
            <a:r>
              <a:rPr lang="zh-CN" altLang="en-US" smtClean="0"/>
              <a:t>化成二进制有奇数个</a:t>
            </a:r>
            <a:r>
              <a:rPr lang="en-US" altLang="zh-CN" smtClean="0"/>
              <a:t>1</a:t>
            </a:r>
            <a:r>
              <a:rPr lang="zh-CN" altLang="en-US" smtClean="0"/>
              <a:t>，则这两个人是朋友。</a:t>
            </a:r>
            <a:endParaRPr lang="en-US" altLang="zh-CN" smtClean="0"/>
          </a:p>
          <a:p>
            <a:r>
              <a:rPr lang="zh-CN" altLang="en-US" smtClean="0"/>
              <a:t>对</a:t>
            </a:r>
            <a:r>
              <a:rPr lang="en-US" altLang="zh-CN" smtClean="0"/>
              <a:t>AB</a:t>
            </a:r>
            <a:r>
              <a:rPr lang="zh-CN" altLang="en-US" smtClean="0"/>
              <a:t>中的人，他们之间的朋友关系将输入。</a:t>
            </a:r>
            <a:endParaRPr lang="en-US" altLang="zh-CN" smtClean="0"/>
          </a:p>
          <a:p>
            <a:r>
              <a:rPr lang="zh-CN" altLang="en-US" smtClean="0"/>
              <a:t>如果一个集合中每两个人都是朋友，那么这是一个朋友圈。</a:t>
            </a:r>
            <a:endParaRPr lang="en-US" altLang="zh-CN" smtClean="0"/>
          </a:p>
          <a:p>
            <a:r>
              <a:rPr lang="zh-CN" altLang="en-US" smtClean="0"/>
              <a:t>问最大的朋友圈是多大？</a:t>
            </a:r>
            <a:endParaRPr lang="en-US" altLang="zh-CN" smtClean="0"/>
          </a:p>
          <a:p>
            <a:r>
              <a:rPr lang="zh-CN" altLang="en-US" smtClean="0"/>
              <a:t>两类数据：</a:t>
            </a:r>
            <a:r>
              <a:rPr lang="en-US" altLang="zh-CN" smtClean="0"/>
              <a:t>|A|,|B|&lt;=200</a:t>
            </a:r>
            <a:r>
              <a:rPr lang="zh-CN" altLang="en-US" smtClean="0"/>
              <a:t>和</a:t>
            </a:r>
            <a:r>
              <a:rPr lang="en-US" altLang="zh-CN" smtClean="0"/>
              <a:t>|A|&lt;=10,|B|&lt;=3000 </a:t>
            </a:r>
            <a:endParaRPr lang="zh-CN" altLang="en-US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BZOJ2744: [HEOI2012]</a:t>
            </a:r>
            <a:r>
              <a:rPr lang="zh-CN" altLang="en-US" smtClean="0"/>
              <a:t>朋友圈</a:t>
            </a:r>
          </a:p>
        </p:txBody>
      </p:sp>
      <p:sp>
        <p:nvSpPr>
          <p:cNvPr id="2662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对于</a:t>
            </a:r>
            <a:r>
              <a:rPr lang="en-US" altLang="zh-CN" smtClean="0"/>
              <a:t>A</a:t>
            </a:r>
            <a:r>
              <a:rPr lang="zh-CN" altLang="en-US" smtClean="0"/>
              <a:t>，发现只有奇偶性不同时，两点间有边，所以答案只能为</a:t>
            </a:r>
            <a:r>
              <a:rPr lang="en-US" altLang="zh-CN" smtClean="0"/>
              <a:t>0,1,2.</a:t>
            </a:r>
          </a:p>
          <a:p>
            <a:r>
              <a:rPr lang="zh-CN" altLang="en-US" smtClean="0"/>
              <a:t>对于</a:t>
            </a:r>
            <a:r>
              <a:rPr lang="en-US" altLang="zh-CN" smtClean="0"/>
              <a:t>B,</a:t>
            </a:r>
            <a:r>
              <a:rPr lang="zh-CN" altLang="en-US" smtClean="0"/>
              <a:t>发现只有奇偶性相同和一些其他情况，两点间有边。</a:t>
            </a:r>
            <a:endParaRPr lang="en-US" altLang="zh-CN" smtClean="0"/>
          </a:p>
          <a:p>
            <a:r>
              <a:rPr lang="zh-CN" altLang="en-US" smtClean="0"/>
              <a:t>如果取</a:t>
            </a:r>
            <a:r>
              <a:rPr lang="en-US" altLang="zh-CN" smtClean="0"/>
              <a:t>B</a:t>
            </a:r>
            <a:r>
              <a:rPr lang="zh-CN" altLang="en-US" smtClean="0"/>
              <a:t>图的补图，那么</a:t>
            </a:r>
            <a:r>
              <a:rPr lang="en-US" altLang="zh-CN" smtClean="0"/>
              <a:t>B</a:t>
            </a:r>
            <a:r>
              <a:rPr lang="zh-CN" altLang="en-US" smtClean="0"/>
              <a:t>也是一个二分图，但是怎么求答案呢？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BZOJ2744: [HEOI2012]</a:t>
            </a:r>
            <a:r>
              <a:rPr lang="zh-CN" altLang="en-US" smtClean="0"/>
              <a:t>朋友圈</a:t>
            </a:r>
          </a:p>
        </p:txBody>
      </p:sp>
      <p:sp>
        <p:nvSpPr>
          <p:cNvPr id="2765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性质：二分图最大点独立集就是补图的最大团</a:t>
            </a:r>
            <a:endParaRPr lang="en-US" altLang="zh-CN" smtClean="0"/>
          </a:p>
          <a:p>
            <a:r>
              <a:rPr lang="zh-CN" altLang="en-US" smtClean="0"/>
              <a:t>然后就枚举在</a:t>
            </a:r>
            <a:r>
              <a:rPr lang="en-US" altLang="zh-CN" smtClean="0"/>
              <a:t>A</a:t>
            </a:r>
            <a:r>
              <a:rPr lang="zh-CN" altLang="en-US" smtClean="0"/>
              <a:t>中选那几个点，只考虑与它们相连的点，求</a:t>
            </a:r>
            <a:r>
              <a:rPr lang="en-US" altLang="zh-CN" smtClean="0"/>
              <a:t>B</a:t>
            </a:r>
            <a:r>
              <a:rPr lang="zh-CN" altLang="en-US" smtClean="0"/>
              <a:t>中的最大点独立集就行了</a:t>
            </a:r>
            <a:endParaRPr lang="en-US" altLang="zh-CN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867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感觉讲到这里应该快下课了吧，所以我根本就没有写后面那个东西</a:t>
            </a:r>
            <a:r>
              <a:rPr lang="en-US" altLang="zh-CN" smtClean="0"/>
              <a:t>…</a:t>
            </a:r>
            <a:endParaRPr lang="zh-CN" altLang="en-US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969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3072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二分图匹配</a:t>
            </a: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前置概念</a:t>
            </a:r>
            <a:r>
              <a:rPr lang="en-US" altLang="zh-CN" smtClean="0"/>
              <a:t>;</a:t>
            </a:r>
          </a:p>
          <a:p>
            <a:r>
              <a:rPr lang="zh-CN" altLang="en-US" smtClean="0"/>
              <a:t>二分图</a:t>
            </a:r>
            <a:r>
              <a:rPr lang="en-US" altLang="zh-CN" smtClean="0"/>
              <a:t>:</a:t>
            </a:r>
            <a:r>
              <a:rPr lang="zh-CN" altLang="en-US" smtClean="0"/>
              <a:t>如果一个图可以被分成两组，每组内的点都没有边相连，则这是一个二分图。</a:t>
            </a:r>
            <a:endParaRPr lang="en-US" altLang="zh-CN" smtClean="0"/>
          </a:p>
          <a:p>
            <a:r>
              <a:rPr lang="zh-CN" altLang="en-US" smtClean="0"/>
              <a:t>匹配：匹配是一个边的集合，其中任意两条边没有公共顶点。</a:t>
            </a:r>
            <a:endParaRPr lang="en-US" altLang="zh-CN" smtClean="0"/>
          </a:p>
          <a:p>
            <a:r>
              <a:rPr lang="zh-CN" altLang="en-US" smtClean="0"/>
              <a:t>最大匹配：含有边数最多的匹配。</a:t>
            </a:r>
            <a:endParaRPr lang="en-US" altLang="zh-CN" smtClean="0"/>
          </a:p>
          <a:p>
            <a:r>
              <a:rPr lang="zh-CN" altLang="en-US" smtClean="0"/>
              <a:t>如何求二分图匹配？</a:t>
            </a:r>
            <a:endParaRPr lang="en-US" altLang="zh-CN" smtClean="0"/>
          </a:p>
          <a:p>
            <a:endParaRPr lang="zh-CN" altLang="en-US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匈牙利算法</a:t>
            </a:r>
          </a:p>
        </p:txBody>
      </p:sp>
      <p:sp>
        <p:nvSpPr>
          <p:cNvPr id="1536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个人觉得口胡比看文字好理解</a:t>
            </a:r>
            <a:r>
              <a:rPr lang="en-US" altLang="zh-CN" smtClean="0"/>
              <a:t>…</a:t>
            </a:r>
          </a:p>
          <a:p>
            <a:r>
              <a:rPr lang="zh-CN" altLang="en-US" smtClean="0"/>
              <a:t>考虑一种贪心：从左边的点向右边找到一个没匹配的点，直到不能找到一个没匹配的点？</a:t>
            </a:r>
            <a:endParaRPr lang="en-US" altLang="zh-CN" smtClean="0"/>
          </a:p>
          <a:p>
            <a:r>
              <a:rPr lang="zh-CN" altLang="en-US" smtClean="0"/>
              <a:t>显然不对。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匈牙利算法</a:t>
            </a:r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接着乱搞？</a:t>
            </a:r>
            <a:endParaRPr lang="en-US" altLang="zh-CN" smtClean="0"/>
          </a:p>
          <a:p>
            <a:r>
              <a:rPr lang="zh-CN" altLang="en-US" smtClean="0"/>
              <a:t>试着将原来匹配的点和别的点匹配，这样每次都能多一个点匹配？</a:t>
            </a:r>
            <a:endParaRPr lang="en-US" altLang="zh-CN" smtClean="0"/>
          </a:p>
          <a:p>
            <a:r>
              <a:rPr lang="zh-CN" altLang="en-US" smtClean="0"/>
              <a:t>然后我们惊奇的发现</a:t>
            </a:r>
            <a:r>
              <a:rPr lang="en-US" altLang="zh-CN" smtClean="0"/>
              <a:t>AC</a:t>
            </a:r>
            <a:r>
              <a:rPr lang="zh-CN" altLang="en-US" smtClean="0"/>
              <a:t>了！</a:t>
            </a:r>
            <a:endParaRPr lang="en-US" altLang="zh-CN" smtClean="0"/>
          </a:p>
          <a:p>
            <a:endParaRPr lang="zh-CN" altLang="en-US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匈牙利算法</a:t>
            </a:r>
          </a:p>
        </p:txBody>
      </p:sp>
      <p:sp>
        <p:nvSpPr>
          <p:cNvPr id="1741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算法是这样的：</a:t>
            </a:r>
            <a:endParaRPr lang="en-US" altLang="zh-CN" smtClean="0"/>
          </a:p>
          <a:p>
            <a:endParaRPr lang="zh-CN" altLang="en-US" smtClean="0"/>
          </a:p>
        </p:txBody>
      </p:sp>
      <p:pic>
        <p:nvPicPr>
          <p:cNvPr id="17411" name="图片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24275" y="1614488"/>
            <a:ext cx="4743450" cy="4773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18434" name="Picture 4" descr="8c4b42fbfbedab64b8ff7f9bf536afc378311e9b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930525" y="0"/>
            <a:ext cx="5154613" cy="6740525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BZOJ1191: [HNOI2006]</a:t>
            </a:r>
            <a:r>
              <a:rPr lang="zh-CN" altLang="en-US" smtClean="0"/>
              <a:t>超级英雄</a:t>
            </a:r>
            <a:r>
              <a:rPr lang="en-US" altLang="zh-CN" smtClean="0"/>
              <a:t>Hero</a:t>
            </a:r>
          </a:p>
        </p:txBody>
      </p:sp>
      <p:sp>
        <p:nvSpPr>
          <p:cNvPr id="19458" name="内容占位符 2"/>
          <p:cNvSpPr>
            <a:spLocks noGrp="1"/>
          </p:cNvSpPr>
          <p:nvPr>
            <p:ph idx="1"/>
          </p:nvPr>
        </p:nvSpPr>
        <p:spPr>
          <a:xfrm>
            <a:off x="669925" y="1690688"/>
            <a:ext cx="10515600" cy="4351337"/>
          </a:xfrm>
        </p:spPr>
        <p:txBody>
          <a:bodyPr/>
          <a:lstStyle/>
          <a:p>
            <a:r>
              <a:rPr lang="en-US" altLang="zh-CN" smtClean="0"/>
              <a:t>m </a:t>
            </a:r>
            <a:r>
              <a:rPr lang="zh-CN" altLang="en-US" smtClean="0"/>
              <a:t>道问题，</a:t>
            </a:r>
            <a:r>
              <a:rPr lang="en-US" altLang="zh-CN" smtClean="0"/>
              <a:t>n </a:t>
            </a:r>
            <a:r>
              <a:rPr lang="zh-CN" altLang="en-US" smtClean="0"/>
              <a:t>个锦囊妙计，每道题都可以从两种锦囊妙计中选择一种，每种锦囊妙计只能用一次，必须按照顺序通过每道题，求最多几道题？</a:t>
            </a:r>
            <a:endParaRPr lang="en-US" altLang="zh-CN" smtClean="0"/>
          </a:p>
          <a:p>
            <a:r>
              <a:rPr lang="en-US" altLang="zh-CN" smtClean="0"/>
              <a:t>N,M&lt;=1000</a:t>
            </a:r>
          </a:p>
          <a:p>
            <a:endParaRPr lang="en-US" altLang="zh-CN" smtClean="0"/>
          </a:p>
        </p:txBody>
      </p:sp>
      <p:sp>
        <p:nvSpPr>
          <p:cNvPr id="19459" name="文本框 4"/>
          <p:cNvSpPr txBox="1">
            <a:spLocks noChangeArrowheads="1"/>
          </p:cNvSpPr>
          <p:nvPr/>
        </p:nvSpPr>
        <p:spPr bwMode="auto">
          <a:xfrm>
            <a:off x="3586163" y="3176588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>
              <a:latin typeface="等线"/>
              <a:ea typeface="等线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BZOJ1191: [HNOI2006]</a:t>
            </a:r>
            <a:r>
              <a:rPr lang="zh-CN" altLang="en-US" smtClean="0"/>
              <a:t>超级英雄</a:t>
            </a:r>
            <a:r>
              <a:rPr lang="en-US" altLang="zh-CN" smtClean="0"/>
              <a:t>Hero</a:t>
            </a:r>
            <a:endParaRPr lang="zh-CN" altLang="en-US" smtClean="0"/>
          </a:p>
        </p:txBody>
      </p:sp>
      <p:sp>
        <p:nvSpPr>
          <p:cNvPr id="2048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模板题，枚举题二分图匹配就行了。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BZOJ 2150 </a:t>
            </a:r>
            <a:r>
              <a:rPr lang="zh-CN" altLang="en-US" smtClean="0"/>
              <a:t>部落战争 </a:t>
            </a:r>
          </a:p>
        </p:txBody>
      </p:sp>
      <p:sp>
        <p:nvSpPr>
          <p:cNvPr id="2150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一个 </a:t>
            </a:r>
            <a:r>
              <a:rPr lang="en-US" altLang="zh-CN" smtClean="0"/>
              <a:t>01 </a:t>
            </a:r>
            <a:r>
              <a:rPr lang="zh-CN" altLang="en-US" smtClean="0"/>
              <a:t>矩阵，</a:t>
            </a:r>
            <a:r>
              <a:rPr lang="en-US" altLang="zh-CN" smtClean="0"/>
              <a:t>1 </a:t>
            </a:r>
            <a:r>
              <a:rPr lang="zh-CN" altLang="en-US" smtClean="0"/>
              <a:t>可以走，</a:t>
            </a:r>
            <a:r>
              <a:rPr lang="en-US" altLang="zh-CN" smtClean="0"/>
              <a:t>0 </a:t>
            </a:r>
            <a:r>
              <a:rPr lang="zh-CN" altLang="en-US" smtClean="0"/>
              <a:t>不可以，可以多次从任意 </a:t>
            </a:r>
            <a:r>
              <a:rPr lang="en-US" altLang="zh-CN" smtClean="0"/>
              <a:t>1 </a:t>
            </a:r>
            <a:r>
              <a:rPr lang="zh-CN" altLang="en-US" smtClean="0"/>
              <a:t>点出发，只能向下以 </a:t>
            </a:r>
            <a:r>
              <a:rPr lang="en-US" altLang="zh-CN" smtClean="0"/>
              <a:t>R*C </a:t>
            </a:r>
            <a:r>
              <a:rPr lang="zh-CN" altLang="en-US" smtClean="0"/>
              <a:t>的方式走，问至少出发几次抵达所有 </a:t>
            </a:r>
            <a:r>
              <a:rPr lang="en-US" altLang="zh-CN" smtClean="0"/>
              <a:t>1 </a:t>
            </a:r>
            <a:r>
              <a:rPr lang="zh-CN" altLang="en-US" smtClean="0"/>
              <a:t>点 </a:t>
            </a:r>
            <a:r>
              <a:rPr lang="en-US" altLang="zh-CN" smtClean="0"/>
              <a:t>(</a:t>
            </a:r>
            <a:r>
              <a:rPr lang="zh-CN" altLang="en-US" smtClean="0"/>
              <a:t>经过的 </a:t>
            </a:r>
            <a:r>
              <a:rPr lang="en-US" altLang="zh-CN" smtClean="0"/>
              <a:t>1 </a:t>
            </a:r>
            <a:r>
              <a:rPr lang="zh-CN" altLang="en-US" smtClean="0"/>
              <a:t>点不可重复经过</a:t>
            </a:r>
            <a:endParaRPr lang="en-US" altLang="zh-CN" smtClean="0"/>
          </a:p>
          <a:p>
            <a:r>
              <a:rPr lang="pt-BR" altLang="zh-CN" smtClean="0"/>
              <a:t>1&lt;=M,N&lt;=50</a:t>
            </a:r>
            <a:r>
              <a:rPr lang="zh-CN" altLang="pt-BR" smtClean="0"/>
              <a:t>，</a:t>
            </a:r>
            <a:r>
              <a:rPr lang="pt-BR" altLang="zh-CN" smtClean="0"/>
              <a:t>1&lt;=R,C&lt;=10</a:t>
            </a:r>
            <a:r>
              <a:rPr lang="zh-CN" altLang="pt-BR" smtClean="0"/>
              <a:t>。</a:t>
            </a:r>
            <a:endParaRPr lang="zh-CN" altLang="en-US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860</Words>
  <Application>Microsoft Office PowerPoint</Application>
  <PresentationFormat>自定义</PresentationFormat>
  <Paragraphs>51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演示文稿设计模板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等线</vt:lpstr>
      <vt:lpstr>宋体</vt:lpstr>
      <vt:lpstr>Arial</vt:lpstr>
      <vt:lpstr>等线 Light</vt:lpstr>
      <vt:lpstr>Calibri</vt:lpstr>
      <vt:lpstr>Office 主题​​</vt:lpstr>
      <vt:lpstr>二分图匹配(与网络流)</vt:lpstr>
      <vt:lpstr>二分图匹配</vt:lpstr>
      <vt:lpstr>匈牙利算法</vt:lpstr>
      <vt:lpstr>匈牙利算法</vt:lpstr>
      <vt:lpstr>匈牙利算法</vt:lpstr>
      <vt:lpstr>幻灯片 6</vt:lpstr>
      <vt:lpstr>BZOJ1191: [HNOI2006]超级英雄Hero</vt:lpstr>
      <vt:lpstr>BZOJ1191: [HNOI2006]超级英雄Hero</vt:lpstr>
      <vt:lpstr>BZOJ 2150 部落战争 </vt:lpstr>
      <vt:lpstr>BZOJ 2150 部落战争 </vt:lpstr>
      <vt:lpstr>BZOJ 3175 [Tjoi2013] 攻击装置</vt:lpstr>
      <vt:lpstr>BZOJ 3175 [Tjoi2013] 攻击装置</vt:lpstr>
      <vt:lpstr>BZOJ2744: [HEOI2012]朋友圈</vt:lpstr>
      <vt:lpstr>BZOJ2744: [HEOI2012]朋友圈</vt:lpstr>
      <vt:lpstr>BZOJ2744: [HEOI2012]朋友圈</vt:lpstr>
      <vt:lpstr>幻灯片 16</vt:lpstr>
      <vt:lpstr>幻灯片 17</vt:lpstr>
      <vt:lpstr>幻灯片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二分图匹配(与网络流)</dc:title>
  <dc:creator>于倚岑</dc:creator>
  <cp:lastModifiedBy>微软用户</cp:lastModifiedBy>
  <cp:revision>22</cp:revision>
  <dcterms:created xsi:type="dcterms:W3CDTF">2018-12-02T09:42:43Z</dcterms:created>
  <dcterms:modified xsi:type="dcterms:W3CDTF">2019-02-15T10:29:58Z</dcterms:modified>
</cp:coreProperties>
</file>