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6" r:id="rId8"/>
    <p:sldId id="264" r:id="rId9"/>
    <p:sldId id="262" r:id="rId10"/>
    <p:sldId id="263" r:id="rId11"/>
    <p:sldId id="277" r:id="rId12"/>
    <p:sldId id="276" r:id="rId13"/>
    <p:sldId id="275" r:id="rId14"/>
    <p:sldId id="274" r:id="rId15"/>
    <p:sldId id="273" r:id="rId1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等线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等线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等线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等线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等线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等线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等线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等线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等线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0774" autoAdjust="0"/>
  </p:normalViewPr>
  <p:slideViewPr>
    <p:cSldViewPr snapToGrid="0">
      <p:cViewPr varScale="1">
        <p:scale>
          <a:sx n="87" d="100"/>
          <a:sy n="87" d="100"/>
        </p:scale>
        <p:origin x="-64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/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50E97-C208-412B-B550-8BB30C02AFA5}" type="datetimeFigureOut">
              <a:rPr lang="zh-CN" altLang="en-US"/>
              <a:pPr>
                <a:defRPr/>
              </a:pPr>
              <a:t>2018/12/8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B8113-43B0-4580-AEDD-CC84330C91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9F038-8CC0-4CDE-B0CE-BB226702BB26}" type="datetimeFigureOut">
              <a:rPr lang="zh-CN" altLang="en-US"/>
              <a:pPr>
                <a:defRPr/>
              </a:pPr>
              <a:t>2018/12/8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83651-A567-4872-8D4B-4FD04B6346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/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47CD8-71C7-45CD-9C9E-4F140E61ACDA}" type="datetimeFigureOut">
              <a:rPr lang="zh-CN" altLang="en-US"/>
              <a:pPr>
                <a:defRPr/>
              </a:pPr>
              <a:t>2018/12/8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D74F3-80D3-44A7-83EA-FA48A6671E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4E196-0CCA-46B7-8689-2A1003A21EBD}" type="datetimeFigureOut">
              <a:rPr lang="zh-CN" altLang="en-US"/>
              <a:pPr>
                <a:defRPr/>
              </a:pPr>
              <a:t>2018/12/8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380C5-9B69-49B7-9F7A-76DFBF1224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53D2F-C8A7-46D5-9F5E-74685433E33F}" type="datetimeFigureOut">
              <a:rPr lang="zh-CN" altLang="en-US"/>
              <a:pPr>
                <a:defRPr/>
              </a:pPr>
              <a:t>2018/12/8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226EB-7738-4E26-9F5B-6F7AB4ADCA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/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4D160-06DC-4FD7-9F3E-D31F6893E0AE}" type="datetimeFigureOut">
              <a:rPr lang="zh-CN" altLang="en-US"/>
              <a:pPr>
                <a:defRPr/>
              </a:pPr>
              <a:t>2018/12/8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033D5-C20F-4B4F-BC4E-38E4DCBD8B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/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2EDC2-5462-4164-B5D0-6638FDB66642}" type="datetimeFigureOut">
              <a:rPr lang="zh-CN" altLang="en-US"/>
              <a:pPr>
                <a:defRPr/>
              </a:pPr>
              <a:t>2018/12/8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2B0C6-31F1-4A5E-A273-A2C9441EA8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FE942-2232-4D67-800F-3396A6D9CFFD}" type="datetimeFigureOut">
              <a:rPr lang="zh-CN" altLang="en-US"/>
              <a:pPr>
                <a:defRPr/>
              </a:pPr>
              <a:t>2018/12/8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8DDB4-E0D9-418F-852D-D23C554CC9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F7669-990D-4A0B-B8F6-9EA5FE4F2625}" type="datetimeFigureOut">
              <a:rPr lang="zh-CN" altLang="en-US"/>
              <a:pPr>
                <a:defRPr/>
              </a:pPr>
              <a:t>2018/12/8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100FD-850A-4096-B05F-D0009080CE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1B43A-87F6-4D58-B6B5-71BA37ED2070}" type="datetimeFigureOut">
              <a:rPr lang="zh-CN" altLang="en-US"/>
              <a:pPr>
                <a:defRPr/>
              </a:pPr>
              <a:t>2018/12/8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22E80-1C73-4394-AE40-F40A1D4E11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/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4B653-F9E9-480E-A127-1F87E8C8CFD4}" type="datetimeFigureOut">
              <a:rPr lang="zh-CN" altLang="en-US"/>
              <a:pPr>
                <a:defRPr/>
              </a:pPr>
              <a:t>2018/12/8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D163F-A037-44AA-BD20-0F556E6350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5DA7999-C5BB-4A6F-80FC-87CEAF32367A}" type="datetimeFigureOut">
              <a:rPr lang="zh-CN" altLang="en-US"/>
              <a:pPr>
                <a:defRPr/>
              </a:pPr>
              <a:t>2018/12/8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9E4519A-D70E-48EC-9EE5-165AE24B76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>
                <a:latin typeface="Arial" charset="0"/>
                <a:cs typeface="Arial" charset="0"/>
              </a:rPr>
              <a:t>强连通分量问题</a:t>
            </a:r>
          </a:p>
        </p:txBody>
      </p:sp>
      <p:sp>
        <p:nvSpPr>
          <p:cNvPr id="13315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yycc</a:t>
            </a:r>
            <a:endParaRPr lang="zh-CN" alt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2-sat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试着构造方案？</a:t>
            </a:r>
            <a:endParaRPr lang="en-US" altLang="zh-CN" smtClean="0"/>
          </a:p>
          <a:p>
            <a:r>
              <a:rPr lang="zh-CN" altLang="en-US" smtClean="0"/>
              <a:t>将缩点后的图建反图，按拓扑序贪心选择，每次选择后将对应的另一个点和它之后的点标记为不可选，知道每个物品对应的点都被选过，这样就有了一组合法方案。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双连通分量</a:t>
            </a:r>
          </a:p>
        </p:txBody>
      </p:sp>
      <p:sp>
        <p:nvSpPr>
          <p:cNvPr id="2355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一些定义：</a:t>
            </a:r>
            <a:endParaRPr lang="en-US" altLang="zh-CN" smtClean="0"/>
          </a:p>
          <a:p>
            <a:r>
              <a:rPr lang="zh-CN" altLang="en-US" smtClean="0"/>
              <a:t>割点：如果存在一个点</a:t>
            </a:r>
            <a:r>
              <a:rPr lang="en-US" altLang="zh-CN" smtClean="0"/>
              <a:t>x</a:t>
            </a:r>
            <a:r>
              <a:rPr lang="zh-CN" altLang="en-US" smtClean="0"/>
              <a:t>，使得在图</a:t>
            </a:r>
            <a:r>
              <a:rPr lang="en-US" altLang="zh-CN" smtClean="0"/>
              <a:t>G</a:t>
            </a:r>
            <a:r>
              <a:rPr lang="zh-CN" altLang="en-US" smtClean="0"/>
              <a:t>中删去</a:t>
            </a:r>
            <a:r>
              <a:rPr lang="en-US" altLang="zh-CN" smtClean="0"/>
              <a:t>x</a:t>
            </a:r>
            <a:r>
              <a:rPr lang="zh-CN" altLang="en-US" smtClean="0"/>
              <a:t>及其连边后图</a:t>
            </a:r>
            <a:r>
              <a:rPr lang="en-US" altLang="zh-CN" smtClean="0"/>
              <a:t>G</a:t>
            </a:r>
            <a:r>
              <a:rPr lang="zh-CN" altLang="en-US" smtClean="0"/>
              <a:t>分裂成两个或以上的子图，我们称点</a:t>
            </a:r>
            <a:r>
              <a:rPr lang="en-US" altLang="zh-CN" smtClean="0"/>
              <a:t>x</a:t>
            </a:r>
            <a:r>
              <a:rPr lang="zh-CN" altLang="en-US" smtClean="0"/>
              <a:t>为一个割点，如果一张图不存在割点，那么我们可以说这张图是点双连通的。</a:t>
            </a:r>
          </a:p>
          <a:p>
            <a:r>
              <a:rPr lang="zh-CN" altLang="en-US" smtClean="0"/>
              <a:t>割边（桥）</a:t>
            </a:r>
            <a:r>
              <a:rPr lang="en-US" altLang="zh-CN" smtClean="0"/>
              <a:t>:</a:t>
            </a:r>
            <a:r>
              <a:rPr lang="zh-CN" altLang="en-US" smtClean="0"/>
              <a:t>如果存在一条边</a:t>
            </a:r>
            <a:r>
              <a:rPr lang="en-US" altLang="zh-CN" smtClean="0"/>
              <a:t>e</a:t>
            </a:r>
            <a:r>
              <a:rPr lang="zh-CN" altLang="en-US" smtClean="0"/>
              <a:t>，使得在图</a:t>
            </a:r>
            <a:r>
              <a:rPr lang="en-US" altLang="zh-CN" smtClean="0"/>
              <a:t>G</a:t>
            </a:r>
            <a:r>
              <a:rPr lang="zh-CN" altLang="en-US" smtClean="0"/>
              <a:t>中删去</a:t>
            </a:r>
            <a:r>
              <a:rPr lang="en-US" altLang="zh-CN" smtClean="0"/>
              <a:t>e</a:t>
            </a:r>
            <a:r>
              <a:rPr lang="zh-CN" altLang="en-US" smtClean="0"/>
              <a:t>后，图</a:t>
            </a:r>
            <a:r>
              <a:rPr lang="en-US" altLang="zh-CN" smtClean="0"/>
              <a:t>G</a:t>
            </a:r>
            <a:r>
              <a:rPr lang="zh-CN" altLang="en-US" smtClean="0"/>
              <a:t>分裂为两个子图，我们称边</a:t>
            </a:r>
            <a:r>
              <a:rPr lang="en-US" altLang="zh-CN" smtClean="0"/>
              <a:t>e</a:t>
            </a:r>
            <a:r>
              <a:rPr lang="zh-CN" altLang="en-US" smtClean="0"/>
              <a:t>为一条割边（或者说一条桥边）。如果一张图不存在割边，那么我们可以说这张图是边双连通的。一条割边的两个点属于不同的边双。</a:t>
            </a:r>
          </a:p>
          <a:p>
            <a:endParaRPr lang="en-US" altLang="zh-CN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双连通分量</a:t>
            </a:r>
          </a:p>
        </p:txBody>
      </p:sp>
      <p:sp>
        <p:nvSpPr>
          <p:cNvPr id="24579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求割点：</a:t>
            </a:r>
          </a:p>
          <a:p>
            <a:r>
              <a:rPr lang="zh-CN" altLang="en-US" smtClean="0"/>
              <a:t>这个算法基于有向图</a:t>
            </a:r>
            <a:r>
              <a:rPr lang="en-US" altLang="zh-CN" smtClean="0"/>
              <a:t>tarjan</a:t>
            </a:r>
            <a:r>
              <a:rPr lang="zh-CN" altLang="en-US" smtClean="0"/>
              <a:t>求强连通分量的算法。对于一条搜索树上的边</a:t>
            </a:r>
            <a:r>
              <a:rPr lang="en-US" altLang="zh-CN" smtClean="0"/>
              <a:t>(u,v)</a:t>
            </a:r>
            <a:r>
              <a:rPr lang="zh-CN" altLang="en-US" smtClean="0"/>
              <a:t>，如果</a:t>
            </a:r>
            <a:r>
              <a:rPr lang="en-US" altLang="zh-CN" smtClean="0"/>
              <a:t>u</a:t>
            </a:r>
            <a:r>
              <a:rPr lang="zh-CN" altLang="en-US" smtClean="0"/>
              <a:t>是</a:t>
            </a:r>
            <a:r>
              <a:rPr lang="en-US" altLang="zh-CN" smtClean="0"/>
              <a:t>v</a:t>
            </a:r>
            <a:r>
              <a:rPr lang="zh-CN" altLang="en-US" smtClean="0"/>
              <a:t>的父亲，且存在</a:t>
            </a:r>
            <a:r>
              <a:rPr lang="en-US" altLang="zh-CN" smtClean="0"/>
              <a:t>low[v]&gt;=dfn[u]</a:t>
            </a:r>
            <a:r>
              <a:rPr lang="zh-CN" altLang="en-US" smtClean="0"/>
              <a:t>，那么</a:t>
            </a:r>
            <a:r>
              <a:rPr lang="en-US" altLang="zh-CN" smtClean="0"/>
              <a:t>u</a:t>
            </a:r>
            <a:r>
              <a:rPr lang="zh-CN" altLang="en-US" smtClean="0"/>
              <a:t>是一个割点。</a:t>
            </a:r>
            <a:endParaRPr lang="en-US" altLang="zh-CN" smtClean="0"/>
          </a:p>
          <a:p>
            <a:r>
              <a:rPr lang="zh-CN" altLang="en-US" smtClean="0"/>
              <a:t>我们知道</a:t>
            </a:r>
            <a:r>
              <a:rPr lang="en-US" altLang="zh-CN" smtClean="0"/>
              <a:t>low[v]</a:t>
            </a:r>
            <a:r>
              <a:rPr lang="zh-CN" altLang="en-US" smtClean="0"/>
              <a:t>为不经过</a:t>
            </a:r>
            <a:r>
              <a:rPr lang="en-US" altLang="zh-CN" smtClean="0"/>
              <a:t>(v,u)</a:t>
            </a:r>
            <a:r>
              <a:rPr lang="zh-CN" altLang="en-US" smtClean="0"/>
              <a:t>能够到达的搜索树上时间戳最小的节点，所以如果有</a:t>
            </a:r>
            <a:r>
              <a:rPr lang="en-US" altLang="zh-CN" smtClean="0"/>
              <a:t>low[v]&gt;=dfn[u]</a:t>
            </a:r>
            <a:r>
              <a:rPr lang="zh-CN" altLang="en-US" smtClean="0"/>
              <a:t>，那么说明，要到达点</a:t>
            </a:r>
            <a:r>
              <a:rPr lang="en-US" altLang="zh-CN" smtClean="0"/>
              <a:t>v</a:t>
            </a:r>
            <a:r>
              <a:rPr lang="zh-CN" altLang="en-US" smtClean="0"/>
              <a:t>，必须要先经过点</a:t>
            </a:r>
            <a:r>
              <a:rPr lang="en-US" altLang="zh-CN" smtClean="0"/>
              <a:t>u</a:t>
            </a:r>
            <a:r>
              <a:rPr lang="zh-CN" altLang="en-US" smtClean="0"/>
              <a:t>，如此一来，如果</a:t>
            </a:r>
            <a:r>
              <a:rPr lang="en-US" altLang="zh-CN" smtClean="0"/>
              <a:t>u</a:t>
            </a:r>
            <a:r>
              <a:rPr lang="zh-CN" altLang="en-US" smtClean="0"/>
              <a:t>被删去，那么</a:t>
            </a:r>
            <a:r>
              <a:rPr lang="en-US" altLang="zh-CN" smtClean="0"/>
              <a:t>v</a:t>
            </a:r>
            <a:r>
              <a:rPr lang="zh-CN" altLang="en-US" smtClean="0"/>
              <a:t>一定与原图不连通，那么</a:t>
            </a:r>
            <a:r>
              <a:rPr lang="en-US" altLang="zh-CN" smtClean="0"/>
              <a:t>u</a:t>
            </a:r>
            <a:r>
              <a:rPr lang="zh-CN" altLang="en-US" smtClean="0"/>
              <a:t>是一个割点。</a:t>
            </a:r>
          </a:p>
          <a:p>
            <a:r>
              <a:rPr lang="zh-CN" altLang="en-US" smtClean="0"/>
              <a:t>另外，根节点要单独判定。如果根节点属于两个点双，那么根节点也是割点，反之则不是。</a:t>
            </a:r>
            <a:endParaRPr lang="en-US" altLang="zh-CN" smtClean="0"/>
          </a:p>
          <a:p>
            <a:endParaRPr lang="en-US" altLang="zh-CN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双连通分量</a:t>
            </a:r>
          </a:p>
        </p:txBody>
      </p:sp>
      <p:sp>
        <p:nvSpPr>
          <p:cNvPr id="25603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求点双：</a:t>
            </a:r>
          </a:p>
          <a:p>
            <a:r>
              <a:rPr lang="zh-CN" altLang="en-US" smtClean="0"/>
              <a:t>我们在求割点的过程中维护一个栈，如果遇到了一个割点，则弹栈弹到</a:t>
            </a:r>
            <a:r>
              <a:rPr lang="en-US" altLang="zh-CN" smtClean="0"/>
              <a:t>v</a:t>
            </a:r>
            <a:r>
              <a:rPr lang="zh-CN" altLang="en-US" smtClean="0"/>
              <a:t>出栈，这些点</a:t>
            </a:r>
            <a:r>
              <a:rPr lang="en-US" altLang="zh-CN" smtClean="0"/>
              <a:t>+u</a:t>
            </a:r>
            <a:r>
              <a:rPr lang="zh-CN" altLang="en-US" smtClean="0"/>
              <a:t>就是一个点双连通分量。由于割点可能属于多个点双连通分量，所以</a:t>
            </a:r>
            <a:r>
              <a:rPr lang="en-US" altLang="zh-CN" smtClean="0"/>
              <a:t>u</a:t>
            </a:r>
            <a:r>
              <a:rPr lang="zh-CN" altLang="en-US" smtClean="0"/>
              <a:t>留在栈中不弹出。另外要注意，整个</a:t>
            </a:r>
            <a:r>
              <a:rPr lang="en-US" altLang="zh-CN" smtClean="0"/>
              <a:t>dfs</a:t>
            </a:r>
            <a:r>
              <a:rPr lang="zh-CN" altLang="en-US" smtClean="0"/>
              <a:t>结束后剩余在栈中的点也会构成一个点双连通分量。</a:t>
            </a:r>
          </a:p>
          <a:p>
            <a:endParaRPr lang="en-US" altLang="zh-CN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双连通分量</a:t>
            </a:r>
          </a:p>
        </p:txBody>
      </p:sp>
      <p:sp>
        <p:nvSpPr>
          <p:cNvPr id="26627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求边双：</a:t>
            </a:r>
            <a:endParaRPr lang="en-US" altLang="zh-CN" smtClean="0"/>
          </a:p>
          <a:p>
            <a:r>
              <a:rPr lang="zh-CN" altLang="en-US" smtClean="0"/>
              <a:t>和求强连通分量方法一样，就是不能走反向边而已。</a:t>
            </a:r>
            <a:endParaRPr lang="en-US" altLang="zh-CN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7651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可以去洛谷水一水模板题</a:t>
            </a:r>
            <a:r>
              <a:rPr lang="en-US" altLang="zh-CN" smtClean="0"/>
              <a:t>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强连通分量</a:t>
            </a:r>
          </a:p>
        </p:txBody>
      </p:sp>
      <p:sp>
        <p:nvSpPr>
          <p:cNvPr id="14339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有向图中，如果两个顶点可以互相到达，则称两个顶点强连通。</a:t>
            </a:r>
            <a:endParaRPr lang="en-US" altLang="zh-CN" smtClean="0"/>
          </a:p>
          <a:p>
            <a:r>
              <a:rPr lang="zh-CN" altLang="en-US" smtClean="0"/>
              <a:t>如果一个有向图任意两个顶点都强连通，则称这个图是强连通图。</a:t>
            </a:r>
            <a:endParaRPr lang="en-US" altLang="zh-CN" smtClean="0"/>
          </a:p>
          <a:p>
            <a:r>
              <a:rPr lang="zh-CN" altLang="en-US" smtClean="0"/>
              <a:t>强连通分量是指一张有向图</a:t>
            </a:r>
            <a:r>
              <a:rPr lang="en-US" altLang="zh-CN" smtClean="0"/>
              <a:t>G</a:t>
            </a:r>
            <a:r>
              <a:rPr lang="zh-CN" altLang="en-US" smtClean="0"/>
              <a:t>的极大强连通子图</a:t>
            </a:r>
            <a:r>
              <a:rPr lang="en-US" altLang="zh-CN" smtClean="0"/>
              <a:t>G'</a:t>
            </a:r>
            <a:r>
              <a:rPr lang="zh-CN" altLang="en-US" smtClean="0"/>
              <a:t>。如果将每一个强连通分量缩成一个点，则原图</a:t>
            </a:r>
            <a:r>
              <a:rPr lang="en-US" altLang="zh-CN" smtClean="0"/>
              <a:t>G</a:t>
            </a:r>
            <a:r>
              <a:rPr lang="zh-CN" altLang="en-US" smtClean="0"/>
              <a:t>将会变成一张有向无环图。</a:t>
            </a:r>
            <a:endParaRPr lang="en-US" altLang="zh-CN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强连通分量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r>
              <a:rPr lang="zh-CN" altLang="en-US" smtClean="0"/>
              <a:t>枚举每个顶点，如果它没有被搜过，就从它开始</a:t>
            </a:r>
            <a:r>
              <a:rPr lang="en-US" altLang="zh-CN" smtClean="0"/>
              <a:t>dfs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为每个点维护一个时间戳，记录从它到达的最早被搜到的点的时间戳。</a:t>
            </a:r>
            <a:endParaRPr lang="en-US" altLang="zh-CN" smtClean="0"/>
          </a:p>
          <a:p>
            <a:r>
              <a:rPr lang="en-US" altLang="zh-CN" smtClean="0"/>
              <a:t>3.</a:t>
            </a:r>
            <a:r>
              <a:rPr lang="zh-CN" altLang="en-US" smtClean="0"/>
              <a:t>初始时每个点的时间戳</a:t>
            </a:r>
            <a:r>
              <a:rPr lang="en-US" altLang="zh-CN" smtClean="0"/>
              <a:t>dfn</a:t>
            </a:r>
            <a:r>
              <a:rPr lang="zh-CN" altLang="en-US" smtClean="0"/>
              <a:t>和记录值</a:t>
            </a:r>
            <a:r>
              <a:rPr lang="en-US" altLang="zh-CN" smtClean="0"/>
              <a:t>low</a:t>
            </a:r>
            <a:r>
              <a:rPr lang="zh-CN" altLang="en-US" smtClean="0"/>
              <a:t>相等，维护一个栈，每搜到一个点就将它入栈。</a:t>
            </a:r>
            <a:endParaRPr lang="en-US" altLang="zh-CN" smtClean="0"/>
          </a:p>
          <a:p>
            <a:r>
              <a:rPr lang="en-US" altLang="zh-CN" smtClean="0"/>
              <a:t>4.</a:t>
            </a:r>
            <a:r>
              <a:rPr lang="zh-CN" altLang="en-US" smtClean="0"/>
              <a:t>搜到一条边时，如果指向的点没被搜过，递归搜索，再用它的</a:t>
            </a:r>
            <a:r>
              <a:rPr lang="en-US" altLang="zh-CN" smtClean="0"/>
              <a:t>low</a:t>
            </a:r>
            <a:r>
              <a:rPr lang="zh-CN" altLang="en-US" smtClean="0"/>
              <a:t>值更新当前节点的</a:t>
            </a:r>
            <a:r>
              <a:rPr lang="en-US" altLang="zh-CN" smtClean="0"/>
              <a:t>low.</a:t>
            </a:r>
            <a:r>
              <a:rPr lang="zh-CN" altLang="en-US" smtClean="0"/>
              <a:t>如果搜过，用它的</a:t>
            </a:r>
            <a:r>
              <a:rPr lang="en-US" altLang="zh-CN" smtClean="0"/>
              <a:t>dfn</a:t>
            </a:r>
            <a:r>
              <a:rPr lang="zh-CN" altLang="en-US" smtClean="0"/>
              <a:t>更新当前的</a:t>
            </a:r>
            <a:r>
              <a:rPr lang="en-US" altLang="zh-CN" smtClean="0"/>
              <a:t>low.</a:t>
            </a:r>
          </a:p>
          <a:p>
            <a:r>
              <a:rPr lang="en-US" altLang="zh-CN" smtClean="0"/>
              <a:t>5.</a:t>
            </a:r>
            <a:r>
              <a:rPr lang="zh-CN" altLang="en-US" smtClean="0"/>
              <a:t>如果一个点搜完后</a:t>
            </a:r>
            <a:r>
              <a:rPr lang="en-US" altLang="zh-CN" smtClean="0"/>
              <a:t>low=dfn,</a:t>
            </a:r>
            <a:r>
              <a:rPr lang="zh-CN" altLang="en-US" smtClean="0"/>
              <a:t>说明它是一个强连通分量的根，这是栈中它和它之上的点在同一个强连通分量里。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BZOJ1051 [HAOI2006]</a:t>
            </a:r>
            <a:r>
              <a:rPr lang="zh-CN" altLang="en-US" smtClean="0"/>
              <a:t>受欢迎的牛</a:t>
            </a:r>
          </a:p>
        </p:txBody>
      </p:sp>
      <p:sp>
        <p:nvSpPr>
          <p:cNvPr id="16387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每一头牛的愿望就是变成一头最受欢迎的牛。现在有</a:t>
            </a:r>
            <a:r>
              <a:rPr lang="en-US" altLang="zh-CN" smtClean="0"/>
              <a:t>N</a:t>
            </a:r>
            <a:r>
              <a:rPr lang="zh-CN" altLang="en-US" smtClean="0"/>
              <a:t>头牛，给你</a:t>
            </a:r>
            <a:r>
              <a:rPr lang="en-US" altLang="zh-CN" smtClean="0"/>
              <a:t>M</a:t>
            </a:r>
            <a:r>
              <a:rPr lang="zh-CN" altLang="en-US" smtClean="0"/>
              <a:t>对整数</a:t>
            </a:r>
            <a:r>
              <a:rPr lang="en-US" altLang="zh-CN" smtClean="0"/>
              <a:t>(A,B)</a:t>
            </a:r>
            <a:r>
              <a:rPr lang="zh-CN" altLang="en-US" smtClean="0"/>
              <a:t>，表示牛</a:t>
            </a:r>
            <a:r>
              <a:rPr lang="en-US" altLang="zh-CN" smtClean="0"/>
              <a:t>A</a:t>
            </a:r>
            <a:r>
              <a:rPr lang="zh-CN" altLang="en-US" smtClean="0"/>
              <a:t>认为牛</a:t>
            </a:r>
            <a:r>
              <a:rPr lang="en-US" altLang="zh-CN" smtClean="0"/>
              <a:t>B</a:t>
            </a:r>
            <a:r>
              <a:rPr lang="zh-CN" altLang="en-US" smtClean="0"/>
              <a:t>受欢迎。 这种关系是具有传递性的，如果</a:t>
            </a:r>
            <a:r>
              <a:rPr lang="en-US" altLang="zh-CN" smtClean="0"/>
              <a:t>A</a:t>
            </a:r>
            <a:r>
              <a:rPr lang="zh-CN" altLang="en-US" smtClean="0"/>
              <a:t>认为</a:t>
            </a:r>
            <a:r>
              <a:rPr lang="en-US" altLang="zh-CN" smtClean="0"/>
              <a:t>B</a:t>
            </a:r>
            <a:r>
              <a:rPr lang="zh-CN" altLang="en-US" smtClean="0"/>
              <a:t>受欢迎，</a:t>
            </a:r>
            <a:r>
              <a:rPr lang="en-US" altLang="zh-CN" smtClean="0"/>
              <a:t>B</a:t>
            </a:r>
            <a:r>
              <a:rPr lang="zh-CN" altLang="en-US" smtClean="0"/>
              <a:t>认为</a:t>
            </a:r>
            <a:r>
              <a:rPr lang="en-US" altLang="zh-CN" smtClean="0"/>
              <a:t>C</a:t>
            </a:r>
            <a:r>
              <a:rPr lang="zh-CN" altLang="en-US" smtClean="0"/>
              <a:t>受欢迎，那么牛</a:t>
            </a:r>
            <a:r>
              <a:rPr lang="en-US" altLang="zh-CN" smtClean="0"/>
              <a:t>A</a:t>
            </a:r>
            <a:r>
              <a:rPr lang="zh-CN" altLang="en-US" smtClean="0"/>
              <a:t>也认为牛</a:t>
            </a:r>
            <a:r>
              <a:rPr lang="en-US" altLang="zh-CN" smtClean="0"/>
              <a:t>C</a:t>
            </a:r>
            <a:r>
              <a:rPr lang="zh-CN" altLang="en-US" smtClean="0"/>
              <a:t>受欢迎。你的任务是求出有多少头牛被所有的牛认为是受欢迎的。</a:t>
            </a:r>
          </a:p>
          <a:p>
            <a:endParaRPr lang="en-US" altLang="zh-CN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BZOJ1051 [HAOI2006]</a:t>
            </a:r>
            <a:r>
              <a:rPr lang="zh-CN" altLang="en-US" smtClean="0"/>
              <a:t>受欢迎的牛</a:t>
            </a:r>
          </a:p>
        </p:txBody>
      </p:sp>
      <p:sp>
        <p:nvSpPr>
          <p:cNvPr id="17411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求强连通分量，可以发现只有出度为</a:t>
            </a:r>
            <a:r>
              <a:rPr lang="en-US" altLang="zh-CN" smtClean="0"/>
              <a:t>0</a:t>
            </a:r>
            <a:r>
              <a:rPr lang="zh-CN" altLang="en-US" smtClean="0"/>
              <a:t>的强连通分量里的所有牛受欢迎，如果有多个强连通分量出度为</a:t>
            </a:r>
            <a:r>
              <a:rPr lang="en-US" altLang="zh-CN" smtClean="0"/>
              <a:t>0</a:t>
            </a:r>
            <a:r>
              <a:rPr lang="zh-CN" altLang="en-US" smtClean="0"/>
              <a:t>则答案为</a:t>
            </a:r>
            <a:r>
              <a:rPr lang="en-US" altLang="zh-CN" smtClean="0"/>
              <a:t>0.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BZOJ2438 </a:t>
            </a:r>
            <a:r>
              <a:rPr lang="zh-CN" altLang="en-US" smtClean="0"/>
              <a:t>杀人游戏</a:t>
            </a:r>
          </a:p>
        </p:txBody>
      </p:sp>
      <p:sp>
        <p:nvSpPr>
          <p:cNvPr id="1843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一位杀手潜入假装成平民。警察希望能在 </a:t>
            </a:r>
            <a:r>
              <a:rPr lang="en-US" altLang="zh-CN" smtClean="0"/>
              <a:t>N</a:t>
            </a:r>
            <a:r>
              <a:rPr lang="en-US" altLang="zh-CN" i="1" smtClean="0"/>
              <a:t>N</a:t>
            </a:r>
            <a:r>
              <a:rPr lang="zh-CN" altLang="en-US" smtClean="0"/>
              <a:t> 个人里面，查出谁是杀手。警察能够对每一个人进行查证，假如查证的对象是平民，他会告诉警察，他认识的人，谁是杀手，谁是平民。假如查证的对象是杀手，杀手将会把警察干掉。</a:t>
            </a:r>
          </a:p>
          <a:p>
            <a:r>
              <a:rPr lang="zh-CN" altLang="en-US" smtClean="0"/>
              <a:t>现在警察掌握了每一个人认识谁。每一个人都有可能是杀手，可看作他们是杀手的概率是相同的。</a:t>
            </a:r>
          </a:p>
          <a:p>
            <a:r>
              <a:rPr lang="zh-CN" altLang="en-US" smtClean="0"/>
              <a:t>根据最优的情况，保证警察自身安全并知道谁是杀手的概率最大是多少？</a:t>
            </a:r>
          </a:p>
          <a:p>
            <a:endParaRPr lang="en-US" altLang="zh-CN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BZOJ2438 </a:t>
            </a:r>
            <a:r>
              <a:rPr lang="zh-CN" altLang="en-US" smtClean="0"/>
              <a:t>杀人游戏</a:t>
            </a:r>
          </a:p>
        </p:txBody>
      </p:sp>
      <p:sp>
        <p:nvSpPr>
          <p:cNvPr id="19459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如果一些人在一个强连通分量中，那么这些人中只需要查证一个人。</a:t>
            </a:r>
          </a:p>
          <a:p>
            <a:r>
              <a:rPr lang="zh-CN" altLang="en-US" smtClean="0"/>
              <a:t>缩点后，统计有多少入度为零的点，查证这些点一定不会漏掉。</a:t>
            </a:r>
          </a:p>
          <a:p>
            <a:r>
              <a:rPr lang="zh-CN" altLang="en-US" smtClean="0"/>
              <a:t>考虑这样一种特殊情况：只有一个人，这个人一定是杀手，即不需要查证任何人。</a:t>
            </a:r>
          </a:p>
          <a:p>
            <a:r>
              <a:rPr lang="zh-CN" altLang="en-US" smtClean="0"/>
              <a:t>更普遍的，每一个入度为零一个人的单点（必须是一个人不能是一群人），对于其连接的所有点，这些点的入度如果都不为 </a:t>
            </a:r>
            <a:r>
              <a:rPr lang="en-US" altLang="zh-CN" smtClean="0"/>
              <a:t>1</a:t>
            </a:r>
            <a:r>
              <a:rPr lang="zh-CN" altLang="en-US" smtClean="0"/>
              <a:t>，则这个人可以不需要查证。查证其它所有人后，他认识的人也都被查证过，只剩他一个人不需要查证即知道身份。</a:t>
            </a:r>
          </a:p>
          <a:p>
            <a:endParaRPr lang="en-US" altLang="zh-CN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2-sat</a:t>
            </a:r>
            <a:endParaRPr lang="zh-CN" altLang="en-US" smtClean="0"/>
          </a:p>
        </p:txBody>
      </p:sp>
      <p:sp>
        <p:nvSpPr>
          <p:cNvPr id="20483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有</a:t>
            </a:r>
            <a:r>
              <a:rPr lang="en-US" altLang="zh-CN" smtClean="0"/>
              <a:t>n</a:t>
            </a:r>
            <a:r>
              <a:rPr lang="zh-CN" altLang="en-US" smtClean="0"/>
              <a:t>件物品，</a:t>
            </a:r>
            <a:r>
              <a:rPr lang="en-US" altLang="zh-CN" smtClean="0"/>
              <a:t>m</a:t>
            </a:r>
            <a:r>
              <a:rPr lang="zh-CN" altLang="en-US" smtClean="0"/>
              <a:t>个限制关系，每个关系如</a:t>
            </a:r>
            <a:r>
              <a:rPr lang="en-US" altLang="zh-CN" smtClean="0"/>
              <a:t>(x,0/1,y,0/1),</a:t>
            </a:r>
            <a:r>
              <a:rPr lang="zh-CN" altLang="en-US" smtClean="0"/>
              <a:t>表示当</a:t>
            </a:r>
            <a:r>
              <a:rPr lang="en-US" altLang="zh-CN" smtClean="0"/>
              <a:t>x</a:t>
            </a:r>
            <a:r>
              <a:rPr lang="zh-CN" altLang="en-US" smtClean="0"/>
              <a:t>选</a:t>
            </a:r>
            <a:r>
              <a:rPr lang="en-US" altLang="zh-CN" smtClean="0"/>
              <a:t>/</a:t>
            </a:r>
            <a:r>
              <a:rPr lang="zh-CN" altLang="en-US" smtClean="0"/>
              <a:t>不选时，</a:t>
            </a:r>
            <a:r>
              <a:rPr lang="en-US" altLang="zh-CN" smtClean="0"/>
              <a:t>y</a:t>
            </a:r>
            <a:r>
              <a:rPr lang="zh-CN" altLang="en-US" smtClean="0"/>
              <a:t>必须选</a:t>
            </a:r>
            <a:r>
              <a:rPr lang="en-US" altLang="zh-CN" smtClean="0"/>
              <a:t>/</a:t>
            </a:r>
            <a:r>
              <a:rPr lang="zh-CN" altLang="en-US" smtClean="0"/>
              <a:t>不选，问是否有可行解。</a:t>
            </a:r>
            <a:endParaRPr lang="en-US" altLang="zh-CN" smtClean="0"/>
          </a:p>
          <a:p>
            <a:r>
              <a:rPr lang="en-US" altLang="zh-CN" smtClean="0"/>
              <a:t>n,m&lt;=1e5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2-sat</a:t>
            </a:r>
            <a:endParaRPr lang="zh-CN" altLang="en-US" smtClean="0"/>
          </a:p>
        </p:txBody>
      </p:sp>
      <p:sp>
        <p:nvSpPr>
          <p:cNvPr id="21507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有命题关系，一个命题和它的逆否命题真假是相同的，所以将每个物品看成两个点，分别代表选和不选，那么这个图就有了对称性。</a:t>
            </a:r>
            <a:endParaRPr lang="en-US" altLang="zh-CN" smtClean="0"/>
          </a:p>
          <a:p>
            <a:r>
              <a:rPr lang="zh-CN" altLang="en-US" smtClean="0"/>
              <a:t>显然在一个强连通分量里的点必须同时选或不选，所以如果一个物品拆成的两个点在同一个强连通分量里，则一定无解。</a:t>
            </a:r>
            <a:endParaRPr lang="en-US" altLang="zh-CN" smtClean="0"/>
          </a:p>
          <a:p>
            <a:r>
              <a:rPr lang="zh-CN" altLang="en-US" smtClean="0"/>
              <a:t>可以证明只要满足这个条件就一定有解。</a:t>
            </a:r>
            <a:endParaRPr lang="en-US" altLang="zh-CN" smtClean="0"/>
          </a:p>
          <a:p>
            <a:endParaRPr lang="en-US" altLang="zh-CN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1551</Words>
  <Application>Microsoft Office PowerPoint</Application>
  <PresentationFormat>自定义</PresentationFormat>
  <Paragraphs>51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演示文稿设计模板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Arial</vt:lpstr>
      <vt:lpstr>等线 Light</vt:lpstr>
      <vt:lpstr>Calibri</vt:lpstr>
      <vt:lpstr>宋体</vt:lpstr>
      <vt:lpstr>Office 主题​​</vt:lpstr>
      <vt:lpstr>强连通分量问题</vt:lpstr>
      <vt:lpstr>强连通分量</vt:lpstr>
      <vt:lpstr>强连通分量</vt:lpstr>
      <vt:lpstr>BZOJ1051 [HAOI2006]受欢迎的牛</vt:lpstr>
      <vt:lpstr>BZOJ1051 [HAOI2006]受欢迎的牛</vt:lpstr>
      <vt:lpstr>BZOJ2438 杀人游戏</vt:lpstr>
      <vt:lpstr>BZOJ2438 杀人游戏</vt:lpstr>
      <vt:lpstr>2-sat</vt:lpstr>
      <vt:lpstr>2-sat</vt:lpstr>
      <vt:lpstr>2-sat</vt:lpstr>
      <vt:lpstr>双连通分量</vt:lpstr>
      <vt:lpstr>双连通分量</vt:lpstr>
      <vt:lpstr>双连通分量</vt:lpstr>
      <vt:lpstr>双连通分量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强连通分量问题</dc:title>
  <dc:creator>于倚岑</dc:creator>
  <cp:lastModifiedBy>微软用户</cp:lastModifiedBy>
  <cp:revision>17</cp:revision>
  <dcterms:created xsi:type="dcterms:W3CDTF">2018-11-25T08:28:24Z</dcterms:created>
  <dcterms:modified xsi:type="dcterms:W3CDTF">2018-12-08T04:17:34Z</dcterms:modified>
</cp:coreProperties>
</file>