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24"/>
  </p:notesMasterIdLst>
  <p:sldIdLst>
    <p:sldId id="259" r:id="rId3"/>
    <p:sldId id="261" r:id="rId4"/>
    <p:sldId id="262" r:id="rId5"/>
    <p:sldId id="263" r:id="rId6"/>
    <p:sldId id="299" r:id="rId7"/>
    <p:sldId id="264" r:id="rId8"/>
    <p:sldId id="281" r:id="rId9"/>
    <p:sldId id="282" r:id="rId10"/>
    <p:sldId id="283" r:id="rId11"/>
    <p:sldId id="284" r:id="rId12"/>
    <p:sldId id="288" r:id="rId13"/>
    <p:sldId id="289" r:id="rId14"/>
    <p:sldId id="290" r:id="rId15"/>
    <p:sldId id="291" r:id="rId16"/>
    <p:sldId id="295" r:id="rId17"/>
    <p:sldId id="296" r:id="rId18"/>
    <p:sldId id="297" r:id="rId19"/>
    <p:sldId id="292" r:id="rId20"/>
    <p:sldId id="293" r:id="rId21"/>
    <p:sldId id="294" r:id="rId22"/>
    <p:sldId id="298" r:id="rId23"/>
  </p:sldIdLst>
  <p:sldSz cx="12192000" cy="6858000"/>
  <p:notesSz cx="7104063" cy="10234613"/>
  <p:embeddedFontLst>
    <p:embeddedFont>
      <p:font typeface="黑体" pitchFamily="49" charset="-122"/>
      <p:regular r:id="rId25"/>
    </p:embeddedFont>
    <p:embeddedFont>
      <p:font typeface="Wingdings 2" pitchFamily="18" charset="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4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22433BC-9994-4AAB-A881-27AEB0BD5586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9DFCB-4595-468E-B1EF-72ADBB8B3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4BE43-8138-48D4-836C-6326E0345F3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3BD7EE-8600-4831-9CF3-B46351AB187C}" type="slidenum">
              <a:rPr lang="zh-CN" altLang="en-US" sz="1200">
                <a:latin typeface="Calibri" pitchFamily="34" charset="0"/>
              </a:rPr>
              <a:pPr algn="r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299985-E4D4-453C-9884-774D0650C30D}" type="slidenum">
              <a:rPr lang="zh-CN" altLang="en-US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D2FC41-24A2-442E-85B2-8DB362C40625}" type="slidenum">
              <a:rPr lang="zh-CN" altLang="en-US" sz="1200">
                <a:latin typeface="Calibri" pitchFamily="34" charset="0"/>
              </a:rPr>
              <a:pPr algn="r"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69292B-1811-4B8F-B4A6-8DBA39DE9DDF}" type="slidenum">
              <a:rPr lang="zh-CN" altLang="en-US" sz="1200">
                <a:latin typeface="Calibri" pitchFamily="34" charset="0"/>
              </a:rPr>
              <a:pPr algn="r"/>
              <a:t>13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6A4630-7B71-45A1-A451-DC7FB1A06B50}" type="slidenum">
              <a:rPr lang="zh-CN" altLang="en-US" sz="1200">
                <a:latin typeface="Calibri" pitchFamily="34" charset="0"/>
              </a:rPr>
              <a:pPr algn="r"/>
              <a:t>14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F92E1E-AFB6-4871-AEFA-7703909073CF}" type="slidenum">
              <a:rPr lang="zh-CN" altLang="en-US" sz="1200">
                <a:latin typeface="Calibri" pitchFamily="34" charset="0"/>
              </a:rPr>
              <a:pPr algn="r"/>
              <a:t>15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C3E52-1259-4EF0-9C1E-02779BEBF09E}" type="slidenum">
              <a:rPr lang="zh-CN" altLang="en-US" sz="1200">
                <a:latin typeface="Calibri" pitchFamily="34" charset="0"/>
              </a:rPr>
              <a:pPr algn="r"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F83345-CE04-42E6-803A-AD34C670BCFC}" type="slidenum">
              <a:rPr lang="zh-CN" altLang="en-US" sz="1200">
                <a:latin typeface="Calibri" pitchFamily="34" charset="0"/>
              </a:rPr>
              <a:pPr algn="r"/>
              <a:t>17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8B7AE3-E097-4C35-8EA7-27EFAB3350B1}" type="slidenum">
              <a:rPr lang="zh-CN" altLang="en-US" sz="1200">
                <a:latin typeface="Calibri" pitchFamily="34" charset="0"/>
              </a:rPr>
              <a:pPr algn="r"/>
              <a:t>18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C0E5277-CDDD-4A83-A79B-09F67F73BB00}" type="slidenum">
              <a:rPr lang="zh-CN" altLang="en-US" sz="1200">
                <a:latin typeface="Calibri" pitchFamily="34" charset="0"/>
              </a:rPr>
              <a:pPr algn="r"/>
              <a:t>19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679E2E-0927-4E7F-8A05-7EBE5FF9D556}" type="slidenum">
              <a:rPr lang="zh-CN" altLang="en-US" sz="1200">
                <a:latin typeface="Calibri" pitchFamily="34" charset="0"/>
              </a:rPr>
              <a:pPr algn="r"/>
              <a:t>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288F5F-220A-46AF-9280-098861F23473}" type="slidenum">
              <a:rPr lang="zh-CN" altLang="en-US" sz="1200">
                <a:latin typeface="Calibri" pitchFamily="34" charset="0"/>
              </a:rPr>
              <a:pPr algn="r"/>
              <a:t>20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297AC9-9EC3-416C-BACE-87C31D7053D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F23494-E2E0-406A-A6E1-FA2B90C5DA8D}" type="slidenum">
              <a:rPr lang="zh-CN" altLang="en-US" sz="1200">
                <a:latin typeface="Calibri" pitchFamily="34" charset="0"/>
              </a:rPr>
              <a:pPr algn="r"/>
              <a:t>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43CF8E-BEAA-4F52-968B-F7FBE88FCC9B}" type="slidenum">
              <a:rPr lang="zh-CN" altLang="en-US" sz="1200">
                <a:latin typeface="Calibri" pitchFamily="34" charset="0"/>
              </a:rPr>
              <a:pPr algn="r"/>
              <a:t>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8428BF-DDB5-4DEF-A57A-69FC68C129DF}" type="slidenum">
              <a:rPr lang="zh-CN" altLang="en-US" sz="1200">
                <a:latin typeface="Calibri" pitchFamily="34" charset="0"/>
              </a:rPr>
              <a:pPr algn="r"/>
              <a:t>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72C8CE-613D-4070-A34D-E03074FCAD89}" type="slidenum">
              <a:rPr lang="zh-CN" altLang="en-US" sz="1200">
                <a:latin typeface="Calibri" pitchFamily="34" charset="0"/>
              </a:rPr>
              <a:pPr algn="r"/>
              <a:t>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8BB811-0949-40B5-9752-1DCBA1E825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AEEEF2-5BC7-4E5D-9B67-460BC4895095}" type="slidenum">
              <a:rPr lang="zh-CN" altLang="en-US" sz="1200">
                <a:latin typeface="Calibri" pitchFamily="34" charset="0"/>
              </a:rPr>
              <a:pPr algn="r"/>
              <a:t>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B6BC22-615E-42CD-AB25-14D6A1354000}" type="slidenum">
              <a:rPr lang="zh-CN" altLang="en-US" sz="1200">
                <a:latin typeface="Calibri" pitchFamily="34" charset="0"/>
              </a:rPr>
              <a:pPr algn="r"/>
              <a:t>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5" y="2128044"/>
            <a:ext cx="7524750" cy="1373188"/>
          </a:xfrm>
          <a:blipFill dpi="0" rotWithShape="1">
            <a:blip r:embed="rId3">
              <a:alphaModFix amt="55000"/>
            </a:blip>
            <a:srcRect/>
            <a:stretch>
              <a:fillRect b="-1000"/>
            </a:stretch>
          </a:blip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3625" y="3602038"/>
            <a:ext cx="7524750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98AE0-BA07-4F0C-A34C-4042CCCAE748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C012-7A40-4897-8123-A83FCA4405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840259"/>
            <a:ext cx="10516800" cy="53788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520C-6DEF-4344-BBE2-CC4CA8BC831A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15041-F783-440B-A8E0-430574C2F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5" y="2128044"/>
            <a:ext cx="7524750" cy="1373188"/>
          </a:xfrm>
          <a:blipFill dpi="0" rotWithShape="1">
            <a:blip r:embed="rId3">
              <a:alphaModFix amt="55000"/>
            </a:blip>
            <a:srcRect/>
            <a:stretch>
              <a:fillRect b="-1000"/>
            </a:stretch>
          </a:blip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3625" y="3602038"/>
            <a:ext cx="7524750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6A147-FC0A-4223-BB7D-CCFD6AE281E5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B838-216D-42A1-A33E-2BB5D055E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15"/>
            <a:ext cx="10515600" cy="4957763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0000"/>
              <a:buFont typeface="Wingdings 2" panose="05020102010507070707" pitchFamily="18" charset="2"/>
              <a:buChar char="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383"/>
            <a:ext cx="10515600" cy="6588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17E4-7020-4C4E-87EA-3E9E0C2D809D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EB6AB-730B-46D1-9093-4AF0703B2E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6"/>
          <p:cNvSpPr/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3835400" y="2882900"/>
            <a:ext cx="4521200" cy="611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mpd="sng">
            <a:solidFill>
              <a:srgbClr val="FFFFFF">
                <a:alpha val="48000"/>
              </a:srgbClr>
            </a:solidFill>
            <a:round/>
          </a:ln>
        </p:spPr>
        <p:txBody>
          <a:bodyPr lIns="252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s_3"/>
          <p:cNvSpPr>
            <a:spLocks noChangeArrowheads="1"/>
          </p:cNvSpPr>
          <p:nvPr/>
        </p:nvSpPr>
        <p:spPr bwMode="auto">
          <a:xfrm>
            <a:off x="3835400" y="3027363"/>
            <a:ext cx="315913" cy="319087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  <a:round/>
          </a:ln>
        </p:spPr>
        <p:txBody>
          <a:bodyPr bIns="180000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Font typeface="Wingdings" panose="05000000000000000000" pitchFamily="2" charset="2"/>
              <a:buChar char="m"/>
              <a:defRPr sz="2000">
                <a:solidFill>
                  <a:srgbClr val="AC411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sz="72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399" y="2882899"/>
            <a:ext cx="4572000" cy="611652"/>
          </a:xfrm>
        </p:spPr>
        <p:txBody>
          <a:bodyPr lIns="252000" tIns="0" rIns="0" bIns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39E9A-FE3B-41B9-92EB-86F61377A236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265CF-4B99-4DCA-88AD-9703DBE01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194"/>
            <a:ext cx="10515600" cy="6540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EC35-262F-4E5B-BEB1-649B92001604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EB288-BE1F-47A2-87B5-CB3FD2C61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05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24503"/>
            <a:ext cx="5157787" cy="431663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059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24503"/>
            <a:ext cx="5183188" cy="43166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5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2AA0F-2AA8-46C5-A03A-2BAC265AEC11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E3D5-CDCC-491B-A448-DF26C4219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4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6" name="空心弧 2"/>
          <p:cNvSpPr/>
          <p:nvPr/>
        </p:nvSpPr>
        <p:spPr bwMode="auto">
          <a:xfrm rot="7086271">
            <a:off x="7102475" y="2555875"/>
            <a:ext cx="1746250" cy="1746250"/>
          </a:xfrm>
          <a:custGeom>
            <a:avLst/>
            <a:gdLst>
              <a:gd name="T0" fmla="*/ 719254 w 1482725"/>
              <a:gd name="T1" fmla="*/ 1482395 h 1482725"/>
              <a:gd name="T2" fmla="*/ 18905 w 1482725"/>
              <a:gd name="T3" fmla="*/ 907716 h 1482725"/>
              <a:gd name="T4" fmla="*/ 397400 w 1482725"/>
              <a:gd name="T5" fmla="*/ 84620 h 1482725"/>
              <a:gd name="T6" fmla="*/ 1289534 w 1482725"/>
              <a:gd name="T7" fmla="*/ 242235 h 1482725"/>
              <a:gd name="T8" fmla="*/ 1363085 w 1482725"/>
              <a:gd name="T9" fmla="*/ 1145194 h 1482725"/>
              <a:gd name="T10" fmla="*/ 1349991 w 1482725"/>
              <a:gd name="T11" fmla="*/ 1136690 h 1482725"/>
              <a:gd name="T12" fmla="*/ 1277989 w 1482725"/>
              <a:gd name="T13" fmla="*/ 252748 h 1482725"/>
              <a:gd name="T14" fmla="*/ 404645 w 1482725"/>
              <a:gd name="T15" fmla="*/ 98453 h 1482725"/>
              <a:gd name="T16" fmla="*/ 34121 w 1482725"/>
              <a:gd name="T17" fmla="*/ 904213 h 1482725"/>
              <a:gd name="T18" fmla="*/ 719720 w 1482725"/>
              <a:gd name="T19" fmla="*/ 1466788 h 1482725"/>
              <a:gd name="T20" fmla="*/ 719254 w 1482725"/>
              <a:gd name="T21" fmla="*/ 1482395 h 148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21" y="2999581"/>
            <a:ext cx="4825093" cy="833438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6D4-1210-4EE6-AF29-9D2D8248FA54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CBB86-6183-456C-A4C7-B76772A1E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3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9B8D1-3B03-45CA-A084-CB4BA0CC5A61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5A529-580B-4FAF-A46C-EA7BB4BC7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6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5009"/>
            <a:ext cx="3704049" cy="3160643"/>
          </a:xfrm>
          <a:solidFill>
            <a:srgbClr val="E37621">
              <a:alpha val="65000"/>
            </a:srgbClr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2249" y="272498"/>
            <a:ext cx="7126290" cy="406096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465635"/>
            <a:ext cx="10830338" cy="175419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9CCF-B5DA-4100-9C6A-AC21F9AAECA4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62DB-DD4C-45A0-8BEB-E3BA2FFCB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5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8156" y="365125"/>
            <a:ext cx="1255643" cy="5811838"/>
          </a:xfr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0093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28B05-3E9C-4A67-8A60-2DD7A2CE4910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30C8A-6DEE-4314-96F9-CB29B16DE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15"/>
            <a:ext cx="10515600" cy="4957763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0000"/>
              <a:buFont typeface="Wingdings 2" panose="05020102010507070707" pitchFamily="18" charset="2"/>
              <a:buChar char="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383"/>
            <a:ext cx="10515600" cy="6588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B074-32A0-460E-93EF-A3AF19917855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A2B9-89CA-48A2-B7CC-89B5184C15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840259"/>
            <a:ext cx="10516800" cy="53788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37216-1966-4259-9894-C73ABB187301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2FE4-2BA1-4B45-85CD-3AE433794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6"/>
          <p:cNvSpPr/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MH_Title"/>
          <p:cNvSpPr>
            <a:spLocks noChangeArrowheads="1"/>
          </p:cNvSpPr>
          <p:nvPr/>
        </p:nvSpPr>
        <p:spPr bwMode="auto">
          <a:xfrm>
            <a:off x="3835400" y="2882900"/>
            <a:ext cx="4521200" cy="611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mpd="sng">
            <a:solidFill>
              <a:srgbClr val="FFFFFF">
                <a:alpha val="48000"/>
              </a:srgbClr>
            </a:solidFill>
            <a:round/>
          </a:ln>
        </p:spPr>
        <p:txBody>
          <a:bodyPr lIns="252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s_3"/>
          <p:cNvSpPr>
            <a:spLocks noChangeArrowheads="1"/>
          </p:cNvSpPr>
          <p:nvPr/>
        </p:nvSpPr>
        <p:spPr bwMode="auto">
          <a:xfrm>
            <a:off x="3835400" y="3027363"/>
            <a:ext cx="315913" cy="319087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  <a:round/>
          </a:ln>
        </p:spPr>
        <p:txBody>
          <a:bodyPr bIns="180000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Font typeface="Wingdings" panose="05000000000000000000" pitchFamily="2" charset="2"/>
              <a:buChar char="m"/>
              <a:defRPr sz="2000">
                <a:solidFill>
                  <a:srgbClr val="AC411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sz="72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399" y="2882899"/>
            <a:ext cx="4572000" cy="611652"/>
          </a:xfrm>
        </p:spPr>
        <p:txBody>
          <a:bodyPr lIns="252000" tIns="0" rIns="0" bIns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1761E-A643-4C80-8298-CA7DC1481A66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89AB2-F99C-4112-ACCF-37ECD47C0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194"/>
            <a:ext cx="10515600" cy="6540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60280-E0A5-4BF6-844F-726E44A3473A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56A00-D22A-4A4E-86F9-275456286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371475"/>
            <a:ext cx="12192000" cy="6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05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24503"/>
            <a:ext cx="5157787" cy="431663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059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24503"/>
            <a:ext cx="5183188" cy="43166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5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B2F6A-636F-4765-988E-AAAD87E804E7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9C67-BE92-4541-8116-89DF85645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4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6" name="空心弧 2"/>
          <p:cNvSpPr/>
          <p:nvPr/>
        </p:nvSpPr>
        <p:spPr bwMode="auto">
          <a:xfrm rot="7086271">
            <a:off x="7102475" y="2555875"/>
            <a:ext cx="1746250" cy="1746250"/>
          </a:xfrm>
          <a:custGeom>
            <a:avLst/>
            <a:gdLst>
              <a:gd name="T0" fmla="*/ 719254 w 1482725"/>
              <a:gd name="T1" fmla="*/ 1482395 h 1482725"/>
              <a:gd name="T2" fmla="*/ 18905 w 1482725"/>
              <a:gd name="T3" fmla="*/ 907716 h 1482725"/>
              <a:gd name="T4" fmla="*/ 397400 w 1482725"/>
              <a:gd name="T5" fmla="*/ 84620 h 1482725"/>
              <a:gd name="T6" fmla="*/ 1289534 w 1482725"/>
              <a:gd name="T7" fmla="*/ 242235 h 1482725"/>
              <a:gd name="T8" fmla="*/ 1363085 w 1482725"/>
              <a:gd name="T9" fmla="*/ 1145194 h 1482725"/>
              <a:gd name="T10" fmla="*/ 1349991 w 1482725"/>
              <a:gd name="T11" fmla="*/ 1136690 h 1482725"/>
              <a:gd name="T12" fmla="*/ 1277989 w 1482725"/>
              <a:gd name="T13" fmla="*/ 252748 h 1482725"/>
              <a:gd name="T14" fmla="*/ 404645 w 1482725"/>
              <a:gd name="T15" fmla="*/ 98453 h 1482725"/>
              <a:gd name="T16" fmla="*/ 34121 w 1482725"/>
              <a:gd name="T17" fmla="*/ 904213 h 1482725"/>
              <a:gd name="T18" fmla="*/ 719720 w 1482725"/>
              <a:gd name="T19" fmla="*/ 1466788 h 1482725"/>
              <a:gd name="T20" fmla="*/ 719254 w 1482725"/>
              <a:gd name="T21" fmla="*/ 1482395 h 148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21" y="2999581"/>
            <a:ext cx="4825093" cy="833438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9D77-7A87-4ED4-A650-87391B12EF0E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86CB5-4430-4927-8505-D5870AE7E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3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1B702-5138-494B-B302-A06C82B3D74E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2E7F-4E75-4868-BB4F-BE7FBAEB2D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6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5009"/>
            <a:ext cx="3704049" cy="3160643"/>
          </a:xfrm>
          <a:solidFill>
            <a:srgbClr val="E37621">
              <a:alpha val="65000"/>
            </a:srgbClr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2249" y="272498"/>
            <a:ext cx="7126290" cy="406096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465635"/>
            <a:ext cx="10830338" cy="175419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1A81-474A-41A6-B447-B085F789237F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6EB0-0018-4836-B626-D97890A9A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0"/>
            <a:ext cx="12193588" cy="6858000"/>
            <a:chOff x="0" y="0"/>
            <a:chExt cx="9145191" cy="6858000"/>
          </a:xfrm>
        </p:grpSpPr>
        <p:pic>
          <p:nvPicPr>
            <p:cNvPr id="5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6"/>
            <p:cNvSpPr/>
            <p:nvPr/>
          </p:nvSpPr>
          <p:spPr>
            <a:xfrm>
              <a:off x="0" y="0"/>
              <a:ext cx="9145191" cy="68580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8156" y="365125"/>
            <a:ext cx="1255643" cy="5811838"/>
          </a:xfr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0093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C18CD-C713-4243-86D3-94528D13871A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73DD-5802-48F9-9E05-347E36A37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/>
        </p:nvSpPr>
        <p:spPr>
          <a:xfrm>
            <a:off x="0" y="714375"/>
            <a:ext cx="12192000" cy="58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27651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857250"/>
            <a:ext cx="10515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097A3F-4EB1-452A-8072-2BE28C88F714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FD673-95DE-4FD9-B861-611943AB9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7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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/>
        </p:nvSpPr>
        <p:spPr>
          <a:xfrm>
            <a:off x="0" y="714375"/>
            <a:ext cx="12192000" cy="58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2291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857250"/>
            <a:ext cx="105156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2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479074-B23A-4643-BC28-616F5E9253C3}" type="datetimeFigureOut">
              <a:rPr lang="zh-CN" altLang="en-US"/>
              <a:pPr>
                <a:defRPr/>
              </a:pPr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E352EB-B140-44FC-AC1E-933851591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79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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9.xml"/><Relationship Id="rId7" Type="http://schemas.openxmlformats.org/officeDocument/2006/relationships/oleObject" Target="../embeddings/oleObject6.bin"/><Relationship Id="rId2" Type="http://schemas.openxmlformats.org/officeDocument/2006/relationships/tags" Target="../tags/tag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latin typeface="+mj-lt"/>
                <a:ea typeface="+mj-ea"/>
              </a:rPr>
              <a:t>二分与三分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zh-CN" sz="16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记忆化搜索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279525" y="1409700"/>
            <a:ext cx="19986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长得像</a:t>
            </a:r>
            <a:r>
              <a:rPr lang="en-US" altLang="zh-CN">
                <a:ea typeface="黑体" pitchFamily="49" charset="-122"/>
              </a:rPr>
              <a:t>dp</a:t>
            </a:r>
            <a:r>
              <a:rPr lang="zh-CN" altLang="en-US">
                <a:ea typeface="黑体" pitchFamily="49" charset="-122"/>
              </a:rPr>
              <a:t>的搜索</a:t>
            </a:r>
            <a:r>
              <a:rPr lang="en-US" altLang="zh-CN">
                <a:ea typeface="黑体" pitchFamily="49" charset="-122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迭代加深搜索</a:t>
            </a:r>
          </a:p>
        </p:txBody>
      </p:sp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711200" y="1582738"/>
            <a:ext cx="110617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  <a:sym typeface="+mn-ea"/>
              </a:rPr>
              <a:t>经典例题：埃及分数</a:t>
            </a:r>
            <a:endParaRPr lang="zh-CN" altLang="en-US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  <a:sym typeface="+mn-ea"/>
              </a:rPr>
              <a:t>在古埃及，人们使用单位分数的和</a:t>
            </a:r>
            <a:r>
              <a:rPr lang="en-US" altLang="zh-CN">
                <a:ea typeface="黑体" pitchFamily="49" charset="-122"/>
                <a:sym typeface="+mn-ea"/>
              </a:rPr>
              <a:t>(</a:t>
            </a:r>
            <a:r>
              <a:rPr lang="zh-CN" altLang="en-US">
                <a:ea typeface="黑体" pitchFamily="49" charset="-122"/>
                <a:sym typeface="+mn-ea"/>
              </a:rPr>
              <a:t>形如</a:t>
            </a:r>
            <a:r>
              <a:rPr lang="en-US" altLang="zh-CN">
                <a:ea typeface="黑体" pitchFamily="49" charset="-122"/>
                <a:sym typeface="+mn-ea"/>
              </a:rPr>
              <a:t>1/a</a:t>
            </a:r>
            <a:r>
              <a:rPr lang="zh-CN" altLang="en-US">
                <a:ea typeface="黑体" pitchFamily="49" charset="-122"/>
                <a:sym typeface="+mn-ea"/>
              </a:rPr>
              <a:t>的</a:t>
            </a:r>
            <a:r>
              <a:rPr lang="en-US" altLang="zh-CN">
                <a:ea typeface="黑体" pitchFamily="49" charset="-122"/>
                <a:sym typeface="+mn-ea"/>
              </a:rPr>
              <a:t>, a</a:t>
            </a:r>
            <a:r>
              <a:rPr lang="zh-CN" altLang="en-US">
                <a:ea typeface="黑体" pitchFamily="49" charset="-122"/>
                <a:sym typeface="+mn-ea"/>
              </a:rPr>
              <a:t>是自然数</a:t>
            </a:r>
            <a:r>
              <a:rPr lang="en-US" altLang="zh-CN">
                <a:ea typeface="黑体" pitchFamily="49" charset="-122"/>
                <a:sym typeface="+mn-ea"/>
              </a:rPr>
              <a:t>)</a:t>
            </a:r>
            <a:r>
              <a:rPr lang="zh-CN" altLang="en-US">
                <a:ea typeface="黑体" pitchFamily="49" charset="-122"/>
                <a:sym typeface="+mn-ea"/>
              </a:rPr>
              <a:t>表示一切有理数。如：</a:t>
            </a:r>
            <a:r>
              <a:rPr lang="en-US" altLang="zh-CN">
                <a:ea typeface="黑体" pitchFamily="49" charset="-122"/>
                <a:sym typeface="+mn-ea"/>
              </a:rPr>
              <a:t>2/3=1/2+1/6,</a:t>
            </a:r>
            <a:r>
              <a:rPr lang="zh-CN" altLang="en-US">
                <a:ea typeface="黑体" pitchFamily="49" charset="-122"/>
                <a:sym typeface="+mn-ea"/>
              </a:rPr>
              <a:t>但不允许</a:t>
            </a:r>
            <a:r>
              <a:rPr lang="en-US" altLang="zh-CN">
                <a:ea typeface="黑体" pitchFamily="49" charset="-122"/>
                <a:sym typeface="+mn-ea"/>
              </a:rPr>
              <a:t>2/3=1/3+1/3,</a:t>
            </a:r>
            <a:r>
              <a:rPr lang="zh-CN" altLang="en-US">
                <a:ea typeface="黑体" pitchFamily="49" charset="-122"/>
                <a:sym typeface="+mn-ea"/>
              </a:rPr>
              <a:t>因为加数中有相同的。</a:t>
            </a:r>
            <a:endParaRPr lang="zh-CN" altLang="en-US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  <a:sym typeface="+mn-ea"/>
              </a:rPr>
              <a:t>对于一个分数</a:t>
            </a:r>
            <a:r>
              <a:rPr lang="en-US" altLang="zh-CN">
                <a:ea typeface="黑体" pitchFamily="49" charset="-122"/>
                <a:sym typeface="+mn-ea"/>
              </a:rPr>
              <a:t>a/b,</a:t>
            </a:r>
            <a:r>
              <a:rPr lang="zh-CN" altLang="en-US">
                <a:ea typeface="黑体" pitchFamily="49" charset="-122"/>
                <a:sym typeface="+mn-ea"/>
              </a:rPr>
              <a:t>表示方法有很多种，但是哪种最好呢？首先，加数少的比加数多的好，其次，加数个数相同的，最小的分数越大越好。</a:t>
            </a:r>
            <a:endParaRPr lang="zh-CN" altLang="en-US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  <a:sym typeface="+mn-ea"/>
              </a:rPr>
              <a:t>如：</a:t>
            </a:r>
            <a:endParaRPr lang="zh-CN" altLang="en-US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  <a:sym typeface="+mn-ea"/>
              </a:rPr>
              <a:t>19/45=1/3 + 1/12 + 1/180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  <a:sym typeface="+mn-ea"/>
              </a:rPr>
              <a:t>19/45=1/3 + 1/15 + 1/45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  <a:sym typeface="+mn-ea"/>
              </a:rPr>
              <a:t>19/45=1/3 + 1/18 + 1/30,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  <a:sym typeface="+mn-ea"/>
              </a:rPr>
              <a:t>19/45=1/4 + 1/6 + 1/180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  <a:sym typeface="+mn-ea"/>
              </a:rPr>
              <a:t>19/45=1/5 + 1/6 + 1/18.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  <a:sym typeface="+mn-ea"/>
              </a:rPr>
              <a:t>最好的是最后一种，因为</a:t>
            </a:r>
            <a:r>
              <a:rPr lang="en-US" altLang="zh-CN">
                <a:ea typeface="黑体" pitchFamily="49" charset="-122"/>
                <a:sym typeface="+mn-ea"/>
              </a:rPr>
              <a:t>1/18</a:t>
            </a:r>
            <a:r>
              <a:rPr lang="zh-CN" altLang="en-US">
                <a:ea typeface="黑体" pitchFamily="49" charset="-122"/>
                <a:sym typeface="+mn-ea"/>
              </a:rPr>
              <a:t>比</a:t>
            </a:r>
            <a:r>
              <a:rPr lang="en-US" altLang="zh-CN">
                <a:ea typeface="黑体" pitchFamily="49" charset="-122"/>
                <a:sym typeface="+mn-ea"/>
              </a:rPr>
              <a:t>1/180,1/45,1/30,1/180</a:t>
            </a:r>
            <a:r>
              <a:rPr lang="zh-CN" altLang="en-US">
                <a:ea typeface="黑体" pitchFamily="49" charset="-122"/>
                <a:sym typeface="+mn-ea"/>
              </a:rPr>
              <a:t>都大。</a:t>
            </a:r>
            <a:endParaRPr lang="zh-CN" altLang="en-US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  <a:sym typeface="+mn-ea"/>
              </a:rPr>
              <a:t>给出</a:t>
            </a:r>
            <a:r>
              <a:rPr lang="en-US" altLang="zh-CN">
                <a:ea typeface="黑体" pitchFamily="49" charset="-122"/>
                <a:sym typeface="+mn-ea"/>
              </a:rPr>
              <a:t>a,b(0&lt;a&lt;b&lt;1000),</a:t>
            </a:r>
            <a:r>
              <a:rPr lang="zh-CN" altLang="en-US">
                <a:ea typeface="黑体" pitchFamily="49" charset="-122"/>
                <a:sym typeface="+mn-ea"/>
              </a:rPr>
              <a:t>编程计算最好的表达方式。</a:t>
            </a:r>
            <a:endParaRPr lang="zh-CN" altLang="en-US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迭代加深搜索</a:t>
            </a:r>
          </a:p>
        </p:txBody>
      </p:sp>
      <p:sp>
        <p:nvSpPr>
          <p:cNvPr id="49154" name="文本框 1"/>
          <p:cNvSpPr txBox="1">
            <a:spLocks noChangeArrowheads="1"/>
          </p:cNvSpPr>
          <p:nvPr/>
        </p:nvSpPr>
        <p:spPr bwMode="auto">
          <a:xfrm>
            <a:off x="711200" y="1509713"/>
            <a:ext cx="605631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我们可以考虑搜索当前最小的分母</a:t>
            </a:r>
            <a:endParaRPr lang="zh-CN" altLang="en-US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但是这样的话图的点数和每个点的度数都是无限的</a:t>
            </a:r>
            <a:endParaRPr lang="zh-CN" altLang="en-US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枚举最多用多少个数</a:t>
            </a:r>
            <a:endParaRPr lang="zh-CN" altLang="en-US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搜索当前最小的分母</a:t>
            </a:r>
            <a:endParaRPr lang="zh-CN" altLang="en-US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这样当分母足够大的时候就不可能是答案</a:t>
            </a:r>
            <a:endParaRPr lang="zh-CN" altLang="en-US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图的深度和每个点的度数都变成了有限的</a:t>
            </a:r>
            <a:endParaRPr lang="zh-CN" altLang="en-US" sz="2000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A*&amp;&amp;IDA*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00125" y="1465263"/>
            <a:ext cx="50609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我们考虑优化搜索算法，定义函数</a:t>
            </a:r>
            <a:r>
              <a:rPr lang="en-US" altLang="zh-CN">
                <a:ea typeface="黑体" pitchFamily="49" charset="-122"/>
              </a:rPr>
              <a:t>f(x)=g(x)+h(x).</a:t>
            </a:r>
          </a:p>
          <a:p>
            <a:r>
              <a:rPr lang="en-US" altLang="zh-CN">
                <a:ea typeface="黑体" pitchFamily="49" charset="-122"/>
              </a:rPr>
              <a:t>g(x)</a:t>
            </a:r>
            <a:r>
              <a:rPr lang="zh-CN" altLang="en-US">
                <a:ea typeface="黑体" pitchFamily="49" charset="-122"/>
              </a:rPr>
              <a:t>是起始点到</a:t>
            </a:r>
            <a:r>
              <a:rPr lang="en-US" altLang="zh-CN">
                <a:ea typeface="黑体" pitchFamily="49" charset="-122"/>
              </a:rPr>
              <a:t>x</a:t>
            </a:r>
            <a:r>
              <a:rPr lang="zh-CN" altLang="en-US">
                <a:ea typeface="黑体" pitchFamily="49" charset="-122"/>
              </a:rPr>
              <a:t>的代价。</a:t>
            </a:r>
          </a:p>
          <a:p>
            <a:r>
              <a:rPr lang="en-US" altLang="zh-CN">
                <a:ea typeface="黑体" pitchFamily="49" charset="-122"/>
              </a:rPr>
              <a:t>h(x)</a:t>
            </a:r>
            <a:r>
              <a:rPr lang="zh-CN" altLang="en-US">
                <a:ea typeface="黑体" pitchFamily="49" charset="-122"/>
              </a:rPr>
              <a:t>是估计</a:t>
            </a:r>
            <a:r>
              <a:rPr lang="en-US" altLang="zh-CN">
                <a:ea typeface="黑体" pitchFamily="49" charset="-122"/>
              </a:rPr>
              <a:t>x</a:t>
            </a:r>
            <a:r>
              <a:rPr lang="zh-CN" altLang="en-US">
                <a:ea typeface="黑体" pitchFamily="49" charset="-122"/>
              </a:rPr>
              <a:t>到结束点的代价。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00125" y="2878138"/>
            <a:ext cx="5416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必须保证</a:t>
            </a:r>
            <a:r>
              <a:rPr lang="en-US" altLang="zh-CN">
                <a:ea typeface="黑体" pitchFamily="49" charset="-122"/>
              </a:rPr>
              <a:t>h(x)&lt;=</a:t>
            </a:r>
            <a:r>
              <a:rPr lang="zh-CN" altLang="en-US">
                <a:ea typeface="黑体" pitchFamily="49" charset="-122"/>
              </a:rPr>
              <a:t>实际代价，否则会导致错误的剪枝。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00125" y="3778250"/>
            <a:ext cx="5441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然后就可以用优先队列优化搜索，还可以进行剪枝。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00125" y="4913313"/>
            <a:ext cx="2025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这就是</a:t>
            </a:r>
            <a:r>
              <a:rPr lang="en-US" altLang="zh-CN">
                <a:ea typeface="黑体" pitchFamily="49" charset="-122"/>
              </a:rPr>
              <a:t>A*</a:t>
            </a:r>
            <a:r>
              <a:rPr lang="zh-CN" altLang="en-US">
                <a:ea typeface="黑体" pitchFamily="49" charset="-122"/>
              </a:rPr>
              <a:t>算法了。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A*&amp;&amp;IDA*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23950" y="1454150"/>
            <a:ext cx="754856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黑体" pitchFamily="49" charset="-122"/>
                <a:sym typeface="+mn-ea"/>
              </a:rPr>
              <a:t>在进行</a:t>
            </a:r>
            <a:r>
              <a:rPr lang="en-US" altLang="zh-CN" sz="2000">
                <a:ea typeface="黑体" pitchFamily="49" charset="-122"/>
                <a:sym typeface="+mn-ea"/>
              </a:rPr>
              <a:t>IDFS</a:t>
            </a:r>
            <a:r>
              <a:rPr lang="zh-CN" altLang="en-US" sz="2000">
                <a:ea typeface="黑体" pitchFamily="49" charset="-122"/>
                <a:sym typeface="+mn-ea"/>
              </a:rPr>
              <a:t>的时候，我们也可以用</a:t>
            </a:r>
            <a:r>
              <a:rPr lang="en-US" altLang="zh-CN" sz="2000">
                <a:ea typeface="黑体" pitchFamily="49" charset="-122"/>
                <a:sym typeface="+mn-ea"/>
              </a:rPr>
              <a:t>A*</a:t>
            </a:r>
            <a:r>
              <a:rPr lang="zh-CN" altLang="en-US" sz="2000">
                <a:ea typeface="黑体" pitchFamily="49" charset="-122"/>
                <a:sym typeface="+mn-ea"/>
              </a:rPr>
              <a:t>进行搜索</a:t>
            </a:r>
            <a:endParaRPr lang="zh-CN" altLang="en-US" sz="2000">
              <a:ea typeface="黑体" pitchFamily="49" charset="-122"/>
            </a:endParaRPr>
          </a:p>
          <a:p>
            <a:r>
              <a:rPr lang="zh-CN" altLang="en-US" sz="2000">
                <a:ea typeface="黑体" pitchFamily="49" charset="-122"/>
                <a:sym typeface="+mn-ea"/>
              </a:rPr>
              <a:t>如果在当前深度限制下搜到了结束状态，我们就可以直接输出答案</a:t>
            </a:r>
            <a:endParaRPr lang="zh-CN" altLang="en-US" sz="2000">
              <a:ea typeface="黑体" pitchFamily="49" charset="-122"/>
            </a:endParaRPr>
          </a:p>
          <a:p>
            <a:r>
              <a:rPr lang="zh-CN" altLang="en-US" sz="2000">
                <a:ea typeface="黑体" pitchFamily="49" charset="-122"/>
                <a:sym typeface="+mn-ea"/>
              </a:rPr>
              <a:t>如果没有搜到答案，我们可以把深度限制更新为最小的</a:t>
            </a:r>
            <a:r>
              <a:rPr lang="en-US" altLang="zh-CN" sz="2000">
                <a:ea typeface="黑体" pitchFamily="49" charset="-122"/>
                <a:sym typeface="+mn-ea"/>
              </a:rPr>
              <a:t>f(x)</a:t>
            </a:r>
            <a:endParaRPr lang="zh-CN" altLang="en-US" sz="2000">
              <a:ea typeface="黑体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23950" y="3444875"/>
            <a:ext cx="19748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这就是</a:t>
            </a:r>
            <a:r>
              <a:rPr lang="en-US" altLang="zh-CN" sz="2000">
                <a:ea typeface="黑体" pitchFamily="49" charset="-122"/>
              </a:rPr>
              <a:t>IDA*</a:t>
            </a:r>
            <a:r>
              <a:rPr lang="zh-CN" altLang="en-US" sz="2000">
                <a:ea typeface="黑体" pitchFamily="49" charset="-122"/>
              </a:rPr>
              <a:t>了。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A*&amp;&amp;IDA*</a:t>
            </a:r>
          </a:p>
        </p:txBody>
      </p:sp>
      <p:sp>
        <p:nvSpPr>
          <p:cNvPr id="55298" name="文本框 1"/>
          <p:cNvSpPr txBox="1">
            <a:spLocks noChangeArrowheads="1"/>
          </p:cNvSpPr>
          <p:nvPr/>
        </p:nvSpPr>
        <p:spPr bwMode="auto">
          <a:xfrm>
            <a:off x="1090613" y="1243013"/>
            <a:ext cx="5962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>
                <a:ea typeface="黑体" pitchFamily="49" charset="-122"/>
              </a:rPr>
              <a:t>Codeforces Round #428 (Div. 2) E. Mother of Dragons</a:t>
            </a:r>
          </a:p>
        </p:txBody>
      </p:sp>
      <p:sp>
        <p:nvSpPr>
          <p:cNvPr id="55299" name="文本框 2"/>
          <p:cNvSpPr txBox="1">
            <a:spLocks noChangeArrowheads="1"/>
          </p:cNvSpPr>
          <p:nvPr/>
        </p:nvSpPr>
        <p:spPr bwMode="auto">
          <a:xfrm>
            <a:off x="1352550" y="1898650"/>
            <a:ext cx="9486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49" charset="-122"/>
              </a:rPr>
              <a:t>n</a:t>
            </a:r>
            <a:r>
              <a:rPr lang="zh-CN" altLang="en-US">
                <a:ea typeface="黑体" pitchFamily="49" charset="-122"/>
              </a:rPr>
              <a:t>个城堡间有些城堡有墙，将</a:t>
            </a:r>
            <a:r>
              <a:rPr lang="en-US" altLang="zh-CN">
                <a:ea typeface="黑体" pitchFamily="49" charset="-122"/>
              </a:rPr>
              <a:t>k</a:t>
            </a:r>
            <a:r>
              <a:rPr lang="zh-CN" altLang="en-US">
                <a:ea typeface="黑体" pitchFamily="49" charset="-122"/>
              </a:rPr>
              <a:t>点能量分给城堡，每个墙的防御值为</a:t>
            </a:r>
            <a:r>
              <a:rPr lang="en-US" altLang="zh-CN">
                <a:ea typeface="黑体" pitchFamily="49" charset="-122"/>
              </a:rPr>
              <a:t>u*v,</a:t>
            </a:r>
            <a:r>
              <a:rPr lang="zh-CN" altLang="en-US">
                <a:ea typeface="黑体" pitchFamily="49" charset="-122"/>
              </a:rPr>
              <a:t>求防御值最大是多少。</a:t>
            </a:r>
          </a:p>
          <a:p>
            <a:r>
              <a:rPr lang="zh-CN" altLang="en-US">
                <a:ea typeface="黑体" pitchFamily="49" charset="-122"/>
              </a:rPr>
              <a:t>（</a:t>
            </a:r>
            <a:r>
              <a:rPr lang="en-US" altLang="zh-CN">
                <a:ea typeface="黑体" pitchFamily="49" charset="-122"/>
              </a:rPr>
              <a:t>n&lt;=40,k&lt;=1000)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557338" y="3155950"/>
            <a:ext cx="2468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到了猜结论的时间啦！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701800" y="4179888"/>
            <a:ext cx="3154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结论：平均分给图中最大团。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879600" y="5113338"/>
            <a:ext cx="868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证明？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A*&amp;&amp;IDA*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55700" y="1520825"/>
            <a:ext cx="3613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显然，均分才是分配的最好方式。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12863" y="2333625"/>
            <a:ext cx="2239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为什么分给最大团？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346200" y="3027363"/>
            <a:ext cx="5500688" cy="658812"/>
            <a:chOff x="2120" y="4768"/>
            <a:chExt cx="8662" cy="1036"/>
          </a:xfrm>
        </p:grpSpPr>
        <p:grpSp>
          <p:nvGrpSpPr>
            <p:cNvPr id="4127" name="组合 6"/>
            <p:cNvGrpSpPr>
              <a:grpSpLocks/>
            </p:cNvGrpSpPr>
            <p:nvPr/>
          </p:nvGrpSpPr>
          <p:grpSpPr bwMode="auto">
            <a:xfrm>
              <a:off x="2120" y="4768"/>
              <a:ext cx="7753" cy="1036"/>
              <a:chOff x="2120" y="4768"/>
              <a:chExt cx="7753" cy="1036"/>
            </a:xfrm>
          </p:grpSpPr>
          <p:sp>
            <p:nvSpPr>
              <p:cNvPr id="4129" name="文本框 4"/>
              <p:cNvSpPr txBox="1">
                <a:spLocks noChangeArrowheads="1"/>
              </p:cNvSpPr>
              <p:nvPr/>
            </p:nvSpPr>
            <p:spPr bwMode="auto">
              <a:xfrm>
                <a:off x="2120" y="4953"/>
                <a:ext cx="5008" cy="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黑体" pitchFamily="49" charset="-122"/>
                  </a:rPr>
                  <a:t>设最大团点数为</a:t>
                </a:r>
                <a:r>
                  <a:rPr lang="en-US" altLang="zh-CN">
                    <a:ea typeface="黑体" pitchFamily="49" charset="-122"/>
                  </a:rPr>
                  <a:t>m,</a:t>
                </a:r>
                <a:r>
                  <a:rPr lang="zh-CN" altLang="en-US">
                    <a:ea typeface="黑体" pitchFamily="49" charset="-122"/>
                  </a:rPr>
                  <a:t>则答案为：</a:t>
                </a:r>
              </a:p>
            </p:txBody>
          </p:sp>
          <p:graphicFrame>
            <p:nvGraphicFramePr>
              <p:cNvPr id="4113" name="Object 1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987" y="4768"/>
              <a:ext cx="2886" cy="1037"/>
            </p:xfrm>
            <a:graphic>
              <a:graphicData uri="http://schemas.openxmlformats.org/presentationml/2006/ole">
                <p:oleObj spid="_x0000_s4113" r:id="rId6" imgW="1307880" imgH="469800" progId="Equation.3">
                  <p:embed/>
                </p:oleObj>
              </a:graphicData>
            </a:graphic>
          </p:graphicFrame>
        </p:grpSp>
        <p:sp>
          <p:nvSpPr>
            <p:cNvPr id="4128" name="文本框 9"/>
            <p:cNvSpPr txBox="1">
              <a:spLocks noChangeArrowheads="1"/>
            </p:cNvSpPr>
            <p:nvPr/>
          </p:nvSpPr>
          <p:spPr bwMode="auto">
            <a:xfrm>
              <a:off x="10054" y="4997"/>
              <a:ext cx="72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黑体" pitchFamily="49" charset="-122"/>
                </a:rPr>
                <a:t>(1)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55700" y="3824288"/>
            <a:ext cx="11090275" cy="700087"/>
            <a:chOff x="2261" y="5935"/>
            <a:chExt cx="17465" cy="1102"/>
          </a:xfrm>
        </p:grpSpPr>
        <p:sp>
          <p:nvSpPr>
            <p:cNvPr id="4125" name="文本框 7"/>
            <p:cNvSpPr txBox="1">
              <a:spLocks noChangeArrowheads="1"/>
            </p:cNvSpPr>
            <p:nvPr/>
          </p:nvSpPr>
          <p:spPr bwMode="auto">
            <a:xfrm>
              <a:off x="2261" y="6257"/>
              <a:ext cx="1278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再加入一个点后，不形成最大团，则这个点与最大团最多有</a:t>
              </a:r>
              <a:r>
                <a:rPr lang="en-US" altLang="zh-CN">
                  <a:ea typeface="黑体" pitchFamily="49" charset="-122"/>
                </a:rPr>
                <a:t>m-1</a:t>
              </a:r>
              <a:r>
                <a:rPr lang="zh-CN" altLang="en-US">
                  <a:ea typeface="黑体" pitchFamily="49" charset="-122"/>
                </a:rPr>
                <a:t>条边，答案为：</a:t>
              </a:r>
            </a:p>
          </p:txBody>
        </p:sp>
        <p:graphicFrame>
          <p:nvGraphicFramePr>
            <p:cNvPr id="4114" name="Object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700" y="5935"/>
            <a:ext cx="4298" cy="1102"/>
          </p:xfrm>
          <a:graphic>
            <a:graphicData uri="http://schemas.openxmlformats.org/presentationml/2006/ole">
              <p:oleObj spid="_x0000_s4114" r:id="rId7" imgW="1955520" imgH="431640" progId="Equation.3">
                <p:embed/>
              </p:oleObj>
            </a:graphicData>
          </a:graphic>
        </p:graphicFrame>
        <p:sp>
          <p:nvSpPr>
            <p:cNvPr id="4126" name="文本框 12"/>
            <p:cNvSpPr txBox="1">
              <a:spLocks noChangeArrowheads="1"/>
            </p:cNvSpPr>
            <p:nvPr/>
          </p:nvSpPr>
          <p:spPr bwMode="auto">
            <a:xfrm>
              <a:off x="18998" y="6257"/>
              <a:ext cx="72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黑体" pitchFamily="49" charset="-122"/>
                </a:rPr>
                <a:t>(2)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9538" y="4610100"/>
            <a:ext cx="3500437" cy="685800"/>
            <a:chOff x="2172" y="7261"/>
            <a:chExt cx="5513" cy="1079"/>
          </a:xfrm>
        </p:grpSpPr>
        <p:sp>
          <p:nvSpPr>
            <p:cNvPr id="4124" name="文本框 14"/>
            <p:cNvSpPr txBox="1">
              <a:spLocks noChangeArrowheads="1"/>
            </p:cNvSpPr>
            <p:nvPr/>
          </p:nvSpPr>
          <p:spPr bwMode="auto">
            <a:xfrm>
              <a:off x="2172" y="7510"/>
              <a:ext cx="154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化简</a:t>
              </a:r>
              <a:r>
                <a:rPr lang="en-US" altLang="zh-CN">
                  <a:ea typeface="黑体" pitchFamily="49" charset="-122"/>
                </a:rPr>
                <a:t>(2):</a:t>
              </a:r>
            </a:p>
          </p:txBody>
        </p:sp>
        <p:graphicFrame>
          <p:nvGraphicFramePr>
            <p:cNvPr id="4115" name="Object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604" y="7261"/>
            <a:ext cx="4081" cy="1079"/>
          </p:xfrm>
          <a:graphic>
            <a:graphicData uri="http://schemas.openxmlformats.org/presentationml/2006/ole">
              <p:oleObj spid="_x0000_s4115" r:id="rId8" imgW="1777680" imgH="469800" progId="Equation.3">
                <p:embed/>
              </p:oleObj>
            </a:graphicData>
          </a:graphic>
        </p:graphicFrame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502275" y="4846638"/>
            <a:ext cx="1111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49" charset="-122"/>
              </a:rPr>
              <a:t>(1)-(2)</a:t>
            </a:r>
            <a:r>
              <a:rPr lang="zh-CN" altLang="en-US">
                <a:ea typeface="黑体" pitchFamily="49" charset="-122"/>
              </a:rPr>
              <a:t>得</a:t>
            </a:r>
            <a:r>
              <a:rPr lang="en-US" altLang="zh-CN">
                <a:ea typeface="黑体" pitchFamily="49" charset="-122"/>
              </a:rPr>
              <a:t>:</a:t>
            </a:r>
          </a:p>
        </p:txBody>
      </p:sp>
      <p:graphicFrame>
        <p:nvGraphicFramePr>
          <p:cNvPr id="19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2063" y="5478463"/>
          <a:ext cx="9782175" cy="796925"/>
        </p:xfrm>
        <a:graphic>
          <a:graphicData uri="http://schemas.openxmlformats.org/presentationml/2006/ole">
            <p:oleObj spid="_x0000_s4116" r:id="rId9" imgW="5930640" imgH="4824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A*&amp;&amp;IDA*</a:t>
            </a:r>
          </a:p>
        </p:txBody>
      </p:sp>
      <p:sp>
        <p:nvSpPr>
          <p:cNvPr id="5127" name="文本框 1"/>
          <p:cNvSpPr txBox="1">
            <a:spLocks noChangeArrowheads="1"/>
          </p:cNvSpPr>
          <p:nvPr/>
        </p:nvSpPr>
        <p:spPr bwMode="auto">
          <a:xfrm>
            <a:off x="1190625" y="1376363"/>
            <a:ext cx="5211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还有一些其他情况，都比较显然，就不一一证明。</a:t>
            </a:r>
          </a:p>
        </p:txBody>
      </p:sp>
      <p:sp>
        <p:nvSpPr>
          <p:cNvPr id="5128" name="文本框 2"/>
          <p:cNvSpPr txBox="1">
            <a:spLocks noChangeArrowheads="1"/>
          </p:cNvSpPr>
          <p:nvPr/>
        </p:nvSpPr>
        <p:spPr bwMode="auto">
          <a:xfrm>
            <a:off x="1190625" y="2187575"/>
            <a:ext cx="1325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求最大团？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90625" y="2833688"/>
            <a:ext cx="10394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枚举每个点是否选，暴力判复杂度</a:t>
            </a:r>
            <a:r>
              <a:rPr lang="en-US" altLang="zh-CN">
                <a:ea typeface="黑体" pitchFamily="49" charset="-122"/>
              </a:rPr>
              <a:t>2^n*n,</a:t>
            </a:r>
            <a:r>
              <a:rPr lang="zh-CN" altLang="en-US">
                <a:ea typeface="黑体" pitchFamily="49" charset="-122"/>
              </a:rPr>
              <a:t>更好的方法？听说叫做Bron-Kerbosch算法。（其实就是暴力加剪枝）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90625" y="3889375"/>
            <a:ext cx="10234613" cy="1171575"/>
            <a:chOff x="1874" y="6126"/>
            <a:chExt cx="16118" cy="1844"/>
          </a:xfrm>
        </p:grpSpPr>
        <p:sp>
          <p:nvSpPr>
            <p:cNvPr id="5131" name="文本框 4"/>
            <p:cNvSpPr txBox="1">
              <a:spLocks noChangeArrowheads="1"/>
            </p:cNvSpPr>
            <p:nvPr/>
          </p:nvSpPr>
          <p:spPr bwMode="auto">
            <a:xfrm>
              <a:off x="1874" y="6126"/>
              <a:ext cx="16118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从一个点开始，一个数组存当前找到的最大团，搜索到一个点时，如果当前点的度数小于当前最大团或剩余点数</a:t>
              </a:r>
              <a:r>
                <a:rPr lang="en-US" altLang="zh-CN">
                  <a:ea typeface="黑体" pitchFamily="49" charset="-122"/>
                </a:rPr>
                <a:t>+</a:t>
              </a:r>
              <a:r>
                <a:rPr lang="zh-CN" altLang="en-US">
                  <a:ea typeface="黑体" pitchFamily="49" charset="-122"/>
                </a:rPr>
                <a:t>当前可行点数</a:t>
              </a:r>
              <a:r>
                <a:rPr lang="en-US" altLang="zh-CN">
                  <a:ea typeface="黑体" pitchFamily="49" charset="-122"/>
                </a:rPr>
                <a:t>&lt;</a:t>
              </a:r>
              <a:r>
                <a:rPr lang="zh-CN" altLang="en-US">
                  <a:ea typeface="黑体" pitchFamily="49" charset="-122"/>
                </a:rPr>
                <a:t>找到的最大团点数（其实就是估价函数思想），就直接跳出，可以证明复杂度最大为</a:t>
              </a:r>
            </a:p>
          </p:txBody>
        </p:sp>
        <p:graphicFrame>
          <p:nvGraphicFramePr>
            <p:cNvPr id="5125" name="Object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95" y="6982"/>
            <a:ext cx="1354" cy="989"/>
          </p:xfrm>
          <a:graphic>
            <a:graphicData uri="http://schemas.openxmlformats.org/presentationml/2006/ole">
              <p:oleObj spid="_x0000_s5125" r:id="rId6" imgW="660240" imgH="482400" progId="Equation.3">
                <p:embed/>
              </p:oleObj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meet in the middle</a:t>
            </a:r>
          </a:p>
        </p:txBody>
      </p:sp>
      <p:sp>
        <p:nvSpPr>
          <p:cNvPr id="6152" name="文本框 1"/>
          <p:cNvSpPr txBox="1">
            <a:spLocks noChangeArrowheads="1"/>
          </p:cNvSpPr>
          <p:nvPr/>
        </p:nvSpPr>
        <p:spPr bwMode="auto">
          <a:xfrm>
            <a:off x="1079500" y="1443038"/>
            <a:ext cx="2011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中文名折半搜索。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223963" y="2178050"/>
            <a:ext cx="925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>
                <a:ea typeface="黑体" pitchFamily="49" charset="-122"/>
              </a:rPr>
              <a:t>模型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01750" y="2968625"/>
            <a:ext cx="903763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考虑这样一个问题： 给定一张有向图G ,图中所有边的长度均为 1， 现在求从图中的点 A</a:t>
            </a:r>
          </a:p>
          <a:p>
            <a:r>
              <a:rPr lang="zh-CN" altLang="en-US">
                <a:ea typeface="黑体" pitchFamily="49" charset="-122"/>
              </a:rPr>
              <a:t>到点B 之间有多少条长度为L 的不同的路径。两条路径不同当且仅当某一步它们所走的边</a:t>
            </a:r>
          </a:p>
          <a:p>
            <a:r>
              <a:rPr lang="zh-CN" altLang="en-US">
                <a:ea typeface="黑体" pitchFamily="49" charset="-122"/>
              </a:rPr>
              <a:t>不相同。我们设图中点的最大出度为常数D。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01750" y="4302125"/>
            <a:ext cx="2544763" cy="368300"/>
            <a:chOff x="2365" y="6775"/>
            <a:chExt cx="4008" cy="580"/>
          </a:xfrm>
        </p:grpSpPr>
        <p:sp>
          <p:nvSpPr>
            <p:cNvPr id="6157" name="文本框 4"/>
            <p:cNvSpPr txBox="1">
              <a:spLocks noChangeArrowheads="1"/>
            </p:cNvSpPr>
            <p:nvPr/>
          </p:nvSpPr>
          <p:spPr bwMode="auto">
            <a:xfrm>
              <a:off x="2365" y="6775"/>
              <a:ext cx="400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显然直接搜索是           </a:t>
              </a:r>
              <a:r>
                <a:rPr lang="en-US" altLang="zh-CN"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6150" name="Object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21" y="6775"/>
            <a:ext cx="1117" cy="579"/>
          </p:xfrm>
          <a:graphic>
            <a:graphicData uri="http://schemas.openxmlformats.org/presentationml/2006/ole">
              <p:oleObj spid="_x0000_s6150" r:id="rId6" imgW="457200" imgH="228600" progId="Equation.3">
                <p:embed/>
              </p:oleObj>
            </a:graphicData>
          </a:graphic>
        </p:graphicFrame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301750" y="5203825"/>
            <a:ext cx="868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优化？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meet in the middle</a:t>
            </a:r>
          </a:p>
        </p:txBody>
      </p:sp>
      <p:grpSp>
        <p:nvGrpSpPr>
          <p:cNvPr id="7175" name="组合 3"/>
          <p:cNvGrpSpPr>
            <a:grpSpLocks/>
          </p:cNvGrpSpPr>
          <p:nvPr/>
        </p:nvGrpSpPr>
        <p:grpSpPr bwMode="auto">
          <a:xfrm>
            <a:off x="1046163" y="1476375"/>
            <a:ext cx="6380162" cy="2171700"/>
            <a:chOff x="1647" y="2325"/>
            <a:chExt cx="10048" cy="3420"/>
          </a:xfrm>
        </p:grpSpPr>
        <p:sp>
          <p:nvSpPr>
            <p:cNvPr id="7177" name="文本框 1"/>
            <p:cNvSpPr txBox="1">
              <a:spLocks noChangeArrowheads="1"/>
            </p:cNvSpPr>
            <p:nvPr/>
          </p:nvSpPr>
          <p:spPr bwMode="auto">
            <a:xfrm>
              <a:off x="1647" y="2325"/>
              <a:ext cx="1004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我们可以从</a:t>
              </a:r>
              <a:r>
                <a:rPr lang="en-US" altLang="zh-CN">
                  <a:ea typeface="黑体" pitchFamily="49" charset="-122"/>
                </a:rPr>
                <a:t>A</a:t>
              </a:r>
              <a:r>
                <a:rPr lang="zh-CN" altLang="en-US">
                  <a:ea typeface="黑体" pitchFamily="49" charset="-122"/>
                </a:rPr>
                <a:t>走</a:t>
              </a:r>
              <a:r>
                <a:rPr lang="en-US" altLang="zh-CN">
                  <a:ea typeface="黑体" pitchFamily="49" charset="-122"/>
                </a:rPr>
                <a:t>L/2</a:t>
              </a:r>
              <a:r>
                <a:rPr lang="zh-CN" altLang="en-US">
                  <a:ea typeface="黑体" pitchFamily="49" charset="-122"/>
                </a:rPr>
                <a:t>步，从</a:t>
              </a:r>
              <a:r>
                <a:rPr lang="en-US" altLang="zh-CN">
                  <a:ea typeface="黑体" pitchFamily="49" charset="-122"/>
                </a:rPr>
                <a:t>B</a:t>
              </a:r>
              <a:r>
                <a:rPr lang="zh-CN" altLang="en-US">
                  <a:ea typeface="黑体" pitchFamily="49" charset="-122"/>
                </a:rPr>
                <a:t>走</a:t>
              </a:r>
              <a:r>
                <a:rPr lang="en-US" altLang="zh-CN">
                  <a:ea typeface="黑体" pitchFamily="49" charset="-122"/>
                </a:rPr>
                <a:t>L/2</a:t>
              </a:r>
              <a:r>
                <a:rPr lang="zh-CN" altLang="en-US">
                  <a:ea typeface="黑体" pitchFamily="49" charset="-122"/>
                </a:rPr>
                <a:t>步，由乘法原理知，答案为：</a:t>
              </a:r>
            </a:p>
          </p:txBody>
        </p:sp>
        <p:graphicFrame>
          <p:nvGraphicFramePr>
            <p:cNvPr id="7173" name="Object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01" y="3951"/>
            <a:ext cx="2480" cy="1794"/>
          </p:xfrm>
          <a:graphic>
            <a:graphicData uri="http://schemas.openxmlformats.org/presentationml/2006/ole">
              <p:oleObj spid="_x0000_s7173" r:id="rId6" imgW="596880" imgH="431640" progId="Equation.3">
                <p:embed/>
              </p:oleObj>
            </a:graphicData>
          </a:graphic>
        </p:graphicFrame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46163" y="4679950"/>
            <a:ext cx="2811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这就是</a:t>
            </a:r>
            <a:r>
              <a:rPr lang="en-US" altLang="zh-CN">
                <a:ea typeface="黑体" pitchFamily="49" charset="-122"/>
              </a:rPr>
              <a:t>meet in the middle.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二分与三分</a:t>
            </a:r>
          </a:p>
        </p:txBody>
      </p:sp>
      <p:sp>
        <p:nvSpPr>
          <p:cNvPr id="1039" name="文本框 3"/>
          <p:cNvSpPr txBox="1">
            <a:spLocks noChangeArrowheads="1"/>
          </p:cNvSpPr>
          <p:nvPr/>
        </p:nvSpPr>
        <p:spPr bwMode="auto">
          <a:xfrm>
            <a:off x="1000125" y="1327150"/>
            <a:ext cx="39481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>
                <a:ea typeface="黑体" pitchFamily="49" charset="-122"/>
              </a:rPr>
              <a:t>二分法</a:t>
            </a:r>
            <a:r>
              <a:rPr lang="zh-CN" altLang="en-US" sz="2000">
                <a:ea typeface="黑体" pitchFamily="49" charset="-122"/>
              </a:rPr>
              <a:t>用于</a:t>
            </a:r>
            <a:r>
              <a:rPr lang="zh-CN" altLang="en-US">
                <a:ea typeface="黑体" pitchFamily="49" charset="-122"/>
              </a:rPr>
              <a:t>解决具有单调性的问题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90650" y="2025650"/>
            <a:ext cx="5419725" cy="368300"/>
            <a:chOff x="2191" y="3189"/>
            <a:chExt cx="8535" cy="580"/>
          </a:xfrm>
        </p:grpSpPr>
        <p:sp>
          <p:nvSpPr>
            <p:cNvPr id="1047" name="文本框 4"/>
            <p:cNvSpPr txBox="1">
              <a:spLocks noChangeArrowheads="1"/>
            </p:cNvSpPr>
            <p:nvPr/>
          </p:nvSpPr>
          <p:spPr bwMode="auto">
            <a:xfrm>
              <a:off x="2191" y="3189"/>
              <a:ext cx="8535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例如求解递增函数在实数区间           内零点。</a:t>
              </a:r>
              <a:endParaRPr lang="en-US" altLang="zh-CN">
                <a:ea typeface="黑体" pitchFamily="49" charset="-122"/>
              </a:endParaRPr>
            </a:p>
          </p:txBody>
        </p:sp>
        <p:graphicFrame>
          <p:nvGraphicFramePr>
            <p:cNvPr id="1036" name="Object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018" y="3219"/>
            <a:ext cx="933" cy="520"/>
          </p:xfrm>
          <a:graphic>
            <a:graphicData uri="http://schemas.openxmlformats.org/presentationml/2006/ole">
              <p:oleObj spid="_x0000_s1036" r:id="rId6" imgW="380880" imgH="203040" progId="Equation.3">
                <p:embed/>
              </p:oleObj>
            </a:graphicData>
          </a:graphic>
        </p:graphicFrame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566863" y="2671763"/>
            <a:ext cx="7707312" cy="368300"/>
            <a:chOff x="2467" y="4208"/>
            <a:chExt cx="12138" cy="580"/>
          </a:xfrm>
        </p:grpSpPr>
        <p:sp>
          <p:nvSpPr>
            <p:cNvPr id="1046" name="文本框 8"/>
            <p:cNvSpPr txBox="1">
              <a:spLocks noChangeArrowheads="1"/>
            </p:cNvSpPr>
            <p:nvPr/>
          </p:nvSpPr>
          <p:spPr bwMode="auto">
            <a:xfrm>
              <a:off x="2467" y="4208"/>
              <a:ext cx="121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记</a:t>
              </a:r>
              <a:r>
                <a:rPr lang="en-US" altLang="zh-CN">
                  <a:ea typeface="黑体" pitchFamily="49" charset="-122"/>
                </a:rPr>
                <a:t>mid=(L+R)/2,</a:t>
              </a:r>
              <a:r>
                <a:rPr lang="zh-CN" altLang="en-US">
                  <a:ea typeface="黑体" pitchFamily="49" charset="-122"/>
                </a:rPr>
                <a:t>如果              </a:t>
              </a:r>
              <a:r>
                <a:rPr lang="en-US" altLang="zh-CN">
                  <a:ea typeface="黑体" pitchFamily="49" charset="-122"/>
                </a:rPr>
                <a:t>&gt;0,</a:t>
              </a:r>
              <a:r>
                <a:rPr lang="zh-CN" altLang="en-US">
                  <a:ea typeface="黑体" pitchFamily="49" charset="-122"/>
                </a:rPr>
                <a:t>则零点显然在</a:t>
              </a:r>
              <a:r>
                <a:rPr lang="en-US" altLang="zh-CN">
                  <a:ea typeface="黑体" pitchFamily="49" charset="-122"/>
                </a:rPr>
                <a:t>[L,mid]</a:t>
              </a:r>
              <a:r>
                <a:rPr lang="zh-CN" altLang="en-US">
                  <a:ea typeface="黑体" pitchFamily="49" charset="-122"/>
                </a:rPr>
                <a:t>内，否则在</a:t>
              </a:r>
              <a:r>
                <a:rPr lang="en-US" altLang="zh-CN">
                  <a:ea typeface="黑体" pitchFamily="49" charset="-122"/>
                </a:rPr>
                <a:t>[mid,r]</a:t>
              </a:r>
              <a:r>
                <a:rPr lang="zh-CN" altLang="en-US">
                  <a:ea typeface="黑体" pitchFamily="49" charset="-122"/>
                </a:rPr>
                <a:t>内。</a:t>
              </a:r>
            </a:p>
          </p:txBody>
        </p:sp>
        <p:graphicFrame>
          <p:nvGraphicFramePr>
            <p:cNvPr id="1037" name="Object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11" y="4208"/>
            <a:ext cx="1306" cy="565"/>
          </p:xfrm>
          <a:graphic>
            <a:graphicData uri="http://schemas.openxmlformats.org/presentationml/2006/ole">
              <p:oleObj spid="_x0000_s1037" r:id="rId7" imgW="507960" imgH="203040" progId="Equation.3">
                <p:embed/>
              </p:oleObj>
            </a:graphicData>
          </a:graphic>
        </p:graphicFrame>
      </p:grp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566863" y="3244850"/>
            <a:ext cx="8113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在实数范围内的话只需要视情况定义一个</a:t>
            </a:r>
            <a:r>
              <a:rPr lang="en-US" altLang="zh-CN">
                <a:ea typeface="黑体" pitchFamily="49" charset="-122"/>
              </a:rPr>
              <a:t>eps,</a:t>
            </a:r>
            <a:r>
              <a:rPr lang="zh-CN" altLang="en-US">
                <a:ea typeface="黑体" pitchFamily="49" charset="-122"/>
              </a:rPr>
              <a:t>这样只要</a:t>
            </a:r>
            <a:r>
              <a:rPr lang="en-US" altLang="zh-CN">
                <a:ea typeface="黑体" pitchFamily="49" charset="-122"/>
              </a:rPr>
              <a:t>R-L&lt;eps</a:t>
            </a:r>
            <a:r>
              <a:rPr lang="zh-CN" altLang="en-US">
                <a:ea typeface="黑体" pitchFamily="49" charset="-122"/>
              </a:rPr>
              <a:t>就可以跳出了。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566863" y="4110038"/>
            <a:ext cx="7872412" cy="1771650"/>
            <a:chOff x="2467" y="6472"/>
            <a:chExt cx="12398" cy="2790"/>
          </a:xfrm>
        </p:grpSpPr>
        <p:pic>
          <p:nvPicPr>
            <p:cNvPr id="1044" name="图片 14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67" y="6472"/>
              <a:ext cx="5249" cy="2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5" name="图片 15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531" y="6472"/>
              <a:ext cx="4334" cy="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meet in the middle</a:t>
            </a:r>
          </a:p>
        </p:txBody>
      </p:sp>
      <p:sp>
        <p:nvSpPr>
          <p:cNvPr id="69634" name="文本框 1"/>
          <p:cNvSpPr txBox="1">
            <a:spLocks noChangeArrowheads="1"/>
          </p:cNvSpPr>
          <p:nvPr/>
        </p:nvSpPr>
        <p:spPr bwMode="auto">
          <a:xfrm>
            <a:off x="1035050" y="1209675"/>
            <a:ext cx="6267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>
                <a:ea typeface="黑体" pitchFamily="49" charset="-122"/>
              </a:rPr>
              <a:t>Codeforces Round #325 (Div. 1) D. Lizard Era: Beginning</a:t>
            </a:r>
          </a:p>
        </p:txBody>
      </p:sp>
      <p:sp>
        <p:nvSpPr>
          <p:cNvPr id="69635" name="文本框 2"/>
          <p:cNvSpPr txBox="1">
            <a:spLocks noChangeArrowheads="1"/>
          </p:cNvSpPr>
          <p:nvPr/>
        </p:nvSpPr>
        <p:spPr bwMode="auto">
          <a:xfrm>
            <a:off x="1457325" y="1931988"/>
            <a:ext cx="9796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49" charset="-122"/>
              </a:rPr>
              <a:t>n</a:t>
            </a:r>
            <a:r>
              <a:rPr lang="zh-CN" altLang="en-US">
                <a:ea typeface="黑体" pitchFamily="49" charset="-122"/>
              </a:rPr>
              <a:t>场比赛，三个人，每场加两个人对应的分数，输出使三个人得分相同的最大得分方案。</a:t>
            </a:r>
            <a:r>
              <a:rPr lang="en-US" altLang="zh-CN">
                <a:ea typeface="黑体" pitchFamily="49" charset="-122"/>
              </a:rPr>
              <a:t>(n&lt;=25)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35125" y="2600325"/>
            <a:ext cx="305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暴力复杂度</a:t>
            </a:r>
            <a:r>
              <a:rPr lang="en-US" altLang="zh-CN">
                <a:ea typeface="黑体" pitchFamily="49" charset="-122"/>
              </a:rPr>
              <a:t>3^n</a:t>
            </a:r>
            <a:r>
              <a:rPr lang="zh-CN" altLang="en-US">
                <a:ea typeface="黑体" pitchFamily="49" charset="-122"/>
              </a:rPr>
              <a:t>，怎么优化？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24013" y="3367088"/>
            <a:ext cx="9823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考虑</a:t>
            </a:r>
            <a:r>
              <a:rPr lang="en-US" altLang="zh-CN">
                <a:ea typeface="黑体" pitchFamily="49" charset="-122"/>
              </a:rPr>
              <a:t>meet in the middle</a:t>
            </a:r>
            <a:r>
              <a:rPr lang="zh-CN" altLang="en-US">
                <a:ea typeface="黑体" pitchFamily="49" charset="-122"/>
              </a:rPr>
              <a:t>，对前一半搜索，设得分为</a:t>
            </a:r>
            <a:r>
              <a:rPr lang="en-US" altLang="zh-CN">
                <a:ea typeface="黑体" pitchFamily="49" charset="-122"/>
              </a:rPr>
              <a:t>x,y,z,</a:t>
            </a:r>
            <a:r>
              <a:rPr lang="zh-CN" altLang="en-US">
                <a:ea typeface="黑体" pitchFamily="49" charset="-122"/>
              </a:rPr>
              <a:t>将每次搜索的</a:t>
            </a:r>
            <a:r>
              <a:rPr lang="en-US" altLang="zh-CN">
                <a:ea typeface="黑体" pitchFamily="49" charset="-122"/>
              </a:rPr>
              <a:t>y-x,z-x</a:t>
            </a:r>
            <a:r>
              <a:rPr lang="zh-CN" altLang="en-US">
                <a:ea typeface="黑体" pitchFamily="49" charset="-122"/>
              </a:rPr>
              <a:t>存到哈希表，</a:t>
            </a:r>
            <a:r>
              <a:rPr lang="en-US" altLang="zh-CN">
                <a:ea typeface="黑体" pitchFamily="49" charset="-122"/>
              </a:rPr>
              <a:t>map</a:t>
            </a:r>
            <a:r>
              <a:rPr lang="zh-CN" altLang="en-US">
                <a:ea typeface="黑体" pitchFamily="49" charset="-122"/>
              </a:rPr>
              <a:t>等，然后搜后一半，取相反数看是否有对应。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latin typeface="+mj-lt"/>
                <a:ea typeface="+mj-ea"/>
              </a:rPr>
              <a:t>讲完啦！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latin typeface="+mn-lt"/>
                <a:ea typeface="+mn-ea"/>
              </a:rPr>
              <a:t>是不是很水呢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二分与三分</a:t>
            </a:r>
          </a:p>
        </p:txBody>
      </p:sp>
      <p:sp>
        <p:nvSpPr>
          <p:cNvPr id="2062" name="文本框 2"/>
          <p:cNvSpPr txBox="1">
            <a:spLocks noChangeArrowheads="1"/>
          </p:cNvSpPr>
          <p:nvPr/>
        </p:nvSpPr>
        <p:spPr bwMode="auto">
          <a:xfrm>
            <a:off x="1077913" y="1262063"/>
            <a:ext cx="47863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ea typeface="黑体" pitchFamily="49" charset="-122"/>
                <a:sym typeface="+mn-ea"/>
              </a:rPr>
              <a:t>三分法适用于求解单峰函数的极值问题</a:t>
            </a:r>
            <a:endParaRPr lang="zh-CN" altLang="en-US" sz="2000">
              <a:ea typeface="黑体" pitchFamily="49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444625" y="2071688"/>
            <a:ext cx="8191500" cy="723900"/>
            <a:chOff x="2641" y="3840"/>
            <a:chExt cx="12902" cy="1139"/>
          </a:xfrm>
        </p:grpSpPr>
        <p:sp>
          <p:nvSpPr>
            <p:cNvPr id="2066" name="文本框 3"/>
            <p:cNvSpPr txBox="1">
              <a:spLocks noChangeArrowheads="1"/>
            </p:cNvSpPr>
            <p:nvPr/>
          </p:nvSpPr>
          <p:spPr bwMode="auto">
            <a:xfrm>
              <a:off x="2641" y="3963"/>
              <a:ext cx="12902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ea typeface="黑体" pitchFamily="49" charset="-122"/>
                </a:rPr>
                <a:t>设当前求解区间为</a:t>
              </a:r>
              <a:r>
                <a:rPr lang="en-US" altLang="zh-CN">
                  <a:ea typeface="黑体" pitchFamily="49" charset="-122"/>
                </a:rPr>
                <a:t>[L,R],</a:t>
              </a:r>
              <a:r>
                <a:rPr lang="zh-CN" altLang="en-US">
                  <a:ea typeface="黑体" pitchFamily="49" charset="-122"/>
                </a:rPr>
                <a:t>令</a:t>
              </a:r>
              <a:r>
                <a:rPr lang="en-US" altLang="zh-CN">
                  <a:ea typeface="黑体" pitchFamily="49" charset="-122"/>
                </a:rPr>
                <a:t>m1=              ,m2=             ,</a:t>
              </a:r>
              <a:r>
                <a:rPr lang="zh-CN" altLang="en-US">
                  <a:ea typeface="黑体" pitchFamily="49" charset="-122"/>
                </a:rPr>
                <a:t>若</a:t>
              </a:r>
              <a:r>
                <a:rPr lang="en-US" altLang="zh-CN">
                  <a:ea typeface="黑体" pitchFamily="49" charset="-122"/>
                </a:rPr>
                <a:t>f(m1)&lt;f(m2) l=m1,</a:t>
              </a:r>
              <a:r>
                <a:rPr lang="zh-CN" altLang="en-US">
                  <a:ea typeface="黑体" pitchFamily="49" charset="-122"/>
                </a:rPr>
                <a:t>否则 </a:t>
              </a:r>
              <a:r>
                <a:rPr lang="en-US" altLang="zh-CN">
                  <a:ea typeface="黑体" pitchFamily="49" charset="-122"/>
                </a:rPr>
                <a:t>r=m2 </a:t>
              </a:r>
              <a:r>
                <a:rPr lang="zh-CN" altLang="en-US">
                  <a:ea typeface="黑体" pitchFamily="49" charset="-122"/>
                </a:rPr>
                <a:t>。</a:t>
              </a:r>
            </a:p>
          </p:txBody>
        </p:sp>
        <p:graphicFrame>
          <p:nvGraphicFramePr>
            <p:cNvPr id="2059" name="Object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739" y="3840"/>
            <a:ext cx="1121" cy="861"/>
          </p:xfrm>
          <a:graphic>
            <a:graphicData uri="http://schemas.openxmlformats.org/presentationml/2006/ole">
              <p:oleObj spid="_x0000_s2059" r:id="rId6" imgW="634680" imgH="393480" progId="Equation.3">
                <p:embed/>
              </p:oleObj>
            </a:graphicData>
          </a:graphic>
        </p:graphicFrame>
        <p:graphicFrame>
          <p:nvGraphicFramePr>
            <p:cNvPr id="2060" name="Object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976" y="3962"/>
            <a:ext cx="999" cy="739"/>
          </p:xfrm>
          <a:graphic>
            <a:graphicData uri="http://schemas.openxmlformats.org/presentationml/2006/ole">
              <p:oleObj spid="_x0000_s2060" r:id="rId7" imgW="634680" imgH="393480" progId="Equation.3">
                <p:embed/>
              </p:oleObj>
            </a:graphicData>
          </a:graphic>
        </p:graphicFrame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444625" y="3178175"/>
            <a:ext cx="868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证明？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90675" y="3546475"/>
            <a:ext cx="8123238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二分与三分</a:t>
            </a:r>
          </a:p>
        </p:txBody>
      </p:sp>
      <p:sp>
        <p:nvSpPr>
          <p:cNvPr id="32770" name="文本框 1"/>
          <p:cNvSpPr txBox="1">
            <a:spLocks noChangeArrowheads="1"/>
          </p:cNvSpPr>
          <p:nvPr/>
        </p:nvSpPr>
        <p:spPr bwMode="auto">
          <a:xfrm>
            <a:off x="1155700" y="1322388"/>
            <a:ext cx="5376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BZOJ</a:t>
            </a:r>
            <a:r>
              <a:rPr lang="zh-CN" altLang="en-US" sz="2800">
                <a:ea typeface="黑体" pitchFamily="49" charset="-122"/>
              </a:rPr>
              <a:t>1857: [Scoi2010]传送带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222375" y="2022475"/>
            <a:ext cx="99091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在一个</a:t>
            </a:r>
            <a:r>
              <a:rPr lang="en-US" altLang="zh-CN">
                <a:ea typeface="黑体" pitchFamily="49" charset="-122"/>
              </a:rPr>
              <a:t>2</a:t>
            </a:r>
            <a:r>
              <a:rPr lang="zh-CN" altLang="en-US">
                <a:ea typeface="黑体" pitchFamily="49" charset="-122"/>
              </a:rPr>
              <a:t>维平面上有两条传送带，每一条传送带可以看成是一条线段。两条传送带分别为线段</a:t>
            </a:r>
            <a:r>
              <a:rPr lang="en-US" altLang="zh-CN">
                <a:ea typeface="黑体" pitchFamily="49" charset="-122"/>
              </a:rPr>
              <a:t>AB</a:t>
            </a:r>
            <a:r>
              <a:rPr lang="zh-CN" altLang="en-US">
                <a:ea typeface="黑体" pitchFamily="49" charset="-122"/>
              </a:rPr>
              <a:t>和线段</a:t>
            </a:r>
            <a:r>
              <a:rPr lang="en-US" altLang="zh-CN">
                <a:ea typeface="黑体" pitchFamily="49" charset="-122"/>
              </a:rPr>
              <a:t>CD</a:t>
            </a:r>
            <a:r>
              <a:rPr lang="zh-CN" altLang="en-US">
                <a:ea typeface="黑体" pitchFamily="49" charset="-122"/>
              </a:rPr>
              <a:t>。小</a:t>
            </a:r>
            <a:r>
              <a:rPr lang="en-US" altLang="zh-CN">
                <a:ea typeface="黑体" pitchFamily="49" charset="-122"/>
              </a:rPr>
              <a:t>L</a:t>
            </a:r>
            <a:r>
              <a:rPr lang="zh-CN" altLang="en-US">
                <a:ea typeface="黑体" pitchFamily="49" charset="-122"/>
              </a:rPr>
              <a:t>在</a:t>
            </a:r>
            <a:r>
              <a:rPr lang="en-US" altLang="zh-CN">
                <a:ea typeface="黑体" pitchFamily="49" charset="-122"/>
              </a:rPr>
              <a:t>AB</a:t>
            </a:r>
            <a:r>
              <a:rPr lang="zh-CN" altLang="en-US">
                <a:ea typeface="黑体" pitchFamily="49" charset="-122"/>
              </a:rPr>
              <a:t>上的移动速度为</a:t>
            </a:r>
            <a:r>
              <a:rPr lang="en-US" altLang="zh-CN">
                <a:ea typeface="黑体" pitchFamily="49" charset="-122"/>
              </a:rPr>
              <a:t>P</a:t>
            </a:r>
            <a:r>
              <a:rPr lang="zh-CN" altLang="en-US">
                <a:ea typeface="黑体" pitchFamily="49" charset="-122"/>
              </a:rPr>
              <a:t>，在</a:t>
            </a:r>
            <a:r>
              <a:rPr lang="en-US" altLang="zh-CN">
                <a:ea typeface="黑体" pitchFamily="49" charset="-122"/>
              </a:rPr>
              <a:t>CD</a:t>
            </a:r>
            <a:r>
              <a:rPr lang="zh-CN" altLang="en-US">
                <a:ea typeface="黑体" pitchFamily="49" charset="-122"/>
              </a:rPr>
              <a:t>上的移动速度为</a:t>
            </a:r>
            <a:r>
              <a:rPr lang="en-US" altLang="zh-CN">
                <a:ea typeface="黑体" pitchFamily="49" charset="-122"/>
              </a:rPr>
              <a:t>Q</a:t>
            </a:r>
            <a:r>
              <a:rPr lang="zh-CN" altLang="en-US">
                <a:ea typeface="黑体" pitchFamily="49" charset="-122"/>
              </a:rPr>
              <a:t>，在平面上的移动速度</a:t>
            </a:r>
            <a:r>
              <a:rPr lang="en-US" altLang="zh-CN">
                <a:ea typeface="黑体" pitchFamily="49" charset="-122"/>
              </a:rPr>
              <a:t>R</a:t>
            </a:r>
            <a:r>
              <a:rPr lang="zh-CN" altLang="en-US">
                <a:ea typeface="黑体" pitchFamily="49" charset="-122"/>
              </a:rPr>
              <a:t>。现在想从</a:t>
            </a:r>
            <a:r>
              <a:rPr lang="en-US" altLang="zh-CN">
                <a:ea typeface="黑体" pitchFamily="49" charset="-122"/>
              </a:rPr>
              <a:t>A</a:t>
            </a:r>
            <a:r>
              <a:rPr lang="zh-CN" altLang="en-US">
                <a:ea typeface="黑体" pitchFamily="49" charset="-122"/>
              </a:rPr>
              <a:t>点走到</a:t>
            </a:r>
            <a:r>
              <a:rPr lang="en-US" altLang="zh-CN">
                <a:ea typeface="黑体" pitchFamily="49" charset="-122"/>
              </a:rPr>
              <a:t>D</a:t>
            </a:r>
            <a:r>
              <a:rPr lang="zh-CN" altLang="en-US">
                <a:ea typeface="黑体" pitchFamily="49" charset="-122"/>
              </a:rPr>
              <a:t>点，他想知道最少需要走多长时间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二分与三分</a:t>
            </a:r>
          </a:p>
        </p:txBody>
      </p:sp>
      <p:sp>
        <p:nvSpPr>
          <p:cNvPr id="34818" name="文本框 1"/>
          <p:cNvSpPr txBox="1">
            <a:spLocks noChangeArrowheads="1"/>
          </p:cNvSpPr>
          <p:nvPr/>
        </p:nvSpPr>
        <p:spPr bwMode="auto">
          <a:xfrm>
            <a:off x="1155700" y="1322388"/>
            <a:ext cx="4638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1857: [Scoi2010]传送带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222375" y="2022475"/>
            <a:ext cx="99091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首先发现无论怎么走一定是在AB和CD上选了两个点然后走的（包括ABCD四个点），所以我们就是要找出这两个点就行了。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222375" y="2844800"/>
            <a:ext cx="798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且AB上有且只有一个最优点，而每一个AB上的点也对应CD唯一一个最优点。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22375" y="3611563"/>
            <a:ext cx="990917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所以我们三分AB上的点，然后对应三分CD上的点然后就行了。。（好像能用初中类似动点问题的方法证）。</a:t>
            </a:r>
          </a:p>
          <a:p>
            <a:endParaRPr lang="zh-CN" altLang="en-US">
              <a:ea typeface="黑体" pitchFamily="49" charset="-122"/>
            </a:endParaRPr>
          </a:p>
          <a:p>
            <a:endParaRPr lang="zh-CN" altLang="en-US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zh-CN" altLang="en-US" sz="2800">
                <a:solidFill>
                  <a:schemeClr val="accent1"/>
                </a:solidFill>
                <a:ea typeface="黑体" pitchFamily="49" charset="-122"/>
              </a:rPr>
              <a:t>二分与三分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87438" y="1500188"/>
            <a:ext cx="7040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二分与三分和其他算法放在一起还是很灵活的，这里就不一一举例。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ln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latin typeface="+mj-lt"/>
                <a:ea typeface="+mj-ea"/>
              </a:rPr>
              <a:t>搜索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DFS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23950" y="1587500"/>
            <a:ext cx="373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49" charset="-122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1200" y="381000"/>
            <a:ext cx="80819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685800">
              <a:lnSpc>
                <a:spcPct val="90000"/>
              </a:lnSpc>
            </a:pP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BFS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200150" y="1631950"/>
            <a:ext cx="374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49" charset="-122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4、25、28"/>
  <p:tag name="KSO_WM_TEMPLATE_CATEGORY" val="custom"/>
  <p:tag name="KSO_WM_TEMPLATE_INDEX" val="160413"/>
  <p:tag name="KSO_WM_TAG_VERSION" val="1.0"/>
  <p:tag name="KSO_WM_SLIDE_ID" val="custom16041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b"/>
  <p:tag name="KSO_WM_UNIT_INDEX" val="1"/>
  <p:tag name="KSO_WM_UNIT_ID" val="custom160413_1*b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4、25、28"/>
  <p:tag name="KSO_WM_TEMPLATE_CATEGORY" val="custom"/>
  <p:tag name="KSO_WM_TEMPLATE_INDEX" val="160413"/>
  <p:tag name="KSO_WM_TAG_VERSION" val="1.0"/>
  <p:tag name="KSO_WM_SLIDE_ID" val="custom16041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4、25、28"/>
  <p:tag name="KSO_WM_TEMPLATE_CATEGORY" val="custom"/>
  <p:tag name="KSO_WM_TEMPLATE_INDEX" val="160413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b"/>
  <p:tag name="KSO_WM_UNIT_INDEX" val="1"/>
  <p:tag name="KSO_WM_UNIT_ID" val="custom160413_1*b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4、25、28"/>
  <p:tag name="KSO_WM_TEMPLATE_CATEGORY" val="custom"/>
  <p:tag name="KSO_WM_TEMPLATE_INDEX" val="160413"/>
  <p:tag name="KSO_WM_TAG_VERSION" val="1.0"/>
  <p:tag name="KSO_WM_SLIDE_ID" val="custom16041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a"/>
  <p:tag name="KSO_WM_UNIT_INDEX" val="1"/>
  <p:tag name="KSO_WM_UNIT_ID" val="custom160413_1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13"/>
  <p:tag name="KSO_WM_UNIT_TYPE" val="b"/>
  <p:tag name="KSO_WM_UNIT_INDEX" val="1"/>
  <p:tag name="KSO_WM_UNIT_ID" val="custom160413_1*b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3"/>
  <p:tag name="KSO_WM_TAG_VERSION" val="1.0"/>
  <p:tag name="KSO_WM_SLIDE_ID" val="custom16041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1*193"/>
  <p:tag name="KSO_WM_SLIDE_SIZE" val="658*199"/>
  <p:tag name="KSO_WM_DIAGRAM_GROUP_CODE" val="l1-2"/>
</p:tagLst>
</file>

<file path=ppt/theme/theme1.xml><?xml version="1.0" encoding="utf-8"?>
<a:theme xmlns:a="http://schemas.openxmlformats.org/drawingml/2006/main" name="A000120141119A01PPBG">
  <a:themeElements>
    <a:clrScheme name="12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E37621"/>
      </a:accent1>
      <a:accent2>
        <a:srgbClr val="BCBF3B"/>
      </a:accent2>
      <a:accent3>
        <a:srgbClr val="DCAB48"/>
      </a:accent3>
      <a:accent4>
        <a:srgbClr val="367268"/>
      </a:accent4>
      <a:accent5>
        <a:srgbClr val="F3F1EC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9A01PPBG">
  <a:themeElements>
    <a:clrScheme name="12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E37621"/>
      </a:accent1>
      <a:accent2>
        <a:srgbClr val="BCBF3B"/>
      </a:accent2>
      <a:accent3>
        <a:srgbClr val="DCAB48"/>
      </a:accent3>
      <a:accent4>
        <a:srgbClr val="367268"/>
      </a:accent4>
      <a:accent5>
        <a:srgbClr val="F3F1EC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1420</Words>
  <Application>Microsoft Office PowerPoint</Application>
  <PresentationFormat>自定义</PresentationFormat>
  <Paragraphs>118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1" baseType="lpstr">
      <vt:lpstr>Arial</vt:lpstr>
      <vt:lpstr>黑体</vt:lpstr>
      <vt:lpstr>Wingdings 2</vt:lpstr>
      <vt:lpstr>Calibri</vt:lpstr>
      <vt:lpstr>宋体</vt:lpstr>
      <vt:lpstr>+mn-ea</vt:lpstr>
      <vt:lpstr>Times New Roman</vt:lpstr>
      <vt:lpstr>System</vt:lpstr>
      <vt:lpstr>Symbol</vt:lpstr>
      <vt:lpstr>A000120141119A01PPBG</vt:lpstr>
      <vt:lpstr>1_A000120141119A01PPBG</vt:lpstr>
      <vt:lpstr>A000120141119A01PPBG</vt:lpstr>
      <vt:lpstr>A000120141119A01PPBG</vt:lpstr>
      <vt:lpstr>A000120141119A01PPBG</vt:lpstr>
      <vt:lpstr>A000120141119A01PPBG</vt:lpstr>
      <vt:lpstr>A000120141119A01PPBG</vt:lpstr>
      <vt:lpstr>A000120141119A01PPBG</vt:lpstr>
      <vt:lpstr>A000120141119A01PPBG</vt:lpstr>
      <vt:lpstr>A000120141119A01PPBG</vt:lpstr>
      <vt:lpstr>A000120141119A01PPBG</vt:lpstr>
      <vt:lpstr>1_A000120141119A01PPBG</vt:lpstr>
      <vt:lpstr>1_A000120141119A01PPBG</vt:lpstr>
      <vt:lpstr>1_A000120141119A01PPBG</vt:lpstr>
      <vt:lpstr>1_A000120141119A01PPBG</vt:lpstr>
      <vt:lpstr>1_A000120141119A01PPBG</vt:lpstr>
      <vt:lpstr>1_A000120141119A01PPBG</vt:lpstr>
      <vt:lpstr>1_A000120141119A01PPBG</vt:lpstr>
      <vt:lpstr>1_A000120141119A01PPBG</vt:lpstr>
      <vt:lpstr>1_A000120141119A01PPBG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8</cp:revision>
  <dcterms:created xsi:type="dcterms:W3CDTF">2017-08-24T06:46:00Z</dcterms:created>
  <dcterms:modified xsi:type="dcterms:W3CDTF">2018-11-25T00:01:41Z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