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69" r:id="rId5"/>
    <p:sldId id="259" r:id="rId6"/>
    <p:sldId id="267" r:id="rId7"/>
    <p:sldId id="262" r:id="rId8"/>
    <p:sldId id="265" r:id="rId9"/>
    <p:sldId id="270" r:id="rId10"/>
    <p:sldId id="271" r:id="rId11"/>
    <p:sldId id="274" r:id="rId12"/>
    <p:sldId id="275" r:id="rId13"/>
    <p:sldId id="266" r:id="rId14"/>
    <p:sldId id="264" r:id="rId15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st="2484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st="2484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08174DC-7C27-463C-864E-B3EC18929389}" type="datetime">
              <a:rPr lang="en-US" sz="1200" b="0" strike="noStrike" spc="-1">
                <a:solidFill>
                  <a:srgbClr val="575F6D"/>
                </a:solidFill>
                <a:latin typeface="Century Schoolbook"/>
              </a:rPr>
            </a:fld>
            <a:endParaRPr lang="en-US" sz="1200" b="0" strike="noStrike" spc="-1">
              <a:latin typeface="Times New Roman" panose="02020503050405090304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en-US" sz="2400" b="0" strike="noStrike" spc="-1">
              <a:latin typeface="Times New Roman" panose="02020503050405090304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3D906FB1-F4A0-4956-A069-BC3114A1C893}" type="slidenum">
              <a:rPr lang="en-US" sz="1400" b="1" strike="noStrike" spc="-1">
                <a:solidFill>
                  <a:srgbClr val="FFFFFF"/>
                </a:solidFill>
                <a:latin typeface="Century Schoolbook"/>
              </a:rPr>
            </a:fld>
            <a:endParaRPr lang="en-US" sz="1400" b="0" strike="noStrike" spc="-1">
              <a:latin typeface="Times New Roman" panose="02020503050405090304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entury Schoolbook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entury Schoolbook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entury Schoolbook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Century Schoolbook"/>
              </a:rPr>
              <a:t>Fourth Outline Level</a:t>
            </a:r>
            <a:endParaRPr lang="en-US" sz="1600" b="0" strike="noStrike" spc="-1">
              <a:solidFill>
                <a:srgbClr val="000000"/>
              </a:solidFill>
              <a:latin typeface="Century Schoolbook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Schoolbook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entury Schoolbook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Schoolbook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entury Schoolbook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Schoolbook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990720" y="762120"/>
            <a:ext cx="678132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i="1" strike="noStrike" spc="-1">
                <a:solidFill>
                  <a:srgbClr val="244583"/>
                </a:solidFill>
                <a:latin typeface="Century Schoolbook"/>
                <a:ea typeface="Verdana" panose="020B0804030504040204"/>
              </a:rPr>
              <a:t>Objective :</a:t>
            </a:r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838200" y="2362200"/>
            <a:ext cx="6857640" cy="1783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indent="-215900" algn="just">
              <a:lnSpc>
                <a:spcPct val="100000"/>
              </a:lnSpc>
              <a:buClr>
                <a:srgbClr val="000000"/>
              </a:buClr>
              <a:buFont typeface="Arial" panose="020B0604020202090204"/>
              <a:buChar char="•"/>
            </a:pPr>
            <a:r>
              <a:rPr lang="en-US" sz="2200" strike="noStrike" spc="-1" dirty="0" smtClean="0">
                <a:solidFill>
                  <a:srgbClr val="000000"/>
                </a:solidFill>
                <a:latin typeface="Century Schoolbook" pitchFamily="18" charset="0"/>
              </a:rPr>
              <a:t>To </a:t>
            </a:r>
            <a:r>
              <a:rPr lang="en-US" sz="2200" strike="noStrike" spc="-1" dirty="0">
                <a:solidFill>
                  <a:srgbClr val="000000"/>
                </a:solidFill>
                <a:latin typeface="Century Schoolbook" pitchFamily="18" charset="0"/>
              </a:rPr>
              <a:t>estimate </a:t>
            </a:r>
            <a:r>
              <a:rPr lang="en-US" sz="2200" spc="-1" dirty="0" smtClean="0">
                <a:solidFill>
                  <a:srgbClr val="000000"/>
                </a:solidFill>
                <a:latin typeface="Century Schoolbook" pitchFamily="18" charset="0"/>
              </a:rPr>
              <a:t>t</a:t>
            </a:r>
            <a:r>
              <a:rPr lang="en-US" sz="2200" strike="noStrike" spc="-1" dirty="0" smtClean="0">
                <a:solidFill>
                  <a:srgbClr val="000000"/>
                </a:solidFill>
                <a:latin typeface="Century Schoolbook" pitchFamily="18" charset="0"/>
              </a:rPr>
              <a:t>he </a:t>
            </a:r>
            <a:r>
              <a:rPr lang="en-US" sz="2200" spc="-1" dirty="0">
                <a:solidFill>
                  <a:srgbClr val="000000"/>
                </a:solidFill>
                <a:latin typeface="Century Schoolbook" pitchFamily="18" charset="0"/>
              </a:rPr>
              <a:t>s</a:t>
            </a:r>
            <a:r>
              <a:rPr lang="en-US" sz="2200" strike="noStrike" spc="-1" dirty="0" smtClean="0">
                <a:solidFill>
                  <a:srgbClr val="000000"/>
                </a:solidFill>
                <a:latin typeface="Century Schoolbook" pitchFamily="18" charset="0"/>
              </a:rPr>
              <a:t>oftware </a:t>
            </a:r>
            <a:r>
              <a:rPr lang="en-US" sz="2200" spc="-1" dirty="0">
                <a:solidFill>
                  <a:srgbClr val="000000"/>
                </a:solidFill>
                <a:latin typeface="Century Schoolbook" pitchFamily="18" charset="0"/>
              </a:rPr>
              <a:t>p</a:t>
            </a:r>
            <a:r>
              <a:rPr lang="en-US" sz="2200" strike="noStrike" spc="-1" dirty="0" smtClean="0">
                <a:solidFill>
                  <a:srgbClr val="000000"/>
                </a:solidFill>
                <a:latin typeface="Century Schoolbook" pitchFamily="18" charset="0"/>
              </a:rPr>
              <a:t>roduction </a:t>
            </a:r>
            <a:r>
              <a:rPr lang="en-US" sz="2200" spc="-1" dirty="0">
                <a:solidFill>
                  <a:srgbClr val="000000"/>
                </a:solidFill>
                <a:latin typeface="Century Schoolbook" pitchFamily="18" charset="0"/>
              </a:rPr>
              <a:t>e</a:t>
            </a:r>
            <a:r>
              <a:rPr lang="en-US" sz="2200" strike="noStrike" spc="-1" dirty="0" smtClean="0">
                <a:solidFill>
                  <a:srgbClr val="000000"/>
                </a:solidFill>
                <a:latin typeface="Century Schoolbook" pitchFamily="18" charset="0"/>
              </a:rPr>
              <a:t>ffort </a:t>
            </a:r>
            <a:r>
              <a:rPr lang="en-US" sz="2200" strike="noStrike" spc="-1" dirty="0">
                <a:solidFill>
                  <a:srgbClr val="000000"/>
                </a:solidFill>
                <a:latin typeface="Century Schoolbook" pitchFamily="18" charset="0"/>
              </a:rPr>
              <a:t>and minimize </a:t>
            </a:r>
            <a:r>
              <a:rPr lang="en-US" sz="2200" strike="noStrike" spc="-1" dirty="0" smtClean="0">
                <a:solidFill>
                  <a:srgbClr val="000000"/>
                </a:solidFill>
                <a:latin typeface="Century Schoolbook" pitchFamily="18" charset="0"/>
              </a:rPr>
              <a:t>the difference between  measured effort and estimated effort </a:t>
            </a:r>
            <a:r>
              <a:rPr lang="en-US" sz="2200" dirty="0" smtClean="0">
                <a:latin typeface="Century Schoolbook" pitchFamily="18" charset="0"/>
              </a:rPr>
              <a:t>avoid the loss that may occur due to irregular cost estimations and avoid the loss that may occur due to irregular cost estimations .</a:t>
            </a:r>
            <a:endParaRPr lang="en-US" sz="2200" strike="noStrike" spc="-1" dirty="0">
              <a:latin typeface="Century Schoolbook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 Shivani Reddy\Downloads\Untitled Diagram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0" y="536575"/>
            <a:ext cx="6477000" cy="5784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nMAAAH5CAYAAADqc7gtAAAABHNCSVQICAgIfAhkiAAAAAlwSFlzAAALEgAACxIB0t1+/AAAADl0RVh0U29mdHdhcmUAbWF0cGxvdGxpYiB2ZXJzaW9uIDIuMi4zLCBodHRwOi8vbWF0cGxvdGxpYi5vcmcvIxREBQAAIABJREFUeJzs3Xl8VPW9//HXZyYrCTsTtrCHREAgCNQVErWKUqXWDaz31qXqbXG5ta29t9Xaau+9+mu99YqUti63VGvZtCq9raIVgiguBEVkkR1NWMNOAtlmvr8/ZsAQkhAgmTOTvJ+PxzwmZ/+cOYH55Luacw4RERERiU8+rwMQERERkVOnZE5EREQkjimZExEREYljSuZERERE4piSOREREZE4pmROREREJI4pmRORRjGz75rZDjMrNbPOkff+UbjuzWb2TnNfp9Y1u5rZ22Z20Mz+O5rXjiYz+4mZPeNxDK+Z2U1exiAS7xK8DkBEGs/MNgNdgSBQBSwGvuOcK2qC897mnPtHPdsTgV8D5zjnPomsTq+xfTpQ7Jx74HTiiCF3ALuAdq4FD8bpnPuvIz+bWV9gE5DonKtujuuZ2c+BLOfcP9WI4fLmuJZIa6KSOZH4c6VzLh3oDuwAnozCNbsCKcDKKFwrFvQBVp1KImdmnv2R3FqvLdLaKZkTiVPOuXLgRWDwkXVmlmxmj5nZF5Eq0d+ZWWpkWxcz+z8z22dme8xskZn5zOx5oDfw10jV6Y9qXsfMsoE1kcV9ZjY/st6ZWZaZ3QHcCPwocvxfa8caieOxWuteNbPvR37+dzPbEKnWXGVm36jrns2sb+S6CTXWFZjZbTWWbzWz1Wa218zmmVmfyHozs8fNbKeZ7Tez5WZ2Zh3XmA7cVON+vhr5XP/HzLZGXv9jZsmR/fPNrNjM/s3MtgN/qCf2+uI60WfTw8xeMrMSM9tkZvfU2O/nZvaimf3JzA4A/25mh8ysc419RkaOTawjpp+b2Z8ii29H3vdF7vvchuKObHNmdqeZrQPWRdY9YWZFZnbAzJaa2ZjI+suAnwATI+f/pPbzi/w+PmBmn0ee03Nm1r7Ws78p8vu9y8zur+uzFmltlMyJxCkzawNMBN6vsfr/AdlALpAF9AQejGz7AVAMBAiXtP0EcM65fwa+IFLi55z7Zc3rOOfWAkMiix2ccxfV2v4U8ALwy8jxV9YR7p8Jf4lbJPaOwKXAzMj2DcAYoD3wEPAnM+t+Eh8HkfNeFbmvqyP3uQiYEdl8KTCW8OfTgfBnt7v2OZxzN9e6n38A9wPnEP5chwNfAWpWKXcDOhEu0bvjJOOq97MxMx/wV+ATws/yYuB7Zjauxum/Tjip7wD8N1AAXF9j+z8BM51zVXV+aF8aG3nvELnv904Q9xFXAWfz5R8VSwh/Tp0i9zbHzFKcc68D/wXMipx/eB0x3Bx5XQj0J1yVP7XWPhcAOYQ/iwfNbNAJ7kukxVMyJxJ/XjGzfcAB4BLgVxAueQJuB+51zu1xzh0k/OU5KXJcFeGq2T7OuSrn3KIotgdbBDjCCRvAtcB7zrmtAM65Oc65rc65kHNuFuFSnq+cwnX+BXjEObc60u7rv4DcSGlSFdAWOAOwyD7bGnneG4GHnXM7nXMlhBPOf66xPQT8zDlX4Zw7fJJxNfTZjAYCzrmHnXOVzrmNwNN8+UyJ7PtK5LM7DPyRcAKHmfmBG4DnG3mfJxP3EY9Eft8OAzjn/uSc2+2cq3bO/TeQTDj5aowbgV875zY650qBHwOT7Ngq3Iecc4cjbTc/IZxci7RqSuZE4s9VzrkOhL8k7wIWmlk3wiUnbYClFq5K3Qe8HlkP4aRvPfCGmW00s3+PVsCRpHEm4cQC4JuES78AMLNvmdmyGnGfCXQ5hUv1AZ6ocZ49gAE9nXPzCZfy/AbYYWZPmVm7Rp63B/B5jeXPI+uOKIlUe59KXA19Nn2AHkeOixz7E8Ilq0fU7vzyKjDYwj2NLwH2O+c+bOR9Njru+q5vZj+IVMvujxzTnsY/y7o+5wSOvd/tNX4+RI2OOCKtlZI5kTjlnAs65/5CuGfrBYR7Xx4GhjjnOkRe7SOdJXDOHXTO/cA51x+4Evi+mV185HSnG04j9pkBXBsp1TkbeAkgsvw04cS0cyRRXUE4aaitLPLepsa6bjV+LgL+pcb9d3DOpTrnFgM456Y450YSrjbOBu5r5P1tJZzYHNE7su6IE91/g3FRz2cTOW5TrePaOufG13ftSFI5m3Ap1z/T+FK5uu7hRHEfc1ykfdy/Ea7m7Rh5lvv58lme6HOq63OuJtzRR0TqoWROJE5Z2NeBjsBq51yIcFL0uJllRPbpeaR9lZldYeEOC0a4ijYYeUH4y/J0xow74fHOuY+BEuAZYJ5zbl9kUxrhL/mSSJy3EC6Zq+scJcAW4J/MzG9mtwIDauzyO+DHZjYkcq72ZnZd5OfRZnZ2pCNAGVDOl/d/IjOAB8wsYGZdCLdD/NMJjqmp3rgi91XfZ/MhcMDCnStSI/d8ppmNPsH1niPc9mzCScRZQri6uOZzbDDuOrQlnHyVAAlm9iBQs/RzB9A30hawLjOAe82sn5ml82Ubu2YZKkWkpVAyJxJ//mpmpYQTsv8EbnLOHRky5N8IV6W+b+Hejf/gy/ZKAyPLpcB7wDTnXEFk2yOEk5V9ZvbDU4jpWcJVe/vM7JUG9psBfJVww3gAnHOrCDfcf4/wl/1Q4N0GznE74RK13YRL2I6WEjnnXibcCWRm5P5XAEfGMWtHONndS7j6bjdwTC/SBvwHUAgsBz4FPoqsa5QTxHVEXZ9NkHApai7hMeB2EU742p/geu8STsw+cs5tbmSMhwj/Pr0beY7nNDLumuYBrwFrCX/G5RxbDTsn8r7bzD6q4/j/JVyS+Dbh+y0H7m5M/CKtmUWv/bOIiESLhYeQ+bNzztMZHkSk+SmZExFpYSLVsG8CvSK9mkWkBVM1q4hIC2JmfyRcnf49JXIirYNK5kRERETimErmREREROKYJ8mcmU228ByD5VZj7r4G9v9mZEDRQ2a23cLzEHZr6BgRERGR1iDq1axmNpHwuEeTgXci77cAg51zX9Sx//mEu6n/EHiF8Ejg04C9zrmLa+9fU5cuXVzfvn2bNP7GKCsrIy0tLerXldOnZxe/9Ozil55dfNJza3pLly7d5ZwLnHjPY3mRzH0ALHfO3V5j3TrgRefcj+vY/4fA3c65PjXW3QI8eWRk+/qMGjXKFRYWNl3wjVRQUEB+fn7UryunT88ufunZxS89u/ik59b0zGypc27UyR4X1WpWM0sCRgJv1Nr0BnBePYe9C3Q3sysjI953ITzJ9N+bL1IRERGR+BDVkjkz60F4Kp4859zbNdY/CNzonMup57hrgD8AqYQnXX4T+Lpz7nAd+94B3AHQtWvXkTNnzmzy+ziR0tJS0tM193M80rOLX3p28UvPLj7puTW9Cy+88JRK5hKaI5hGqJ1BWh3rwhvMBgNTgF8QniqmO/Ar4PfAt447sXNPAU9BuJrViyJgFT3HLz27+KVnF7/07OKTnlvsiHYyt4vwxNa1e6JmEJ6TsS4/Bj50zv0qsrzczMqARWZ2v3OuqJ7jRERERDxRVVVFcXEx5eXlx21LSUkhMzOTxMTEJrlWVJM551ylmS0FLuHLCZeJLL9Uz2FtCCeANR1ZtqaNUEREROT0FRcX07ZtW/r27YvZl+mKc47du3dTXFxMv379muRaXowz92vgZjO7zcwGmdkTQA/gdwBm9pyZPVdj/78CXzez75pZ/8hQJVOAj+oaykRERETEa+Xl5XTu3PmYRA7AzOjcuXOdJXanKupt5pxzs8ysM/AA4fZvK4DxzrnPI7v0rrX/dDNrC9wF/DewH1gA/Ch6UYuIiIicnNqJ3InWnypPOkA456YRHvi3rm35dax7EniymcMSERERiTuam1VO2ubNm0lNTSU3NxeA119/nZycHLKysnj00UfrPObee+8lNzeX3NxcsrOz6dChAwALFiw4uj43N5eUlBReeeUVAG688UZycnI488wzufXWW6mqqgJg1qxZZGVlccUVV8T1/U2dOpWsrCzMjF27dh09V3Pfn4iItDDOuRb7GjlypPPCggULPLlutGzatMkNGTLEOedcdXW169+/v9uwYYOrqKhww4YNcytXrmzw+ClTprhbbrnluPW7d+92HTt2dGVlZc455/72t7+5UCjkQqGQmzRpkps2bdrRfRcsWOC+9rWvNeFdfXneaN3fRx995DZt2uT69OnjSkpKjoujOe6vJWvp/+5aMj27+KTn1rBVq1a5UChU57ZQKORWrVp13Hqg0J1CvqOSOTktH374IVlZWfTv35+kpCQmTZrEq6++2uAxM2bM4IYbbjhu/Ysvvsjll19OmzZtABg/fjxmhpnxla98heLi4ma5h4Y05/2NGDECL+YOFhGR5peSksLu3btxtSZncJHerCkpKU12La8GDZYWYsuWLfTq1evocmZmJh988EG9+3/++eds2rSJiy666LhtM2fO5Pvf//5x66uqqnj++ed54oknmibokxCN+xMRkZYnMzOT4uJiSkpKjtt2ZJy5pqJkTk5L7b84oOFeOjNnzuTaa6/F7/cfs37btm18+umnjBs37rhjJk+ezNixYxkzZszpB3ySonF/IiLS8iQmJjbZOHInompWOS2ZmZkUFX05CUdxcTE9evSod/+ZM2fWWQU5e/ZsvvGNbxw3GvZDDz1ESUkJv/71r5su6JPQ3PcnIiJyupTMyWkZPXo069atY9OmTVRWVjJz5kwmTJhQ575r1qxh7969nHvuucdtq6ud2TPPPMO8efOYMWMGPp83v6rNeX8iIiJNQcmcnJaEhASmTp3KuHHjGDRoENdffz1DhgwB4MEHH2Tu3LlH950xYwaTJk06rppy8+bNFBUVkZeXd8z673znO+zYsYNzzz2X3NxcHn744ea/oVqa8/6mTJlytE3FsGHDuO2225r/hkREpMVRmzk5bePHj2f8+PHHra+dfP385z+v8/i+ffuyZcuW49ZXV1c3SXynq7nu75577uGee+5pkhhFRKT1UsmcNFppRTUvLS3mz0uK2L5rD8OGD/ckjlmzZjF58mQ6duzYLOf3+/3s37//6KDB0dbc9yciIi2LSubkhJxzTCvYwJPz1+Ezo7I6RMYd/0ulc/xmwXom5w9o8nnmGjJx4kQmTpzYpOcsrahm3orthEor2L3TWL1+E+nJ3vzzaI77ExGRlkvJnJzQtIINTJ2/nvKq0NF11ZVBAKbOXw/AnRdmeRLb6aqdqE7OqWTahyu4/5VPufuigVFPVEVERE6WqlmlQaUV1Tw5fx2Hq4J1bj9cFWTq/PWUVcRG+7aTVTNRPVQZxOE4VBmkvCrE1PnrmVawwesQRUREGqSSOWnQvBXb8Z2gZKoqGOKW6UsYEEjD7zP8Zvh9Pvw+jn03I8Fv+MxI8Bk+37Hv4ePCr6PbIvv663vVOCah9nH+Y7fXPu5wVZAn5687psSxpiOJ6s3n9SXNoypXERGRE9E3lDSopLSCyuq6k50jqkOO1VsPsGlXGaGQozrkjr4HnSMYCr/iQcHWYwurfQbzVm7n6rOabtoVERGRpqRkThoUSE8mKcF3tI1cXdKS/Dz09SENJjzOOUKOo4ld0DmCwfB7dShEKMSx7y6SDNb1cideXzOhDDlHddAdd84PNu1m8frd1EwzP917bClkRXWInQcrTvdjFBERaTZK5qRB487sxv2vfNrgPiEH44Z0a3AfM8Nv4PfFTmeCl5am8vEX+zhUI1GtDB0bX3KCj4y2ydEOTUREpNHUAUIalJ6cwN0XDSShniQsNdHPXRdlxWWbsnFndiPkjq3+9XHscmMSVRERES8pmZMTumNMP5ITfPgsXKWa4DPSkvykJPq466IsJucP8DrEU3IkUU1N9B9d1yPty+3xnKiKiEjroW8pOaG31+2irDLIE5NyCYYcOw9WkNE2mXFDusV9onMkEX1y/jr8ZvRLr6K4zEhOsLhOVEVEpPWI729iiYrZhUV0SU9i/NDuJPpbVmGumXHnhVncdF5f3li5nS/WrmDRjiAPXjmEG8/u43V4IiIiJ9Syvpmlye0qreCt1Tu5+qzMFpfI1ZSenMDVZ2UyvGsygbbJvL9xj9chiYiINErL/XaWJvHyR1uoDjmuG9k6xlkzM/KyAyxaVxI3Y+OJiEjrpmRO6uWcY3ZhESN6d2Bg17ZehxM1edkB9h2q4pPifV6HIiIickJK5qRey4r2sW5nKdeP6uV1KFE1ZmAXfAYFa0q8DkVEROSElMxJvWYXFpOa6OeKYd29DiWqOrRJIrdXBxauVTInIiKxT8mc1OlwZZC/frKV8UO70zYl0etwoi4/J4PlxfvYXaqpvEREJLYpmZM6vbZiG6UV1Vw/qnV0fKgtLzuAc/DO+l1ehyIiItIgJXNSp1lLiujbuQ1f6dfJ61A8MbRnezqlJandnIiIxDwlc3KczbvK+GDTHq4b1Quzuudkbel8PmPswC68vbaEkIYoERGRGKZkTo7z4tJifAZXn9XT61A8lZ+Twe6ySlZs3e91KCIiIvVSMifHCIYcLy4tZmx2gO7tU70Ox1NjBnbBDBaqqlVERGKYkjk5xqJ1JWw/UM7EVja2XF06pyczrGd7CjREiYiIxDAlc3KM2YVFdEpL4uJBXb0OJSbkZQf4+Iu97D9U5XUoIiIidVIyJ0ftKavkzVU7uCq3J0kJ+tUAyMvJIORg0XqVzomISGzSN7Yc9crHW6gKOq4f3TrHlqtLbq8OtE9NVLs5ERGJWUrmBADnHLMLixiW2Z4zurXzOpyY4fcZYwZ2YeHaEpzTECUiIhJ7lMwJACu2HOCz7Qe5Xh0fjpOXHWDnwQpWbzvodSgiIiLHUTInAMwq/ILkBB9XDu/hdSgxJy87AEDB2p0eRyIiInI8JXNCeVWQV5dt5fIzu9E+NdHrcGJORrsUBndvp3ZzIiISk5TMCfNWbudgebWqWBuQnxNg6ed7OViuIUpERCS2KJkTZhcW0atTKuf07+x1KDErLztAdcjx7vpdXociIiJyDCVzrVzRnkO8u343143shc9nXocTs87q05G2yQks1GwQIiISY5TMtXIvLi3GDK4ZqbHlGpLo93F+VhcK1miIEhERiS1K5lqxYMjx4tJiLsjqQs8OqV6HE/PycwJs21/Oup2lXociIiJylJK5Vmzxhl1s2XdYHR8aKS8nMkTJGg1RIiIisUPJXCs2u7CY9qmJXDK4q9ehxIXu7VPJ6dpW7eZERCSmKJlrpfYdqmTeyu1clduDlES/1+HEjbycAEs27aWsotrrUERERAAlc63W3E+2Ulkd4vrRqmI9GfnZASqDId7bsNvrUERERAAlc63WrCVFDOnRjiE92nsdSlwZ2bcjbZL8mtpLRERihpK5VmjFlv2s3HpAHR9OQXKCn/MGaIgSERGJHUrmWqEXlxaT5Pfx9dweXocSl/JyAhTvPczGXWVehyIiIqJkrrUprwry8sdbuHRIVzq0SfI6nLiUnx0eomThGvVqFRER7ymZa2X+sXoH+w9XMVEdH05Zr05t6B9Io0BDlIiISAxQMtfKzFpSRM8OqZw3oIvXocS1/OwMPti4m/KqoNehiIhIK6dkrhXZsu8w76zfxTUjM/H7zOtw4lp+ToCK6hDvbdQQJSIi4i0lc63IS0uLcQ6uG5npdShx7yv9OpGS6FO7ORER8ZySuVYiFHLMWVrEeQM606tTG6/DiXspiX7O7d9ZU3uJiIjnlMy1Eu9v2k3RnsMaW64J5WUH2LSrjM93a4gSERHxjpK5VmJOYTFtUxK47MxuXofSYuTnZACodE5ERDylZK4V2H+4ir9/uo2v5/YgJdHvdTgtRt8uafTp3Ebt5kRExFNK5lqBv36ylYrqkKpYm0F+doDFGzREiYiIeEfJXCswp7CIM7q1ZWjP9l6H0uLk5QQ4XBWkcPNer0MREZFWSslcC/fZ9gN8Uryf60b1wkxjyzW1c/p3JinBR8GanV6HIiIirZQnyZyZTTazTWZWbmZLzWxMA/tONzNXx0tdCBthTmExiX7jGyN6eh1Ki9QmKYGz+3VSJwgREfFM1JM5M5sIPAH8FzACWAy8Zma96znkX4HutV4bgdnNH218q6wO8fLHW7hkcFc6pSV5HU6LlZcdYN3OUrbsO+x1KCIi0gp5UTL3fWC6c+5p59xq59zdwDbgu3Xt7Jzb75zbfuQFDAD6A09HL+T49NbqHewpq+Q6dXxoVvk5AQD1ahUREU9ENZkzsyRgJPBGrU1vAOc18jS3Ayudc4ubMraWaHZhEd3apTB2YMDrUFq0AYF0enZIVbs5ERHxREKUr9cF8AM7aq3fAXz1RAebWXvgOuAnDexzB3AHQNeuXSkoKDjVWE9ZaWmpJ9etaW95iII1h/la/0QWvb3Q01jiyak+u4Ftq3h7zQ7+MX8BCT51NPFCLPy7k1OjZxef9NxiR7STuSNcrWWrY11d/olwMvh8vSd27ingKYBRo0a5/Pz8Uwzx1BUUFODFdWv6zYL1ONbww6vPp2+XNE9jiSen+uwqA9speH4paX2Gce6Azk0fmJxQLPy7k1OjZxef9NxiR7TbzO0CgkDtOaUyOL60ri63Ay855/Y0dWAtiXOOOYVFnN2vkxK5KDkvqwuJflOvVhERibqoJnPOuUpgKXBJrU2XEO7VWi8zOxsYjjo+nNCHm/awefchzfgQRenJCYzq00nt5kREJOq86M36a+BmM7vNzAaZ2RNAD+B3AGb2nJk9V8dxtwPrADUAO4HZhcWkJydw+dDaBaDSnPJyAny2/SA7DpR7HYqIiLQiUU/mnHOzgO8BDwDLgAuA8c65zyO79I68jjKztsAk4BnnXGPa1rVaB8ur+Pun27hyeHfaJHnVJLJ10hAlIiLiBU++7Z1z04Bp9WzLr2PdQSC9mcNqEf62fBuHq4IaW84DOV3b0q1dCgvXlnD9aH3+IiISHZqbtYWZXVjEwIx0RvTq4HUorY6ZkZcdYNG6EqqDIa/DERGRVkLJXAuyfudBPvpiH9eP6oWZxjrzQl5OgAPl1Swr2ud1KCIi0koomWtBZhcWk+AzrhrR0+tQWq3zs7rg9xkFajcnIiJRomSuhagKhvjLR8VcdEYGgbbJXofTarVPTeSs3h003pyIiESNkrkWYsFnO9lVWqmx5WJAfk4Gn27ZT8nBCq9DERGRVkDJXAsxu7CYQNvko8NjiHfyssPPYNE6lc6JiEjzUzLXAuw8UM6CNTu55qxMEvx6pF4b3L0dXdKT1W5ORESiQt/8LcBfPt5CMOS4blSm16EI4PMZY7O7sGhdCcGQxrgWEZHmpWQuzjnnmF1YxKg+HRkQ0LjKsSI/J4O9h6pYXqwhSkREpHkpmYtzH32xl40lZer4EGPGZHXBZ6hXq4iINDslc3Fu9pJi2iT5GT+su9ehSA0d05IY3quD2s2JiEizUzIXx8oqqvm/5Vu5Ylh30pM9mWZXGpCXHeCT4n3sLav0OhQREWnBlMzFsb99uo2yyqCqWGNUfk4GzsHbGqJERESakZK5ODansIj+XdIY2aej16FIHYb2bE/HNolqNyciIs1KyVyc2lhSypLNe7luVC/MzOtwpA5+nzE2O8Dba0sIaYgSERFpJkrm4tScpcX4fcY1Z/X0OhRpQF52gF2llazadsDrUEREpIVSMheHqoMhXlpazIU5ATLapXgdjjRgbGRqr4I1Oz2OREREWiolc3Fo4doSdh6s4Dp1fIh5XdKTGdqzvdrNiYhIs1EyF4dmFxbRJT2Ji87I8DoUaYT8nAAffbGP/YervA5FRERaICVzcWZXaQVvrd7JN0b0JNGvxxcP8rIDBEOOd9fv8joUERFpgZQNxJlXPt5CdchpbLk4kturA+1SEtRuTkREmoWSuTjinGPWkiJG9O7AwK5tvQ5HGinB72PMwAAL15bgnIYoERGRpqVkLo4sK9rHup2lKpWLQ3k5AXYcqOCz7Qe9DkVERFoYJXNxZHZhMSmJPq4Y1t3rUOQk5UWGKFGvVhERaWpK5uLE4cogf/1kK+OHdqdtSqLX4chJ6touhUHd26ndnIiINDklc3HitRXbKK2oVhVrHMvLDlC4eS+lFdVehyIiIi2Ikrk4MbuwiD6d23B2v05ehyKnKD8nQLWGKBERkSamZC4OfL67jPc37uH6Ub0wM6/DkVM0sk9H0pMT1G5ORESalJK5ODCnsBifwdVn9fQ6FDkNiX4f52d1ZuEaDVEiIiJNR8lcjAuGHC8uLWZsdoDu7VO9DkdOU152Blv2HWZDSanXoYiISAuhZC7GLVpXwvYD5er40ELk5YSHKClYo6pWERFpGkrmYtycwmI6tknk4kEZXociTaBnh1QGZqSr3ZyIiDQZJXMxbE9ZJW+s2s43RmSSnOD3OhxpIvk5AT7YuIdDlRqiRERETp+SuRj2ysdbqAo6rh+d6XUo0oTysjOoDIZ4f+Nur0MREZEWQMlcjHLOMbuwiGGZ7TmjWzuvw5EmNLpfR1IT/Wo3JyIiTULJXIxaseUAn20/yHXq+NDiJCf4OW9AZ7WbExGRJqFkLkbNLiwiOcHHhOE9vA5FmkF+ToDPdx9i064yr0MREZE4p2QuBpVXBXl12RYuO7Mb7VMTvQ5HmkFedrh3csGanR5HIiIi8U7JXAyat3I7B8qrmagq1hard+c29O+SpqpWERE5bUrmYtDswiIyO6ZyTv/OXocizWhsdoD3NuymvCrodSgiIhLHlMzFmKI9h3h3/W6uG9kLn8+8DkeaUX5OgIrqEB9s2uN1KCIiEseUzMWYF5cWYwbXjOzpdSjSzM7p35nkBJ/azYmIyGlRMhdDQiHHi0uLuSCrC5kd23gdjjSzlEQ/5/TXECUiInJ6lMzFkHc37GLLvsNcr44PrUZedoCNJWUU7TnkdSgiIhKnlMzFkNmFxbRPTeSSwV29DkWiJD8nAECBSudEROQUKZmLEfsOVTJv5Xauyu1BSqLf63AkSvp1SaNXp1QWqt2ciIicIiVzMWLuJ1uprA5p+q5WxszIz85g8YbdVFRriBIRETl5SuZixOwp+KVVAAAgAElEQVTCIgZ3b8eZPdt7HYpEWV52gEOVQQo37/U6FBERiUNK5mLAyq37WbHlABNHq1SuNTp3QGeS/D71ahURkVOiZC4GzCksJsnv4+u5PbwORTyQlpzA6H4dNd6ciIicEiVzHiuvCvLyx1u4dEhXOrRJ8joc8Uh+dgZrd5Sydd9hr0MREZE4o2TOY/9YvYP9h6s0tlwrlxcZokRVrSIicrKUzHlsdmExPdqncH5WF69DEQ8NzEinR/sUFq5RMiciIidHyZyHtu47zKJ1JVw7MhO/z7wORzxkZuTlBHh3/S6qgiGvwxERkTiiZM5DLy4txjk0tpwAkJedwcGKaj76XEOUiIhI4ymZ80go5JiztIjzBnSmV6c2XocjMeD8rM4k+ExTe4mIyElRMueR9zftpmjPYXV8kKPapiQysk9HtZsTEZGTomTOI3MKi2mbksBlZ3bzOhSJIXk5AVZtO8DOA+VehyIiInFCyZwHDpRX8fdPtzFheA9SEv1ehyMxJD87A9AQJSIi0nhK5jwwd9lWKqpDmr5LjjOoe1sy2iar3ZyIiDSakjkPzCks4oxubRnas73XoUiMMTPysgO8s24X1RqiREREGkHJXJR9tv0AnxTv57pRvTDT2HJyvLycAPsPV/FJ8T6vQxERkTigZC7K5hQWk+g3rsrt4XUoEqPGZAXwGerVKiIijaJkLooqq0O8/PEWvjqoK53Tk70OR2JU+zaJjOjdUe3mRESkUTxJ5sxsspltMrNyM1tqZmNOsH+SmT0cOabCzL4ws3uiFW9TeWv1DvaUVWpsOTmh/OwAy4v3s6u0wutQREQkxkU9mTOzicATwH8BI4DFwGtm1ruBw2YAlwF3ADnAdcDyZg61yc0uLKJbuxTGZge8DkViXF5O+Hdk0TqVzomISMO8KJn7PjDdOfe0c261c+5uYBvw3bp2NrNLga8C451zbzrnNjvnPnDOFUQv5NO3fX85C9eWcM3Invh96vggDTuzR3s6pyWp3ZyIiJxQVJM5M0sCRgJv1Nr0BnBePYddBSwBvm9mxWa2zsymmFl6M4ba5F76qJiQg+tGqopVTsznM8ZmB3h73S5CIed1OCIiEsMSony9LoAf2FFr/Q7CpW916Q9cAFQA1wAdgCeBHsC1tXc2szsIV8fStWtXCgoKmiLuk1JaWnrMdZ1zPLfoMDkdfWxesYTNUY9IGqv2s/NSRrCaPWWVTP/rfPq310whJxJLz05Ojp5dfNJziyHOuai9CCdgDhhTa/3PgM/qOeYN4DDQvsa6SyPn6drQ9UaOHOm8sGDBArdp0yaXkpLihg8f7j7YuNtlXPeQ6967vxswYIB75JFH6jzuD3/4g+vSpYsbPny4Gz58uHv66aePbrvvvvvc4MGD3RlnnOHuvvtuFwqFnHPO5efnu7S0NLdkyZKo3FtLt2DBAq9DOGp3aYXr++//5/7nzbVehxIXYunZycnRs4tPem5NDyh0p5BfRbvN3C4gCNSeXT6D40vrjtgGbHHO7a+xbnXkvaFOE54bMGAAy5YtY8YHm9n7j9/x5rzXWLVqFTNmzGDVqlV1HjNx4kSWLVvGsmXLuO222wBYvHgx7777LsuXL2fFihUsWbKEhQsXArBgwQJGjRoVtXuS6OmUlsSwzA4sXLvT61BERCSGRTWZc85VAkuBS2ptuoRwr9a6vAv0qNVGLjvy/nnTRtj0DpZX8fK8hWT27suQM7JJSkpi0qRJvPrqq40+h5lRXl5OZWUlFRUVVFVV0bVr12aMWmJFfnaAZUX72Heo0utQREQkRnnRm/XXwM1mdpuZDTKzJwhXv/4OwMyeM7Pnauz/Z2A38AczG2Jm5xMe2uRF51zMF1n8bfk2yvbuZNgZA46uy8zMZMuWLXXu/9JLLzFs2DCuvfZaioqKADj33HO58MIL6d69O927d2fcuHEMGjQoKvGLt/JyAoQcLFq3y+tQREQkRkU9mXPOzQK+BzwALCPcuWG8c+5IKVtvalSfOudKCXeOaE+4V+tsYCFwaxTDPmWzC4vo1j6FzmlJx6yva17WK6+8ks2bN7N8+XK++tWvctNNNwGwfv16Vq9eTXFxMVu2bGH+/Pm8/fbbUYlfvDU8swMd2iRSoCFKRESkHp7MAOGcm+ac6+ucS3bOjXTOvV1jW75zLr/W/mucc5c659o453o65+50zh2MeuAnqbI6xEdf7GP82YMpLi4+ur64uJgePY6fm7Vz584kJ4en+br99ttZunQpAC+//DLnnHMO6enppKenc/nll/P+++9H5ybEU36fMWZggIVrSzREiYiI1Elzszaj/eVVJPiM790wnnXr1rFp0yYqKyuZOXMmEyZMOG7/bdu2Hf157ty5R6tSe/fuzcKFC6murqaqqoqFCxeqmrUVyc8OsKu0glXbDngdioiIxKBojzPXalQFQxw4XMXXz8ige8c0pk6dyrhx4wgGg9x6660MGTIEgAcffJBRo0YxYcIEpkyZwty5c0lISKBTp05Mnz4dgGuvvZb58+czdOhQzIzLLruMK6+80sO7k2g6Mv3bwrUlnNmzvcfRiIhIrFEy10ze27CbYMhx/ajwjA/jx49n/Pjxx+338MMPH/35kUce4ZFHHjluH7/fz+9///vmC1ZiWqBtMmf2bMfCNSXceWGW1+GIiEiMUTVrEyqtqOalpcWUlFYw/b3PofIQP/jmuGa95oUXXsjGjRtJTExs1uuIt/KyAyz9Yi8Hyqu8DkVERGKMSuaagHOOaQUbeHL+Onxm3NS/ko2HU+l153TuuCQH51ydvVebwoIFC5rlvBJb8nMy+M2CDby7bheXD+3udTgiIhJDVDLXBKYVbGDq/PWUV4U4VBlkxb7w+mAIps5fz7SCDd4GKHFvRK8OtE1JYOFaDVEiIiLHUjJ3mkorqnly/joOVwWPrlux98uP9XBVkKnz11NWUe1FeNJCJPh9jBnYhYI1JUfmJ5ZWZvPmzaSmppKbmwvA66+/Tk5ODllZWTz66KN1HjN9+nQCgQC5ubnk5ubyzDPPHN32xRdfcOmllzJo0CAGDx7M5s2bjzn27rvvJj39y4l3Hn/8cXr37s1dd93V9DcnIqdF1aynad6K7fhqVaHurTh22Wcwb+V2rj4rM5qhSQuTlx3g759uZ+2OUnK6tfU6HPHAkfmeg8Egd955J2+++SaZmZmMHj2aCRMmMHjw4OOOmThxIlOnTj1u/be+9S3uv/9+LrnkEkpLS/H5vvwjtLCwkH379h2z/7333kvHjh0pLCxs+hsTkdOikrnTVFJaQWV16Jh1ib5jS04qqkPsPFgRzbCkBcrLzgCgYE3Mz2InzezDDz8kKyuL/v37n9J8z6tWraK6uppLLglPk52enk6bNm0ACAaD3Hffffzyl79slthFpOkpmTtNgfRkkhKO/Riv7hs8Zjk5wUdG2+RohiUtULf2KZzRra3azQlbtmyhV69eR5dPdr7ntWvX0qFDB66++mpGjBjBfffdRzAY/n9r6tSpTJgwge7d1dFGJF4omTtN487sRqhWG6bMtGP3CTkYN6RbFKOSliovJ8CSzXsoVRvMVq2udpMnM99zdXU1ixYt4rHHHmPJkiVs3LiR6dOns3XrVubMmcPdd9/d7PcgIk1HydxpSk9O4O6LBpKa6K9ze2qin7suyiItWc0T5fTlZQeoCjre27Db61DEQ5mZmUdL2eDk53vOzMxkxIgR9O/fn4SEBK666io++ugjPv74Y9avX09WVhZ9+/bl0KFDZGVpoGqRWKdkrglMzh/AXRdlkZLoIy3Jj2GkJflJSfRx10VZTM4f4HWI0kKM6tOJtCS/2s21cqNHjz6t+Z5Hjx7N3r17KSkJV9nPnz+fwYMH87WvfY3t27ezefNmNm/eTJs2bVi/fn10bkpETpmKi5qAmXHnhVncdF5f3li5neDWlfziqiGMG9JNJXLSpJISfJyX1YWFa0uadTBqiW0JCQmnNd+z3+/nscce4+KLL8Y5x8iRI7n99ts9vCMROR3KNJpQenICV5+VScGB9eRrGBJpJvk5Ad5ctYMNJWVkZaSf+ABpkU5nvmeASy65hOXLlzd4jdLS0tMLUkSiQtWsInEmLzsAoF6trYzf72f//v1HBw2Otscff5xHHnmEdu3aeXJ9EamfSuZE4kxmxzZkZaRTsGYn376gn9fhSDMqrahm3ortlJRWEEhPZvX6TaR71HTj3nvv5d577/Xk2iLSMCVzInEoLzvA8+9/zuHKIKlJdfeklvjlnGNawQaenL8OnxmV1SGSEnzc/8qn3H3RQCbnD1B7SRE5StWsInEoPydAZXWI9zdqiJKWaFrBBqbOX095VYhDlUGqQ45DlUHKq0JMnb+eaQUbvA5RRGKIkjmRODS6bydSE/1qN9cClVZU8+T8dRyuCta5/XBVkKnz11OmgaNFJELJnEgcSkn0c+6AzhpvrgWat2I7vhNUofoM5q3cHqWIRCTWKZkTiVN52QE27z7E5l1lXociTaiktIKKekrljqioDrHzYEWUIhKRWKdkTiRO5edoiJKWKMnv4/iZV4+VnOAjo21yVOIRkdinZE4kTvXpnEbfzm2UzLUg8z/bwZT56widIJsLhhzjhnSLTlAiEvOUzInEsfycDBZv2EX5CarlJLZVVAf5xf+t4tbphfRon8q3L+hHamL9Q84M6dleUwWKyFFK5kTiWF52gPKqEEs27/E6FDlFm3eVce1v3+PZdzZx83l9+cvk83jga4O466IsUhJ9pCX5SfAZaUl+UhJ9nNW7A0s/38vz73/udegiEiP0p51IHDunf2eSEnwUrClhzMCA1+HISXrl4y3c//KnJCb4eOqfR3JpjarTOy/M4qbz+vLGyu3sPFhBRttkxg3pRkqinzueK+Tnc1fSq2Mq+TkZHt6BiMQClcyJxLHUJD9n9+ukdnNxpqyimh/M/oTvzVrGkB7t+fs9Y45J5I5IT07g6rMy+U7eAK4+K5O05AT8PmPKDSPI6dqWu/78Mau3HfDgDkQkliiZE4lz+TkZrN9ZSvHeQ16HIo2wcut+rnzyHf7ycTH3XDyQP99+Nj06pJ7UOdKSE3j25lGkJfv59vQl7DxQ3kzRikg8UDInEufysjVESTxwzvHHxZv5xm8WU1ZZzZ9vO4fvX5JNgv/U/hvu3j6VZ28azb7DVXz7j4UcqtSMECKtlZI5kTg3IJBGZsdUCtYomYtVe8squeP5pfxs7kouGNiF1/51LOcO6Hza5z2zZ3uevGEEK7fu53szlxE80ZgmItIiKZkTiXNmRl52gMXrd1FZHfI6HKnlw017GD9lEQVrdvLTKwbz7E2j6JSW1GTnv3hQV356xWDeWLWDR19b3WTnFZH40ahkzsweNLMe9WzrbmYPNm1YInIy8nMyKKsMUvi5hiiJFcGQY8pb65j01HskJ/j4y3fP59sX9MNOMO/qqbjl/H7cdG4fnl60iT9pyBKRVqexJXM/AzLr2dYjsl1EPHLugM4k+o2FqmqNCdv3l3PjM+/z6zfXMmF4D/7vnjEMzWzfrNf86RWDuTAnwM/mrlT7SZFWprHJnEG90wVmAnubJhwRORXpyQmM7qshSmLB/M92cPkTb/NJ0X4eu244j0/MJT0KszUk+H08+c2zyO7aljtf+IjPtmvIEpHWot5kzsxuMrP5ZjafcCL32yPLNV6LgT8BC6MVsIjULS87wGfbD7Jt/2GvQ2mVak7J1b19Kv93zwVcOzKzWapV65OenMD/Hh2ypJCdBzVkiUhr0FDJ3CFgd+RlwP4ay0dem4BfAnc0b5giciJHZgJ4W6VzUbdpVxnX/HbxMVNyDQikexLLkSFL9pRVcvsfCzlcqXl7RVq6esv+nXNzgDkAZvYH4BfOuY3RCkxETk5213S6tUuhYE0JE0f39jqcVuPlj4t54OUVdU7J5ZUze7Znyg0juOP5Qr4362N+e+NIfL7olRCKSHQ1qs2cc+4WJXIisc3MyM8J8M66XVQFNURJczsyJde9sz5pcEour1wyuCsPfG0w81bu4NHXP/M6HBFpRvWWzJnZL4EpzrniyM8Ncc65f2va0ETkZOVlB5i5pIiPv9jHV/p18jqcFmvl1v3c/eeP2bS7jHsuHsg9F2Wd8kwOzenW8/uyeVcZT729kb6d0/jm2SqxFWmJGupidR3wAlAMXE/9vVmJbFMyJ+Kx8wd2we8zFq7dqWSuGTjneO69z/nPv62mY1oif77tnCaZyaG5mBk/u3IwRXsP8dNXV5DZMZWxkenfRKTlqPdPSedcP+fcJ5Gf+0aW63v1j17IIlKfdimJjOzdUVN7NYPmmpKruSX4fUz95lkMzEjnzhc+Ys32g16HJCJNrKGhSYJm9pXIz/9rZv2iF5aInKq8nAArtx7QsBRNqLmn5Gpu4SFLRpOa5OfW6UsoOVjhdUgi0oQaauRRCRz53+pmQGXzInEgL1KN9vbaXR5HEv+iOSVXc+vR4cshS257TkOWiLQkDbWZWwX83MxeiSxfa2aj6tnXOed+27ShicipGNKjHYG2ySxcW8K1I+ubhU9OZPv+cr4362Pe37iHq3J78B/fGBqVmRya09DM9jwxKZd/+dNSvj97Gb/55lkaskSkBWjof6a7gd8DjxPu4PDDBvZ1gJI5kRhgZowdGOCtz3YQDDn8+rI+aW+t3sEP53xCeVWIx64bzjVn9YzL0ri6XDqkG/ePH8R//G01/2/eZ/z48kFehyQip6mhDhCLnXNDnXOJhGeAOMc556vn5Y9eyCJyIvk5AfYdquKT4n3HrN+8eTOpqank5uYC8Prrr5OTk0NWVhaPPvponeeaPn06gUCA3NxccnNzeeaZZ45uu+yyy+jQoQNXXHHFMcdMnTqVrKwszIxdu76s7p01axZZWVnH7R8rKqqDPPzXVXz7j95NyRUN376gH/90Tm9+v3AjMz78wutwROQ0NXZgpAsJV7uKSBwYM7ALPqPOXq0DBgxg2bJlBINB7rzzTl577TVWrVrFjBkzWLWq7n/mEydOZNmyZSxbtozbbrvt6Pr77ruP559//rj9zz//fP7xj3/Qp0+f485TMxlsaqeTrA4+cxgZfc/giWm/Ozol153/fG2dyeqNN95Ip06dePHFF5vtXpqTmfHzK4eQlx3ggVdW8M46ta8UiWeNnQFioXOutLmDEZGm0aFNErm9OrCwgXlaP/zwQ7Kysujfvz9JSUlMmjSJV1999aSuc/HFF9O2bdvj1o8YMYK+ffuebNhN4lSS1dEXfQ27+pf0u+M3zHjsJ/x8whBSEv31JqsvvPACEyZMaO5baVbhIUtGMDAjne/+aSlrd2jIEpF4FXtDlotIk8jLzmB58T52l9Y9DMWWLVvo1avX0eXMzEy2bNlS574vvfQSw4YN49prr6WoqKhZ4m1qjUlWyyqqmfnhF7yzfledU3LVl6y2FG1TEnn25tGkJPm55Q8askQkXimZE2mh8nMCOAfvrK+7Cs254yd1qatt2JVXXsnmzZtZvnw5X/3qV7npppuaPNbmcKJkdeXW/Vz55DsUfr4XNn/I6mn/wj23/XPcJKtNpWeHVJ69aRS7yyq4/blCyqs0ZIlIvFEyJ9JCDe3Znk5pSfXOBpGZmXlM4lJcXEyPHj2O269z584kJycDcPvtt7N06dLmCbiJ1ZesOuf44+LNfOM3iymrrOZPD02mZGsRn8ZZstqUhmV24IlJI/ikeB/fn72MUKih2RtFJNY0Kpkzs7Fmll7PtnQzG9u0YYnI6fL5jLEDu/D22pI6v5xHjx7NunXr2LRpE5WVlcycObPOdmDbtm07+vPcuXMZNCg+hrKoK1nt2KXrcVNyXTZqYFwmq01t3JBu/OTyQfz90+386o01XocjIiehsSVzC4DB9WzLiWwXkRiTlxNgd1klK7buP25bQkICU6dOZdy4cQwaNIjrr7+eIUOGAPDggw8yd+5cAKZMmcKQIUMYPnw4U6ZMYfr06UfPMWbMGK677jreeustMjMzmTdv3tFjMjMzKS4uZtiwYcf0gI2W2snq/z73Aq/u7X7clFzxmqw2h9vG9OObZ/fmtwUbmLVEQ5aIxIvGDmfe0CBL6cChJohFRJrY2IEBzGDhmhKGZXY4bvv48eMZP378cesffvjhoz8/8sgjPPLII3Wef9GiRXWuv+eee7jnnntOMeqmUTNZ3VNaTmhgPj179udPN5zFnKf+m7/uGcWECROYMmUKc+fOJSEhgU6dOh2XrH722WeUlpaSmZnJs88+y7hx47y7qWZmZjw0YQhFew5x/8sryOzYhvOzungdloicQL3JXKTqNL/GqtvM7LJau6UAXwM+bfrQROR0dU5PZnD3drz0UTGJCT6sdDf79u0nNzeXZcuWRT2eWbNm8dBDDzFy5MioXO+s8y9ixA/+yAebjp2Sa+hpJqstWaLfx29uPIvrfvse3/nTUv7y3fMY2LXl9ugVaQkaKpk7m/CUXhCerus6oLrWPpXAZ8B9TR+aiJwO5xzTCjbw2fYDBEPwq9c/IznRT/otT3H7RQNxzkV9ZoOJEycyceLEJj1naUU181ZsJ1RawZqVO48mq/89Y16zTcl14403snjxYq699tomOV+saZeSyLM3j+Kq3yzmlulLeOXO8+mSnux1WCJSj3qTOefcr4BfAZjZJuAbzrno/ykvIqdkWsEGps5fTzAUXg46OFQZHnZi6vz1ANx5YZZX4Z22I8nqk/PX4TNjck4l09bsIe3m3zOgZwe+/cdCBndvx5PfHMGAQJ39t07ZCy+80KTni0WZHdvw7E2jmPjUe9z+XCEzbj+HlETN3CgSixo7A0Q/JXIi8aO0opon56/jcD1jhh2uCjJ1/nrKKmoXtsePI8lqeVWIQ5VBHI5DlUEqqh1LP9/LWb078JfJ5zV5IteaDO/Vgf+ZmMuyon38YM4nGrJEJEY1qgOEmV0DdHDOPRtZ7ge8QLiH61vAt51z+xo4hYhE0bwV2/GdoEox5By/mreGC7K64PfZcS+fGQl1rPfblz8n+Axf7fcaxzVXNe6RZLW8KnR03aq9x15r9baDBJV8nLbLzuzOv192Bo+89hl9OrXhR5ed4XVIIlJLY3uzPgA8V2P5SaAL8CjwL8B/Anc2bWgicqpKSiuorA41uE9FdYjpizczffHmZovDZ9SZBPp9Pvw+SPD58Pmoc5vf58NvX+4Tfg8nijsOlFNV6/5eK/Yfd+15K7dz9VmZzXZ/rcUdY/uzeXcZ0wo20LdLGteP6nXig0QkahqbzPUn0mPVzNoDlxJuQ/c3M/uCcFKnZE4kRgTSk0lK8FFdWf/UTKkJPiZfmEV+TgbVoRAh56gOOoLOEQzV8aprfR3rqkOO0JF3d+zyMcfVc63jjwsRCsGh6mqCDkIhR8nBCoK1Ct3OzQjx3s4vW45UVIfYqblGm4SZ8fDXz6R472F+8pdPyeyQynkaskQkZjQ2mYNwj1aAPCAI/COyXAwEmjIoETk9487sxv2vnGDEIDNuvaAfackn899AbHhpaTE/fXXF0Q4dAOd1PTaZS07wkdFWPTCbypEhS6797eLwkCWTzycrQ+0RRWJBY2eA+AS40czSgNuABc65I3/y9gZ2NkdwInJq0pMTuPuigaTW0/swNdHPXRdlxWUiB+FkNVTH3Ks1hVx4iippOu1SEnn2ptEkJfi4ZfqH7C5VyadILGhsMvcT4BvAAcIlcw/V2HYV8MHJXNTMJpvZJjMrN7OlZjamgX3zzczV8VIrXJEGTM4fwF0XZZGS6CMtyU+Cz0hL8pOS6OOui7KYnD/A6xBPWUtPVmNZr05tePpbo9h5oILbnyukvJ4e0yISPY36n845946Z9QaygQ21eq7+L7C+sRc0s4nAE8Bk4J3I+2tmNtg519BkgEOAPTWWSxp7TZHWyMy488IsbjqvL2+s3M7OgxVktE1m3JBuLSLJOZKMPjl/HX4zjCBpSX6CzsV9shrrRvTuyOMTc5n8wkf8cM4nTJk0Ap8vugNQi8iXGv0/unPuILDUwnoAO51z1c65v5/kNb8PTHfOPR1ZvjsyTdh3gR83cNxO59yuk7yWSKuXnpzQInt01k5Wg1tX8ourhrSYZDXWjR/anX+//Awefe0z+nZO44fjcrwOSaTVamw1K2Y23sw+AMqBL4BhkfVPmdk/NfIcScBI4I1am94AzjvB4YVmts3M3jKzCxsbt4i0bEeS1UB6MleflalELor+ZWx/Jo3uxdQF65lTWOR1OCKtVqOSOTP7FjCX8Dysd9Q6bh3w7UZerwvgB3bUWr8DqK+l8jbCpXbXAFcDa4C3zGxsI68pIiLNwMz4xVVnckFWF37y8qe8t2G31yGJtErmTtAjDMDM1gB/cc792Mz8QBUwyjn3kZmNB/7gnOvaiPP0ALYAY51zi2qs/xlwg3OuUZ0azOzvQLVzbkId2+4gnHDStWvXkTNnzmzMKZtUaWkp6enqsh+P9Ozil56dd8qqHP/5wWH2lTseOCeVHumNrvQB9OzilZ5b07vwwguXOudGnexxja2P6AO8Wc+2cqBdI8+zi/AYdbVL4TI4vrSuIR8Ak+ra4Jx7CngKYNSoUS4/P/8kTts0CgoK8OK6cvr07OKXnp23ho08xFW/eZffrTJennwundMbP8afnl180nOLHY3986kIGFHPtlE0sjerc64SWApcUmvTJcDiRsYCkEu4+lVERGJAr05tePqmUew4UM4dzy89qSFLtm/fTmpqKrm5uQC8/vrr5OTkkJWVxaOPPtrgsS+++CJmRmFhIQAvvPACubm5R18+n49ly5YBMGPGDIYOHcqwYcO47LLL2LUr3Kfuvvvuo1u3bjz22GOncusinmtsMvcs8LNIR4fUyDozs4uBHwFP13vk8X4N3Gxmt5nZIDN7AugB/C5y0ufM7Og8sGb2PTO7yswGmtkQM3uE8Nh2U0/imiIi0pmniNAAACAASURBVMzOigxZsvTzvfzoxeU0phnPEQMGDGDZsmUEg0HuvPNOXnvtNVatWsWMGTNYtWpVncccPHiQKVOmcPbZZx9dd+ONN7Js2TKWLVvG888/T9++fcnNzaW6upp//dd/ZcGCBSxfvpxhw4YxdWr4a+RXv/oV3/nOd07v5kU81Nhk7v8BzwN/5Mux3hYD84BZzrkpjb2gc24W8D3gAWAZcAEw3jn3eWSX3pHXEUnAY8ByYFFk/6855/7S2GuKiEh0jB/anR9dlsPcT7by+JtrT/r4Dz/8kKysLPr3709SUhKTJk3i1VdfrXPfn/70p/zoRz8iJSWlzu0zZszghhtuAMA5h3OOsrIynHMcOHCAHj16nHR8IrGosYMGO+BOM3scuBjoTDipm++cO+l/rc65acC0erbl11r+JfDLk72GiIh447t5A/h81yGmzF9Pn85pXDOy8eMcbtmyhV69eh1dzszM5IMPjp9k6OOPP6aoqIgrrrii3urRWbNmHU0EExMT+e1vf8vQoUNJS0tj4MCB/Ob/t3ff8VXV9x/HX5+bCQRQ9giISSBsw1KkiAEHEhXFSbVVf+4CVqGCoxYrKmJREAVrHbVurLYCVqYggopSkCCbAAkQ9pARhIQk398fN6QQQkgg5NybvJ+PRx7mnnXfl2PgnTO+Z9y4En4ykcBUoluOnHNrnHN/c84Nd869dipFTkREyjcz45k+rekSW5NH//1TiYYsKezUrNmxT5fIzc1l4MCBvPjiiyfczg8//EDlypVp3bo1AIcPH+avf/0rixYtYvPmzbRt25bnnnuu2LlEAllJBg0ON7N7zexNM/si77/35A0ELCIiki8sxMdff9OBc2pW4f73F7J2R0ax1ouOjmbjxv8NQJyenn7c6dD9+/ezdOlSEhMTadKkCd9//z29e/fOvwkCYPz48fmnWIH8myBiY2MxM2666Sa++64k992JBK7iDhrcAv/gwOOA1viHF2md93qNmbU8YwlFRCQoVa8Uxtt3dCLUZ9z5j/+y+0DWSdfp1KkTKSkppKamkpWVxfjx4+nd+9ghRatXr87OnTtJS0sjLS2Nzp07M2nSJDp29A/PlZubyyeffELfvv8bwaphw4YsX76cHTv8j/WeMWMGLVq0KMVPK+Kd4h6Zex3YC8Q65zo753o75zoDcXnTXztTAUVEJHg1qlGZ12/ryJa9h7jvvQVkZhc9ZEloaChjx46lZ8+etGjRgptuuolWrVoBMHToUCZNmnTS95wzZw7R0dHExMTkT2vQoAFPPvkk3bp1o23btiQnJ/P444+f3ocTCRDFHTS4I/4nNGw4eqJzboOZDQU+LPVkIiJSLnQ452xG3XQeAz5cxJBPf+KlmxOOuw7uaElJSSQlJR03fdiwYYUuP3v27GNeJyYm8v333x+33P33368hSKRcKu6RuTSg8Hu//dM3nGCeiIgIV7VtwOCe8UxM3szoL1MAyMjM5l8L0/n5YDZbd+6m7XnneZJt8ODBvP/++1SpUsWT9xc5XcU9Mvco8KKZpTrn8u8RN7POwDBg8JkIJyIi5Ue/xFjSdh7g5ZkprNm+n1krt+Mzo198Nerc+3eynGPcV2volxhb5JG70jZy5EhGjhxZZu8nUtpOWObM7L/A0feIVwO+M7PtwHb8z1OtA+wCHgcmnMGcIiIS5MyMZ/u04YfU3UxesjV/usPxS5b/Wrqxs/xPh+zfPc6TjCLBqKgjc8s4tswtO8NZRESknMvKyWXbvoMnnH/wcA5jZ63hji5NqBJR3JNHIhXbCX9SnHN3lGEOERGpAKYt3UqIz4d/hCu/QwVucPUZTFu2levaF//JESIVWYmeACEiInI6dmRkkpWde8y077cf+09RZnYu2/dnlmUskaCmMiciImWmdlQE4aHH/tOTvOvYmx0iQn3UqRpRlrFEgprKnIiIlJmereuRW+D5qwXvW8110LNVvbILJRLkVOZERKTMREWE8kCPplQKC8mf1q7W/8pdpbAQBvSI080PIiWgMiciImWqX2IsA3rEERnmo0p4CBfU9pc5n8GAHnH0S4z1OKFIcNGvPiIiUqbMjP7d47i9SxOmL9tKzuZl9D6vNpMWbyGh0VllOmCwSHmgI3MiIuKJqIhQrmsfTe2oCP5yw3k0PKsSI6asJDfXnXxlEcmnMiciIp6LDAth0GXNWLJpL/9ZssXrOCJBRWVOREQCwrXtGtK8XlVemLbquLHoROTEVOZERCQghPiMR3o1Z8PuX/jwh/VexxEJGipzIiISMBKb1ebCmJq8PGsN+w8d9jqOSFBQmRMRkYBhZjzaqzm7D2Txxpx1XscRCQoqcyIiElDOa3QWV7atzxtzU9m+75DXcUQCnsqciIgEnMGXx3M4J5cxM1O8jiIS8FTmREQk4DSpVYVbL2jM+P9uZO2ODK/jiAQ0lTkREQlID1zSlMhQHyOnrvI6ikhAU5kTEZGAVCsqgnu7xTJ12VZ+3PCz13FEApbKnIiIBKy7LzqXWlERjJi8Euf0mC+RwqjMiYhIwKoSEcqDlzZlftpuZq3c7nUckYCkMiciIgGtb6dGnFurCs9PXUlOro7OiRSkMiciIgEtLMTH4J7xrN6Wwb8WpnsdRyTgqMyJiEjA69W6Huc1OotRM1Zz6HCO13FEAorKnIiIBDwz47Fezdm67xBvf5vmdRyRgKIyJyIiQaFzTE16NK/Dq7PX8POBLK/jiAQMlTkREQkaj1zRnIzMbF6dvcbrKCIBQ2VORESCRny9qlzfPpp3vltP+s+/eB1HJCCozImISFAZdFkzzGDUjNVeRxEJCCpzIiISVBqcVYk7ftWEzxZtYvnmfV7HEfGcypyIiASdfhfHUS0yjOenrvQ6iojnVOZERCToVK8cRv/usXy9egffrdnpdRwRT6nMiYhIULrtwiY0qB7JiKkrydVjvqQCU5kTEZGgFBkWwqDL4/kpfS+Tl27xOo6IZ1TmREQkaPVp15Dm9aoyctoqsrJzvY4j4gmVORERCVohPuORK5qzftcvfDR/g9dxRDyhMiciIkEtMb42nWNq8PLMFDIys72OI1LmVOZERCSomRmP9mrBrgNZvD5nnddxRMqcypyIiAS9hEZncWWb+rw5dx3b9x/yOo5ImVKZExGRcuHhnvFkZefy8swUr6OIlCmVORERKRfOrVWFX5/fmI/mb2Tdjgyv44iUGZU5EREpN35/SVMiQ328MH2V11FEyozKnIiIlBu1q0ZwT7cYJi/ZyqINP3sdR6RMqMyJiEi5cvdFMdSKCue5KStxTo/5kvJPZU5ERMqVqIhQHrykKfNTd/PVqu1exxE541TmRESk3Ol7fmOa1KzM81NWkZOro3NSvqnMiYhIuRMW4mNwz+as2raff/+Y7nUckTNKZU5ERMqlpDb1OK/RWYyasZpDh3O8jiNyxqjMiYhIuWRmPHpFc7bsPcQ/vkvzOo7IGaMyJyIi5daFsTXpHl+bV79aw55fsryOI3JGqMyJiEi5NuSK5uzPzObV2Wu9jiJyRqjMiYhIudaifjWuaxfNP75LY9Oeg17HESl1KnMiIlLuDbq8GQCjpq/2OIlI6VOZExGRcq/hWZW4o0sT/r0onRVb9nkdR6RUqcyJiEiF0C8xlqoRofxl6kqvo4iUKpU5ERGpEM6qHE7/7nF8tWoH89bu8jqOSKlRmRMRkQrj9i5NqF89khFTVuCcHvMl5YMnZc7M+plZqpkdMrOFZnZRMdframbZZrb0TGcUEZHyJzIshEGXNWNx+l4mL9nqdRyRUlHmZc7MbgbGAMOBdsB3wBQza3yS9c4G3gVmnvGQIiJSbl3XPpr4ulUZOW0lh3NyvY4jctq8ODI3CPiHc+4N59wK59wDwBbgdydZ7y3gHWDemQ4oIiLlV4jPeKRXPGm7fmH8/A1exxE5bWVa5swsHOgATC8wazrQpYj1+gH1gGfOXDoREakousfX4YJzazBmZgoZmdlexxE5LaFl/H61gBBgW4Hp24BLC1vBzNoATwKdnXM5ZlbkG5jZvcC9AHXr1mX27NmnGbnkMjIyPHlfOX3ad8FL+y54ebXvLq+bw9OpWfzx3Vn0aRpe5u8f7PQzFzjKuswdUfAWIitkGmYWAYwHHnbOpRZrw869DrwO0LFjR5eYmHh6SU/B7Nmz8eJ95fRp3wUv7bvg5dW+SwQWHljIjFU7eKLvhdSuGlHmGYKZfuYCR1lfM7cTyMF/yvRodTj+aB1AfaAl8HbeXazZwFCgVd7ry89oWhERKdcevjyezOxcXp6Z4nUUkVNWpmXOOZcFLAQuKzDrMvx3tRa0CWgDJBz19RqwJu/7wtYREREplpjaUfz6/EZ8NH8DqTsPeB0n6KSlpVGpUiUSEhIAmDp1KvHx8cTFxTFixIhC13nttddo06YNCQkJdO3aleXLlwPwwQcfkJCQkP/l8/lITk5m//79x0yvVasWDz30EACjR4+mcePGDBgwoGw+cIDy4jTrKOA9M5sPfAvcDzTAX9Iws3cBnHO3OecOA8eMKWdm24FM55zGmhMRkdP2+0ua8u8fN/HCtFWMu7W913GCTmxsLMnJyeTk5NC/f39mzJhBdHQ0nTp1onfv3rRs2fKY5W+55Rbuv/9+ACZNmsSgQYOYOnUqt956K7feeisAS5Ys4ZprrskvicnJyfnrd+jQgeuuuw6AgQMHcvbZZ7NgwYKy+KgBq8yHJnHOfQw8BDwBJANdgSTn3Pq8RRrnfYmIiJxxdapGcvdFMXyxZAvJG/d4HSdozZ8/n7i4OGJiYggPD6dv375MnDjxuOWqVauW//2BAwco7MbGjz76iF//+tfHTU9JSWH79u1cdFGxnjVQYXjyBAjn3KvOuSbOuQjnXAfn3Jyj5iU65xKLWPfPzrnWZRJUREQqhHu7xVArKpznJusxX6dq06ZNNGrUKP91dHQ0mzZtKnTZcePGERsby5AhQ3j55ZePm//xxx8XWuY++ugjbr755kILYEWmZ7OKiEiFFxURyu8vacoPqbuZvWqH13GCUmEl+ESlq3///qxdu5bnn3+eZ545dgjZH374gcqVK9O69fHHbcaPH19oyavoVOZERESAvp0ac07Nyjw/dSU5uTo6V1LR0dFs3Lgx/3V6ejoNGjQocp2+ffsyYcKEY6adqLAtXryY7OxsOnToUDqByxGVORERESA81MfgnvGs3LqfzxYVfnpQTqxTp06kpKSQmppKVlYW48ePp3fv3sctl5Lyv2FgvvjiC5o2bZr/Ojc3l08++YS+ffset96JrqMT7wYNFhERCThJrevTNnodo6av4qq29YkMC/E6UtAIDQ1l7Nix9OzZk5ycHO68805atWoFwNChQ+nYsSO9e/dm7NixfPnll4SFhXH22Wfzzjvv5G9jzpw5REdHExMTc9z2//nPfzJ58uQy+zzBRGVOREQkj89nPNqrObe88QPvzkvj3m6xXkcKKklJSSQlJR03fdiwYfnfjxkz5oTrJyYm8v333xc6b926dacfsJzSaVYREZGjdImtRWJ8bcZ9tZa9vxz2Ok7AycjM5l8L09mRkcm0ZdvZs2dv/nhwZW306NE899xzxwx3UhGpzImIiBTwyBXN2XfoMK/OXuN1lIDhnGPcV2vo+MwM/jRxKdv2ZjLmh91E/d/r3DP6U0+GdBk4cCCrVq1i+PDhZf7egURlTkREpIAW9avRp11D3v4ujc17DnodJyC8OnstY2et4dDhXH7JysHh+CUrh0OHcxk7aw2vzl7rdcQKS2VORESkEIMuawYORs1Y7XUUz2VkZvPKrBQOHs4pdP7BwzmMnbWGA5nZZZxMQGVORESkUNFnV+b2Lufwrx/TWbl1n9dxPDVt6VZ8BQYAnr/j2Nc+g2nLtpZlLMmjMiciInIC/bvHERURyl+mrvI6iqd2ZGSSWeCo3Nytxw7bkpmdy/b9mWUZS/KozImIiJzAWZXD6ZcYx6yV2/l+3S6v43giMzuHtdszKPhQjEZVco95HRHqo07ViDJMJkeozImIiBTh/37VhHrVInluykpP7tj0yoHMbN6cu45uf/mKTxamQ4HHrF7S4Ngyl+ugZ6t6ZZhQjlCZExERKUJkWAiDLmvG4o17mLK0/F8TtueXLF76cjW/en4Wz3yxgphaUbx/1wX84bJmVDrqiRg1I/+3TniIjwE94qgSoWcReEF/6iIiIidxfYdo3vxmHSOnreKylnUJCyl/x0K27zvEm9+k8sH36zmQlcOlLerSr3ss7RufDcCv4mpiZrwyK4UQM4wcKof5OHg4lyoRIdzVtYm3H6ACU5kTERE5iRCf8cgVzbnrnQWM/+9Gftv5HK8jlZoNu37htTlr+XRBOtm5uVx9XgN+lxhL83rHPlXBzOjfPY7buzRh+rKt5GxexjN9WlElIpT73lvI375O5cFLm3r0KSo2lTkREZFi6NG8Duc3qcGYL1O4rl3DoD+luHLrPv46ey2fL95MqM/HDR2jua9bDOfUrFLkelERoVzXPprZ+9aQ2D4agKva1mfc7DX0TmjAubWKXl9KX/k7TiwiInIGmBmPJjVnZ0Ymb85N9TrOKftxw8/c/c4CrnhpLjOWb+Pui2KY+0h3hvdpc9IidyJDr2pJRIiPP01YWqFuEgkUwf1rhYiISBlq3/hserWux+tz1nJr58bUigqOoTicc3y7ZhfjvlrDvHW7OKtyGA9d2pQ7ujThrMrhp739OtUiGXxFPEMnLmPS4s1ck9CwFFJLcenInIiISAk83DOeQ9m5vDwzxesoJ5Wb65i6dCvXjPuW37z1A2t3ZPDElS349pEePHRps1IpckfcesE5nBddnaf/s4K9Bw+X2nbl5FTmRERESiC2dhR9OzXiwx82kLbzgNdxCnU4J5d//5jO5S/N4f73F7L34GGeu64Ncx/pzt0XxZyR6/1CfMazfdqw+0AmI6etLPXty4mpzImIiJTQg5c0JSzEx8jpgfWYr0OHc3hvXhqJI2cz6J+LCfUZY/omMHPQxfz6/MZEhIacdBuno3XD6tzR5Vw++GEDizb8fEbfS/5HZU5ERKSE6lSL5J6LzuWLn7aweOOeIpdNS0ujUqVKJCQkADB16lTi4+OJi4tjxIgRha7z2muv0aZNGxISEujatSvLly8/Zv6GDRuIiorihRdeAGBFyjqatevM2Q3O5a6rL2b/wom8dXtHpjx4Ed988BLRDRvkL3umDbq8GXWrRvLHz5aSnZN78hXktKnMiYiInIJ7usVQs0o4I4rxmK/Y2FiSk5PJycmhf//+TJkyheXLl/PRRx8dV9QAbrnlFpYsWUJycjJDhgxh0KBBx8wfOHAgvXr14kBmNi9OX0Wf175n/3m/5oYRnzBl1tccWjyF+m4XZsbIkSO5//77S/WzFyUqIpQnr27J8i37+Md3aWX2vhWZypyIiMgpqBoZxgM94pi3bhezV+8o1jrz588nLi6OmJgYwsPD6du3LxMnTjxuuWrV/jdg74EDBzD734NRJ0yYQJ0GjdkRWptxX61h7Fdr6N4ununP3MF7d13AJW2b0KJFCzZt2nT6H/IUXdG6Hj2a12HUjNVs3nPQsxwVhcqciIjIKbrlgnNoXKMyz09ZSU7uycdX27RpE40aNcp/HR0dfcLSNW7cOGJjYxkyZAgvv/wyAEvTttFvyJNMj+zKT+l7aVG/GjMGduOvv+lAm+jqgP+07qJFi7jgggtK4ROeGjPjqd6tyHWOpz5f5lmOikJlTkRE5BSFh/p4uGc8K7fuZ8Kikx8JK+x07NFH3Y7Wv39/1q5dy/PPP8/Djw+l/wc/8qubfwetk/hN13ju6NKEq89rQFydqvnrZGRkcP311/PSSy8dc3TPC41qVObBS5oxbdk2vly+zdMs5Z0GDRYRETkNV7Wpzxtz1jFqxmqubFufyLAT3zEaHR3Nxo0b81+np6fToEGDEy4/P3U30w7G8PmkSbRqeQc1DmwgZ+FC3vnxI/bs2YPP5yMyMpIBAwZw+PBhrr/+em699Vauu+66Uv2Mp+rui87ls0XpPDlpGV3ialI5XLXjTNCRORERkdPg8xmP9WrOpj0HeW/e+iKX7dSpEykpKaSmppKVlcX48ePp3bv3Mcs453hv2vfc+Np33PS3eXwzazrRTWL45tEepC5dwIb160lLS+Ohhx7i8ccfZ8CAATjnuOuuu2jRosVxN0t4KSzEx7N92rBpz0HGBMEgy8FKFVlEROQ0dYmrRbdmtRn71Rpu6tiI6pXDCl0uNDSUsWPH0rNnT3Jycrjzzjtp1aoVAE/86U9Y7VgWuli+eW8k2Rt/ola1ypzTsA6v/ns81SsVvk2Ab7/9lvfeey9/OBOA4cOHk5SUVPoftoQ6NanBzR0b8dbcVPq0a0jzet6e/i2PVOZERERKwaNXNOfKV+by16/X8miv5idcLikp6ZiSlZWdy2eL0vm2+iWkbj5ATO0c3nptHNckNCQ89MQn0P785z/nf9+1a9eAfsD9o72aM2PFNv742VI+ue9CfL7CrxOUU6PTrCIiIqWgZYNq9EloyNvfppKyfT//WpjOa1+vZdqy7ezZszf/iNkRv2Rl8/dvUrl45Fc88q8lVIkI4dVb2zNj4MXc2LFRkUWuJAYPHsz7779PlSpVSmV7p+LsKuE8ntSChet/5p8LNp58BSkRHZkTEREpJQMva8rE5M1cMXoOEWEhZGXnEh7qI+r/XueeHk1xzrHvYDbvzkvj7e/S2H0gi/PPrcGI69vSrWmtE97ZejpGjhzJyJEjS327JXV9+4Z8smAjz01ZyaUt61IrKsLrSOWGypyIiEgpmbR4C2aQnQu/ZOUAkJ3331dmpvD1qh0s37KPjMxsejSvQ7/EWDo2qeFl5DJjZjzbpzW9xsxl+OQVjLop4eQrSbGozImIiJSCjMxsXpmVQvYJBg8+lJ3L/LTd9Gpdjwd6NKVlg4p3I0Bcnarc1y2WsV+t4YYO0XSJreV1pHJB18yJiIiUgmlLt+I7yWnSSmE+LmtZt0IWuSMG9IijcY3KPDFhKZnZOV7HKRdU5kRERErBjoxMsrJzi1zmcI5j+/7MMkoUmCLDQhh2TSvW7TjA375e53WcckFlTkREpBTUjoo46R2oEaE+6lTVhf+J8XW4sm19xn61hrSdB7yOE/RU5kREREpBz9b1yD3JWG+5Dnq2qldGiQLb0KtaEhHi408Tlwb0GHnBQGVORESkFERFhPJAj6ZUOsGzWSuFhTCgRxxVInTvIUDdapE83DOeuSk7+fynLV7HCWoqcyIiIqWkX2IsA3rEERnmo0p4CKE+o0p4CJFhPgb0iKNfYqzXEQPKbzqfQ9vo6jz9n+XsPXjY6zhBS78eiIiIlBIzo3/3OG7v0oTpy7ayfX8mdapG0LNVPR2RK0SIz3j22jZcM+4bXpi2iqevbe11pKCk/7NERERKWVREKNe1j/Y6RlBoE12d2y5swjvz0ri+QzQJjc7yOlLQ0WlWERER8dQfLm9GnaoR/PGzJWTnFD28ixxPZU5EREQ8VTUyjCevbsWyzft4Z956r+MEHZU5ERER8Vyv1vXoHl+bUdNXsWXvQa/jBBWVOREREfGcmTHsmtbkOMdTk5Z7HSeoqMyJiIhIQGhUozK/v6QpU5dtZeaKbV7HCRoqcyIiIhIw7u4aQ9M6UQyduIxfsrK9jhMUVOZEREQkYISH+ni2Txs27TnIyzPXeB0nKKjMiYiISEA5/9wa3NQxmjfnrmPV1v1exwl4KnMiIiIScB7t1YKqkaH88bMl5OY6r+MENJU5ERERCTg1qoTzeFILFqz/mU8WbvQ6TkBTmRMREZGAdEOHaM4/twbPTVnJroxMr+MELJU5ERERCUhmxvA+rTmQmc3wySu9jhOwVOZEREQkYMXVqcq93WL414/pzFu7y+s4AUllTkRERALagO5NaVSjEn+csITM7Byv4wQclTkREREJaJXCQ3j6mtas23GAN+as8zpOwFGZExERkYCXGF+HK9vU55VZa1i/64DXcQKKypyIiIgEhaFXtyQsxMcTE5binMaeO0JlTkRERIJC3WqRPHx5M+am7OQ/P23xOk7AUJkTERGRoPHbC5vQpmF1hv1nOfsOHfY6TkBQmRMREZGgEeIzhvdpw66MTF6ctsrrOAFBZU5ERESCSpvo6tx2YRPe/X49izfu8TqO5zwpc2bWz8xSzeyQmS00s4uKWPZiM/vOzHaZ2UEzW2lmD5dlXhEREQksf7i8GbWjInj8syVk5+R6HcdTZV7mzOxmYAwwHGgHfAdMMbPGJ1glA3gZ6Aa0BJ4BnjKzfmUQV0RERAJQ1cgwnry6Fcs27+Pdeeu9juMpL47MDQL+4Zx7wzm3wjn3ALAF+F1hCzvnFjrnxjvnljnnUp1z7wPTgBMezRMREZHyL6lNPRLja/Pi9FVs3XvI6zieKdMyZ2bhQAdgeoFZ04EuxdxGu7xlvy7ddCIiIhJMzIxhvVuTnet46vNlXsfxjJXloHtm1gDYBFzsnJtz1PShwK3Oufgi1k0HagOhwFPOuWEnWO5e4F6AunXrdhg/fnwpfoLiycjIICoqqszfV06f9l3w0r4LXtp3wSmQ9tvna7P4V8phHmofQUKdUK/jnLLu3bsvdM51LOl6Xn3igg3SCplW0EVAFNAZeN7MUp1z7x23YedeB14H6Nixo0tMTDz9tCU0e/ZsvHhfOX3ad8FL+y54ad8Fp0Dab1265rL45bl8mprDfddeRKXwEK8jlamyvmZuJ5AD1CswvQ6wragV866XW+KcewMYBfz5jCQUERGRoBIe6uPZa1uT/vNBXp6V4nWcMlemZc45lwUsBC4rMOsy/He1FpcPiCitXCIiIhLcLoipyY0donljzjpWb9vvdZwy5cXdrKOAO8zsbjNrYWZjgAbAawBm9q6ZvXtkYTN7wMyuMrOmeV93AQ8D73uQXURERALUXlO9bAAAD4lJREFUY0ktqBoZyh8/W0JubtndE+C1Mi9zzrmPgYeAJ4BkoCuQ5Jw7MkhM47yvI0KA5/OWXQD0Bx4FHi+rzCIiIhL4alQJ57GkFvw37Wc+XZjudZwy48kNEM65V4FXTzAvscDrl4CXyiCWiIiIBLkb2kfz6YJ0hk9ZwaUt61KjSrjXkc44PZtVREREyg2fz3imT2syDmUzfPIKr+OUCZU5ERERKVea1a3Kvd1i+HRhOt+v2+V1nDNOZU5ERETKnQd6NKVRjUo8MWEpWdm5Xsc5o1TmREREpNypFB7CsN6tWbM9gzfmrvM6zhmlMiciIiLlUvfmdUhqU4+XZ6awftcBr+OcMSpzIiIiUm4NvaoVYSE+hk5cRlk+j74sqcyJiIhIuVWveiR/uLwZX6/eweQlW72Oc0aozImIiEi5dtuFTWjdsBpPfb6MfYcOex2n1KnMiYiISLkW4jOG92nDjoxMRk1f7XWcUqcyJyIiIuVe2+izuK3zObwzL42f0vd4HadUqcyJiIhIhfCHnvHUjorg8c+WkJN78psh0tLSqFSpEgkJCQBMnTqV+Ph44uLiGDFiRKHrjBo1ipYtW9K2bVsuueQS1q9fnz8vJCSEhIQEEhIS6N27d/70mTNn0r59e4CWZvaNmcUBmNlAM9tgZmOLyqkyJyIiIhVCtcgwhl7dkqWb9vHuvLRirRMbG0tycjI5OTn079+fKVOmsHz5cj766COWL19+3PLt2rVjwYIF/PTTT9xwww0MGTIkf16lSpVITk4mOTmZSZMm5U//3e9+xwcffACwHPgQeALAOTcaGHqyjCpzIiIiUmFc2aY+3ZrV5sXpq9m691Cx15s/fz5xcXHExMQQHh5O3759mThx4nHLde/encqVKwPQuXNn0tPTT7ptM2Pfvn1HXlYHNhc7GCpzIiIiUoGYGU9f04rDObk8/Z/jj6ydyKZNm2jUqFH+6+joaDZt2lTkOm+99Ra9evXKf33o0CE6duxI586dmTBhQv70N998k6SkJIC2wG+Bws/hnoDKnIiIiFQo59SswgM94vhiyRa+WrW9WOsUNuCwmZ1w+ffff58FCxYwePDg/GkbNmxgwYIFfPjhhzz00EOsXbsWgNGjRzN58mSAn4C3gVEl+DgqcyIiIlLx3Nstlrg6UQyduJSDWTknXT46OpqNGzfmv05PT6dBgwaFLvvll1/y7LPPMmnSJCIiIvKnH1k+JiaGxMREFi1axI4dO1i8eDEXXHDBkcU+BrqU5LOozImIiEiFEx7q45lrW7Nx90FemZVy0uU7depESkoKqampZGVlMX78+GPuSD1i0aJF3HfffUyaNIk6derkT//555/JzMwEYOfOnXz77be0bNmSs88+m71797J6df74d5cBK0ryWUJLsrCIiIhIedE5piY3dIjm9TnruLZdQ5rVrXrCZUNDQxk7diw9e/YkJyeHO++8k1atWgEwdOhQOnbsSO/evRk8eDAZGRnceOONADRu3JhJkyaxYsUK7rvvPnw+H7m5uTz66KO0bNkSgDfeeIPrr78eoCX+a+buLMnnUJkTERGRCuuxXs35csU2nvhsKR/f17nI6+CSkpKO3KhwjGHDhuV//+WXXxa6bpcuXViyZEmh8/r06UOfPn0ws+XOucSSfQKdZhUREZEKrGZUBI/1as78tN18svDYYURCQkLYu3dv/qDBZc3MBgKPAfuKWk5H5kRERKRCu7FDIz5dmM5zk1dwYUxN5qfuZkdGJrWjIlixJpWoCG/qUt6gwaNPtpzKnIiIiFRoPp/xzLWt6TVmLokjvyIiLISs7FzCQ338ccISHujRlH6JsUWegvWSypyIiIhUeF+u2I7PjKQlsxgy510a7NvJ5mq1+Eu32xiLv8T17x7nccrCqcyJiIhIhZaRmc0rs1JIWjKLEVPHUjnbP4RI9L4djJjqf8b9WOCOLk2o4tEp16LoBggRERGp0KYt3YrPjCFz3s0vckdUzs5kyJx38RlMW7bVo4RFU5kTERGRCm1HRiZZ2bk02Lez0PkN9u0kMzuX7fszC53vNZU5ERERqdBqR0UQHupjc7Vahc7fXK0WEaE+6lSNKHS+11TmREREpELr2boeuc7xl2638UvosYXtl9AI/tLtNnId9GxVz6OERQu8q/hEREREylBURCgP9Giaf9dqwbtZZyRcyoAecQF58wOozImIiIjQLzEWgFdwzGx3KZnZuUSE+shxjgd6xOXPD0QqcyIiIlLhmRn9u8dxe5cmTF+2le37M6lTNYKereoF7BG5IwI7nYiIiEgZiooI5br20V7HKBHdACEiIiISxFTmRERERIKYypyIiIhIEFOZExEREQliKnMiIiIiQUxlTkRERCSIqcyJiIiIBDGVOREREZEgpjInIiIiEsRU5kRERESCmMqciIiISBBTmRMREREJYipzIiIiIkFMZU5EREQkiKnMiYiIiAQxlTkRERGRIKYyJyIiIhLEzDnndYYzxsx2AOs9eOtawE4P3ldOn/Zd8NK+C17ad8FJ+630neOcq13Slcp1mfOKmS1wznX0OoeUnPZd8NK+C17ad8FJ+y1w6DSriIiISBBTmRMREREJYipzZ8brXgeQU6Z9F7y074KX9l1w0n4LELpmTkRERCSI6ciciIiISBBTmRMREREJYipzpczM+plZqpkdMrOFZnaR15mkaGb2mJn918z2mdkOM/vczFp7nUtKxsweNzNnZmO9ziInZ2b1zeydvJ+5Q2a23Mwu9jqXFM3MQszs6aP+nUs1s2fMLNTrbBWZylwpMrObgTHAcKAd8B0wxcwaexpMTiYReBXoAvQAsoEvzayGl6Gk+MysM3AP8JPXWeTkzOws4FvAgCuBFsADwHYvc0mxPAL0B34PNAcezHv9mJehKjrdAFGKzOwH4Cfn3D1HTUsBPnXO6X/0IGFmUcBe4Frn3Ode55GimVl14Ef8ZW4osNQ5N8DbVFIUMxsOXOyc+5XXWaRkzOw/wC7n3O1HTXsHqOmcu8q7ZBWbjsyVEjMLBzoA0wvMmo7/iI8Ej6r4fzZ+9jqIFMvr+H9hmuV1ECm2a4EfzOxjM9tuZslmNsDMzOtgclLfAN3NrDmAmbXEf0ZjsqepKjid4y49tYAQYFuB6duAS8s+jpyGMUAyMM/rIFI0M7sHiAN+63UWKZEYoB8wGhgBJACv5M3TNY+B7Xn8v/AuN7Mc/D3iWefcq97GqthU5kpfwfPWVsg0CVBmNgroCnR1zuV4nUdOzMzi8V+fepFzLsvrPFIiPmDBUZefLDKzpvivvVKZC2w3A7cBtwDL8BfxMWaW6px7y9NkFZjKXOnZCeQA9QpMr8PxR+skAJnZaKAv0N05t87rPHJSF+I/Ir70qLNzIUA3M7sfqOKcy/QqnBRpC7C8wLQV+C+ml8A2EnjBOTc+7/USMzsH/w0QKnMe0TVzpSTvyMBC4LICsy7Df1erBDAzG4P/N80ezrmVXueRYpkAtMF/ZODI1wJgfN73OloXuL4F4gtMawas9yCLlExl/AcujpaD+oSndGSudI0C3jOz+fj/srofaAC85mkqKZKZjcN/zdW1wM9mduToaoZzLsO7ZFIU59weYM/R08zsALDbObfUm1RSTKOB78zsj8DH+Idy+j3wuKeppDg+Bx41s1T8p1nbAYOAdz1NVcFpaJJSZmb9gCFAfWApMNA5N8fbVFIUMzvRD8FTzrk/l2UWOT1mNhsNTRIUzOxK/Nc8xgMb8F8r94rTP0oBzcyqAk8DffBfRrQF/9HwYc65Q15mq8hU5kRERESCmM5xi4iIiAQxlTkRERGRIKYyJyIiIhLEVOZEREREgpjKnIiIiEgQU5kTERERCWIqcyISNMzsH2a2IO/7883szx7luNfMri1kepqZveBFJhGpuDTOnIgEDTOLBSo555aa2QD8g8zaydY7AzkW4B+c+I4C09sBu5xzG8o6k4hUXHqcl4gEDefc2jO1bTOr5Jw7eDrbcM4tKq08IiLFpdOsIhI0jpxmNbM7gFfyprm8r9lHLdfazL4ws/15X58c9cxdzCwxb52eZjbJzDLwP04KM/uDmf3XzPaa2TYz+9zM4o5adzbQAbj9qPe+I2/ecadZzewmM1tiZplmttHMnjWz0KPm35G3jTZmNsPMDpjZSjO7rsB2uprZXDPbl/eVbGY3ltafrYgEL5U5EQlGXwAv5n1/Yd5XP4C84vUtEAn8FrgDaAV8bmYFT8m+BSwGeud9DxCNv9hdA9wDhADfmln1vPn9gJXA5KPe+4vCQprZ5fgfJP9j3vZeAR7O235BHwKT8D/zMgUYb2bRedupBvwHWAdcD9wAvAecdaI/IBGpOHSaVUSCjnNuh5ml5X3/fYHZTwJbgV7OuSwAM/sJfwFL4tji9Ylz7k8Ftj3wyPdmFgLMALbjL2PvOueWm9kBYEch713QMGC2c+72vNdT8/rkc2b2jHMu/ahlRzvn/p73vguBbcBVwGtAM6A6MMA5tz9v+ekneW8RqSB0ZE5EyptLgc+AXDMLzTulmQqkAR0LLHvcETUz65x3unMXkA38AkThL1TFllcE2wOfFJj1Mf6/ey8sMD2/nDnnduEvkNF5k9YCGcCHZnaNmemInIjkU5kTkfKmFvAIcLjAVwzQqMCy245+YWaN8ZcqA+4DfgV0wl+sIk8hR1jB9zjqdY0C0/cUeJ115D2dcz8Dl+dt75/AjrxrAmNKmElEyiGdZhWR8mY3/iNzbxYyb2eB1wXHZroCqAxc45w7AJB3ZK9g8SqOnfhLZJ0C0+selbPYnHPzgCvMrBL+o4+j8F9n1/kUsolIOaIyJyLB6sj1cJHOuUNHTZ8JtAYWupIPpFkJyMV/evWImzj+78r8o2Yn4pzLybv27UbgrwW2lwvMK2G2I9s9iP9mjtbAY6eyDREpX1TmRCRYrcz774NmNgvY55xbBfwZmA98YWZ/x3+ErCFwGfAP59zsIrY5C//dq2+b2Vv474J9mONPga4EeppZT2AXkJp3nVtBTwLTzOxtYDzQBngaeKPAzQ9FMrMrgTuBCcCGvM9zX15eEangdM2ciASrucBI4EHgB+BvAM651fhPPf4CvA5MAZ4CMoE1RW3QObcE+D/gAvxDgdyC/8ja3gKLPgOswH/92n+Bq0+wvelAX/w3XnwOPIR/SJUBJfmgebkdMBz/NX1/AabiL3giUsHpcV4iIiIiQUxH5kRERESCmMqciIiISBBTmRMREREJYipzIiIiIkFMZU5EREQkiKnMiYiIiAQxlTkRERGRIKYyJyIiIhLEVOZEREREgtj/A5D4b/mBlJnG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76" name="AutoShape 4" descr="data:image/png;base64,iVBORw0KGgoAAAANSUhEUgAAAnMAAAH5CAYAAADqc7gtAAAABHNCSVQICAgIfAhkiAAAAAlwSFlzAAALEgAACxIB0t1+/AAAADl0RVh0U29mdHdhcmUAbWF0cGxvdGxpYiB2ZXJzaW9uIDIuMi4zLCBodHRwOi8vbWF0cGxvdGxpYi5vcmcvIxREBQAAIABJREFUeJzs3Xl8VPW9//HXZyYrCTsTtrCHREAgCNQVErWKUqXWDaz31qXqbXG5ta29t9Xaau+9+mu99YqUti63VGvZtCq9raIVgiguBEVkkR1NWMNOAtlmvr8/ZsAQkhAgmTOTvJ+PxzwmZ/+cOYH55Luacw4RERERiU8+rwMQERERkVOnZE5EREQkjimZExEREYljSuZERERE4piSOREREZE4pmROREREJI4pmRORRjGz75rZDjMrNbPOkff+UbjuzWb2TnNfp9Y1u5rZ22Z20Mz+O5rXjiYz+4mZPeNxDK+Z2U1exiAS7xK8DkBEGs/MNgNdgSBQBSwGvuOcK2qC897mnPtHPdsTgV8D5zjnPomsTq+xfTpQ7Jx74HTiiCF3ALuAdq4FD8bpnPuvIz+bWV9gE5DonKtujuuZ2c+BLOfcP9WI4fLmuJZIa6KSOZH4c6VzLh3oDuwAnozCNbsCKcDKKFwrFvQBVp1KImdmnv2R3FqvLdLaKZkTiVPOuXLgRWDwkXVmlmxmj5nZF5Eq0d+ZWWpkWxcz+z8z22dme8xskZn5zOx5oDfw10jV6Y9qXsfMsoE1kcV9ZjY/st6ZWZaZ3QHcCPwocvxfa8caieOxWuteNbPvR37+dzPbEKnWXGVm36jrns2sb+S6CTXWFZjZbTWWbzWz1Wa218zmmVmfyHozs8fNbKeZ7Tez5WZ2Zh3XmA7cVON+vhr5XP/HzLZGXv9jZsmR/fPNrNjM/s3MtgN/qCf2+uI60WfTw8xeMrMSM9tkZvfU2O/nZvaimf3JzA4A/25mh8ysc419RkaOTawjpp+b2Z8ii29H3vdF7vvchuKObHNmdqeZrQPWRdY9YWZFZnbAzJaa2ZjI+suAnwATI+f/pPbzi/w+PmBmn0ee03Nm1r7Ws78p8vu9y8zur+uzFmltlMyJxCkzawNMBN6vsfr/AdlALpAF9AQejGz7AVAMBAiXtP0EcM65fwa+IFLi55z7Zc3rOOfWAkMiix2ccxfV2v4U8ALwy8jxV9YR7p8Jf4lbJPaOwKXAzMj2DcAYoD3wEPAnM+t+Eh8HkfNeFbmvqyP3uQiYEdl8KTCW8OfTgfBnt7v2OZxzN9e6n38A9wPnEP5chwNfAWpWKXcDOhEu0bvjJOOq97MxMx/wV+ATws/yYuB7Zjauxum/Tjip7wD8N1AAXF9j+z8BM51zVXV+aF8aG3nvELnv904Q9xFXAWfz5R8VSwh/Tp0i9zbHzFKcc68D/wXMipx/eB0x3Bx5XQj0J1yVP7XWPhcAOYQ/iwfNbNAJ7kukxVMyJxJ/XjGzfcAB4BLgVxAueQJuB+51zu1xzh0k/OU5KXJcFeGq2T7OuSrn3KIotgdbBDjCCRvAtcB7zrmtAM65Oc65rc65kHNuFuFSnq+cwnX+BXjEObc60u7rv4DcSGlSFdAWOAOwyD7bGnneG4GHnXM7nXMlhBPOf66xPQT8zDlX4Zw7fJJxNfTZjAYCzrmHnXOVzrmNwNN8+UyJ7PtK5LM7DPyRcAKHmfmBG4DnG3mfJxP3EY9Eft8OAzjn/uSc2+2cq3bO/TeQTDj5aowbgV875zY650qBHwOT7Ngq3Iecc4cjbTc/IZxci7RqSuZE4s9VzrkOhL8k7wIWmlk3wiUnbYClFq5K3Qe8HlkP4aRvPfCGmW00s3+PVsCRpHEm4cQC4JuES78AMLNvmdmyGnGfCXQ5hUv1AZ6ocZ49gAE9nXPzCZfy/AbYYWZPmVm7Rp63B/B5jeXPI+uOKIlUe59KXA19Nn2AHkeOixz7E8Ilq0fU7vzyKjDYwj2NLwH2O+c+bOR9Njru+q5vZj+IVMvujxzTnsY/y7o+5wSOvd/tNX4+RI2OOCKtlZI5kTjlnAs65/5CuGfrBYR7Xx4GhjjnOkRe7SOdJXDOHXTO/cA51x+4Evi+mV185HSnG04j9pkBXBsp1TkbeAkgsvw04cS0cyRRXUE4aaitLPLepsa6bjV+LgL+pcb9d3DOpTrnFgM456Y450YSrjbOBu5r5P1tJZzYHNE7su6IE91/g3FRz2cTOW5TrePaOufG13ftSFI5m3Ap1z/T+FK5uu7hRHEfc1ykfdy/Ea7m7Rh5lvv58lme6HOq63OuJtzRR0TqoWROJE5Z2NeBjsBq51yIcFL0uJllRPbpeaR9lZldYeEOC0a4ijYYeUH4y/J0xow74fHOuY+BEuAZYJ5zbl9kUxrhL/mSSJy3EC6Zq+scJcAW4J/MzG9mtwIDauzyO+DHZjYkcq72ZnZd5OfRZnZ2pCNAGVDOl/d/IjOAB8wsYGZdCLdD/NMJjqmp3rgi91XfZ/MhcMDCnStSI/d8ppmNPsH1niPc9mzCScRZQri6uOZzbDDuOrQlnHyVAAlm9iBQs/RzB9A30hawLjOAe82sn5ml82Ubu2YZKkWkpVAyJxJ//mpmpYQTsv8EbnLOHRky5N8IV6W+b+Hejf/gy/ZKAyPLpcB7wDTnXEFk2yOEk5V9ZvbDU4jpWcJVe/vM7JUG9psBfJVww3gAnHOrCDfcf4/wl/1Q4N0GznE74RK13YRL2I6WEjnnXibcCWRm5P5XAEfGMWtHONndS7j6bjdwTC/SBvwHUAgsBz4FPoqsa5QTxHVEXZ9NkHApai7hMeB2EU742p/geu8STsw+cs5tbmSMhwj/Pr0beY7nNDLumuYBrwFrCX/G5RxbDTsn8r7bzD6q4/j/JVyS+Dbh+y0H7m5M/CKtmUWv/bOIiESLhYeQ+bNzztMZHkSk+SmZExFpYSLVsG8CvSK9mkWkBVM1q4hIC2JmfyRcnf49JXIirYNK5kRERETimErmREREROKYJ8mcmU228ByD5VZj7r4G9v9mZEDRQ2a23cLzEHZr6BgRERGR1iDq1axmNpHwuEeTgXci77cAg51zX9Sx//mEu6n/EHiF8Ejg04C9zrmLa+9fU5cuXVzfvn2bNP7GKCsrIy0tLerXldOnZxe/9Ozil55dfNJza3pLly7d5ZwLnHjPY3mRzH0ALHfO3V5j3TrgRefcj+vY/4fA3c65PjXW3QI8eWRk+/qMGjXKFRYWNl3wjVRQUEB+fn7UryunT88ufunZxS89u/ik59b0zGypc27UyR4X1WpWM0sCRgJv1Nr0BnBePYe9C3Q3sysjI953ITzJ9N+bL1IRERGR+BDVkjkz60F4Kp4859zbNdY/CNzonMup57hrgD8AqYQnXX4T+Lpz7nAd+94B3AHQtWvXkTNnzmzy+ziR0tJS0tM193M80rOLX3p28UvPLj7puTW9Cy+88JRK5hKaI5hGqJ1BWh3rwhvMBgNTgF8QniqmO/Ar4PfAt447sXNPAU9BuJrViyJgFT3HLz27+KVnF7/07OKTnlvsiHYyt4vwxNa1e6JmEJ6TsS4/Bj50zv0qsrzczMqARWZ2v3OuqJ7jRERERDxRVVVFcXEx5eXlx21LSUkhMzOTxMTEJrlWVJM551ylmS0FLuHLCZeJLL9Uz2FtCCeANR1ZtqaNUEREROT0FRcX07ZtW/r27YvZl+mKc47du3dTXFxMv379muRaXowz92vgZjO7zcwGmdkTQA/gdwBm9pyZPVdj/78CXzez75pZ/8hQJVOAj+oaykRERETEa+Xl5XTu3PmYRA7AzOjcuXOdJXanKupt5pxzs8ysM/AA4fZvK4DxzrnPI7v0rrX/dDNrC9wF/DewH1gA/Ch6UYuIiIicnNqJ3InWnypPOkA456YRHvi3rm35dax7EniymcMSERERiTuam1VO2ubNm0lNTSU3NxeA119/nZycHLKysnj00UfrPObee+8lNzeX3NxcsrOz6dChAwALFiw4uj43N5eUlBReeeUVAG688UZycnI488wzufXWW6mqqgJg1qxZZGVlccUVV8T1/U2dOpWsrCzMjF27dh09V3Pfn4iItDDOuRb7GjlypPPCggULPLlutGzatMkNGTLEOedcdXW169+/v9uwYYOrqKhww4YNcytXrmzw+ClTprhbbrnluPW7d+92HTt2dGVlZc455/72t7+5UCjkQqGQmzRpkps2bdrRfRcsWOC+9rWvNeFdfXneaN3fRx995DZt2uT69OnjSkpKjoujOe6vJWvp/+5aMj27+KTn1rBVq1a5UChU57ZQKORWrVp13Hqg0J1CvqOSOTktH374IVlZWfTv35+kpCQmTZrEq6++2uAxM2bM4IYbbjhu/Ysvvsjll19OmzZtABg/fjxmhpnxla98heLi4ma5h4Y05/2NGDECL+YOFhGR5peSksLu3btxtSZncJHerCkpKU12La8GDZYWYsuWLfTq1evocmZmJh988EG9+3/++eds2rSJiy666LhtM2fO5Pvf//5x66uqqnj++ed54oknmibokxCN+xMRkZYnMzOT4uJiSkpKjtt2ZJy5pqJkTk5L7b84oOFeOjNnzuTaa6/F7/cfs37btm18+umnjBs37rhjJk+ezNixYxkzZszpB3ySonF/IiLS8iQmJjbZOHInompWOS2ZmZkUFX05CUdxcTE9evSod/+ZM2fWWQU5e/ZsvvGNbxw3GvZDDz1ESUkJv/71r5su6JPQ3PcnIiJyupTMyWkZPXo069atY9OmTVRWVjJz5kwmTJhQ575r1qxh7969nHvuucdtq6ud2TPPPMO8efOYMWMGPp83v6rNeX8iIiJNQcmcnJaEhASmTp3KuHHjGDRoENdffz1DhgwB4MEHH2Tu3LlH950xYwaTJk06rppy8+bNFBUVkZeXd8z673znO+zYsYNzzz2X3NxcHn744ea/oVqa8/6mTJlytE3FsGHDuO2225r/hkREpMVRmzk5bePHj2f8+PHHra+dfP385z+v8/i+ffuyZcuW49ZXV1c3SXynq7nu75577uGee+5pkhhFRKT1UsmcNFppRTUvLS3mz0uK2L5rD8OGD/ckjlmzZjF58mQ6duzYLOf3+/3s37//6KDB0dbc9yciIi2LSubkhJxzTCvYwJPz1+Ezo7I6RMYd/0ulc/xmwXom5w9o8nnmGjJx4kQmTpzYpOcsrahm3orthEor2L3TWL1+E+nJ3vzzaI77ExGRlkvJnJzQtIINTJ2/nvKq0NF11ZVBAKbOXw/AnRdmeRLb6aqdqE7OqWTahyu4/5VPufuigVFPVEVERE6WqlmlQaUV1Tw5fx2Hq4J1bj9cFWTq/PWUVcRG+7aTVTNRPVQZxOE4VBmkvCrE1PnrmVawwesQRUREGqSSOWnQvBXb8Z2gZKoqGOKW6UsYEEjD7zP8Zvh9Pvw+jn03I8Fv+MxI8Bk+37Hv4ePCr6PbIvv663vVOCah9nH+Y7fXPu5wVZAn5687psSxpiOJ6s3n9SXNoypXERGRE9E3lDSopLSCyuq6k50jqkOO1VsPsGlXGaGQozrkjr4HnSMYCr/iQcHWYwurfQbzVm7n6rOabtoVERGRpqRkThoUSE8mKcF3tI1cXdKS/Dz09SENJjzOOUKOo4ld0DmCwfB7dShEKMSx7y6SDNb1cideXzOhDDlHddAdd84PNu1m8frd1EwzP917bClkRXWInQcrTvdjFBERaTZK5qRB487sxv2vfNrgPiEH44Z0a3AfM8Nv4PfFTmeCl5am8vEX+zhUI1GtDB0bX3KCj4y2ydEOTUREpNHUAUIalJ6cwN0XDSShniQsNdHPXRdlxWWbsnFndiPkjq3+9XHscmMSVRERES8pmZMTumNMP5ITfPgsXKWa4DPSkvykJPq466IsJucP8DrEU3IkUU1N9B9d1yPty+3xnKiKiEjroW8pOaG31+2irDLIE5NyCYYcOw9WkNE2mXFDusV9onMkEX1y/jr8ZvRLr6K4zEhOsLhOVEVEpPWI729iiYrZhUV0SU9i/NDuJPpbVmGumXHnhVncdF5f3li5nS/WrmDRjiAPXjmEG8/u43V4IiIiJ9Syvpmlye0qreCt1Tu5+qzMFpfI1ZSenMDVZ2UyvGsygbbJvL9xj9chiYiINErL/XaWJvHyR1uoDjmuG9k6xlkzM/KyAyxaVxI3Y+OJiEjrpmRO6uWcY3ZhESN6d2Bg17ZehxM1edkB9h2q4pPifV6HIiIickJK5qRey4r2sW5nKdeP6uV1KFE1ZmAXfAYFa0q8DkVEROSElMxJvWYXFpOa6OeKYd29DiWqOrRJIrdXBxauVTInIiKxT8mc1OlwZZC/frKV8UO70zYl0etwoi4/J4PlxfvYXaqpvEREJLYpmZM6vbZiG6UV1Vw/qnV0fKgtLzuAc/DO+l1ehyIiItIgJXNSp1lLiujbuQ1f6dfJ61A8MbRnezqlJandnIiIxDwlc3KczbvK+GDTHq4b1Quzuudkbel8PmPswC68vbaEkIYoERGRGKZkTo7z4tJifAZXn9XT61A8lZ+Twe6ySlZs3e91KCIiIvVSMifHCIYcLy4tZmx2gO7tU70Ox1NjBnbBDBaqqlVERGKYkjk5xqJ1JWw/UM7EVja2XF06pyczrGd7CjREiYiIxDAlc3KM2YVFdEpL4uJBXb0OJSbkZQf4+Iu97D9U5XUoIiIidVIyJ0ftKavkzVU7uCq3J0kJ+tUAyMvJIORg0XqVzomISGzSN7Yc9crHW6gKOq4f3TrHlqtLbq8OtE9NVLs5ERGJWUrmBADnHLMLixiW2Z4zurXzOpyY4fcZYwZ2YeHaEpzTECUiIhJ7lMwJACu2HOCz7Qe5Xh0fjpOXHWDnwQpWbzvodSgiIiLHUTInAMwq/ILkBB9XDu/hdSgxJy87AEDB2p0eRyIiInI8JXNCeVWQV5dt5fIzu9E+NdHrcGJORrsUBndvp3ZzIiISk5TMCfNWbudgebWqWBuQnxNg6ed7OViuIUpERCS2KJkTZhcW0atTKuf07+x1KDErLztAdcjx7vpdXociIiJyDCVzrVzRnkO8u343143shc9nXocTs87q05G2yQks1GwQIiISY5TMtXIvLi3GDK4ZqbHlGpLo93F+VhcK1miIEhERiS1K5lqxYMjx4tJiLsjqQs8OqV6HE/PycwJs21/Oup2lXociIiJylJK5Vmzxhl1s2XdYHR8aKS8nMkTJGg1RIiIisUPJXCs2u7CY9qmJXDK4q9ehxIXu7VPJ6dpW7eZERCSmKJlrpfYdqmTeyu1clduDlES/1+HEjbycAEs27aWsotrrUERERAAlc63W3E+2Ulkd4vrRqmI9GfnZASqDId7bsNvrUERERAAlc63WrCVFDOnRjiE92nsdSlwZ2bcjbZL8mtpLRERihpK5VmjFlv2s3HpAHR9OQXKCn/MGaIgSERGJHUrmWqEXlxaT5Pfx9dweXocSl/JyAhTvPczGXWVehyIiIqJkrrUprwry8sdbuHRIVzq0SfI6nLiUnx0eomThGvVqFRER7ymZa2X+sXoH+w9XMVEdH05Zr05t6B9Io0BDlIiISAxQMtfKzFpSRM8OqZw3oIvXocS1/OwMPti4m/KqoNehiIhIK6dkrhXZsu8w76zfxTUjM/H7zOtw4lp+ToCK6hDvbdQQJSIi4i0lc63IS0uLcQ6uG5npdShx7yv9OpGS6FO7ORER8ZySuVYiFHLMWVrEeQM606tTG6/DiXspiX7O7d9ZU3uJiIjnlMy1Eu9v2k3RnsMaW64J5WUH2LSrjM93a4gSERHxjpK5VmJOYTFtUxK47MxuXofSYuTnZACodE5ERDylZK4V2H+4ir9/uo2v5/YgJdHvdTgtRt8uafTp3Ebt5kRExFNK5lqBv36ylYrqkKpYm0F+doDFGzREiYiIeEfJXCswp7CIM7q1ZWjP9l6H0uLk5QQ4XBWkcPNer0MREZFWSslcC/fZ9gN8Uryf60b1wkxjyzW1c/p3JinBR8GanV6HIiIirZQnyZyZTTazTWZWbmZLzWxMA/tONzNXx0tdCBthTmExiX7jGyN6eh1Ki9QmKYGz+3VSJwgREfFM1JM5M5sIPAH8FzACWAy8Zma96znkX4HutV4bgdnNH218q6wO8fLHW7hkcFc6pSV5HU6LlZcdYN3OUrbsO+x1KCIi0gp5UTL3fWC6c+5p59xq59zdwDbgu3Xt7Jzb75zbfuQFDAD6A09HL+T49NbqHewpq+Q6dXxoVvk5AQD1ahUREU9ENZkzsyRgJPBGrU1vAOc18jS3Ayudc4ubMraWaHZhEd3apTB2YMDrUFq0AYF0enZIVbs5ERHxREKUr9cF8AM7aq3fAXz1RAebWXvgOuAnDexzB3AHQNeuXSkoKDjVWE9ZaWmpJ9etaW95iII1h/la/0QWvb3Q01jiyak+u4Ftq3h7zQ7+MX8BCT51NPFCLPy7k1OjZxef9NxiR7STuSNcrWWrY11d/olwMvh8vSd27ingKYBRo0a5/Pz8Uwzx1BUUFODFdWv6zYL1ONbww6vPp2+XNE9jiSen+uwqA9speH4paX2Gce6Azk0fmJxQLPy7k1OjZxef9NxiR7TbzO0CgkDtOaUyOL60ri63Ay855/Y0dWAtiXOOOYVFnN2vkxK5KDkvqwuJflOvVhERibqoJnPOuUpgKXBJrU2XEO7VWi8zOxsYjjo+nNCHm/awefchzfgQRenJCYzq00nt5kREJOq86M36a+BmM7vNzAaZ2RNAD+B3AGb2nJk9V8dxtwPrADUAO4HZhcWkJydw+dDaBaDSnPJyAny2/SA7DpR7HYqIiLQiUU/mnHOzgO8BDwDLgAuA8c65zyO79I68jjKztsAk4BnnXGPa1rVaB8ur+Pun27hyeHfaJHnVJLJ10hAlIiLiBU++7Z1z04Bp9WzLr2PdQSC9mcNqEf62fBuHq4IaW84DOV3b0q1dCgvXlnD9aH3+IiISHZqbtYWZXVjEwIx0RvTq4HUorY6ZkZcdYNG6EqqDIa/DERGRVkLJXAuyfudBPvpiH9eP6oWZxjrzQl5OgAPl1Swr2ud1KCIi0koomWtBZhcWk+AzrhrR0+tQWq3zs7rg9xkFajcnIiJRomSuhagKhvjLR8VcdEYGgbbJXofTarVPTeSs3h003pyIiESNkrkWYsFnO9lVWqmx5WJAfk4Gn27ZT8nBCq9DERGRVkDJXAsxu7CYQNvko8NjiHfyssPPYNE6lc6JiEjzUzLXAuw8UM6CNTu55qxMEvx6pF4b3L0dXdKT1W5ORESiQt/8LcBfPt5CMOS4blSm16EI4PMZY7O7sGhdCcGQxrgWEZHmpWQuzjnnmF1YxKg+HRkQ0LjKsSI/J4O9h6pYXqwhSkREpHkpmYtzH32xl40lZer4EGPGZHXBZ6hXq4iINDslc3Fu9pJi2iT5GT+su9ehSA0d05IY3quD2s2JiEizUzIXx8oqqvm/5Vu5Ylh30pM9mWZXGpCXHeCT4n3sLav0OhQREWnBlMzFsb99uo2yyqCqWGNUfk4GzsHbGqJERESakZK5ODansIj+XdIY2aej16FIHYb2bE/HNolqNyciIs1KyVyc2lhSypLNe7luVC/MzOtwpA5+nzE2O8Dba0sIaYgSERFpJkrm4tScpcX4fcY1Z/X0OhRpQF52gF2llazadsDrUEREpIVSMheHqoMhXlpazIU5ATLapXgdjjRgbGRqr4I1Oz2OREREWiolc3Fo4doSdh6s4Dp1fIh5XdKTGdqzvdrNiYhIs1EyF4dmFxbRJT2Ji87I8DoUaYT8nAAffbGP/YervA5FRERaICVzcWZXaQVvrd7JN0b0JNGvxxcP8rIDBEOOd9fv8joUERFpgZQNxJlXPt5CdchpbLk4kturA+1SEtRuTkREmoWSuTjinGPWkiJG9O7AwK5tvQ5HGinB72PMwAAL15bgnIYoERGRpqVkLo4sK9rHup2lKpWLQ3k5AXYcqOCz7Qe9DkVERFoYJXNxZHZhMSmJPq4Y1t3rUOQk5UWGKFGvVhERaWpK5uLE4cogf/1kK+OHdqdtSqLX4chJ6touhUHd26ndnIiINDklc3HitRXbKK2oVhVrHMvLDlC4eS+lFdVehyIiIi2Ikrk4MbuwiD6d23B2v05ehyKnKD8nQLWGKBERkSamZC4OfL67jPc37uH6Ub0wM6/DkVM0sk9H0pMT1G5ORESalJK5ODCnsBifwdVn9fQ6FDkNiX4f52d1ZuEaDVEiIiJNR8lcjAuGHC8uLWZsdoDu7VO9DkdOU152Blv2HWZDSanXoYiISAuhZC7GLVpXwvYD5er40ELk5YSHKClYo6pWERFpGkrmYtycwmI6tknk4kEZXociTaBnh1QGZqSr3ZyIiDQZJXMxbE9ZJW+s2s43RmSSnOD3OhxpIvk5AT7YuIdDlRqiRERETp+SuRj2ysdbqAo6rh+d6XUo0oTysjOoDIZ4f+Nur0MREZEWQMlcjHLOMbuwiGGZ7TmjWzuvw5EmNLpfR1IT/Wo3JyIiTULJXIxaseUAn20/yHXq+NDiJCf4OW9AZ7WbExGRJqFkLkbNLiwiOcHHhOE9vA5FmkF+ToDPdx9i064yr0MREZE4p2QuBpVXBXl12RYuO7Mb7VMTvQ5HmkFedrh3csGanR5HIiIi8U7JXAyat3I7B8qrmagq1hard+c29O+SpqpWERE5bUrmYtDswiIyO6ZyTv/OXocizWhsdoD3NuymvCrodSgiIhLHlMzFmKI9h3h3/W6uG9kLn8+8DkeaUX5OgIrqEB9s2uN1KCIiEseUzMWYF5cWYwbXjOzpdSjSzM7p35nkBJ/azYmIyGlRMhdDQiHHi0uLuSCrC5kd23gdjjSzlEQ/5/TXECUiInJ6lMzFkHc37GLLvsNcr44PrUZedoCNJWUU7TnkdSgiIhKnlMzFkNmFxbRPTeSSwV29DkWiJD8nAECBSudEROQUKZmLEfsOVTJv5Xauyu1BSqLf63AkSvp1SaNXp1QWqt2ciIicIiVzMWLuJ1uprA5p+q5WxszIz85g8YbdVFRriBIRETl5SuZixOwp+KVVAAAgAElEQVTCIgZ3b8eZPdt7HYpEWV52gEOVQQo37/U6FBERiUNK5mLAyq37WbHlABNHq1SuNTp3QGeS/D71ahURkVOiZC4GzCksJsnv4+u5PbwORTyQlpzA6H4dNd6ciIicEiVzHiuvCvLyx1u4dEhXOrRJ8joc8Uh+dgZrd5Sydd9hr0MREZE4o2TOY/9YvYP9h6s0tlwrlxcZokRVrSIicrKUzHlsdmExPdqncH5WF69DEQ8NzEinR/sUFq5RMiciIidHyZyHtu47zKJ1JVw7MhO/z7wORzxkZuTlBHh3/S6qgiGvwxERkTiiZM5DLy4txjk0tpwAkJedwcGKaj76XEOUiIhI4ymZ80go5JiztIjzBnSmV6c2XocjMeD8rM4k+ExTe4mIyElRMueR9zftpmjPYXV8kKPapiQysk9HtZsTEZGTomTOI3MKi2mbksBlZ3bzOhSJIXk5AVZtO8DOA+VehyIiInFCyZwHDpRX8fdPtzFheA9SEv1ehyMxJD87A9AQJSIi0nhK5jwwd9lWKqpDmr5LjjOoe1sy2iar3ZyIiDSakjkPzCks4oxubRnas73XoUiMMTPysgO8s24X1RqiREREGkHJXJR9tv0AnxTv57pRvTDT2HJyvLycAPsPV/FJ8T6vQxERkTigZC7K5hQWk+g3rsrt4XUoEqPGZAXwGerVKiIijaJkLooqq0O8/PEWvjqoK53Tk70OR2JU+zaJjOjdUe3mRESkUTxJ5sxsspltMrNyM1tqZmNOsH+SmT0cOabCzL4ws3uiFW9TeWv1DvaUVWpsOTmh/OwAy4v3s6u0wutQREQkxkU9mTOzicATwH8BI4DFwGtm1ruBw2YAlwF3ADnAdcDyZg61yc0uLKJbuxTGZge8DkViXF5O+Hdk0TqVzomISMO8KJn7PjDdOfe0c261c+5uYBvw3bp2NrNLga8C451zbzrnNjvnPnDOFUQv5NO3fX85C9eWcM3Invh96vggDTuzR3s6pyWp3ZyIiJxQVJM5M0sCRgJv1Nr0BnBePYddBSwBvm9mxWa2zsymmFl6M4ba5F76qJiQg+tGqopVTsznM8ZmB3h73S5CIed1OCIiEsMSony9LoAf2FFr/Q7CpW916Q9cAFQA1wAdgCeBHsC1tXc2szsIV8fStWtXCgoKmiLuk1JaWnrMdZ1zPLfoMDkdfWxesYTNUY9IGqv2s/NSRrCaPWWVTP/rfPq310whJxJLz05Ojp5dfNJziyHOuai9CCdgDhhTa/3PgM/qOeYN4DDQvsa6SyPn6drQ9UaOHOm8sGDBArdp0yaXkpLihg8f7j7YuNtlXPeQ6967vxswYIB75JFH6jzuD3/4g+vSpYsbPny4Gz58uHv66aePbrvvvvvc4MGD3RlnnOHuvvtuFwqFnHPO5efnu7S0NLdkyZKo3FtLt2DBAq9DOGp3aYXr++//5/7nzbVehxIXYunZycnRs4tPem5NDyh0p5BfRbvN3C4gCNSeXT6D40vrjtgGbHHO7a+xbnXkvaFOE54bMGAAy5YtY8YHm9n7j9/x5rzXWLVqFTNmzGDVqlV1HjNx4kSWLVvGsmXLuO222wBYvHgx7777LsuXL2fFihUsWbKEhQsXArBgwQJGjRoVtXuS6OmUlsSwzA4sXLvT61BERCSGRTWZc85VAkuBS2ptuoRwr9a6vAv0qNVGLjvy/nnTRtj0DpZX8fK8hWT27suQM7JJSkpi0qRJvPrqq40+h5lRXl5OZWUlFRUVVFVV0bVr12aMWmJFfnaAZUX72Heo0utQREQkRnnRm/XXwM1mdpuZDTKzJwhXv/4OwMyeM7Pnauz/Z2A38AczG2Jm5xMe2uRF51zMF1n8bfk2yvbuZNgZA46uy8zMZMuWLXXu/9JLLzFs2DCuvfZaioqKADj33HO58MIL6d69O927d2fcuHEMGjQoKvGLt/JyAoQcLFq3y+tQREQkRkU9mXPOzQK+BzwALCPcuWG8c+5IKVtvalSfOudKCXeOaE+4V+tsYCFwaxTDPmWzC4vo1j6FzmlJx6yva17WK6+8ks2bN7N8+XK++tWvctNNNwGwfv16Vq9eTXFxMVu2bGH+/Pm8/fbbUYlfvDU8swMd2iRSoCFKRESkHp7MAOGcm+ac6+ucS3bOjXTOvV1jW75zLr/W/mucc5c659o453o65+50zh2MeuAnqbI6xEdf7GP82YMpLi4+ur64uJgePY6fm7Vz584kJ4en+br99ttZunQpAC+//DLnnHMO6enppKenc/nll/P+++9H5ybEU36fMWZggIVrSzREiYiI1Elzszaj/eVVJPiM790wnnXr1rFp0yYqKyuZOXMmEyZMOG7/bdu2Hf157ty5R6tSe/fuzcKFC6murqaqqoqFCxeqmrUVyc8OsKu0glXbDngdioiIxKBojzPXalQFQxw4XMXXz8ige8c0pk6dyrhx4wgGg9x6660MGTIEgAcffJBRo0YxYcIEpkyZwty5c0lISKBTp05Mnz4dgGuvvZb58+czdOhQzIzLLruMK6+80sO7k2g6Mv3bwrUlnNmzvcfRiIhIrFEy10ze27CbYMhx/ajwjA/jx49n/Pjxx+338MMPH/35kUce4ZFHHjluH7/fz+9///vmC1ZiWqBtMmf2bMfCNSXceWGW1+GIiEiMUTVrEyqtqOalpcWUlFYw/b3PofIQP/jmuGa95oUXXsjGjRtJTExs1uuIt/KyAyz9Yi8Hyqu8DkVERGKMSuaagHOOaQUbeHL+Onxm3NS/ko2HU+l153TuuCQH51ydvVebwoIFC5rlvBJb8nMy+M2CDby7bheXD+3udTgiIhJDVDLXBKYVbGDq/PWUV4U4VBlkxb7w+mAIps5fz7SCDd4GKHFvRK8OtE1JYOFaDVEiIiLHUjJ3mkorqnly/joOVwWPrlux98uP9XBVkKnz11NWUe1FeNJCJPh9jBnYhYI1JUfmJ5ZWZvPmzaSmppKbmwvA66+/Tk5ODllZWTz66KN1HjN9+nQCgQC5ubnk5ubyzDPPHN32xRdfcOmllzJo0CAGDx7M5s2bjzn27rvvJj39y4l3Hn/8cXr37s1dd93V9DcnIqdF1aynad6K7fhqVaHurTh22Wcwb+V2rj4rM5qhSQuTlx3g759uZ+2OUnK6tfU6HPHAkfmeg8Egd955J2+++SaZmZmMHj2aCRMmMHjw4OOOmThxIlOnTj1u/be+9S3uv/9+LrnkEkpLS/H5vvwjtLCwkH379h2z/7333kvHjh0pLCxs+hsTkdOikrnTVFJaQWV16Jh1ib5jS04qqkPsPFgRzbCkBcrLzgCgYE3Mz2InzezDDz8kKyuL/v37n9J8z6tWraK6uppLLglPk52enk6bNm0ACAaD3Hffffzyl79slthFpOkpmTtNgfRkkhKO/Riv7hs8Zjk5wUdG2+RohiUtULf2KZzRra3azQlbtmyhV69eR5dPdr7ntWvX0qFDB66++mpGjBjBfffdRzAY/n9r6tSpTJgwge7d1dFGJF4omTtN487sRqhWG6bMtGP3CTkYN6RbFKOSliovJ8CSzXsoVRvMVq2udpMnM99zdXU1ixYt4rHHHmPJkiVs3LiR6dOns3XrVubMmcPdd9/d7PcgIk1HydxpSk9O4O6LBpKa6K9ze2qin7suyiItWc0T5fTlZQeoCjre27Db61DEQ5mZmUdL2eDk53vOzMxkxIgR9O/fn4SEBK666io++ugjPv74Y9avX09WVhZ9+/bl0KFDZGVpoGqRWKdkrglMzh/AXRdlkZLoIy3Jj2GkJflJSfRx10VZTM4f4HWI0kKM6tOJtCS/2s21cqNHjz6t+Z5Hjx7N3r17KSkJV9nPnz+fwYMH87WvfY3t27ezefNmNm/eTJs2bVi/fn10bkpETpmKi5qAmXHnhVncdF5f3li5neDWlfziqiGMG9JNJXLSpJISfJyX1YWFa0uadTBqiW0JCQmnNd+z3+/nscce4+KLL8Y5x8iRI7n99ts9vCMROR3KNJpQenICV5+VScGB9eRrGBJpJvk5Ad5ctYMNJWVkZaSf+ABpkU5nvmeASy65hOXLlzd4jdLS0tMLUkSiQtWsInEmLzsAoF6trYzf72f//v1HBw2Otscff5xHHnmEdu3aeXJ9EamfSuZE4kxmxzZkZaRTsGYn376gn9fhSDMqrahm3ortlJRWEEhPZvX6TaR71HTj3nvv5d577/Xk2iLSMCVzInEoLzvA8+9/zuHKIKlJdfeklvjlnGNawQaenL8OnxmV1SGSEnzc/8qn3H3RQCbnD1B7SRE5StWsInEoPydAZXWI9zdqiJKWaFrBBqbOX095VYhDlUGqQ45DlUHKq0JMnb+eaQUbvA5RRGKIkjmRODS6bydSE/1qN9cClVZU8+T8dRyuCta5/XBVkKnz11OmgaNFJELJnEgcSkn0c+6AzhpvrgWat2I7vhNUofoM5q3cHqWIRCTWKZkTiVN52QE27z7E5l1lXociTaiktIKKekrljqioDrHzYEWUIhKRWKdkTiRO5edoiJKWKMnv4/iZV4+VnOAjo21yVOIRkdinZE4kTvXpnEbfzm2UzLUg8z/bwZT56widIJsLhhzjhnSLTlAiEvOUzInEsfycDBZv2EX5CarlJLZVVAf5xf+t4tbphfRon8q3L+hHamL9Q84M6dleUwWKyFFK5kTiWF52gPKqEEs27/E6FDlFm3eVce1v3+PZdzZx83l9+cvk83jga4O466IsUhJ9pCX5SfAZaUl+UhJ9nNW7A0s/38vz73/udegiEiP0p51IHDunf2eSEnwUrClhzMCA1+HISXrl4y3c//KnJCb4eOqfR3JpjarTOy/M4qbz+vLGyu3sPFhBRttkxg3pRkqinzueK+Tnc1fSq2Mq+TkZHt6BiMQClcyJxLHUJD9n9+ukdnNxpqyimh/M/oTvzVrGkB7t+fs9Y45J5I5IT07g6rMy+U7eAK4+K5O05AT8PmPKDSPI6dqWu/78Mau3HfDgDkQkliiZE4lz+TkZrN9ZSvHeQ16HIo2wcut+rnzyHf7ycTH3XDyQP99+Nj06pJ7UOdKSE3j25lGkJfv59vQl7DxQ3kzRikg8UDInEufysjVESTxwzvHHxZv5xm8WU1ZZzZ9vO4fvX5JNgv/U/hvu3j6VZ28azb7DVXz7j4UcqtSMECKtlZI5kTg3IJBGZsdUCtYomYtVe8squeP5pfxs7kouGNiF1/51LOcO6Hza5z2zZ3uevGEEK7fu53szlxE80ZgmItIiKZkTiXNmRl52gMXrd1FZHfI6HKnlw017GD9lEQVrdvLTKwbz7E2j6JSW1GTnv3hQV356xWDeWLWDR19b3WTnFZH40ahkzsweNLMe9WzrbmYPNm1YInIy8nMyKKsMUvi5hiiJFcGQY8pb65j01HskJ/j4y3fP59sX9MNOMO/qqbjl/H7cdG4fnl60iT9pyBKRVqexJXM/AzLr2dYjsl1EPHLugM4k+o2FqmqNCdv3l3PjM+/z6zfXMmF4D/7vnjEMzWzfrNf86RWDuTAnwM/mrlT7SZFWprHJnEG90wVmAnubJhwRORXpyQmM7qshSmLB/M92cPkTb/NJ0X4eu244j0/MJT0KszUk+H08+c2zyO7aljtf+IjPtmvIEpHWot5kzsxuMrP5ZjafcCL32yPLNV6LgT8BC6MVsIjULS87wGfbD7Jt/2GvQ2mVak7J1b19Kv93zwVcOzKzWapV65OenMD/Hh2ypJCdBzVkiUhr0FDJ3CFgd+RlwP4ay0dem4BfAnc0b5giciJHZgJ4W6VzUbdpVxnX/HbxMVNyDQikexLLkSFL9pRVcvsfCzlcqXl7RVq6esv+nXNzgDkAZvYH4BfOuY3RCkxETk5213S6tUuhYE0JE0f39jqcVuPlj4t54OUVdU7J5ZUze7Znyg0juOP5Qr4362N+e+NIfL7olRCKSHQ1qs2cc+4WJXIisc3MyM8J8M66XVQFNURJczsyJde9sz5pcEour1wyuCsPfG0w81bu4NHXP/M6HBFpRvWWzJnZL4EpzrniyM8Ncc65f2va0ETkZOVlB5i5pIiPv9jHV/p18jqcFmvl1v3c/eeP2bS7jHsuHsg9F2Wd8kwOzenW8/uyeVcZT729kb6d0/jm2SqxFWmJGupidR3wAlAMXE/9vVmJbFMyJ+Kx8wd2we8zFq7dqWSuGTjneO69z/nPv62mY1oif77tnCaZyaG5mBk/u3IwRXsP8dNXV5DZMZWxkenfRKTlqPdPSedcP+fcJ5Gf+0aW63v1j17IIlKfdimJjOzdUVN7NYPmmpKruSX4fUz95lkMzEjnzhc+Ys32g16HJCJNrKGhSYJm9pXIz/9rZv2iF5aInKq8nAArtx7QsBRNqLmn5Gpu4SFLRpOa5OfW6UsoOVjhdUgi0oQaauRRCRz53+pmQGXzInEgL1KN9vbaXR5HEv+iOSVXc+vR4cshS257TkOWiLQkDbWZWwX83MxeiSxfa2aj6tnXOed+27ShicipGNKjHYG2ySxcW8K1I+ubhU9OZPv+cr4362Pe37iHq3J78B/fGBqVmRya09DM9jwxKZd/+dNSvj97Gb/55lkaskSkBWjof6a7gd8DjxPu4PDDBvZ1gJI5kRhgZowdGOCtz3YQDDn8+rI+aW+t3sEP53xCeVWIx64bzjVn9YzL0ri6XDqkG/ePH8R//G01/2/eZ/z48kFehyQip6mhDhCLnXNDnXOJhGeAOMc556vn5Y9eyCJyIvk5AfYdquKT4n3HrN+8eTOpqank5uYC8Prrr5OTk0NWVhaPPvponeeaPn06gUCA3NxccnNzeeaZZ45uu+yyy+jQoQNXXHHFMcdMnTqVrKwszIxdu76s7p01axZZWVnH7R8rKqqDPPzXVXz7j95NyRUN376gH/90Tm9+v3AjMz78wutwROQ0NXZgpAsJV7uKSBwYM7ALPqPOXq0DBgxg2bJlBINB7rzzTl577TVWrVrFjBkzWLWq7n/mEydOZNmyZSxbtozbbrvt6Pr77ruP559//rj9zz//fP7xj3/Qp0+f485TMxlsaqeTrA4+cxgZfc/giWm/Ozol153/fG2dyeqNN95Ip06dePHFF5vtXpqTmfHzK4eQlx3ggVdW8M46ta8UiWeNnQFioXOutLmDEZGm0aFNErm9OrCwgXlaP/zwQ7Kysujfvz9JSUlMmjSJV1999aSuc/HFF9O2bdvj1o8YMYK+ffuebNhN4lSS1dEXfQ27+pf0u+M3zHjsJ/x8whBSEv31JqsvvPACEyZMaO5baVbhIUtGMDAjne/+aSlrd2jIEpF4FXtDlotIk8jLzmB58T52l9Y9DMWWLVvo1avX0eXMzEy2bNlS574vvfQSw4YN49prr6WoqKhZ4m1qjUlWyyqqmfnhF7yzfledU3LVl6y2FG1TEnn25tGkJPm55Q8askQkXimZE2mh8nMCOAfvrK+7Cs254yd1qatt2JVXXsnmzZtZvnw5X/3qV7npppuaPNbmcKJkdeXW/Vz55DsUfr4XNn/I6mn/wj23/XPcJKtNpWeHVJ69aRS7yyq4/blCyqs0ZIlIvFEyJ9JCDe3Znk5pSfXOBpGZmXlM4lJcXEyPHj2O269z584kJycDcPvtt7N06dLmCbiJ1ZesOuf44+LNfOM3iymrrOZPD02mZGsRn8ZZstqUhmV24IlJI/ikeB/fn72MUKih2RtFJNY0Kpkzs7Fmll7PtnQzG9u0YYnI6fL5jLEDu/D22pI6v5xHjx7NunXr2LRpE5WVlcycObPOdmDbtm07+vPcuXMZNCg+hrKoK1nt2KXrcVNyXTZqYFwmq01t3JBu/OTyQfz90+386o01XocjIiehsSVzC4DB9WzLiWwXkRiTlxNgd1klK7buP25bQkICU6dOZdy4cQwaNIjrr7+eIUOGAPDggw8yd+5cAKZMmcKQIUMYPnw4U6ZMYfr06UfPMWbMGK677jreeustMjMzmTdv3tFjMjMzKS4uZtiwYcf0gI2W2snq/z73Aq/u7X7clFzxmqw2h9vG9OObZ/fmtwUbmLVEQ5aIxIvGDmfe0CBL6cChJohFRJrY2IEBzGDhmhKGZXY4bvv48eMZP378cesffvjhoz8/8sgjPPLII3Wef9GiRXWuv+eee7jnnntOMeqmUTNZ3VNaTmhgPj179udPN5zFnKf+m7/uGcWECROYMmUKc+fOJSEhgU6dOh2XrH722WeUlpaSmZnJs88+y7hx47y7qWZmZjw0YQhFew5x/8sryOzYhvOzungdloicQL3JXKTqNL/GqtvM7LJau6UAXwM+bfrQROR0dU5PZnD3drz0UTGJCT6sdDf79u0nNzeXZcuWRT2eWbNm8dBDDzFy5MioXO+s8y9ixA/+yAebjp2Sa+hpJqstWaLfx29uPIvrfvse3/nTUv7y3fMY2LXl9ugVaQkaKpk7m/CUXhCerus6oLrWPpXAZ8B9TR+aiJwO5xzTCjbw2fYDBEPwq9c/IznRT/otT3H7RQNxzkV9ZoOJEycyceLEJj1naUU181ZsJ1RawZqVO48mq/89Y16zTcl14403snjxYq699tomOV+saZeSyLM3j+Kq3yzmlulLeOXO8+mSnux1WCJSj3qTOefcr4BfAZjZJuAbzrno/ykvIqdkWsEGps5fTzAUXg46OFQZHnZi6vz1ANx5YZZX4Z22I8nqk/PX4TNjck4l09bsIe3m3zOgZwe+/cdCBndvx5PfHMGAQJ39t07ZCy+80KTni0WZHdvw7E2jmPjUe9z+XCEzbj+HlETN3CgSixo7A0Q/JXIi8aO0opon56/jcD1jhh2uCjJ1/nrKKmoXtsePI8lqeVWIQ5VBHI5DlUEqqh1LP9/LWb078JfJ5zV5IteaDO/Vgf+ZmMuyon38YM4nGrJEJEY1qgOEmV0DdHDOPRtZ7ge8QLiH61vAt51z+xo4hYhE0bwV2/GdoEox5By/mreGC7K64PfZcS+fGQl1rPfblz8n+Axf7fcaxzVXNe6RZLW8KnR03aq9x15r9baDBJV8nLbLzuzOv192Bo+89hl9OrXhR5ed4XVIIlJLY3uzPgA8V2P5SaAL8CjwL8B/Anc2bWgicqpKSiuorA41uE9FdYjpizczffHmZovDZ9SZBPp9Pvw+SPD58Pmoc5vf58NvX+4Tfg8nijsOlFNV6/5eK/Yfd+15K7dz9VmZzXZ/rcUdY/uzeXcZ0wo20LdLGteP6nXig0QkahqbzPUn0mPVzNoDlxJuQ/c3M/uCcFKnZE4kRgTSk0lK8FFdWf/UTKkJPiZfmEV+TgbVoRAh56gOOoLOEQzV8aprfR3rqkOO0JF3d+zyMcfVc63jjwsRCsGh6mqCDkIhR8nBCoK1Ct3OzQjx3s4vW45UVIfYqblGm4SZ8fDXz6R472F+8pdPyeyQynkaskQkZjQ2mYNwj1aAPCAI/COyXAwEmjIoETk9487sxv2vnGDEIDNuvaAfackn899AbHhpaTE/fXXF0Q4dAOd1PTaZS07wkdFWPTCbypEhS6797eLwkCWTzycrQ+0RRWJBY2eA+AS40czSgNuABc65I3/y9gZ2NkdwInJq0pMTuPuigaTW0/swNdHPXRdlxWUiB+FkNVTH3Ks1hVx4iippOu1SEnn2ptEkJfi4ZfqH7C5VyadILGhsMvcT4BvAAcIlcw/V2HYV8MHJXNTMJpvZJjMrN7OlZjamgX3zzczV8VIrXJEGTM4fwF0XZZGS6CMtyU+Cz0hL8pOS6OOui7KYnD/A6xBPWUtPVmNZr05tePpbo9h5oILbnyukvJ4e0yISPY36n845946Z9QaygQ21eq7+L7C+sRc0s4nAE8Bk4J3I+2tmNtg519BkgEOAPTWWSxp7TZHWyMy488IsbjqvL2+s3M7OgxVktE1m3JBuLSLJOZKMPjl/HX4zjCBpSX6CzsV9shrrRvTuyOMTc5n8wkf8cM4nTJk0Ap8vugNQi8iXGv0/unPuILDUwnoAO51z1c65v5/kNb8PTHfOPR1ZvjsyTdh3gR83cNxO59yuk7yWSKuXnpzQInt01k5Wg1tX8ourhrSYZDXWjR/anX+//Awefe0z+nZO44fjcrwOSaTVamw1K2Y23sw+AMqBL4BhkfVPmdk/NfIcScBI4I1am94AzjvB4YVmts3M3jKzCxsbt4i0bEeS1UB6MleflalELor+ZWx/Jo3uxdQF65lTWOR1OCKtVqOSOTP7FjCX8Dysd9Q6bh3w7UZerwvgB3bUWr8DqK+l8jbCpXbXAFcDa4C3zGxsI68pIiLNwMz4xVVnckFWF37y8qe8t2G31yGJtErmTtAjDMDM1gB/cc792Mz8QBUwyjn3kZmNB/7gnOvaiPP0ALYAY51zi2qs/xlwg3OuUZ0azOzvQLVzbkId2+4gnHDStWvXkTNnzmzMKZtUaWkp6enqsh+P9Ozil56dd8qqHP/5wWH2lTseOCeVHumNrvQB9OzilZ5b07vwwguXOudGnexxja2P6AO8Wc+2cqBdI8+zi/AYdbVL4TI4vrSuIR8Ak+ra4Jx7CngKYNSoUS4/P/8kTts0CgoK8OK6cvr07OKXnp23ho08xFW/eZffrTJennwundMbP8afnl180nOLHY3986kIGFHPtlE0sjerc64SWApcUmvTJcDiRsYCkEu4+lVERGJAr05tePqmUew4UM4dzy89qSFLtm/fTmpqKrm5uQC8/vrr5OTkkJWVxaOPPtrgsS+++CJmRmFhIQAvvPACubm5R18+n49ly5YBMGPGDIYOHcqwYcO47LLL2LUr3Kfuvvvuo1u3bjz22GOncusinmtsMvcs8LNIR4fUyDozs4uBHwFP13vk8X4N3Gxmt5nZIDN7AugB/C5y0ufM7Og8sGb2PTO7yswGmtkQM3uE8Nh2U0/imiIi0pmniNAAACAASURBVMzOigxZsvTzvfzoxeU0phnPEQMGDGDZsmUEg0HuvPNOXnvtNVatWsWMGTNYtWpVncccPHiQKVOmcPbZZx9dd+ONN7Js2TKWLVvG888/T9++fcnNzaW6upp//dd/ZcGCBSxfvpxhw4YxdWr4a+RXv/oV3/nOd07v5kU81Nhk7v8BzwN/5Mux3hYD84BZzrkpjb2gc24W8D3gAWAZcAEw3jn3eWSX3pHXEUnAY8ByYFFk/6855/7S2GuKiEh0jB/anR9dlsPcT7by+JtrT/r4Dz/8kKysLPr3709SUhKTJk3i1VdfrXPfn/70p/zoRz8iJSWlzu0zZszghhtuAMA5h3OOsrIynHMcOHCAHj16nHR8IrGosYMGO+BOM3scuBjoTDipm++cO+l/rc65acC0erbl11r+JfDLk72GiIh447t5A/h81yGmzF9Pn85pXDOy8eMcbtmyhV69eh1dzszM5IMPjp9k6OOPP6aoqIgrrrii3urRWbNmHU0EExMT+e1vf8vQoUNJS0tj4MCB/Ob/t3ff8VXV9x/HX5+bCQRQ9giISSBsw1KkiAEHEhXFSbVVf+4CVqGCoxYrKmJREAVrHbVurLYCVqYggopSkCCbAAkQ9pARhIQk398fN6QQQkgg5NybvJ+PRx7mnnXfl2PgnTO+Z9y4En4ykcBUoluOnHNrnHN/c84Nd869dipFTkREyjcz45k+rekSW5NH//1TiYYsKezUrNmxT5fIzc1l4MCBvPjiiyfczg8//EDlypVp3bo1AIcPH+avf/0rixYtYvPmzbRt25bnnnuu2LlEAllJBg0ON7N7zexNM/si77/35A0ELCIiki8sxMdff9OBc2pW4f73F7J2R0ax1ouOjmbjxv8NQJyenn7c6dD9+/ezdOlSEhMTadKkCd9//z29e/fOvwkCYPz48fmnWIH8myBiY2MxM2666Sa++64k992JBK7iDhrcAv/gwOOA1viHF2md93qNmbU8YwlFRCQoVa8Uxtt3dCLUZ9z5j/+y+0DWSdfp1KkTKSkppKamkpWVxfjx4+nd+9ghRatXr87OnTtJS0sjLS2Nzp07M2nSJDp29A/PlZubyyeffELfvv8bwaphw4YsX76cHTv8j/WeMWMGLVq0KMVPK+Kd4h6Zex3YC8Q65zo753o75zoDcXnTXztTAUVEJHg1qlGZ12/ryJa9h7jvvQVkZhc9ZEloaChjx46lZ8+etGjRgptuuolWrVoBMHToUCZNmnTS95wzZw7R0dHExMTkT2vQoAFPPvkk3bp1o23btiQnJ/P444+f3ocTCRDFHTS4I/4nNGw4eqJzboOZDQU+LPVkIiJSLnQ452xG3XQeAz5cxJBPf+KlmxOOuw7uaElJSSQlJR03fdiwYYUuP3v27GNeJyYm8v333x+33P33368hSKRcKu6RuTSg8Hu//dM3nGCeiIgIV7VtwOCe8UxM3szoL1MAyMjM5l8L0/n5YDZbd+6m7XnneZJt8ODBvP/++1SpUsWT9xc5XcU9Mvco8KKZpTrn8u8RN7POwDBg8JkIJyIi5Ue/xFjSdh7g5ZkprNm+n1krt+Mzo198Nerc+3eynGPcV2volxhb5JG70jZy5EhGjhxZZu8nUtpOWObM7L/A0feIVwO+M7PtwHb8z1OtA+wCHgcmnMGcIiIS5MyMZ/u04YfU3UxesjV/usPxS5b/Wrqxs/xPh+zfPc6TjCLBqKgjc8s4tswtO8NZRESknMvKyWXbvoMnnH/wcA5jZ63hji5NqBJR3JNHIhXbCX9SnHN3lGEOERGpAKYt3UqIz4d/hCu/QwVucPUZTFu2levaF//JESIVWYmeACEiInI6dmRkkpWde8y077cf+09RZnYu2/dnlmUskaCmMiciImWmdlQE4aHH/tOTvOvYmx0iQn3UqRpRlrFEgprKnIiIlJmereuRW+D5qwXvW8110LNVvbILJRLkVOZERKTMREWE8kCPplQKC8mf1q7W/8pdpbAQBvSI080PIiWgMiciImWqX2IsA3rEERnmo0p4CBfU9pc5n8GAHnH0S4z1OKFIcNGvPiIiUqbMjP7d47i9SxOmL9tKzuZl9D6vNpMWbyGh0VllOmCwSHmgI3MiIuKJqIhQrmsfTe2oCP5yw3k0PKsSI6asJDfXnXxlEcmnMiciIp6LDAth0GXNWLJpL/9ZssXrOCJBRWVOREQCwrXtGtK8XlVemLbquLHoROTEVOZERCQghPiMR3o1Z8PuX/jwh/VexxEJGipzIiISMBKb1ebCmJq8PGsN+w8d9jqOSFBQmRMRkYBhZjzaqzm7D2Txxpx1XscRCQoqcyIiElDOa3QWV7atzxtzU9m+75DXcUQCnsqciIgEnMGXx3M4J5cxM1O8jiIS8FTmREQk4DSpVYVbL2jM+P9uZO2ODK/jiAQ0lTkREQlID1zSlMhQHyOnrvI6ikhAU5kTEZGAVCsqgnu7xTJ12VZ+3PCz13FEApbKnIiIBKy7LzqXWlERjJi8Euf0mC+RwqjMiYhIwKoSEcqDlzZlftpuZq3c7nUckYCkMiciIgGtb6dGnFurCs9PXUlOro7OiRSkMiciIgEtLMTH4J7xrN6Wwb8WpnsdRyTgqMyJiEjA69W6Huc1OotRM1Zz6HCO13FEAorKnIiIBDwz47Fezdm67xBvf5vmdRyRgKIyJyIiQaFzTE16NK/Dq7PX8POBLK/jiAQMlTkREQkaj1zRnIzMbF6dvcbrKCIBQ2VORESCRny9qlzfPpp3vltP+s+/eB1HJCCozImISFAZdFkzzGDUjNVeRxEJCCpzIiISVBqcVYk7ftWEzxZtYvnmfV7HEfGcypyIiASdfhfHUS0yjOenrvQ6iojnVOZERCToVK8cRv/usXy9egffrdnpdRwRT6nMiYhIULrtwiY0qB7JiKkrydVjvqQCU5kTEZGgFBkWwqDL4/kpfS+Tl27xOo6IZ1TmREQkaPVp15Dm9aoyctoqsrJzvY4j4gmVORERCVohPuORK5qzftcvfDR/g9dxRDyhMiciIkEtMb42nWNq8PLMFDIys72OI1LmVOZERCSomRmP9mrBrgNZvD5nnddxRMqcypyIiAS9hEZncWWb+rw5dx3b9x/yOo5ImVKZExGRcuHhnvFkZefy8swUr6OIlCmVORERKRfOrVWFX5/fmI/mb2Tdjgyv44iUGZU5EREpN35/SVMiQ328MH2V11FEyozKnIiIlBu1q0ZwT7cYJi/ZyqINP3sdR6RMqMyJiEi5cvdFMdSKCue5KStxTo/5kvJPZU5ERMqVqIhQHrykKfNTd/PVqu1exxE541TmRESk3Ol7fmOa1KzM81NWkZOro3NSvqnMiYhIuRMW4mNwz+as2raff/+Y7nUckTNKZU5ERMqlpDb1OK/RWYyasZpDh3O8jiNyxqjMiYhIuWRmPHpFc7bsPcQ/vkvzOo7IGaMyJyIi5daFsTXpHl+bV79aw55fsryOI3JGqMyJiEi5NuSK5uzPzObV2Wu9jiJyRqjMiYhIudaifjWuaxfNP75LY9Oeg17HESl1KnMiIlLuDbq8GQCjpq/2OIlI6VOZExGRcq/hWZW4o0sT/r0onRVb9nkdR6RUqcyJiEiF0C8xlqoRofxl6kqvo4iUKpU5ERGpEM6qHE7/7nF8tWoH89bu8jqOSKlRmRMRkQrj9i5NqF89khFTVuCcHvMl5YMnZc7M+plZqpkdMrOFZnZRMdframbZZrb0TGcUEZHyJzIshEGXNWNx+l4mL9nqdRyRUlHmZc7MbgbGAMOBdsB3wBQza3yS9c4G3gVmnvGQIiJSbl3XPpr4ulUZOW0lh3NyvY4jctq8ODI3CPiHc+4N59wK59wDwBbgdydZ7y3gHWDemQ4oIiLlV4jPeKRXPGm7fmH8/A1exxE5bWVa5swsHOgATC8wazrQpYj1+gH1gGfOXDoREakousfX4YJzazBmZgoZmdlexxE5LaFl/H61gBBgW4Hp24BLC1vBzNoATwKdnXM5ZlbkG5jZvcC9AHXr1mX27NmnGbnkMjIyPHlfOX3ad8FL+y54ebXvLq+bw9OpWfzx3Vn0aRpe5u8f7PQzFzjKuswdUfAWIitkGmYWAYwHHnbOpRZrw869DrwO0LFjR5eYmHh6SU/B7Nmz8eJ95fRp3wUv7bvg5dW+SwQWHljIjFU7eKLvhdSuGlHmGYKZfuYCR1lfM7cTyMF/yvRodTj+aB1AfaAl8HbeXazZwFCgVd7ry89oWhERKdcevjyezOxcXp6Z4nUUkVNWpmXOOZcFLAQuKzDrMvx3tRa0CWgDJBz19RqwJu/7wtYREREplpjaUfz6/EZ8NH8DqTsPeB0n6KSlpVGpUiUSEhIAmDp1KvHx8cTFxTFixIhC13nttddo06YNCQkJdO3aleXLlwPwwQcfkJCQkP/l8/lITk5m//79x0yvVasWDz30EACjR4+mcePGDBgwoGw+cIDy4jTrKOA9M5sPfAvcDzTAX9Iws3cBnHO3OecOA8eMKWdm24FM55zGmhMRkdP2+0ua8u8fN/HCtFWMu7W913GCTmxsLMnJyeTk5NC/f39mzJhBdHQ0nTp1onfv3rRs2fKY5W+55Rbuv/9+ACZNmsSgQYOYOnUqt956K7feeisAS5Ys4ZprrskvicnJyfnrd+jQgeuuuw6AgQMHcvbZZ7NgwYKy+KgBq8yHJnHOfQw8BDwBJANdgSTn3Pq8RRrnfYmIiJxxdapGcvdFMXyxZAvJG/d4HSdozZ8/n7i4OGJiYggPD6dv375MnDjxuOWqVauW//2BAwco7MbGjz76iF//+tfHTU9JSWH79u1cdFGxnjVQYXjyBAjn3KvOuSbOuQjnXAfn3Jyj5iU65xKLWPfPzrnWZRJUREQqhHu7xVArKpznJusxX6dq06ZNNGrUKP91dHQ0mzZtKnTZcePGERsby5AhQ3j55ZePm//xxx8XWuY++ugjbr755kILYEWmZ7OKiEiFFxURyu8vacoPqbuZvWqH13GCUmEl+ESlq3///qxdu5bnn3+eZ545dgjZH374gcqVK9O69fHHbcaPH19oyavoVOZERESAvp0ac07Nyjw/dSU5uTo6V1LR0dFs3Lgx/3V6ejoNGjQocp2+ffsyYcKEY6adqLAtXryY7OxsOnToUDqByxGVORERESA81MfgnvGs3LqfzxYVfnpQTqxTp06kpKSQmppKVlYW48ePp3fv3sctl5Lyv2FgvvjiC5o2bZr/Ojc3l08++YS+ffset96JrqMT7wYNFhERCThJrevTNnodo6av4qq29YkMC/E6UtAIDQ1l7Nix9OzZk5ycHO68805atWoFwNChQ+nYsSO9e/dm7NixfPnll4SFhXH22Wfzzjvv5G9jzpw5REdHExMTc9z2//nPfzJ58uQy+zzBRGVOREQkj89nPNqrObe88QPvzkvj3m6xXkcKKklJSSQlJR03fdiwYfnfjxkz5oTrJyYm8v333xc6b926dacfsJzSaVYREZGjdImtRWJ8bcZ9tZa9vxz2Ok7AycjM5l8L09mRkcm0ZdvZs2dv/nhwZW306NE899xzxwx3UhGpzImIiBTwyBXN2XfoMK/OXuN1lIDhnGPcV2vo+MwM/jRxKdv2ZjLmh91E/d/r3DP6U0+GdBk4cCCrVq1i+PDhZf7egURlTkREpIAW9avRp11D3v4ujc17DnodJyC8OnstY2et4dDhXH7JysHh+CUrh0OHcxk7aw2vzl7rdcQKS2VORESkEIMuawYORs1Y7XUUz2VkZvPKrBQOHs4pdP7BwzmMnbWGA5nZZZxMQGVORESkUNFnV+b2Lufwrx/TWbl1n9dxPDVt6VZ8BQYAnr/j2Nc+g2nLtpZlLMmjMiciInIC/bvHERURyl+mrvI6iqd2ZGSSWeCo3Nytxw7bkpmdy/b9mWUZS/KozImIiJzAWZXD6ZcYx6yV2/l+3S6v43giMzuHtdszKPhQjEZVco95HRHqo07ViDJMJkeozImIiBTh/37VhHrVInluykpP7tj0yoHMbN6cu45uf/mKTxamQ4HHrF7S4Ngyl+ugZ6t6ZZhQjlCZExERKUJkWAiDLmvG4o17mLK0/F8TtueXLF76cjW/en4Wz3yxgphaUbx/1wX84bJmVDrqiRg1I/+3TniIjwE94qgSoWcReEF/6iIiIidxfYdo3vxmHSOnreKylnUJCyl/x0K27zvEm9+k8sH36zmQlcOlLerSr3ss7RufDcCv4mpiZrwyK4UQM4wcKof5OHg4lyoRIdzVtYm3H6ACU5kTERE5iRCf8cgVzbnrnQWM/+9Gftv5HK8jlZoNu37htTlr+XRBOtm5uVx9XgN+lxhL83rHPlXBzOjfPY7buzRh+rKt5GxexjN9WlElIpT73lvI375O5cFLm3r0KSo2lTkREZFi6NG8Duc3qcGYL1O4rl3DoD+luHLrPv46ey2fL95MqM/HDR2jua9bDOfUrFLkelERoVzXPprZ+9aQ2D4agKva1mfc7DX0TmjAubWKXl9KX/k7TiwiInIGmBmPJjVnZ0Ymb85N9TrOKftxw8/c/c4CrnhpLjOWb+Pui2KY+0h3hvdpc9IidyJDr2pJRIiPP01YWqFuEgkUwf1rhYiISBlq3/hserWux+tz1nJr58bUigqOoTicc3y7ZhfjvlrDvHW7OKtyGA9d2pQ7ujThrMrhp739OtUiGXxFPEMnLmPS4s1ck9CwFFJLcenInIiISAk83DOeQ9m5vDwzxesoJ5Wb65i6dCvXjPuW37z1A2t3ZPDElS349pEePHRps1IpckfcesE5nBddnaf/s4K9Bw+X2nbl5FTmRERESiC2dhR9OzXiwx82kLbzgNdxCnU4J5d//5jO5S/N4f73F7L34GGeu64Ncx/pzt0XxZyR6/1CfMazfdqw+0AmI6etLPXty4mpzImIiJTQg5c0JSzEx8jpgfWYr0OHc3hvXhqJI2cz6J+LCfUZY/omMHPQxfz6/MZEhIacdBuno3XD6tzR5Vw++GEDizb8fEbfS/5HZU5ERKSE6lSL5J6LzuWLn7aweOOeIpdNS0ujUqVKJCQkADB16lTi4+OJi4tjxIgRha7z2muv0aZNGxISEujatSvLly8/Zv6GDRuIiorihRdeAGBFyjqatevM2Q3O5a6rL2b/wom8dXtHpjx4Ed988BLRDRvkL3umDbq8GXWrRvLHz5aSnZN78hXktKnMiYiInIJ7usVQs0o4I4rxmK/Y2FiSk5PJycmhf//+TJkyheXLl/PRRx8dV9QAbrnlFpYsWUJycjJDhgxh0KBBx8wfOHAgvXr14kBmNi9OX0Wf175n/3m/5oYRnzBl1tccWjyF+m4XZsbIkSO5//77S/WzFyUqIpQnr27J8i37+Md3aWX2vhWZypyIiMgpqBoZxgM94pi3bhezV+8o1jrz588nLi6OmJgYwsPD6du3LxMnTjxuuWrV/jdg74EDBzD734NRJ0yYQJ0GjdkRWptxX61h7Fdr6N4ununP3MF7d13AJW2b0KJFCzZt2nT6H/IUXdG6Hj2a12HUjNVs3nPQsxwVhcqciIjIKbrlgnNoXKMyz09ZSU7uycdX27RpE40aNcp/HR0dfcLSNW7cOGJjYxkyZAgvv/wyAEvTttFvyJNMj+zKT+l7aVG/GjMGduOvv+lAm+jqgP+07qJFi7jgggtK4ROeGjPjqd6tyHWOpz5f5lmOikJlTkRE5BSFh/p4uGc8K7fuZ8Kikx8JK+x07NFH3Y7Wv39/1q5dy/PPP8/Djw+l/wc/8qubfwetk/hN13ju6NKEq89rQFydqvnrZGRkcP311/PSSy8dc3TPC41qVObBS5oxbdk2vly+zdMs5Z0GDRYRETkNV7Wpzxtz1jFqxmqubFufyLAT3zEaHR3Nxo0b81+np6fToEGDEy4/P3U30w7G8PmkSbRqeQc1DmwgZ+FC3vnxI/bs2YPP5yMyMpIBAwZw+PBhrr/+em699Vauu+66Uv2Mp+rui87ls0XpPDlpGV3ialI5XLXjTNCRORERkdPg8xmP9WrOpj0HeW/e+iKX7dSpEykpKaSmppKVlcX48ePp3bv3Mcs453hv2vfc+Np33PS3eXwzazrRTWL45tEepC5dwIb160lLS+Ohhx7i8ccfZ8CAATjnuOuuu2jRosVxN0t4KSzEx7N92rBpz0HGBMEgy8FKFVlEROQ0dYmrRbdmtRn71Rpu6tiI6pXDCl0uNDSUsWPH0rNnT3Jycrjzzjtp1aoVAE/86U9Y7VgWuli+eW8k2Rt/ola1ypzTsA6v/ns81SsVvk2Ab7/9lvfeey9/OBOA4cOHk5SUVPoftoQ6NanBzR0b8dbcVPq0a0jzet6e/i2PVOZERERKwaNXNOfKV+by16/X8miv5idcLikp6ZiSlZWdy2eL0vm2+iWkbj5ATO0c3nptHNckNCQ89MQn0P785z/nf9+1a9eAfsD9o72aM2PFNv742VI+ue9CfL7CrxOUU6PTrCIiIqWgZYNq9EloyNvfppKyfT//WpjOa1+vZdqy7ezZszf/iNkRv2Rl8/dvUrl45Fc88q8lVIkI4dVb2zNj4MXc2LFRkUWuJAYPHsz7779PlSpVSmV7p+LsKuE8ntSChet/5p8LNp58BSkRHZkTEREpJQMva8rE5M1cMXoOEWEhZGXnEh7qI+r/XueeHk1xzrHvYDbvzkvj7e/S2H0gi/PPrcGI69vSrWmtE97ZejpGjhzJyJEjS327JXV9+4Z8smAjz01ZyaUt61IrKsLrSOWGypyIiEgpmbR4C2aQnQu/ZOUAkJ3331dmpvD1qh0s37KPjMxsejSvQ7/EWDo2qeFl5DJjZjzbpzW9xsxl+OQVjLop4eQrSbGozImIiJSCjMxsXpmVQvYJBg8+lJ3L/LTd9Gpdjwd6NKVlg4p3I0Bcnarc1y2WsV+t4YYO0XSJreV1pHJB18yJiIiUgmlLt+I7yWnSSmE+LmtZt0IWuSMG9IijcY3KPDFhKZnZOV7HKRdU5kRERErBjoxMsrJzi1zmcI5j+/7MMkoUmCLDQhh2TSvW7TjA375e53WcckFlTkREpBTUjoo46R2oEaE+6lTVhf+J8XW4sm19xn61hrSdB7yOE/RU5kREREpBz9b1yD3JWG+5Dnq2qldGiQLb0KtaEhHi408Tlwb0GHnBQGVORESkFERFhPJAj6ZUOsGzWSuFhTCgRxxVInTvIUDdapE83DOeuSk7+fynLV7HCWoqcyIiIqWkX2IsA3rEERnmo0p4CKE+o0p4CJFhPgb0iKNfYqzXEQPKbzqfQ9vo6jz9n+XsPXjY6zhBS78eiIiIlBIzo3/3OG7v0oTpy7ayfX8mdapG0LNVPR2RK0SIz3j22jZcM+4bXpi2iqevbe11pKCk/7NERERKWVREKNe1j/Y6RlBoE12d2y5swjvz0ri+QzQJjc7yOlLQ0WlWERER8dQfLm9GnaoR/PGzJWTnFD28ixxPZU5EREQ8VTUyjCevbsWyzft4Z956r+MEHZU5ERER8Vyv1vXoHl+bUdNXsWXvQa/jBBWVOREREfGcmTHsmtbkOMdTk5Z7HSeoqMyJiIhIQGhUozK/v6QpU5dtZeaKbV7HCRoqcyIiIhIw7u4aQ9M6UQyduIxfsrK9jhMUVOZEREQkYISH+ni2Txs27TnIyzPXeB0nKKjMiYiISEA5/9wa3NQxmjfnrmPV1v1exwl4KnMiIiIScB7t1YKqkaH88bMl5OY6r+MENJU5ERERCTg1qoTzeFILFqz/mU8WbvQ6TkBTmRMREZGAdEOHaM4/twbPTVnJroxMr+MELJU5ERERCUhmxvA+rTmQmc3wySu9jhOwVOZEREQkYMXVqcq93WL414/pzFu7y+s4AUllTkRERALagO5NaVSjEn+csITM7Byv4wQclTkREREJaJXCQ3j6mtas23GAN+as8zpOwFGZExERkYCXGF+HK9vU55VZa1i/64DXcQKKypyIiIgEhaFXtyQsxMcTE5binMaeO0JlTkRERIJC3WqRPHx5M+am7OQ/P23xOk7AUJkTERGRoPHbC5vQpmF1hv1nOfsOHfY6TkBQmRMREZGgEeIzhvdpw66MTF6ctsrrOAFBZU5ERESCSpvo6tx2YRPe/X49izfu8TqO5zwpc2bWz8xSzeyQmS00s4uKWPZiM/vOzHaZ2UEzW2lmD5dlXhEREQksf7i8GbWjInj8syVk5+R6HcdTZV7mzOxmYAwwHGgHfAdMMbPGJ1glA3gZ6Aa0BJ4BnjKzfmUQV0RERAJQ1cgwnry6Fcs27+Pdeeu9juMpL47MDQL+4Zx7wzm3wjn3ALAF+F1hCzvnFjrnxjvnljnnUp1z7wPTgBMezRMREZHyL6lNPRLja/Pi9FVs3XvI6zieKdMyZ2bhQAdgeoFZ04EuxdxGu7xlvy7ddCIiIhJMzIxhvVuTnet46vNlXsfxjJXloHtm1gDYBFzsnJtz1PShwK3Oufgi1k0HagOhwFPOuWEnWO5e4F6AunXrdhg/fnwpfoLiycjIICoqqszfV06f9l3w0r4LXtp3wSmQ9tvna7P4V8phHmofQUKdUK/jnLLu3bsvdM51LOl6Xn3igg3SCplW0EVAFNAZeN7MUp1z7x23YedeB14H6Nixo0tMTDz9tCU0e/ZsvHhfOX3ad8FL+y54ad8Fp0Dab1265rL45bl8mprDfddeRKXwEK8jlamyvmZuJ5AD1CswvQ6wragV866XW+KcewMYBfz5jCQUERGRoBIe6uPZa1uT/vNBXp6V4nWcMlemZc45lwUsBC4rMOsy/He1FpcPiCitXCIiIhLcLoipyY0donljzjpWb9vvdZwy5cXdrKOAO8zsbjNrYWZjgAbAawBm9q6ZvXtkYTN7wMyuMrOmeV93AQ8D73uQXURERALUXlO9bAAAD4lJREFUY0ktqBoZyh8/W0JubtndE+C1Mi9zzrmPgYeAJ4BkoCuQ5Jw7MkhM47yvI0KA5/OWXQD0Bx4FHi+rzCIiIhL4alQJ57GkFvw37Wc+XZjudZwy48kNEM65V4FXTzAvscDrl4CXyiCWiIiIBLkb2kfz6YJ0hk9ZwaUt61KjSrjXkc44PZtVREREyg2fz3imT2syDmUzfPIKr+OUCZU5ERERKVea1a3Kvd1i+HRhOt+v2+V1nDNOZU5ERETKnQd6NKVRjUo8MWEpWdm5Xsc5o1TmREREpNypFB7CsN6tWbM9gzfmrvM6zhmlMiciIiLlUvfmdUhqU4+XZ6awftcBr+OcMSpzIiIiUm4NvaoVYSE+hk5cRlk+j74sqcyJiIhIuVWveiR/uLwZX6/eweQlW72Oc0aozImIiEi5dtuFTWjdsBpPfb6MfYcOex2n1KnMiYiISLkW4jOG92nDjoxMRk1f7XWcUqcyJyIiIuVe2+izuK3zObwzL42f0vd4HadUqcyJiIhIhfCHnvHUjorg8c+WkJN78psh0tLSqFSpEgkJCQBMnTqV+Ph44uLiGDFiRKHrjBo1ipYtW9K2bVsuueQS1q9fnz8vJCSEhIQEEhIS6N27d/70mTNn0r59e4CWZvaNmcUBmNlAM9tgZmOLyqkyJyIiIhVCtcgwhl7dkqWb9vHuvLRirRMbG0tycjI5OTn079+fKVOmsHz5cj766COWL19+3PLt2rVjwYIF/PTTT9xwww0MGTIkf16lSpVITk4mOTmZSZMm5U//3e9+xwcffACwHPgQeALAOTcaGHqyjCpzIiIiUmFc2aY+3ZrV5sXpq9m691Cx15s/fz5xcXHExMQQHh5O3759mThx4nHLde/encqVKwPQuXNn0tPTT7ptM2Pfvn1HXlYHNhc7GCpzIiIiUoGYGU9f04rDObk8/Z/jj6ydyKZNm2jUqFH+6+joaDZt2lTkOm+99Ra9evXKf33o0CE6duxI586dmTBhQv70N998k6SkJIC2wG+Bws/hnoDKnIiIiFQo59SswgM94vhiyRa+WrW9WOsUNuCwmZ1w+ffff58FCxYwePDg/GkbNmxgwYIFfPjhhzz00EOsXbsWgNGjRzN58mSAn4C3gVEl+DgqcyIiIlLx3Nstlrg6UQyduJSDWTknXT46OpqNGzfmv05PT6dBgwaFLvvll1/y7LPPMmnSJCIiIvKnH1k+JiaGxMREFi1axI4dO1i8eDEXXHDBkcU+BrqU5LOozImIiEiFEx7q45lrW7Nx90FemZVy0uU7depESkoKqampZGVlMX78+GPuSD1i0aJF3HfffUyaNIk6derkT//555/JzMwEYOfOnXz77be0bNmSs88+m71797J6df74d5cBK0ryWUJLsrCIiIhIedE5piY3dIjm9TnruLZdQ5rVrXrCZUNDQxk7diw9e/YkJyeHO++8k1atWgEwdOhQOnbsSO/evRk8eDAZGRnceOONADRu3JhJkyaxYsUK7rvvPnw+H7m5uTz66KO0bNkSgDfeeIPrr78eoCX+a+buLMnnUJkTERGRCuuxXs35csU2nvhsKR/f17nI6+CSkpKO3KhwjGHDhuV//+WXXxa6bpcuXViyZEmh8/r06UOfPn0ws+XOucSSfQKdZhUREZEKrGZUBI/1as78tN18svDYYURCQkLYu3dv/qDBZc3MBgKPAfuKWk5H5kRERKRCu7FDIz5dmM5zk1dwYUxN5qfuZkdGJrWjIlixJpWoCG/qUt6gwaNPtpzKnIiIiFRoPp/xzLWt6TVmLokjvyIiLISs7FzCQ338ccISHujRlH6JsUWegvWSypyIiIhUeF+u2I7PjKQlsxgy510a7NvJ5mq1+Eu32xiLv8T17x7nccrCqcyJiIhIhZaRmc0rs1JIWjKLEVPHUjnbP4RI9L4djJjqf8b9WOCOLk2o4tEp16LoBggRERGp0KYt3YrPjCFz3s0vckdUzs5kyJx38RlMW7bVo4RFU5kTERGRCm1HRiZZ2bk02Lez0PkN9u0kMzuX7fszC53vNZU5ERERqdBqR0UQHupjc7Vahc7fXK0WEaE+6lSNKHS+11TmREREpELr2boeuc7xl2638UvosYXtl9AI/tLtNnId9GxVz6OERQu8q/hEREREylBURCgP9Giaf9dqwbtZZyRcyoAecQF58wOozImIiIjQLzEWgFdwzGx3KZnZuUSE+shxjgd6xOXPD0QqcyIiIlLhmRn9u8dxe5cmTF+2le37M6lTNYKereoF7BG5IwI7nYiIiEgZiooI5br20V7HKBHdACEiIiISxFTmRERERIKYypyIiIhIEFOZExEREQliKnMiIiIiQUxlTkRERCSIqcyJiIiIBDGVOREREZEgpjInIiIiEsRU5kRERESCmMqciIiISBBTmRMREREJYipzIiIiIkFMZU5EREQkiKnMiYiIiAQxlTkRERGRIKYyJyIiIhLEzDnndYYzxsx2AOs9eOtawE4P3ldOn/Zd8NK+C17ad8FJ+630neOcq13Slcp1mfOKmS1wznX0OoeUnPZd8NK+C17ad8FJ+y1w6DSriIiISBBTmRMREREJYipzZ8brXgeQU6Z9F7y074KX9l1w0n4LELpmTkRERCSI6ciciIiISBBTmRMREREJYipzpczM+plZqpkdMrOFZnaR15mkaGb2mJn918z2mdkOM/vczFp7nUtKxsweNzNnZmO9ziInZ2b1zeydvJ+5Q2a23Mwu9jqXFM3MQszs6aP+nUs1s2fMLNTrbBWZylwpMrObgTHAcKAd8B0wxcwaexpMTiYReBXoAvQAsoEvzayGl6Gk+MysM3AP8JPXWeTkzOws4FvAgCuBFsADwHYvc0mxPAL0B34PNAcezHv9mJehKjrdAFGKzOwH4Cfn3D1HTUsBPnXO6X/0IGFmUcBe4Frn3Ode55GimVl14Ef8ZW4osNQ5N8DbVFIUMxsOXOyc+5XXWaRkzOw/wC7n3O1HTXsHqOmcu8q7ZBWbjsyVEjMLBzoA0wvMmo7/iI8Ej6r4fzZ+9jqIFMvr+H9hmuV1ECm2a4EfzOxjM9tuZslmNsDMzOtgclLfAN3NrDmAmbXEf0ZjsqepKjid4y49tYAQYFuB6duAS8s+jpyGMUAyMM/rIFI0M7sHiAN+63UWKZEYoB8wGhgBJACv5M3TNY+B7Xn8v/AuN7Mc/D3iWefcq97GqthU5kpfwfPWVsg0CVBmNgroCnR1zuV4nUdOzMzi8V+fepFzLsvrPFIiPmDBUZefLDKzpvivvVKZC2w3A7cBtwDL8BfxMWaW6px7y9NkFZjKXOnZCeQA9QpMr8PxR+skAJnZaKAv0N05t87rPHJSF+I/Ir70qLNzIUA3M7sfqOKcy/QqnBRpC7C8wLQV+C+ml8A2EnjBOTc+7/USMzsH/w0QKnMe0TVzpSTvyMBC4LICsy7Df1erBDAzG4P/N80ezrmVXueRYpkAtMF/ZODI1wJgfN73OloXuL4F4gtMawas9yCLlExl/AcujpaD+oSndGSudI0C3jOz+fj/srofaAC85mkqKZKZjcN/zdW1wM9mduToaoZzLsO7ZFIU59weYM/R08zsALDbObfUm1RSTKOB78zsj8DH+Idy+j3wuKeppDg+Bx41s1T8p1nbAYOAdz1NVcFpaJJSZmb9gCFAfWApMNA5N8fbVFIUMzvRD8FTzrk/l2UWOT1mNhsNTRIUzOxK/Nc8xgMb8F8r94rTP0oBzcyqAk8DffBfRrQF/9HwYc65Q15mq8hU5kRERESCmM5xi4iIiAQxlTkRERGRIKYyJyIiIhLEVOZEREREgpjKnIiIiEgQU5kTERERCWIqcyISNMzsH2a2IO/7883szx7luNfMri1kepqZveBFJhGpuDTOnIgEDTOLBSo555aa2QD8g8zaydY7AzkW4B+c+I4C09sBu5xzG8o6k4hUXHqcl4gEDefc2jO1bTOr5Jw7eDrbcM4tKq08IiLFpdOsIhI0jpxmNbM7gFfyprm8r9lHLdfazL4ws/15X58c9cxdzCwxb52eZjbJzDLwP04KM/uDmf3XzPaa2TYz+9zM4o5adzbQAbj9qPe+I2/ecadZzewmM1tiZplmttHMnjWz0KPm35G3jTZmNsPMDpjZSjO7rsB2uprZXDPbl/eVbGY3ltafrYgEL5U5EQlGXwAv5n1/Yd5XP4C84vUtEAn8FrgDaAV8bmYFT8m+BSwGeud9DxCNv9hdA9wDhADfmln1vPn9gJXA5KPe+4vCQprZ5fgfJP9j3vZeAR7O235BHwKT8D/zMgUYb2bRedupBvwHWAdcD9wAvAecdaI/IBGpOHSaVUSCjnNuh5ml5X3/fYHZTwJbgV7OuSwAM/sJfwFL4tji9Ylz7k8Ftj3wyPdmFgLMALbjL2PvOueWm9kBYEch713QMGC2c+72vNdT8/rkc2b2jHMu/ahlRzvn/p73vguBbcBVwGtAM6A6MMA5tz9v+ekneW8RqSB0ZE5EyptLgc+AXDMLzTulmQqkAR0LLHvcETUz65x3unMXkA38AkThL1TFllcE2wOfFJj1Mf6/ey8sMD2/nDnnduEvkNF5k9YCGcCHZnaNmemInIjkU5kTkfKmFvAIcLjAVwzQqMCy245+YWaN8ZcqA+4DfgV0wl+sIk8hR1jB9zjqdY0C0/cUeJ115D2dcz8Dl+dt75/AjrxrAmNKmElEyiGdZhWR8mY3/iNzbxYyb2eB1wXHZroCqAxc45w7AJB3ZK9g8SqOnfhLZJ0C0+selbPYnHPzgCvMrBL+o4+j8F9n1/kUsolIOaIyJyLB6sj1cJHOuUNHTZ8JtAYWupIPpFkJyMV/evWImzj+78r8o2Yn4pzLybv27UbgrwW2lwvMK2G2I9s9iP9mjtbAY6eyDREpX1TmRCRYrcz774NmNgvY55xbBfwZmA98YWZ/x3+ErCFwGfAP59zsIrY5C//dq2+b2Vv474J9mONPga4EeppZT2AXkJp3nVtBTwLTzOxtYDzQBngaeKPAzQ9FMrMrgTuBCcCGvM9zX15eEangdM2ciASrucBI4EHgB+BvAM651fhPPf4CvA5MAZ4CMoE1RW3QObcE+D/gAvxDgdyC/8ja3gKLPgOswH/92n+Bq0+wvelAX/w3XnwOPIR/SJUBJfmgebkdMBz/NX1/AabiL3giUsHpcV4iIiIiQUxH5kRERESCmMqciIiISBBTmRMREREJYipzIiIiIkFMZU5EREQkiKnMiYiIiAQxlTkRERGRIKYyJyIiIhLEVOZEREREgtj/A5D4b/mBlJnG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78" name="AutoShape 6" descr="data:image/png;base64,iVBORw0KGgoAAAANSUhEUgAAAnMAAAH5CAYAAADqc7gtAAAABHNCSVQICAgIfAhkiAAAAAlwSFlzAAALEgAACxIB0t1+/AAAADl0RVh0U29mdHdhcmUAbWF0cGxvdGxpYiB2ZXJzaW9uIDIuMi4zLCBodHRwOi8vbWF0cGxvdGxpYi5vcmcvIxREBQAAIABJREFUeJzs3Xl8VPW9//HXZyYrCTsTtrCHREAgCNQVErWKUqXWDaz31qXqbXG5ta29t9Xaau+9+mu99YqUti63VGvZtCq9raIVgiguBEVkkR1NWMNOAtlmvr8/ZsAQkhAgmTOTvJ+PxzwmZ/+cOYH55Luacw4RERERiU8+rwMQERERkVOnZE5EREQkjimZExEREYljSuZERERE4piSOREREZE4pmROREREJI4pmRORRjGz75rZDjMrNbPOkff+UbjuzWb2TnNfp9Y1u5rZ22Z20Mz+O5rXjiYz+4mZPeNxDK+Z2U1exiAS7xK8DkBEGs/MNgNdgSBQBSwGvuOcK2qC897mnPtHPdsTgV8D5zjnPomsTq+xfTpQ7Jx74HTiiCF3ALuAdq4FD8bpnPuvIz+bWV9gE5DonKtujuuZ2c+BLOfcP9WI4fLmuJZIa6KSOZH4c6VzLh3oDuwAnozCNbsCKcDKKFwrFvQBVp1KImdmnv2R3FqvLdLaKZkTiVPOuXLgRWDwkXVmlmxmj5nZF5Eq0d+ZWWpkWxcz+z8z22dme8xskZn5zOx5oDfw10jV6Y9qXsfMsoE1kcV9ZjY/st6ZWZaZ3QHcCPwocvxfa8caieOxWuteNbPvR37+dzPbEKnWXGVm36jrns2sb+S6CTXWFZjZbTWWbzWz1Wa218zmmVmfyHozs8fNbKeZ7Tez5WZ2Zh3XmA7cVON+vhr5XP/HzLZGXv9jZsmR/fPNrNjM/s3MtgN/qCf2+uI60WfTw8xeMrMSM9tkZvfU2O/nZvaimf3JzA4A/25mh8ysc419RkaOTawjpp+b2Z8ii29H3vdF7vvchuKObHNmdqeZrQPWRdY9YWZFZnbAzJaa2ZjI+suAnwATI+f/pPbzi/w+PmBmn0ee03Nm1r7Ws78p8vu9y8zur+uzFmltlMyJxCkzawNMBN6vsfr/AdlALpAF9AQejGz7AVAMBAiXtP0EcM65fwa+IFLi55z7Zc3rOOfWAkMiix2ccxfV2v4U8ALwy8jxV9YR7p8Jf4lbJPaOwKXAzMj2DcAYoD3wEPAnM+t+Eh8HkfNeFbmvqyP3uQiYEdl8KTCW8OfTgfBnt7v2OZxzN9e6n38A9wPnEP5chwNfAWpWKXcDOhEu0bvjJOOq97MxMx/wV+ATws/yYuB7Zjauxum/Tjip7wD8N1AAXF9j+z8BM51zVXV+aF8aG3nvELnv904Q9xFXAWfz5R8VSwh/Tp0i9zbHzFKcc68D/wXMipx/eB0x3Bx5XQj0J1yVP7XWPhcAOYQ/iwfNbNAJ7kukxVMyJxJ/XjGzfcAB4BLgVxAueQJuB+51zu1xzh0k/OU5KXJcFeGq2T7OuSrn3KIotgdbBDjCCRvAtcB7zrmtAM65Oc65rc65kHNuFuFSnq+cwnX+BXjEObc60u7rv4DcSGlSFdAWOAOwyD7bGnneG4GHnXM7nXMlhBPOf66xPQT8zDlX4Zw7fJJxNfTZjAYCzrmHnXOVzrmNwNN8+UyJ7PtK5LM7DPyRcAKHmfmBG4DnG3mfJxP3EY9Eft8OAzjn/uSc2+2cq3bO/TeQTDj5aowbgV875zY650qBHwOT7Ngq3Iecc4cjbTc/IZxci7RqSuZE4s9VzrkOhL8k7wIWmlk3wiUnbYClFq5K3Qe8HlkP4aRvPfCGmW00s3+PVsCRpHEm4cQC4JuES78AMLNvmdmyGnGfCXQ5hUv1AZ6ocZ49gAE9nXPzCZfy/AbYYWZPmVm7Rp63B/B5jeXPI+uOKIlUe59KXA19Nn2AHkeOixz7E8Ilq0fU7vzyKjDYwj2NLwH2O+c+bOR9Njru+q5vZj+IVMvujxzTnsY/y7o+5wSOvd/tNX4+RI2OOCKtlZI5kTjlnAs65/5CuGfrBYR7Xx4GhjjnOkRe7SOdJXDOHXTO/cA51x+4Evi+mV185HSnG04j9pkBXBsp1TkbeAkgsvw04cS0cyRRXUE4aaitLPLepsa6bjV+LgL+pcb9d3DOpTrnFgM456Y450YSrjbOBu5r5P1tJZzYHNE7su6IE91/g3FRz2cTOW5TrePaOufG13ftSFI5m3Ap1z/T+FK5uu7hRHEfc1ykfdy/Ea7m7Rh5lvv58lme6HOq63OuJtzRR0TqoWROJE5Z2NeBjsBq51yIcFL0uJllRPbpeaR9lZldYeEOC0a4ijYYeUH4y/J0xow74fHOuY+BEuAZYJ5zbl9kUxrhL/mSSJy3EC6Zq+scJcAW4J/MzG9mtwIDauzyO+DHZjYkcq72ZnZd5OfRZnZ2pCNAGVDOl/d/IjOAB8wsYGZdCLdD/NMJjqmp3rgi91XfZ/MhcMDCnStSI/d8ppmNPsH1niPc9mzCScRZQri6uOZzbDDuOrQlnHyVAAlm9iBQs/RzB9A30hawLjOAe82sn5ml82Ubu2YZKkWkpVAyJxJ//mpmpYQTsv8EbnLOHRky5N8IV6W+b+Hejf/gy/ZKAyPLpcB7wDTnXEFk2yOEk5V9ZvbDU4jpWcJVe/vM7JUG9psBfJVww3gAnHOrCDfcf4/wl/1Q4N0GznE74RK13YRL2I6WEjnnXibcCWRm5P5XAEfGMWtHONndS7j6bjdwTC/SBvwHUAgsBz4FPoqsa5QTxHVEXZ9NkHApai7hMeB2EU742p/geu8STsw+cs5tbmSMhwj/Pr0beY7nNDLumuYBrwFrCX/G5RxbDTsn8r7bzD6q4/j/JVyS+Dbh+y0H7m5M/CKtmUWv/bOIiESLhYeQ+bNzztMZHkSk+SmZExFpYSLVsG8CvSK9mkWkBVM1q4hIC2JmfyRcnf49JXIirYNK5kRERETimErmREREROKYJ8mcmU228ByD5VZj7r4G9v9mZEDRQ2a23cLzEHZr6BgRERGR1iDq1axmNpHwuEeTgXci77cAg51zX9Sx//mEu6n/EHiF8Ejg04C9zrmLa+9fU5cuXVzfvn2bNP7GKCsrIy0tLerXldOnZxe/9Ozil55dfNJza3pLly7d5ZwLnHjPY3mRzH0ALHfO3V5j3TrgRefcj+vY/4fA3c65PjXW3QI8eWRk+/qMGjXKFRYWNl3wjVRQUEB+fn7UryunT88ufunZxS89u/ik59b0zGypc27UyR4X1WpWM0sCRgJv1Nr0BnBePYe9C3Q3sysjI953ITzJ9N+bL1IRERGR+BDVkjkz60F4Kp4859zbNdY/CNzonMup57hrgD8AqYQnXX4T+Lpz7nAd+94B3AHQtWvXkTNnzmzy+ziR0tJS0tM193M80rOLX3p28UvPLj7puTW9Cy+88JRK5hKaI5hGqJ1BWh3rwhvMBgNTgF8QniqmO/Ar4PfAt447sXNPAU9BuJrViyJgFT3HLz27+KVnF7/07OKTnlvsiHYyt4vwxNa1e6JmEJ6TsS4/Bj50zv0qsrzczMqARWZ2v3OuqJ7jRERERDxRVVVFcXEx5eXlx21LSUkhMzOTxMTEJrlWVJM551ylmS0FLuHLCZeJLL9Uz2FtCCeANR1ZtqaNUEREROT0FRcX07ZtW/r27YvZl+mKc47du3dTXFxMv379muRaXowz92vgZjO7zcwGmdkTQA/gdwBm9pyZPVdj/78CXzez75pZ/8hQJVOAj+oaykRERETEa+Xl5XTu3PmYRA7AzOjcuXOdJXanKupt5pxzs8ysM/AA4fZvK4DxzrnPI7v0rrX/dDNrC9wF/DewH1gA/Ch6UYuIiIicnNqJ3InWnypPOkA456YRHvi3rm35dax7EniymcMSERERiTuam1VO2ubNm0lNTSU3NxeA119/nZycHLKysnj00UfrPObee+8lNzeX3NxcsrOz6dChAwALFiw4uj43N5eUlBReeeUVAG688UZycnI488wzufXWW6mqqgJg1qxZZGVlccUVV8T1/U2dOpWsrCzMjF27dh09V3Pfn4iItDDOuRb7GjlypPPCggULPLlutGzatMkNGTLEOedcdXW169+/v9uwYYOrqKhww4YNcytXrmzw+ClTprhbbrnluPW7d+92HTt2dGVlZc455/72t7+5UCjkQqGQmzRpkps2bdrRfRcsWOC+9rWvNeFdfXneaN3fRx995DZt2uT69OnjSkpKjoujOe6vJWvp/+5aMj27+KTn1rBVq1a5UChU57ZQKORWrVp13Hqg0J1CvqOSOTktH374IVlZWfTv35+kpCQmTZrEq6++2uAxM2bM4IYbbjhu/Ysvvsjll19OmzZtABg/fjxmhpnxla98heLi4ma5h4Y05/2NGDECL+YOFhGR5peSksLu3btxtSZncJHerCkpKU12La8GDZYWYsuWLfTq1evocmZmJh988EG9+3/++eds2rSJiy666LhtM2fO5Pvf//5x66uqqnj++ed54oknmibokxCN+xMRkZYnMzOT4uJiSkpKjtt2ZJy5pqJkTk5L7b84oOFeOjNnzuTaa6/F7/cfs37btm18+umnjBs37rhjJk+ezNixYxkzZszpB3ySonF/IiLS8iQmJjbZOHInompWOS2ZmZkUFX05CUdxcTE9evSod/+ZM2fWWQU5e/ZsvvGNbxw3GvZDDz1ESUkJv/71r5su6JPQ3PcnIiJyupTMyWkZPXo069atY9OmTVRWVjJz5kwmTJhQ575r1qxh7969nHvuucdtq6ud2TPPPMO8efOYMWMGPp83v6rNeX8iIiJNQcmcnJaEhASmTp3KuHHjGDRoENdffz1DhgwB4MEHH2Tu3LlH950xYwaTJk06rppy8+bNFBUVkZeXd8z673znO+zYsYNzzz2X3NxcHn744ea/oVqa8/6mTJlytE3FsGHDuO2225r/hkREpMVRmzk5bePHj2f8+PHHra+dfP385z+v8/i+ffuyZcuW49ZXV1c3SXynq7nu75577uGee+5pkhhFRKT1UsmcNFppRTUvLS3mz0uK2L5rD8OGD/ckjlmzZjF58mQ6duzYLOf3+/3s37//6KDB0dbc9yciIi2LSubkhJxzTCvYwJPz1+Ezo7I6RMYd/0ulc/xmwXom5w9o8nnmGjJx4kQmTpzYpOcsrahm3orthEor2L3TWL1+E+nJ3vzzaI77ExGRlkvJnJzQtIINTJ2/nvKq0NF11ZVBAKbOXw/AnRdmeRLb6aqdqE7OqWTahyu4/5VPufuigVFPVEVERE6WqlmlQaUV1Tw5fx2Hq4J1bj9cFWTq/PWUVcRG+7aTVTNRPVQZxOE4VBmkvCrE1PnrmVawwesQRUREGqSSOWnQvBXb8Z2gZKoqGOKW6UsYEEjD7zP8Zvh9Pvw+jn03I8Fv+MxI8Bk+37Hv4ePCr6PbIvv663vVOCah9nH+Y7fXPu5wVZAn5687psSxpiOJ6s3n9SXNoypXERGRE9E3lDSopLSCyuq6k50jqkOO1VsPsGlXGaGQozrkjr4HnSMYCr/iQcHWYwurfQbzVm7n6rOabtoVERGRpqRkThoUSE8mKcF3tI1cXdKS/Dz09SENJjzOOUKOo4ld0DmCwfB7dShEKMSx7y6SDNb1cideXzOhDDlHddAdd84PNu1m8frd1EwzP917bClkRXWInQcrTvdjFBERaTZK5qRB487sxv2vfNrgPiEH44Z0a3AfM8Nv4PfFTmeCl5am8vEX+zhUI1GtDB0bX3KCj4y2ydEOTUREpNHUAUIalJ6cwN0XDSShniQsNdHPXRdlxWWbsnFndiPkjq3+9XHscmMSVRERES8pmZMTumNMP5ITfPgsXKWa4DPSkvykJPq466IsJucP8DrEU3IkUU1N9B9d1yPty+3xnKiKiEjroW8pOaG31+2irDLIE5NyCYYcOw9WkNE2mXFDusV9onMkEX1y/jr8ZvRLr6K4zEhOsLhOVEVEpPWI729iiYrZhUV0SU9i/NDuJPpbVmGumXHnhVncdF5f3li5nS/WrmDRjiAPXjmEG8/u43V4IiIiJ9Syvpmlye0qreCt1Tu5+qzMFpfI1ZSenMDVZ2UyvGsygbbJvL9xj9chiYiINErL/XaWJvHyR1uoDjmuG9k6xlkzM/KyAyxaVxI3Y+OJiEjrpmRO6uWcY3ZhESN6d2Bg17ZehxM1edkB9h2q4pPifV6HIiIickJK5qRey4r2sW5nKdeP6uV1KFE1ZmAXfAYFa0q8DkVEROSElMxJvWYXFpOa6OeKYd29DiWqOrRJIrdXBxauVTInIiKxT8mc1OlwZZC/frKV8UO70zYl0etwoi4/J4PlxfvYXaqpvEREJLYpmZM6vbZiG6UV1Vw/qnV0fKgtLzuAc/DO+l1ehyIiItIgJXNSp1lLiujbuQ1f6dfJ61A8MbRnezqlJandnIiIxDwlc3KczbvK+GDTHq4b1Quzuudkbel8PmPswC68vbaEkIYoERGRGKZkTo7z4tJifAZXn9XT61A8lZ+Twe6ySlZs3e91KCIiIvVSMifHCIYcLy4tZmx2gO7tU70Ox1NjBnbBDBaqqlVERGKYkjk5xqJ1JWw/UM7EVja2XF06pyczrGd7CjREiYiIxDAlc3KM2YVFdEpL4uJBXb0OJSbkZQf4+Iu97D9U5XUoIiIidVIyJ0ftKavkzVU7uCq3J0kJ+tUAyMvJIORg0XqVzomISGzSN7Yc9crHW6gKOq4f3TrHlqtLbq8OtE9NVLs5ERGJWUrmBADnHLMLixiW2Z4zurXzOpyY4fcZYwZ2YeHaEpzTECUiIhJ7lMwJACu2HOCz7Qe5Xh0fjpOXHWDnwQpWbzvodSgiIiLHUTInAMwq/ILkBB9XDu/hdSgxJy87AEDB2p0eRyIiInI8JXNCeVWQV5dt5fIzu9E+NdHrcGJORrsUBndvp3ZzIiISk5TMCfNWbudgebWqWBuQnxNg6ed7OViuIUpERCS2KJkTZhcW0atTKuf07+x1KDErLztAdcjx7vpdXociIiJyDCVzrVzRnkO8u343143shc9nXocTs87q05G2yQks1GwQIiISY5TMtXIvLi3GDK4ZqbHlGpLo93F+VhcK1miIEhERiS1K5lqxYMjx4tJiLsjqQs8OqV6HE/PycwJs21/Oup2lXociIiJylJK5Vmzxhl1s2XdYHR8aKS8nMkTJGg1RIiIisUPJXCs2u7CY9qmJXDK4q9ehxIXu7VPJ6dpW7eZERCSmKJlrpfYdqmTeyu1clduDlES/1+HEjbycAEs27aWsotrrUERERAAlc63W3E+2Ulkd4vrRqmI9GfnZASqDId7bsNvrUERERAAlc63WrCVFDOnRjiE92nsdSlwZ2bcjbZL8mtpLRERihpK5VmjFlv2s3HpAHR9OQXKCn/MGaIgSERGJHUrmWqEXlxaT5Pfx9dweXocSl/JyAhTvPczGXWVehyIiIqJkrrUprwry8sdbuHRIVzq0SfI6nLiUnx0eomThGvVqFRER7ymZa2X+sXoH+w9XMVEdH05Zr05t6B9Io0BDlIiISAxQMtfKzFpSRM8OqZw3oIvXocS1/OwMPti4m/KqoNehiIhIK6dkrhXZsu8w76zfxTUjM/H7zOtw4lp+ToCK6hDvbdQQJSIi4i0lc63IS0uLcQ6uG5npdShx7yv9OpGS6FO7ORER8ZySuVYiFHLMWVrEeQM606tTG6/DiXspiX7O7d9ZU3uJiIjnlMy1Eu9v2k3RnsMaW64J5WUH2LSrjM93a4gSERHxjpK5VmJOYTFtUxK47MxuXofSYuTnZACodE5ERDylZK4V2H+4ir9/uo2v5/YgJdHvdTgtRt8uafTp3Ebt5kRExFNK5lqBv36ylYrqkKpYm0F+doDFGzREiYiIeEfJXCswp7CIM7q1ZWjP9l6H0uLk5QQ4XBWkcPNer0MREZFWSslcC/fZ9gN8Uryf60b1wkxjyzW1c/p3JinBR8GanV6HIiIirZQnyZyZTTazTWZWbmZLzWxMA/tONzNXx0tdCBthTmExiX7jGyN6eh1Ki9QmKYGz+3VSJwgREfFM1JM5M5sIPAH8FzACWAy8Zma96znkX4HutV4bgdnNH218q6wO8fLHW7hkcFc6pSV5HU6LlZcdYN3OUrbsO+x1KCIi0gp5UTL3fWC6c+5p59xq59zdwDbgu3Xt7Jzb75zbfuQFDAD6A09HL+T49NbqHewpq+Q6dXxoVvk5AQD1ahUREU9ENZkzsyRgJPBGrU1vAOc18jS3Ayudc4ubMraWaHZhEd3apTB2YMDrUFq0AYF0enZIVbs5ERHxREKUr9cF8AM7aq3fAXz1RAebWXvgOuAnDexzB3AHQNeuXSkoKDjVWE9ZaWmpJ9etaW95iII1h/la/0QWvb3Q01jiyak+u4Ftq3h7zQ7+MX8BCT51NPFCLPy7k1OjZxef9NxiR7STuSNcrWWrY11d/olwMvh8vSd27ingKYBRo0a5/Pz8Uwzx1BUUFODFdWv6zYL1ONbww6vPp2+XNE9jiSen+uwqA9speH4paX2Gce6Azk0fmJxQLPy7k1OjZxef9NxiR7TbzO0CgkDtOaUyOL60ri63Ay855/Y0dWAtiXOOOYVFnN2vkxK5KDkvqwuJflOvVhERibqoJnPOuUpgKXBJrU2XEO7VWi8zOxsYjjo+nNCHm/awefchzfgQRenJCYzq00nt5kREJOq86M36a+BmM7vNzAaZ2RNAD+B3AGb2nJk9V8dxtwPrADUAO4HZhcWkJydw+dDaBaDSnPJyAny2/SA7DpR7HYqIiLQiUU/mnHOzgO8BDwDLgAuA8c65zyO79I68jjKztsAk4BnnXGPa1rVaB8ur+Pun27hyeHfaJHnVJLJ10hAlIiLiBU++7Z1z04Bp9WzLr2PdQSC9mcNqEf62fBuHq4IaW84DOV3b0q1dCgvXlnD9aH3+IiISHZqbtYWZXVjEwIx0RvTq4HUorY6ZkZcdYNG6EqqDIa/DERGRVkLJXAuyfudBPvpiH9eP6oWZxjrzQl5OgAPl1Swr2ud1KCIi0koomWtBZhcWk+AzrhrR0+tQWq3zs7rg9xkFajcnIiJRomSuhagKhvjLR8VcdEYGgbbJXofTarVPTeSs3h003pyIiESNkrkWYsFnO9lVWqmx5WJAfk4Gn27ZT8nBCq9DERGRVkDJXAsxu7CYQNvko8NjiHfyssPPYNE6lc6JiEjzUzLXAuw8UM6CNTu55qxMEvx6pF4b3L0dXdKT1W5ORESiQt/8LcBfPt5CMOS4blSm16EI4PMZY7O7sGhdCcGQxrgWEZHmpWQuzjnnmF1YxKg+HRkQ0LjKsSI/J4O9h6pYXqwhSkREpHkpmYtzH32xl40lZer4EGPGZHXBZ6hXq4iINDslc3Fu9pJi2iT5GT+su9ehSA0d05IY3quD2s2JiEizUzIXx8oqqvm/5Vu5Ylh30pM9mWZXGpCXHeCT4n3sLav0OhQREWnBlMzFsb99uo2yyqCqWGNUfk4GzsHbGqJERESakZK5ODansIj+XdIY2aej16FIHYb2bE/HNolqNyciIs1KyVyc2lhSypLNe7luVC/MzOtwpA5+nzE2O8Dba0sIaYgSERFpJkrm4tScpcX4fcY1Z/X0OhRpQF52gF2llazadsDrUEREpIVSMheHqoMhXlpazIU5ATLapXgdjjRgbGRqr4I1Oz2OREREWiolc3Fo4doSdh6s4Dp1fIh5XdKTGdqzvdrNiYhIs1EyF4dmFxbRJT2Ji87I8DoUaYT8nAAffbGP/YervA5FRERaICVzcWZXaQVvrd7JN0b0JNGvxxcP8rIDBEOOd9fv8joUERFpgZQNxJlXPt5CdchpbLk4kturA+1SEtRuTkREmoWSuTjinGPWkiJG9O7AwK5tvQ5HGinB72PMwAAL15bgnIYoERGRpqVkLo4sK9rHup2lKpWLQ3k5AXYcqOCz7Qe9DkVERFoYJXNxZHZhMSmJPq4Y1t3rUOQk5UWGKFGvVhERaWpK5uLE4cogf/1kK+OHdqdtSqLX4chJ6touhUHd26ndnIiINDklc3HitRXbKK2oVhVrHMvLDlC4eS+lFdVehyIiIi2Ikrk4MbuwiD6d23B2v05ehyKnKD8nQLWGKBERkSamZC4OfL67jPc37uH6Ub0wM6/DkVM0sk9H0pMT1G5ORESalJK5ODCnsBifwdVn9fQ6FDkNiX4f52d1ZuEaDVEiIiJNR8lcjAuGHC8uLWZsdoDu7VO9DkdOU152Blv2HWZDSanXoYiISAuhZC7GLVpXwvYD5er40ELk5YSHKClYo6pWERFpGkrmYtycwmI6tknk4kEZXociTaBnh1QGZqSr3ZyIiDQZJXMxbE9ZJW+s2s43RmSSnOD3OhxpIvk5AT7YuIdDlRqiRERETp+SuRj2ysdbqAo6rh+d6XUo0oTysjOoDIZ4f+Nur0MREZEWQMlcjHLOMbuwiGGZ7TmjWzuvw5EmNLpfR1IT/Wo3JyIiTULJXIxaseUAn20/yHXq+NDiJCf4OW9AZ7WbExGRJqFkLkbNLiwiOcHHhOE9vA5FmkF+ToDPdx9i064yr0MREZE4p2QuBpVXBXl12RYuO7Mb7VMTvQ5HmkFedrh3csGanR5HIiIi8U7JXAyat3I7B8qrmagq1hard+c29O+SpqpWERE5bUrmYtDswiIyO6ZyTv/OXocizWhsdoD3NuymvCrodSgiIhLHlMzFmKI9h3h3/W6uG9kLn8+8DkeaUX5OgIrqEB9s2uN1KCIiEseUzMWYF5cWYwbXjOzpdSjSzM7p35nkBJ/azYmIyGlRMhdDQiHHi0uLuSCrC5kd23gdjjSzlEQ/5/TXECUiInJ6lMzFkHc37GLLvsNcr44PrUZedoCNJWUU7TnkdSgiIhKnlMzFkNmFxbRPTeSSwV29DkWiJD8nAECBSudEROQUKZmLEfsOVTJv5Xauyu1BSqLf63AkSvp1SaNXp1QWqt2ciIicIiVzMWLuJ1uprA5p+q5WxszIz85g8YbdVFRriBIRETl5SuZixOwp+KVVAAAgAElEQVTCIgZ3b8eZPdt7HYpEWV52gEOVQQo37/U6FBERiUNK5mLAyq37WbHlABNHq1SuNTp3QGeS/D71ahURkVOiZC4GzCksJsnv4+u5PbwORTyQlpzA6H4dNd6ciIicEiVzHiuvCvLyx1u4dEhXOrRJ8joc8Uh+dgZrd5Sydd9hr0MREZE4o2TOY/9YvYP9h6s0tlwrlxcZokRVrSIicrKUzHlsdmExPdqncH5WF69DEQ8NzEinR/sUFq5RMiciIidHyZyHtu47zKJ1JVw7MhO/z7wORzxkZuTlBHh3/S6qgiGvwxERkTiiZM5DLy4txjk0tpwAkJedwcGKaj76XEOUiIhI4ymZ80go5JiztIjzBnSmV6c2XocjMeD8rM4k+ExTe4mIyElRMueR9zftpmjPYXV8kKPapiQysk9HtZsTEZGTomTOI3MKi2mbksBlZ3bzOhSJIXk5AVZtO8DOA+VehyIiInFCyZwHDpRX8fdPtzFheA9SEv1ehyMxJD87A9AQJSIi0nhK5jwwd9lWKqpDmr5LjjOoe1sy2iar3ZyIiDSakjkPzCks4oxubRnas73XoUiMMTPysgO8s24X1RqiREREGkHJXJR9tv0AnxTv57pRvTDT2HJyvLycAPsPV/FJ8T6vQxERkTigZC7K5hQWk+g3rsrt4XUoEqPGZAXwGerVKiIijaJkLooqq0O8/PEWvjqoK53Tk70OR2JU+zaJjOjdUe3mRESkUTxJ5sxsspltMrNyM1tqZmNOsH+SmT0cOabCzL4ws3uiFW9TeWv1DvaUVWpsOTmh/OwAy4v3s6u0wutQREQkxkU9mTOzicATwH8BI4DFwGtm1ruBw2YAlwF3ADnAdcDyZg61yc0uLKJbuxTGZge8DkViXF5O+Hdk0TqVzomISMO8KJn7PjDdOfe0c261c+5uYBvw3bp2NrNLga8C451zbzrnNjvnPnDOFUQv5NO3fX85C9eWcM3Invh96vggDTuzR3s6pyWp3ZyIiJxQVJM5M0sCRgJv1Nr0BnBePYddBSwBvm9mxWa2zsymmFl6M4ba5F76qJiQg+tGqopVTsznM8ZmB3h73S5CIed1OCIiEsMSony9LoAf2FFr/Q7CpW916Q9cAFQA1wAdgCeBHsC1tXc2szsIV8fStWtXCgoKmiLuk1JaWnrMdZ1zPLfoMDkdfWxesYTNUY9IGqv2s/NSRrCaPWWVTP/rfPq310whJxJLz05Ojp5dfNJziyHOuai9CCdgDhhTa/3PgM/qOeYN4DDQvsa6SyPn6drQ9UaOHOm8sGDBArdp0yaXkpLihg8f7j7YuNtlXPeQ6967vxswYIB75JFH6jzuD3/4g+vSpYsbPny4Gz58uHv66aePbrvvvvvc4MGD3RlnnOHuvvtuFwqFnHPO5efnu7S0NLdkyZKo3FtLt2DBAq9DOGp3aYXr++//5/7nzbVehxIXYunZycnRs4tPem5NDyh0p5BfRbvN3C4gCNSeXT6D40vrjtgGbHHO7a+xbnXkvaFOE54bMGAAy5YtY8YHm9n7j9/x5rzXWLVqFTNmzGDVqlV1HjNx4kSWLVvGsmXLuO222wBYvHgx7777LsuXL2fFihUsWbKEhQsXArBgwQJGjRoVtXuS6OmUlsSwzA4sXLvT61BERCSGRTWZc85VAkuBS2ptuoRwr9a6vAv0qNVGLjvy/nnTRtj0DpZX8fK8hWT27suQM7JJSkpi0qRJvPrqq40+h5lRXl5OZWUlFRUVVFVV0bVr12aMWmJFfnaAZUX72Heo0utQREQkRnnRm/XXwM1mdpuZDTKzJwhXv/4OwMyeM7Pnauz/Z2A38AczG2Jm5xMe2uRF51zMF1n8bfk2yvbuZNgZA46uy8zMZMuWLXXu/9JLLzFs2DCuvfZaioqKADj33HO58MIL6d69O927d2fcuHEMGjQoKvGLt/JyAoQcLFq3y+tQREQkRkU9mXPOzQK+BzwALCPcuWG8c+5IKVtvalSfOudKCXeOaE+4V+tsYCFwaxTDPmWzC4vo1j6FzmlJx6yva17WK6+8ks2bN7N8+XK++tWvctNNNwGwfv16Vq9eTXFxMVu2bGH+/Pm8/fbbUYlfvDU8swMd2iRSoCFKRESkHp7MAOGcm+ac6+ucS3bOjXTOvV1jW75zLr/W/mucc5c659o453o65+50zh2MeuAnqbI6xEdf7GP82YMpLi4+ur64uJgePY6fm7Vz584kJ4en+br99ttZunQpAC+//DLnnHMO6enppKenc/nll/P+++9H5ybEU36fMWZggIVrSzREiYiI1Elzszaj/eVVJPiM790wnnXr1rFp0yYqKyuZOXMmEyZMOG7/bdu2Hf157ty5R6tSe/fuzcKFC6murqaqqoqFCxeqmrUVyc8OsKu0glXbDngdioiIxKBojzPXalQFQxw4XMXXz8ige8c0pk6dyrhx4wgGg9x6660MGTIEgAcffJBRo0YxYcIEpkyZwty5c0lISKBTp05Mnz4dgGuvvZb58+czdOhQzIzLLruMK6+80sO7k2g6Mv3bwrUlnNmzvcfRiIhIrFEy10ze27CbYMhx/ajwjA/jx49n/Pjxx+338MMPH/35kUce4ZFHHjluH7/fz+9///vmC1ZiWqBtMmf2bMfCNSXceWGW1+GIiEiMUTVrEyqtqOalpcWUlFYw/b3PofIQP/jmuGa95oUXXsjGjRtJTExs1uuIt/KyAyz9Yi8Hyqu8DkVERGKMSuaagHOOaQUbeHL+Onxm3NS/ko2HU+l153TuuCQH51ydvVebwoIFC5rlvBJb8nMy+M2CDby7bheXD+3udTgiIhJDVDLXBKYVbGDq/PWUV4U4VBlkxb7w+mAIps5fz7SCDd4GKHFvRK8OtE1JYOFaDVEiIiLHUjJ3mkorqnly/joOVwWPrlux98uP9XBVkKnz11NWUe1FeNJCJPh9jBnYhYI1JUfmJ5ZWZvPmzaSmppKbmwvA66+/Tk5ODllZWTz66KN1HjN9+nQCgQC5ubnk5ubyzDPPHN32xRdfcOmllzJo0CAGDx7M5s2bjzn27rvvJj39y4l3Hn/8cXr37s1dd93V9DcnIqdF1aynad6K7fhqVaHurTh22Wcwb+V2rj4rM5qhSQuTlx3g759uZ+2OUnK6tfU6HPHAkfmeg8Egd955J2+++SaZmZmMHj2aCRMmMHjw4OOOmThxIlOnTj1u/be+9S3uv/9+LrnkEkpLS/H5vvwjtLCwkH379h2z/7333kvHjh0pLCxs+hsTkdOikrnTVFJaQWV16Jh1ib5jS04qqkPsPFgRzbCkBcrLzgCgYE3Mz2InzezDDz8kKyuL/v37n9J8z6tWraK6uppLLglPk52enk6bNm0ACAaD3Hffffzyl79slthFpOkpmTtNgfRkkhKO/Riv7hs8Zjk5wUdG2+RohiUtULf2KZzRra3azQlbtmyhV69eR5dPdr7ntWvX0qFDB66++mpGjBjBfffdRzAY/n9r6tSpTJgwge7d1dFGJF4omTtN487sRqhWG6bMtGP3CTkYN6RbFKOSliovJ8CSzXsoVRvMVq2udpMnM99zdXU1ixYt4rHHHmPJkiVs3LiR6dOns3XrVubMmcPdd9/d7PcgIk1HydxpSk9O4O6LBpKa6K9ze2qin7suyiItWc0T5fTlZQeoCjre27Db61DEQ5mZmUdL2eDk53vOzMxkxIgR9O/fn4SEBK666io++ugjPv74Y9avX09WVhZ9+/bl0KFDZGVpoGqRWKdkrglMzh/AXRdlkZLoIy3Jj2GkJflJSfRx10VZTM4f4HWI0kKM6tOJtCS/2s21cqNHjz6t+Z5Hjx7N3r17KSkJV9nPnz+fwYMH87WvfY3t27ezefNmNm/eTJs2bVi/fn10bkpETpmKi5qAmXHnhVncdF5f3li5neDWlfziqiGMG9JNJXLSpJISfJyX1YWFa0uadTBqiW0JCQmnNd+z3+/nscce4+KLL8Y5x8iRI7n99ts9vCMROR3KNJpQenICV5+VScGB9eRrGBJpJvk5Ad5ctYMNJWVkZaSf+ABpkU5nvmeASy65hOXLlzd4jdLS0tMLUkSiQtWsInEmLzsAoF6trYzf72f//v1HBw2Otscff5xHHnmEdu3aeXJ9EamfSuZE4kxmxzZkZaRTsGYn376gn9fhSDMqrahm3ortlJRWEEhPZvX6TaR71HTj3nvv5d577/Xk2iLSMCVzInEoLzvA8+9/zuHKIKlJdfeklvjlnGNawQaenL8OnxmV1SGSEnzc/8qn3H3RQCbnD1B7SRE5StWsInEoPydAZXWI9zdqiJKWaFrBBqbOX095VYhDlUGqQ45DlUHKq0JMnb+eaQUbvA5RRGKIkjmRODS6bydSE/1qN9cClVZU8+T8dRyuCta5/XBVkKnz11OmgaNFJELJnEgcSkn0c+6AzhpvrgWat2I7vhNUofoM5q3cHqWIRCTWKZkTiVN52QE27z7E5l1lXociTaiktIKKekrljqioDrHzYEWUIhKRWKdkTiRO5edoiJKWKMnv4/iZV4+VnOAjo21yVOIRkdinZE4kTvXpnEbfzm2UzLUg8z/bwZT56widIJsLhhzjhnSLTlAiEvOUzInEsfycDBZv2EX5CarlJLZVVAf5xf+t4tbphfRon8q3L+hHamL9Q84M6dleUwWKyFFK5kTiWF52gPKqEEs27/E6FDlFm3eVce1v3+PZdzZx83l9+cvk83jga4O466IsUhJ9pCX5SfAZaUl+UhJ9nNW7A0s/38vz73/udegiEiP0p51IHDunf2eSEnwUrClhzMCA1+HISXrl4y3c//KnJCb4eOqfR3JpjarTOy/M4qbz+vLGyu3sPFhBRttkxg3pRkqinzueK+Tnc1fSq2Mq+TkZHt6BiMQClcyJxLHUJD9n9+ukdnNxpqyimh/M/oTvzVrGkB7t+fs9Y45J5I5IT07g6rMy+U7eAK4+K5O05AT8PmPKDSPI6dqWu/78Mau3HfDgDkQkliiZE4lz+TkZrN9ZSvHeQ16HIo2wcut+rnzyHf7ycTH3XDyQP99+Nj06pJ7UOdKSE3j25lGkJfv59vQl7DxQ3kzRikg8UDInEufysjVESTxwzvHHxZv5xm8WU1ZZzZ9vO4fvX5JNgv/U/hvu3j6VZ28azb7DVXz7j4UcqtSMECKtlZI5kTg3IJBGZsdUCtYomYtVe8squeP5pfxs7kouGNiF1/51LOcO6Hza5z2zZ3uevGEEK7fu53szlxE80ZgmItIiKZkTiXNmRl52gMXrd1FZHfI6HKnlw017GD9lEQVrdvLTKwbz7E2j6JSW1GTnv3hQV356xWDeWLWDR19b3WTnFZH40ahkzsweNLMe9WzrbmYPNm1YInIy8nMyKKsMUvi5hiiJFcGQY8pb65j01HskJ/j4y3fP59sX9MNOMO/qqbjl/H7cdG4fnl60iT9pyBKRVqexJXM/AzLr2dYjsl1EPHLugM4k+o2FqmqNCdv3l3PjM+/z6zfXMmF4D/7vnjEMzWzfrNf86RWDuTAnwM/mrlT7SZFWprHJnEG90wVmAnubJhwRORXpyQmM7qshSmLB/M92cPkTb/NJ0X4eu244j0/MJT0KszUk+H08+c2zyO7aljtf+IjPtmvIEpHWot5kzsxuMrP5ZjafcCL32yPLNV6LgT8BC6MVsIjULS87wGfbD7Jt/2GvQ2mVak7J1b19Kv93zwVcOzKzWapV65OenMD/Hh2ypJCdBzVkiUhr0FDJ3CFgd+RlwP4ay0dem4BfAnc0b5giciJHZgJ4W6VzUbdpVxnX/HbxMVNyDQikexLLkSFL9pRVcvsfCzlcqXl7RVq6esv+nXNzgDkAZvYH4BfOuY3RCkxETk5213S6tUuhYE0JE0f39jqcVuPlj4t54OUVdU7J5ZUze7Znyg0juOP5Qr4362N+e+NIfL7olRCKSHQ1qs2cc+4WJXIisc3MyM8J8M66XVQFNURJczsyJde9sz5pcEour1wyuCsPfG0w81bu4NHXP/M6HBFpRvWWzJnZL4EpzrniyM8Ncc65f2va0ETkZOVlB5i5pIiPv9jHV/p18jqcFmvl1v3c/eeP2bS7jHsuHsg9F2Wd8kwOzenW8/uyeVcZT729kb6d0/jm2SqxFWmJGupidR3wAlAMXE/9vVmJbFMyJ+Kx8wd2we8zFq7dqWSuGTjneO69z/nPv62mY1oif77tnCaZyaG5mBk/u3IwRXsP8dNXV5DZMZWxkenfRKTlqPdPSedcP+fcJ5Gf+0aW63v1j17IIlKfdimJjOzdUVN7NYPmmpKruSX4fUz95lkMzEjnzhc+Ys32g16HJCJNrKGhSYJm9pXIz/9rZv2iF5aInKq8nAArtx7QsBRNqLmn5Gpu4SFLRpOa5OfW6UsoOVjhdUgi0oQaauRRCRz53+pmQGXzInEgL1KN9vbaXR5HEv+iOSVXc+vR4cshS257TkOWiLQkDbWZWwX83MxeiSxfa2aj6tnXOed+27ShicipGNKjHYG2ySxcW8K1I+ubhU9OZPv+cr4362Pe37iHq3J78B/fGBqVmRya09DM9jwxKZd/+dNSvj97Gb/55lkaskSkBWjof6a7gd8DjxPu4PDDBvZ1gJI5kRhgZowdGOCtz3YQDDn8+rI+aW+t3sEP53xCeVWIx64bzjVn9YzL0ri6XDqkG/ePH8R//G01/2/eZ/z48kFehyQip6mhDhCLnXNDnXOJhGeAOMc556vn5Y9eyCJyIvk5AfYdquKT4n3HrN+8eTOpqank5uYC8Prrr5OTk0NWVhaPPvponeeaPn06gUCA3NxccnNzeeaZZ45uu+yyy+jQoQNXXHHFMcdMnTqVrKwszIxdu76s7p01axZZWVnH7R8rKqqDPPzXVXz7j95NyRUN376gH/90Tm9+v3AjMz78wutwROQ0NXZgpAsJV7uKSBwYM7ALPqPOXq0DBgxg2bJlBINB7rzzTl577TVWrVrFjBkzWLWq7n/mEydOZNmyZSxbtozbbrvt6Pr77ruP559//rj9zz//fP7xj3/Qp0+f485TMxlsaqeTrA4+cxgZfc/giWm/Ozol153/fG2dyeqNN95Ip06dePHFF5vtXpqTmfHzK4eQlx3ggVdW8M46ta8UiWeNnQFioXOutLmDEZGm0aFNErm9OrCwgXlaP/zwQ7Kysujfvz9JSUlMmjSJV1999aSuc/HFF9O2bdvj1o8YMYK+ffuebNhN4lSS1dEXfQ27+pf0u+M3zHjsJ/x8whBSEv31JqsvvPACEyZMaO5baVbhIUtGMDAjne/+aSlrd2jIEpF4FXtDlotIk8jLzmB58T52l9Y9DMWWLVvo1avX0eXMzEy2bNlS574vvfQSw4YN49prr6WoqKhZ4m1qjUlWyyqqmfnhF7yzfledU3LVl6y2FG1TEnn25tGkJPm55Q8askQkXimZE2mh8nMCOAfvrK+7Cs254yd1qatt2JVXXsnmzZtZvnw5X/3qV7npppuaPNbmcKJkdeXW/Vz55DsUfr4XNn/I6mn/wj23/XPcJKtNpWeHVJ69aRS7yyq4/blCyqs0ZIlIvFEyJ9JCDe3Znk5pSfXOBpGZmXlM4lJcXEyPHj2O269z584kJycDcPvtt7N06dLmCbiJ1ZesOuf44+LNfOM3iymrrOZPD02mZGsRn8ZZstqUhmV24IlJI/ikeB/fn72MUKih2RtFJNY0Kpkzs7Fmll7PtnQzG9u0YYnI6fL5jLEDu/D22pI6v5xHjx7NunXr2LRpE5WVlcycObPOdmDbtm07+vPcuXMZNCg+hrKoK1nt2KXrcVNyXTZqYFwmq01t3JBu/OTyQfz90+386o01XocjIiehsSVzC4DB9WzLiWwXkRiTlxNgd1klK7buP25bQkICU6dOZdy4cQwaNIjrr7+eIUOGAPDggw8yd+5cAKZMmcKQIUMYPnw4U6ZMYfr06UfPMWbMGK677jreeustMjMzmTdv3tFjMjMzKS4uZtiwYcf0gI2W2snq/z73Aq/u7X7clFzxmqw2h9vG9OObZ/fmtwUbmLVEQ5aIxIvGDmfe0CBL6cChJohFRJrY2IEBzGDhmhKGZXY4bvv48eMZP378cesffvjhoz8/8sgjPPLII3Wef9GiRXWuv+eee7jnnntOMeqmUTNZ3VNaTmhgPj179udPN5zFnKf+m7/uGcWECROYMmUKc+fOJSEhgU6dOh2XrH722WeUlpaSmZnJs88+y7hx47y7qWZmZjw0YQhFew5x/8sryOzYhvOzungdloicQL3JXKTqNL/GqtvM7LJau6UAXwM+bfrQROR0dU5PZnD3drz0UTGJCT6sdDf79u0nNzeXZcuWRT2eWbNm8dBDDzFy5MioXO+s8y9ixA/+yAebjp2Sa+hpJqstWaLfx29uPIvrfvse3/nTUv7y3fMY2LXl9ugVaQkaKpk7m/CUXhCerus6oLrWPpXAZ8B9TR+aiJwO5xzTCjbw2fYDBEPwq9c/IznRT/otT3H7RQNxzkV9ZoOJEycyceLEJj1naUU181ZsJ1RawZqVO48mq/89Y16zTcl14403snjxYq699tomOV+saZeSyLM3j+Kq3yzmlulLeOXO8+mSnux1WCJSj3qTOefcr4BfAZjZJuAbzrno/ykvIqdkWsEGps5fTzAUXg46OFQZHnZi6vz1ANx5YZZX4Z22I8nqk/PX4TNjck4l09bsIe3m3zOgZwe+/cdCBndvx5PfHMGAQJ39t07ZCy+80KTni0WZHdvw7E2jmPjUe9z+XCEzbj+HlETN3CgSixo7A0Q/JXIi8aO0opon56/jcD1jhh2uCjJ1/nrKKmoXtsePI8lqeVWIQ5VBHI5DlUEqqh1LP9/LWb078JfJ5zV5IteaDO/Vgf+ZmMuyon38YM4nGrJEJEY1qgOEmV0DdHDOPRtZ7ge8QLiH61vAt51z+xo4hYhE0bwV2/GdoEox5By/mreGC7K64PfZcS+fGQl1rPfblz8n+Axf7fcaxzVXNe6RZLW8KnR03aq9x15r9baDBJV8nLbLzuzOv192Bo+89hl9OrXhR5ed4XVIIlJLY3uzPgA8V2P5SaAL8CjwL8B/Anc2bWgicqpKSiuorA41uE9FdYjpizczffHmZovDZ9SZBPp9Pvw+SPD58Pmoc5vf58NvX+4Tfg8nijsOlFNV6/5eK/Yfd+15K7dz9VmZzXZ/rcUdY/uzeXcZ0wo20LdLGteP6nXig0QkahqbzPUn0mPVzNoDlxJuQ/c3M/uCcFKnZE4kRgTSk0lK8FFdWf/UTKkJPiZfmEV+TgbVoRAh56gOOoLOEQzV8aprfR3rqkOO0JF3d+zyMcfVc63jjwsRCsGh6mqCDkIhR8nBCoK1Ct3OzQjx3s4vW45UVIfYqblGm4SZ8fDXz6R472F+8pdPyeyQynkaskQkZjQ2mYNwj1aAPCAI/COyXAwEmjIoETk9487sxv2vnGDEIDNuvaAfackn899AbHhpaTE/fXXF0Q4dAOd1PTaZS07wkdFWPTCbypEhS6797eLwkCWTzycrQ+0RRWJBY2eA+AS40czSgNuABc65I3/y9gZ2NkdwInJq0pMTuPuigaTW0/swNdHPXRdlxWUiB+FkNVTH3Ks1hVx4iippOu1SEnn2ptEkJfi4ZfqH7C5VyadILGhsMvcT4BvAAcIlcw/V2HYV8MHJXNTMJpvZJjMrN7OlZjamgX3zzczV8VIrXJEGTM4fwF0XZZGS6CMtyU+Cz0hL8pOS6OOui7KYnD/A6xBPWUtPVmNZr05tePpbo9h5oILbnyukvJ4e0yISPY36n845946Z9QaygQ21eq7+L7C+sRc0s4nAE8Bk4J3I+2tmNtg519BkgEOAPTWWSxp7TZHWyMy488IsbjqvL2+s3M7OgxVktE1m3JBuLSLJOZKMPjl/HX4zjCBpSX6CzsV9shrrRvTuyOMTc5n8wkf8cM4nTJk0Ap8vugNQi8iXGv0/unPuILDUwnoAO51z1c65v5/kNb8PTHfOPR1ZvjsyTdh3gR83cNxO59yuk7yWSKuXnpzQInt01k5Wg1tX8ourhrSYZDXWjR/anX+//Awefe0z+nZO44fjcrwOSaTVamw1K2Y23sw+AMqBL4BhkfVPmdk/NfIcScBI4I1am94AzjvB4YVmts3M3jKzCxsbt4i0bEeS1UB6MleflalELor+ZWx/Jo3uxdQF65lTWOR1OCKtVqOSOTP7FjCX8Dysd9Q6bh3w7UZerwvgB3bUWr8DqK+l8jbCpXbXAFcDa4C3zGxsI68pIiLNwMz4xVVnckFWF37y8qe8t2G31yGJtErmTtAjDMDM1gB/cc792Mz8QBUwyjn3kZmNB/7gnOvaiPP0ALYAY51zi2qs/xlwg3OuUZ0azOzvQLVzbkId2+4gnHDStWvXkTNnzmzMKZtUaWkp6enqsh+P9Ozil56dd8qqHP/5wWH2lTseOCeVHumNrvQB9OzilZ5b07vwwguXOudGnexxja2P6AO8Wc+2cqBdI8+zi/AYdbVL4TI4vrSuIR8Ak+ra4Jx7CngKYNSoUS4/P/8kTts0CgoK8OK6cvr07OKXnp23ho08xFW/eZffrTJennwundMbP8afnl180nOLHY3986kIGFHPtlE0sjerc64SWApcUmvTJcDiRsYCkEu4+lVERGJAr05tePqmUew4UM4dzy89qSFLtm/fTmpqKrm5uQC8/vrr5OTkkJWVxaOPPtrgsS+++CJmRmFhIQAvvPACubm5R18+n49ly5YBMGPGDIYOHcqwYcO47LLL2LUr3Kfuvvvuo1u3bjz22GOncusinmtsMvcs8LNIR4fUyDozs4uBHwFP13vk8X4N3Gxmt5nZIDN7AugB/C5y0ufM7Og8sGb2PTO7yswGmtkQM3uE8Nh2U0/imiIi0pmniNAAACAASURBVMzOigxZsvTzvfzoxeU0phnPEQMGDGDZsmUEg0HuvPNOXnvtNVatWsWMGTNYtWpVncccPHiQKVOmcPbZZx9dd+ONN7Js2TKWLVvG888/T9++fcnNzaW6upp//dd/ZcGCBSxfvpxhw4YxdWr4a+RXv/oV3/nOd07v5kU81Nhk7v8BzwN/5Mux3hYD84BZzrkpjb2gc24W8D3gAWAZcAEw3jn3eWSX3pHXEUnAY8ByYFFk/6855/7S2GuKiEh0jB/anR9dlsPcT7by+JtrT/r4Dz/8kKysLPr3709SUhKTJk3i1VdfrXPfn/70p/zoRz8iJSWlzu0zZszghhtuAMA5h3OOsrIynHMcOHCAHj16nHR8IrGosYMGO+BOM3scuBjoTDipm++cO+l/rc65acC0erbl11r+JfDLk72GiIh447t5A/h81yGmzF9Pn85pXDOy8eMcbtmyhV69eh1dzszM5IMPjp9k6OOPP6aoqIgrrrii3urRWbNmHU0EExMT+e1vf8vQoUNJS0tj4MCB/Ob/t3ff8VXV9x/HX5+bCQRQ9giISSBsw1KkiAEHEhXFSbVVf+4CVqGCoxYrKmJREAVrHbVurLYCVqYggopSkCCbAAkQ9pARhIQk398fN6QQQkgg5NybvJ+PRx7mnnXfl2PgnTO+Z9y4En4ykcBUoluOnHNrnHN/c84Nd869dipFTkREyjcz45k+rekSW5NH//1TiYYsKezUrNmxT5fIzc1l4MCBvPjiiyfczg8//EDlypVp3bo1AIcPH+avf/0rixYtYvPmzbRt25bnnnuu2LlEAllJBg0ON7N7zexNM/si77/35A0ELCIiki8sxMdff9OBc2pW4f73F7J2R0ax1ouOjmbjxv8NQJyenn7c6dD9+/ezdOlSEhMTadKkCd9//z29e/fOvwkCYPz48fmnWIH8myBiY2MxM2666Sa++64k992JBK7iDhrcAv/gwOOA1viHF2md93qNmbU8YwlFRCQoVa8Uxtt3dCLUZ9z5j/+y+0DWSdfp1KkTKSkppKamkpWVxfjx4+nd+9ghRatXr87OnTtJS0sjLS2Nzp07M2nSJDp29A/PlZubyyeffELfvv8bwaphw4YsX76cHTv8j/WeMWMGLVq0KMVPK+Kd4h6Zex3YC8Q65zo753o75zoDcXnTXztTAUVEJHg1qlGZ12/ryJa9h7jvvQVkZhc9ZEloaChjx46lZ8+etGjRgptuuolWrVoBMHToUCZNmnTS95wzZw7R0dHExMTkT2vQoAFPPvkk3bp1o23btiQnJ/P444+f3ocTCRDFHTS4I/4nNGw4eqJzboOZDQU+LPVkIiJSLnQ452xG3XQeAz5cxJBPf+KlmxOOuw7uaElJSSQlJR03fdiwYYUuP3v27GNeJyYm8v333x+33P33368hSKRcKu6RuTSg8Hu//dM3nGCeiIgIV7VtwOCe8UxM3szoL1MAyMjM5l8L0/n5YDZbd+6m7XnneZJt8ODBvP/++1SpUsWT9xc5XcU9Mvco8KKZpTrn8u8RN7POwDBg8JkIJyIi5Ue/xFjSdh7g5ZkprNm+n1krt+Mzo198Nerc+3eynGPcV2volxhb5JG70jZy5EhGjhxZZu8nUtpOWObM7L/A0feIVwO+M7PtwHb8z1OtA+wCHgcmnMGcIiIS5MyMZ/u04YfU3UxesjV/usPxS5b/Wrqxs/xPh+zfPc6TjCLBqKgjc8s4tswtO8NZRESknMvKyWXbvoMnnH/wcA5jZ63hji5NqBJR3JNHIhXbCX9SnHN3lGEOERGpAKYt3UqIz4d/hCu/QwVucPUZTFu2levaF//JESIVWYmeACEiInI6dmRkkpWde8y077cf+09RZnYu2/dnlmUskaCmMiciImWmdlQE4aHH/tOTvOvYmx0iQn3UqRpRlrFEgprKnIiIlJmereuRW+D5qwXvW8110LNVvbILJRLkVOZERKTMREWE8kCPplQKC8mf1q7W/8pdpbAQBvSI080PIiWgMiciImWqX2IsA3rEERnmo0p4CBfU9pc5n8GAHnH0S4z1OKFIcNGvPiIiUqbMjP7d47i9SxOmL9tKzuZl9D6vNpMWbyGh0VllOmCwSHmgI3MiIuKJqIhQrmsfTe2oCP5yw3k0PKsSI6asJDfXnXxlEcmnMiciIp6LDAth0GXNWLJpL/9ZssXrOCJBRWVOREQCwrXtGtK8XlVemLbquLHoROTEVOZERCQghPiMR3o1Z8PuX/jwh/VexxEJGipzIiISMBKb1ebCmJq8PGsN+w8d9jqOSFBQmRMRkYBhZjzaqzm7D2Txxpx1XscRCQoqcyIiElDOa3QWV7atzxtzU9m+75DXcUQCnsqciIgEnMGXx3M4J5cxM1O8jiIS8FTmREQk4DSpVYVbL2jM+P9uZO2ODK/jiAQ0lTkREQlID1zSlMhQHyOnrvI6ikhAU5kTEZGAVCsqgnu7xTJ12VZ+3PCz13FEApbKnIiIBKy7LzqXWlERjJi8Euf0mC+RwqjMiYhIwKoSEcqDlzZlftpuZq3c7nUckYCkMiciIgGtb6dGnFurCs9PXUlOro7OiRSkMiciIgEtLMTH4J7xrN6Wwb8WpnsdRyTgqMyJiEjA69W6Huc1OotRM1Zz6HCO13FEAorKnIiIBDwz47Fezdm67xBvf5vmdRyRgKIyJyIiQaFzTE16NK/Dq7PX8POBLK/jiAQMlTkREQkaj1zRnIzMbF6dvcbrKCIBQ2VORESCRny9qlzfPpp3vltP+s+/eB1HJCCozImISFAZdFkzzGDUjNVeRxEJCCpzIiISVBqcVYk7ftWEzxZtYvnmfV7HEfGcypyIiASdfhfHUS0yjOenrvQ6iojnVOZERCToVK8cRv/usXy9egffrdnpdRwRT6nMiYhIULrtwiY0qB7JiKkrydVjvqQCU5kTEZGgFBkWwqDL4/kpfS+Tl27xOo6IZ1TmREQkaPVp15Dm9aoyctoqsrJzvY4j4gmVORERCVohPuORK5qzftcvfDR/g9dxRDyhMiciIkEtMb42nWNq8PLMFDIys72OI1LmVOZERCSomRmP9mrBrgNZvD5nnddxRMqcypyIiAS9hEZncWWb+rw5dx3b9x/yOo5ImVKZExGRcuHhnvFkZefy8swUr6OIlCmVORERKRfOrVWFX5/fmI/mb2Tdjgyv44iUGZU5EREpN35/SVMiQ328MH2V11FEyozKnIiIlBu1q0ZwT7cYJi/ZyqINP3sdR6RMqMyJiEi5cvdFMdSKCue5KStxTo/5kvJPZU5ERMqVqIhQHrykKfNTd/PVqu1exxE541TmRESk3Ol7fmOa1KzM81NWkZOro3NSvqnMiYhIuRMW4mNwz+as2raff/+Y7nUckTNKZU5ERMqlpDb1OK/RWYyasZpDh3O8jiNyxqjMiYhIuWRmPHpFc7bsPcQ/vkvzOo7IGaMyJyIi5daFsTXpHl+bV79aw55fsryOI3JGqMyJiEi5NuSK5uzPzObV2Wu9jiJyRqjMiYhIudaifjWuaxfNP75LY9Oeg17HESl1KnMiIlLuDbq8GQCjpq/2OIlI6VOZExGRcq/hWZW4o0sT/r0onRVb9nkdR6RUqcyJiEiF0C8xlqoRofxl6kqvo4iUKpU5ERGpEM6qHE7/7nF8tWoH89bu8jqOSKlRmRMRkQrj9i5NqF89khFTVuCcHvMl5YMnZc7M+plZqpkdMrOFZnZRMdframbZZrb0TGcUEZHyJzIshEGXNWNx+l4mL9nqdRyRUlHmZc7MbgbGAMOBdsB3wBQza3yS9c4G3gVmnvGQIiJSbl3XPpr4ulUZOW0lh3NyvY4jctq8ODI3CPiHc+4N59wK59wDwBbgdydZ7y3gHWDemQ4oIiLlV4jPeKRXPGm7fmH8/A1exxE5bWVa5swsHOgATC8wazrQpYj1+gH1gGfOXDoREakousfX4YJzazBmZgoZmdlexxE5LaFl/H61gBBgW4Hp24BLC1vBzNoATwKdnXM5ZlbkG5jZvcC9AHXr1mX27NmnGbnkMjIyPHlfOX3ad8FL+y54ebXvLq+bw9OpWfzx3Vn0aRpe5u8f7PQzFzjKuswdUfAWIitkGmYWAYwHHnbOpRZrw869DrwO0LFjR5eYmHh6SU/B7Nmz8eJ95fRp3wUv7bvg5dW+SwQWHljIjFU7eKLvhdSuGlHmGYKZfuYCR1lfM7cTyMF/yvRodTj+aB1AfaAl8HbeXazZwFCgVd7ry89oWhERKdcevjyezOxcXp6Z4nUUkVNWpmXOOZcFLAQuKzDrMvx3tRa0CWgDJBz19RqwJu/7wtYREREplpjaUfz6/EZ8NH8DqTsPeB0n6KSlpVGpUiUSEhIAmDp1KvHx8cTFxTFixIhC13nttddo06YNCQkJdO3aleXLlwPwwQcfkJCQkP/l8/lITk5m//79x0yvVasWDz30EACjR4+mcePGDBgwoGw+cIDy4jTrKOA9M5sPfAvcDzTAX9Iws3cBnHO3OecOA8eMKWdm24FM55zGmhMRkdP2+0ua8u8fN/HCtFWMu7W913GCTmxsLMnJyeTk5NC/f39mzJhBdHQ0nTp1onfv3rRs2fKY5W+55Rbuv/9+ACZNmsSgQYOYOnUqt956K7feeisAS5Ys4ZprrskvicnJyfnrd+jQgeuuuw6AgQMHcvbZZ7NgwYKy+KgBq8yHJnHOfQw8BDwBJANdgSTn3Pq8RRrnfYmIiJxxdapGcvdFMXyxZAvJG/d4HSdozZ8/n7i4OGJiYggPD6dv375MnDjxuOWqVauW//2BAwco7MbGjz76iF//+tfHTU9JSWH79u1cdFGxnjVQYXjyBAjn3KvOuSbOuQjnXAfn3Jyj5iU65xKLWPfPzrnWZRJUREQqhHu7xVArKpznJusxX6dq06ZNNGrUKP91dHQ0mzZtKnTZcePGERsby5AhQ3j55ZePm//xxx8XWuY++ugjbr755kILYEWmZ7OKiEiFFxURyu8vacoPqbuZvWqH13GCUmEl+ESlq3///qxdu5bnn3+eZ545dgjZH374gcqVK9O69fHHbcaPH19oyavoVOZERESAvp0ac07Nyjw/dSU5uTo6V1LR0dFs3Lgx/3V6ejoNGjQocp2+ffsyYcKEY6adqLAtXryY7OxsOnToUDqByxGVORERESA81MfgnvGs3LqfzxYVfnpQTqxTp06kpKSQmppKVlYW48ePp3fv3sctl5Lyv2FgvvjiC5o2bZr/Ojc3l08++YS+ffset96JrqMT7wYNFhERCThJrevTNnodo6av4qq29YkMC/E6UtAIDQ1l7Nix9OzZk5ycHO68805atWoFwNChQ+nYsSO9e/dm7NixfPnll4SFhXH22Wfzzjvv5G9jzpw5REdHExMTc9z2//nPfzJ58uQy+zzBRGVOREQkj89nPNqrObe88QPvzkvj3m6xXkcKKklJSSQlJR03fdiwYfnfjxkz5oTrJyYm8v333xc6b926dacfsJzSaVYREZGjdImtRWJ8bcZ9tZa9vxz2Ok7AycjM5l8L09mRkcm0ZdvZs2dv/nhwZW306NE899xzxwx3UhGpzImIiBTwyBXN2XfoMK/OXuN1lIDhnGPcV2vo+MwM/jRxKdv2ZjLmh91E/d/r3DP6U0+GdBk4cCCrVq1i+PDhZf7egURlTkREpIAW9avRp11D3v4ujc17DnodJyC8OnstY2et4dDhXH7JysHh+CUrh0OHcxk7aw2vzl7rdcQKS2VORESkEIMuawYORs1Y7XUUz2VkZvPKrBQOHs4pdP7BwzmMnbWGA5nZZZxMQGVORESkUNFnV+b2Lufwrx/TWbl1n9dxPDVt6VZ8BQYAnr/j2Nc+g2nLtpZlLMmjMiciInIC/bvHERURyl+mrvI6iqd2ZGSSWeCo3Nytxw7bkpmdy/b9mWUZS/KozImIiJzAWZXD6ZcYx6yV2/l+3S6v43giMzuHtdszKPhQjEZVco95HRHqo07ViDJMJkeozImIiBTh/37VhHrVInluykpP7tj0yoHMbN6cu45uf/mKTxamQ4HHrF7S4Ngyl+ugZ6t6ZZhQjlCZExERKUJkWAiDLmvG4o17mLK0/F8TtueXLF76cjW/en4Wz3yxgphaUbx/1wX84bJmVDrqiRg1I/+3TniIjwE94qgSoWcReEF/6iIiIidxfYdo3vxmHSOnreKylnUJCyl/x0K27zvEm9+k8sH36zmQlcOlLerSr3ss7RufDcCv4mpiZrwyK4UQM4wcKof5OHg4lyoRIdzVtYm3H6ACU5kTERE5iRCf8cgVzbnrnQWM/+9Gftv5HK8jlZoNu37htTlr+XRBOtm5uVx9XgN+lxhL83rHPlXBzOjfPY7buzRh+rKt5GxexjN9WlElIpT73lvI375O5cFLm3r0KSo2lTkREZFi6NG8Duc3qcGYL1O4rl3DoD+luHLrPv46ey2fL95MqM/HDR2jua9bDOfUrFLkelERoVzXPprZ+9aQ2D4agKva1mfc7DX0TmjAubWKXl9KX/k7TiwiInIGmBmPJjVnZ0Ymb85N9TrOKftxw8/c/c4CrnhpLjOWb+Pui2KY+0h3hvdpc9IidyJDr2pJRIiPP01YWqFuEgkUwf1rhYiISBlq3/hserWux+tz1nJr58bUigqOoTicc3y7ZhfjvlrDvHW7OKtyGA9d2pQ7ujThrMrhp739OtUiGXxFPEMnLmPS4s1ck9CwFFJLcenInIiISAk83DOeQ9m5vDwzxesoJ5Wb65i6dCvXjPuW37z1A2t3ZPDElS349pEePHRps1IpckfcesE5nBddnaf/s4K9Bw+X2nbl5FTmRERESiC2dhR9OzXiwx82kLbzgNdxCnU4J5d//5jO5S/N4f73F7L34GGeu64Ncx/pzt0XxZyR6/1CfMazfdqw+0AmI6etLPXty4mpzImIiJTQg5c0JSzEx8jpgfWYr0OHc3hvXhqJI2cz6J+LCfUZY/omMHPQxfz6/MZEhIacdBuno3XD6tzR5Vw++GEDizb8fEbfS/5HZU5ERKSE6lSL5J6LzuWLn7aweOOeIpdNS0ujUqVKJCQkADB16lTi4+OJi4tjxIgRha7z2muv0aZNGxISEujatSvLly8/Zv6GDRuIiorihRdeAGBFyjqatevM2Q3O5a6rL2b/wom8dXtHpjx4Ed988BLRDRvkL3umDbq8GXWrRvLHz5aSnZN78hXktKnMiYiInIJ7usVQs0o4I4rxmK/Y2FiSk5PJycmhf//+TJkyheXLl/PRRx8dV9QAbrnlFpYsWUJycjJDhgxh0KBBx8wfOHAgvXr14kBmNi9OX0Wf175n/3m/5oYRnzBl1tccWjyF+m4XZsbIkSO5//77S/WzFyUqIpQnr27J8i37+Md3aWX2vhWZypyIiMgpqBoZxgM94pi3bhezV+8o1jrz588nLi6OmJgYwsPD6du3LxMnTjxuuWrV/jdg74EDBzD734NRJ0yYQJ0GjdkRWptxX61h7Fdr6N4ununP3MF7d13AJW2b0KJFCzZt2nT6H/IUXdG6Hj2a12HUjNVs3nPQsxwVhcqciIjIKbrlgnNoXKMyz09ZSU7uycdX27RpE40aNcp/HR0dfcLSNW7cOGJjYxkyZAgvv/wyAEvTttFvyJNMj+zKT+l7aVG/GjMGduOvv+lAm+jqgP+07qJFi7jgggtK4ROeGjPjqd6tyHWOpz5f5lmOikJlTkRE5BSFh/p4uGc8K7fuZ8Kikx8JK+x07NFH3Y7Wv39/1q5dy/PPP8/Djw+l/wc/8qubfwetk/hN13ju6NKEq89rQFydqvnrZGRkcP311/PSSy8dc3TPC41qVObBS5oxbdk2vly+zdMs5Z0GDRYRETkNV7Wpzxtz1jFqxmqubFufyLAT3zEaHR3Nxo0b81+np6fToEGDEy4/P3U30w7G8PmkSbRqeQc1DmwgZ+FC3vnxI/bs2YPP5yMyMpIBAwZw+PBhrr/+em699Vauu+66Uv2Mp+rui87ls0XpPDlpGV3ialI5XLXjTNCRORERkdPg8xmP9WrOpj0HeW/e+iKX7dSpEykpKaSmppKVlcX48ePp3bv3Mcs453hv2vfc+Np33PS3eXwzazrRTWL45tEepC5dwIb160lLS+Ohhx7i8ccfZ8CAATjnuOuuu2jRosVxN0t4KSzEx7N92rBpz0HGBMEgy8FKFVlEROQ0dYmrRbdmtRn71Rpu6tiI6pXDCl0uNDSUsWPH0rNnT3Jycrjzzjtp1aoVAE/86U9Y7VgWuli+eW8k2Rt/ola1ypzTsA6v/ns81SsVvk2Ab7/9lvfeey9/OBOA4cOHk5SUVPoftoQ6NanBzR0b8dbcVPq0a0jzet6e/i2PVOZERERKwaNXNOfKV+by16/X8miv5idcLikp6ZiSlZWdy2eL0vm2+iWkbj5ATO0c3nptHNckNCQ89MQn0P785z/nf9+1a9eAfsD9o72aM2PFNv742VI+ue9CfL7CrxOUU6PTrCIiIqWgZYNq9EloyNvfppKyfT//WpjOa1+vZdqy7ezZszf/iNkRv2Rl8/dvUrl45Fc88q8lVIkI4dVb2zNj4MXc2LFRkUWuJAYPHsz7779PlSpVSmV7p+LsKuE8ntSChet/5p8LNp58BSkRHZkTEREpJQMva8rE5M1cMXoOEWEhZGXnEh7qI+r/XueeHk1xzrHvYDbvzkvj7e/S2H0gi/PPrcGI69vSrWmtE97ZejpGjhzJyJEjS327JXV9+4Z8smAjz01ZyaUt61IrKsLrSOWGypyIiEgpmbR4C2aQnQu/ZOUAkJ3331dmpvD1qh0s37KPjMxsejSvQ7/EWDo2qeFl5DJjZjzbpzW9xsxl+OQVjLop4eQrSbGozImIiJSCjMxsXpmVQvYJBg8+lJ3L/LTd9Gpdjwd6NKVlg4p3I0Bcnarc1y2WsV+t4YYO0XSJreV1pHJB18yJiIiUgmlLt+I7yWnSSmE+LmtZt0IWuSMG9IijcY3KPDFhKZnZOV7HKRdU5kRERErBjoxMsrJzi1zmcI5j+/7MMkoUmCLDQhh2TSvW7TjA375e53WcckFlTkREpBTUjoo46R2oEaE+6lTVhf+J8XW4sm19xn61hrSdB7yOE/RU5kREREpBz9b1yD3JWG+5Dnq2qldGiQLb0KtaEhHi408Tlwb0GHnBQGVORESkFERFhPJAj6ZUOsGzWSuFhTCgRxxVInTvIUDdapE83DOeuSk7+fynLV7HCWoqcyIiIqWkX2IsA3rEERnmo0p4CKE+o0p4CJFhPgb0iKNfYqzXEQPKbzqfQ9vo6jz9n+XsPXjY6zhBS78eiIiIlBIzo3/3OG7v0oTpy7ayfX8mdapG0LNVPR2RK0SIz3j22jZcM+4bXpi2iqevbe11pKCk/7NERERKWVREKNe1j/Y6RlBoE12d2y5swjvz0ri+QzQJjc7yOlLQ0WlWERER8dQfLm9GnaoR/PGzJWTnFD28ixxPZU5EREQ8VTUyjCevbsWyzft4Z956r+MEHZU5ERER8Vyv1vXoHl+bUdNXsWXvQa/jBBWVOREREfGcmTHsmtbkOMdTk5Z7HSeoqMyJiIhIQGhUozK/v6QpU5dtZeaKbV7HCRoqcyIiIhIw7u4aQ9M6UQyduIxfsrK9jhMUVOZEREQkYISH+ni2Txs27TnIyzPXeB0nKKjMiYiISEA5/9wa3NQxmjfnrmPV1v1exwl4KnMiIiIScB7t1YKqkaH88bMl5OY6r+MENJU5ERERCTg1qoTzeFILFqz/mU8WbvQ6TkBTmRMREZGAdEOHaM4/twbPTVnJroxMr+MELJU5ERERCUhmxvA+rTmQmc3wySu9jhOwVOZEREQkYMXVqcq93WL414/pzFu7y+s4AUllTkRERALagO5NaVSjEn+csITM7Byv4wQclTkREREJaJXCQ3j6mtas23GAN+as8zpOwFGZExERkYCXGF+HK9vU55VZa1i/64DXcQKKypyIiIgEhaFXtyQsxMcTE5binMaeO0JlTkRERIJC3WqRPHx5M+am7OQ/P23xOk7AUJkTERGRoPHbC5vQpmF1hv1nOfsOHfY6TkBQmRMREZGgEeIzhvdpw66MTF6ctsrrOAFBZU5ERESCSpvo6tx2YRPe/X49izfu8TqO5zwpc2bWz8xSzeyQmS00s4uKWPZiM/vOzHaZ2UEzW2lmD5dlXhEREQksf7i8GbWjInj8syVk5+R6HcdTZV7mzOxmYAwwHGgHfAdMMbPGJ1glA3gZ6Aa0BJ4BnjKzfmUQV0RERAJQ1cgwnry6Fcs27+Pdeeu9juMpL47MDQL+4Zx7wzm3wjn3ALAF+F1hCzvnFjrnxjvnljnnUp1z7wPTgBMezRMREZHyL6lNPRLja/Pi9FVs3XvI6zieKdMyZ2bhQAdgeoFZ04EuxdxGu7xlvy7ddCIiIhJMzIxhvVuTnet46vNlXsfxjJXloHtm1gDYBFzsnJtz1PShwK3Oufgi1k0HagOhwFPOuWEnWO5e4F6AunXrdhg/fnwpfoLiycjIICoqqszfV06f9l3w0r4LXtp3wSmQ9tvna7P4V8phHmofQUKdUK/jnLLu3bsvdM51LOl6Xn3igg3SCplW0EVAFNAZeN7MUp1z7x23YedeB14H6Nixo0tMTDz9tCU0e/ZsvHhfOX3ad8FL+y54ad8Fp0Dab1265rL45bl8mprDfddeRKXwEK8jlamyvmZuJ5AD1CswvQ6wragV866XW+KcewMYBfz5jCQUERGRoBIe6uPZa1uT/vNBXp6V4nWcMlemZc45lwUsBC4rMOsy/He1FpcPiCitXCIiIhLcLoipyY0donljzjpWb9vvdZwy5cXdrKOAO8zsbjNrYWZjgAbAawBm9q6ZvXtkYTN7wMyuMrOmeV93AQ8D73uQXURERALUXlO9bAAAD4lJREFUY0ktqBoZyh8/W0JubtndE+C1Mi9zzrmPgYeAJ4BkoCuQ5Jw7MkhM47yvI0KA5/OWXQD0Bx4FHi+rzCIiIhL4alQJ57GkFvw37Wc+XZjudZwy48kNEM65V4FXTzAvscDrl4CXyiCWiIiIBLkb2kfz6YJ0hk9ZwaUt61KjSrjXkc44PZtVREREyg2fz3imT2syDmUzfPIKr+OUCZU5ERERKVea1a3Kvd1i+HRhOt+v2+V1nDNOZU5ERETKnQd6NKVRjUo8MWEpWdm5Xsc5o1TmREREpNypFB7CsN6tWbM9gzfmrvM6zhmlMiciIiLlUvfmdUhqU4+XZ6awftcBr+OcMSpzIiIiUm4NvaoVYSE+hk5cRlk+j74sqcyJiIhIuVWveiR/uLwZX6/eweQlW72Oc0aozImIiEi5dtuFTWjdsBpPfb6MfYcOex2n1KnMiYiISLkW4jOG92nDjoxMRk1f7XWcUqcyJyIiIuVe2+izuK3zObwzL42f0vd4HadUqcyJiIhIhfCHnvHUjorg8c+WkJN78psh0tLSqFSpEgkJCQBMnTqV+Ph44uLiGDFiRKHrjBo1ipYtW9K2bVsuueQS1q9fnz8vJCSEhIQEEhIS6N27d/70mTNn0r59e4CWZvaNmcUBmNlAM9tgZmOLyqkyJyIiIhVCtcgwhl7dkqWb9vHuvLRirRMbG0tycjI5OTn079+fKVOmsHz5cj766COWL19+3PLt2rVjwYIF/PTTT9xwww0MGTIkf16lSpVITk4mOTmZSZMm5U//3e9+xwcffACwHPgQeALAOTcaGHqyjCpzIiIiUmFc2aY+3ZrV5sXpq9m691Cx15s/fz5xcXHExMQQHh5O3759mThx4nHLde/encqVKwPQuXNn0tPTT7ptM2Pfvn1HXlYHNhc7GCpzIiIiUoGYGU9f04rDObk8/Z/jj6ydyKZNm2jUqFH+6+joaDZt2lTkOm+99Ra9evXKf33o0CE6duxI586dmTBhQv70N998k6SkJIC2wG+Bws/hnoDKnIiIiFQo59SswgM94vhiyRa+WrW9WOsUNuCwmZ1w+ffff58FCxYwePDg/GkbNmxgwYIFfPjhhzz00EOsXbsWgNGjRzN58mSAn4C3gVEl+DgqcyIiIlLx3Nstlrg6UQyduJSDWTknXT46OpqNGzfmv05PT6dBgwaFLvvll1/y7LPPMmnSJCIiIvKnH1k+JiaGxMREFi1axI4dO1i8eDEXXHDBkcU+BrqU5LOozImIiEiFEx7q45lrW7Nx90FemZVy0uU7depESkoKqampZGVlMX78+GPuSD1i0aJF3HfffUyaNIk6derkT//555/JzMwEYOfOnXz77be0bNmSs88+m71797J6df74d5cBK0ryWUJLsrCIiIhIedE5piY3dIjm9TnruLZdQ5rVrXrCZUNDQxk7diw9e/YkJyeHO++8k1atWgEwdOhQOnbsSO/evRk8eDAZGRnceOONADRu3JhJkyaxYsUK7rvvPnw+H7m5uTz66KO0bNkSgDfeeIPrr78eoCX+a+buLMnnUJkTERGRCuuxXs35csU2nvhsKR/f17nI6+CSkpKO3KhwjGHDhuV//+WXXxa6bpcuXViyZEmh8/r06UOfPn0ws+XOucSSfQKdZhUREZEKrGZUBI/1as78tN18svDYYURCQkLYu3dv/qDBZc3MBgKPAfuKWk5H5kRERKRCu7FDIz5dmM5zk1dwYUxN5qfuZkdGJrWjIlixJpWoCG/qUt6gwaNPtpzKnIiIiFRoPp/xzLWt6TVmLokjvyIiLISs7FzCQ338ccISHujRlH6JsUWegvWSypyIiIhUeF+u2I7PjKQlsxgy510a7NvJ5mq1+Eu32xiLv8T17x7nccrCqcyJiIhIhZaRmc0rs1JIWjKLEVPHUjnbP4RI9L4djJjqf8b9WOCOLk2o4tEp16LoBggRERGp0KYt3YrPjCFz3s0vckdUzs5kyJx38RlMW7bVo4RFU5kTERGRCm1HRiZZ2bk02Lez0PkN9u0kMzuX7fszC53vNZU5ERERqdBqR0UQHupjc7Vahc7fXK0WEaE+6lSNKHS+11TmREREpELr2boeuc7xl2638UvosYXtl9AI/tLtNnId9GxVz6OERQu8q/hEREREylBURCgP9Giaf9dqwbtZZyRcyoAecQF58wOozImIiIjQLzEWgFdwzGx3KZnZuUSE+shxjgd6xOXPD0QqcyIiIlLhmRn9u8dxe5cmTF+2le37M6lTNYKereoF7BG5IwI7nYiIiEgZiooI5br20V7HKBHdACEiIiISxFTmRERERIKYypyIiIhIEFOZExEREQliKnMiIiIiQUxlTkRERCSIqcyJiIiIBDGVOREREZEgpjInIiIiEsRU5kRERESCmMqciIiISBBTmRMREREJYipzIiIiIkFMZU5EREQkiKnMiYiIiAQxlTkRERGRIKYyJyIiIhLEzDnndYYzxsx2AOs9eOtawE4P3ldOn/Zd8NK+C17ad8FJ+630neOcq13Slcp1mfOKmS1wznX0OoeUnPZd8NK+C17ad8FJ+y1w6DSriIiISBBTmRMREREJYipzZ8brXgeQU6Z9F7y074KX9l1w0n4LELpmTkRERCSI6ciciIiISBBTmRMREREJYipzpczM+plZqpkdMrOFZnaR15mkaGb2mJn918z2mdkOM/vczFp7nUtKxsweNzNnZmO9ziInZ2b1zeydvJ+5Q2a23Mwu9jqXFM3MQszs6aP+nUs1s2fMLNTrbBWZylwpMrObgTHAcKAd8B0wxcwaexpMTiYReBXoAvQAsoEvzayGl6Gk+MysM3AP8JPXWeTkzOws4FvAgCuBFsADwHYvc0mxPAL0B34PNAcezHv9mJehKjrdAFGKzOwH4Cfn3D1HTUsBPnXO6X/0IGFmUcBe4Frn3Ode55GimVl14Ef8ZW4osNQ5N8DbVFIUMxsOXOyc+5XXWaRkzOw/wC7n3O1HTXsHqOmcu8q7ZBWbjsyVEjMLBzoA0wvMmo7/iI8Ej6r4fzZ+9jqIFMvr+H9hmuV1ECm2a4EfzOxjM9tuZslmNsDMzOtgclLfAN3NrDmAmbXEf0ZjsqepKjid4y49tYAQYFuB6duAS8s+jpyGMUAyMM/rIFI0M7sHiAN+63UWKZEYoB8wGhgBJACv5M3TNY+B7Xn8v/AuN7Mc/D3iWefcq97GqthU5kpfwfPWVsg0CVBmNgroCnR1zuV4nUdOzMzi8V+fepFzLsvrPFIiPmDBUZefLDKzpvivvVKZC2w3A7cBtwDL8BfxMWaW6px7y9NkFZjKXOnZCeQA9QpMr8PxR+skAJnZaKAv0N05t87rPHJSF+I/Ir70qLNzIUA3M7sfqOKcy/QqnBRpC7C8wLQV+C+ml8A2EnjBOTc+7/USMzsH/w0QKnMe0TVzpSTvyMBC4LICsy7Df1erBDAzG4P/N80ezrmVXueRYpkAtMF/ZODI1wJgfN73OloXuL4F4gtMawas9yCLlExl/AcujpaD+oSndGSudI0C3jOz+fj/srofaAC85mkqKZKZjcN/zdW1wM9mduToaoZzLsO7ZFIU59weYM/R08zsALDbObfUm1RSTKOB78zsj8DH+Idy+j3wuKeppDg+Bx41s1T8p1nbAYOAdz1NVcFpaJJSZmb9gCFAfWApMNA5N8fbVFIUMzvRD8FTzrk/l2UWOT1mNhsNTRIUzOxK/Nc8xgMb8F8r94rTP0oBzcyqAk8DffBfRrQF/9HwYc65Q15mq8hU5kRERESCmM5xi4iIiAQxlTkRERGRIKYyJyIiIhLEVOZEREREgpjKnIiIiEgQU5kTERERCWIqcyISNMzsH2a2IO/7883szx7luNfMri1kepqZveBFJhGpuDTOnIgEDTOLBSo555aa2QD8g8zaydY7AzkW4B+c+I4C09sBu5xzG8o6k4hUXHqcl4gEDefc2jO1bTOr5Jw7eDrbcM4tKq08IiLFpdOsIhI0jpxmNbM7gFfyprm8r9lHLdfazL4ws/15X58c9cxdzCwxb52eZjbJzDLwP04KM/uDmf3XzPaa2TYz+9zM4o5adzbQAbj9qPe+I2/ecadZzewmM1tiZplmttHMnjWz0KPm35G3jTZmNsPMDpjZSjO7rsB2uprZXDPbl/eVbGY3ltafrYgEL5U5EQlGXwAv5n1/Yd5XP4C84vUtEAn8FrgDaAV8bmYFT8m+BSwGeud9DxCNv9hdA9wDhADfmln1vPn9gJXA5KPe+4vCQprZ5fgfJP9j3vZeAR7O235BHwKT8D/zMgUYb2bRedupBvwHWAdcD9wAvAecdaI/IBGpOHSaVUSCjnNuh5ml5X3/fYHZTwJbgV7OuSwAM/sJfwFL4tji9Ylz7k8Ftj3wyPdmFgLMALbjL2PvOueWm9kBYEch713QMGC2c+72vNdT8/rkc2b2jHMu/ahlRzvn/p73vguBbcBVwGtAM6A6MMA5tz9v+ekneW8RqSB0ZE5EyptLgc+AXDMLzTulmQqkAR0LLHvcETUz65x3unMXkA38AkThL1TFllcE2wOfFJj1Mf6/ey8sMD2/nDnnduEvkNF5k9YCGcCHZnaNmemInIjkU5kTkfKmFvAIcLjAVwzQqMCy245+YWaN8ZcqA+4DfgV0wl+sIk8hR1jB9zjqdY0C0/cUeJ115D2dcz8Dl+dt75/AjrxrAmNKmElEyiGdZhWR8mY3/iNzbxYyb2eB1wXHZroCqAxc45w7AJB3ZK9g8SqOnfhLZJ0C0+selbPYnHPzgCvMrBL+o4+j8F9n1/kUsolIOaIyJyLB6sj1cJHOuUNHTZ8JtAYWupIPpFkJyMV/evWImzj+78r8o2Yn4pzLybv27UbgrwW2lwvMK2G2I9s9iP9mjtbAY6eyDREpX1TmRCRYrcz774NmNgvY55xbBfwZmA98YWZ/x3+ErCFwGfAP59zsIrY5C//dq2+b2Vv474J9mONPga4EeppZT2AXkJp3nVtBTwLTzOxtYDzQBngaeKPAzQ9FMrMrgTuBCcCGvM9zX15eEangdM2ciASrucBI4EHgB+BvAM651fhPPf4CvA5MAZ4CMoE1RW3QObcE+D/gAvxDgdyC/8ja3gKLPgOswH/92n+Bq0+wvelAX/w3XnwOPIR/SJUBJfmgebkdMBz/NX1/AabiL3giUsHpcV4iIiIiQUxH5kRERESCmMqciIiISBBTmRMREREJYipzIiIiIkFMZU5EREQkiKnMiYiIiAQxlTkRERGRIKYyJyIiIhLEVOZEREREgtj/A5D4b/mBlJnG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81000" y="1066800"/>
            <a:ext cx="6669315" cy="47854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601980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MMRE= 0.234 </a:t>
            </a:r>
            <a:endParaRPr lang="en-US" dirty="0" smtClean="0"/>
          </a:p>
          <a:p>
            <a:r>
              <a:rPr lang="en-US" dirty="0" smtClean="0"/>
              <a:t>Best data [0.156, -0.294, 0.209, 0.822]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609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Output: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solidFill>
                  <a:schemeClr val="accent2">
                    <a:lumMod val="50000"/>
                  </a:schemeClr>
                </a:solidFill>
                <a:latin typeface="Century Schoolbook" pitchFamily="18" charset="0"/>
              </a:rPr>
              <a:t>Conclusion:</a:t>
            </a:r>
            <a:endParaRPr lang="en-US" sz="4400" i="1" dirty="0">
              <a:solidFill>
                <a:schemeClr val="accent2">
                  <a:lumMod val="5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981200"/>
            <a:ext cx="701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Century Schoolbook" pitchFamily="18" charset="0"/>
              </a:rPr>
              <a:t>  Using the final parameter values obtained by tuning multiple times ,the cost of the software product can be measured with greater accuracy .</a:t>
            </a:r>
            <a:endParaRPr lang="en-US" sz="2000" dirty="0" smtClean="0">
              <a:latin typeface="Century Schoolbook" pitchFamily="18" charset="0"/>
            </a:endParaRPr>
          </a:p>
          <a:p>
            <a:pPr algn="just">
              <a:buFont typeface="Arial" panose="020B0604020202090204" pitchFamily="34" charset="0"/>
              <a:buChar char="•"/>
            </a:pPr>
            <a:endParaRPr lang="en-US" sz="2000" dirty="0">
              <a:latin typeface="Century Schoolbook" pitchFamily="18" charset="0"/>
            </a:endParaRPr>
          </a:p>
          <a:p>
            <a:pPr algn="just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Century Schoolbook" pitchFamily="18" charset="0"/>
              </a:rPr>
              <a:t> </a:t>
            </a:r>
            <a:r>
              <a:rPr lang="en-US" sz="2000" smtClean="0">
                <a:latin typeface="Century Schoolbook" pitchFamily="18" charset="0"/>
              </a:rPr>
              <a:t>Thus, the </a:t>
            </a:r>
            <a:r>
              <a:rPr lang="en-US" sz="2000" dirty="0" smtClean="0">
                <a:latin typeface="Century Schoolbook" pitchFamily="18" charset="0"/>
              </a:rPr>
              <a:t>inaccuracy in estimation of the software development cost can be reduced and the losses due to faulty effort estimations can be minimized to a greater extent . </a:t>
            </a:r>
            <a:endParaRPr lang="en-US" sz="2000" dirty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2362320" y="4343400"/>
            <a:ext cx="472392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i="1" strike="noStrike" spc="-1">
                <a:solidFill>
                  <a:srgbClr val="002060"/>
                </a:solidFill>
                <a:latin typeface="Century Schoolbook"/>
              </a:rPr>
              <a:t>Thank you…..</a:t>
            </a:r>
            <a:endParaRPr lang="en-US" sz="4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2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747000" y="245160"/>
            <a:ext cx="556236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i="1" strike="noStrike" spc="-1" dirty="0">
                <a:solidFill>
                  <a:srgbClr val="000000"/>
                </a:solidFill>
                <a:latin typeface="Century Schoolbook"/>
                <a:ea typeface="Verdana" panose="020B0804030504040204"/>
              </a:rPr>
              <a:t>  </a:t>
            </a:r>
            <a:r>
              <a:rPr lang="en-US" sz="4400" b="0" i="1" strike="noStrike" spc="-1" dirty="0">
                <a:solidFill>
                  <a:srgbClr val="244583"/>
                </a:solidFill>
                <a:latin typeface="Century Schoolbook"/>
                <a:ea typeface="Verdana" panose="020B0804030504040204"/>
              </a:rPr>
              <a:t> Introduction</a:t>
            </a:r>
            <a:endParaRPr lang="en-US" sz="4400" b="0" strike="noStrike" spc="-1" dirty="0">
              <a:latin typeface="Arial" panose="020B0604020202090204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62000" y="1600200"/>
            <a:ext cx="6933960" cy="47075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indent="-215900" algn="just">
              <a:lnSpc>
                <a:spcPct val="100000"/>
              </a:lnSpc>
              <a:buClr>
                <a:srgbClr val="000000"/>
              </a:buClr>
              <a:buFont typeface="Arial" panose="020B060402020209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entury Schoolbook"/>
                <a:ea typeface="Microsoft YaHei"/>
              </a:rPr>
              <a:t>Software 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Schoolbook"/>
                <a:ea typeface="Microsoft YaHei"/>
              </a:rPr>
              <a:t>Cost estimation is a process 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Schoolbook"/>
              </a:rPr>
              <a:t>of predicting the effort required to develop a </a:t>
            </a:r>
            <a:r>
              <a:rPr lang="en-US" sz="2000" spc="-1" dirty="0">
                <a:solidFill>
                  <a:srgbClr val="000000"/>
                </a:solidFill>
                <a:latin typeface="Century Schoolbook"/>
              </a:rPr>
              <a:t>S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Schoolbook"/>
              </a:rPr>
              <a:t>oftware </a:t>
            </a:r>
            <a:r>
              <a:rPr lang="en-US" sz="2000" spc="-1" dirty="0">
                <a:solidFill>
                  <a:srgbClr val="000000"/>
                </a:solidFill>
                <a:latin typeface="Century Schoolbook"/>
              </a:rPr>
              <a:t>P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Schoolbook"/>
              </a:rPr>
              <a:t>roduct, 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Schoolbook"/>
              </a:rPr>
              <a:t>that  helps in identifying project risks and provides an option to discuss alternatives if new requirements are needed to be added.</a:t>
            </a:r>
            <a:endParaRPr lang="en-US" sz="2000" b="0" strike="noStrike" spc="-1" dirty="0">
              <a:latin typeface="Arial" panose="020B0604020202090204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  <a:p>
            <a:pPr indent="-215900" algn="just">
              <a:lnSpc>
                <a:spcPct val="100000"/>
              </a:lnSpc>
              <a:buClr>
                <a:srgbClr val="000000"/>
              </a:buClr>
              <a:buFont typeface="Arial" panose="020B0604020202090204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entury Schoolbook"/>
              </a:rPr>
              <a:t>The 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Schoolbook"/>
              </a:rPr>
              <a:t>main factors to be considered while calculating project costs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Schoolbook"/>
              </a:rPr>
              <a:t>are: Size of Product ,Manpower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Schoolbook"/>
              </a:rPr>
              <a:t>, Materials, Equipment, Premises, Service Providers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Schoolbook"/>
              </a:rPr>
              <a:t>,Network Providers ,etc.,</a:t>
            </a:r>
            <a:endParaRPr lang="en-US" sz="2000" b="0" strike="noStrike" spc="-1" dirty="0">
              <a:latin typeface="Arial" panose="020B0604020202090204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  <a:p>
            <a:pPr indent="-215900" algn="just">
              <a:lnSpc>
                <a:spcPct val="100000"/>
              </a:lnSpc>
              <a:buClr>
                <a:srgbClr val="000000"/>
              </a:buClr>
              <a:buFont typeface="Arial" panose="020B0604020202090204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entury Schoolbook"/>
              </a:rPr>
              <a:t>The 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Schoolbook"/>
              </a:rPr>
              <a:t>accurate project costing plan enables one to weigh anticipated benefits against anticipated costs to assess if the project makes sense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Schoolbook"/>
              </a:rPr>
              <a:t>.</a:t>
            </a:r>
            <a:endParaRPr lang="en-US" sz="2000" b="0" strike="noStrike" spc="-1" dirty="0" smtClean="0">
              <a:latin typeface="Arial" panose="020B0604020202090204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24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04951"/>
            <a:ext cx="7620000" cy="568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Century Schoolbook" pitchFamily="18" charset="0"/>
              </a:rPr>
              <a:t> The Constructive Cost Model is a procedural software cost estimation model developed by Barry W. Boehm. </a:t>
            </a:r>
            <a:endParaRPr lang="en-US" sz="2000" dirty="0" smtClean="0">
              <a:latin typeface="Century Schoolbook" pitchFamily="18" charset="0"/>
            </a:endParaRPr>
          </a:p>
          <a:p>
            <a:endParaRPr lang="en-US" sz="2000" dirty="0" smtClean="0">
              <a:latin typeface="Century Schoolbook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Century Schoolbook" pitchFamily="18" charset="0"/>
              </a:rPr>
              <a:t> The model parameters are derived from fitting a regression formula using data from 63 software historical projects .</a:t>
            </a:r>
            <a:endParaRPr lang="en-US" sz="2000" dirty="0" smtClean="0">
              <a:latin typeface="Century Schoolbook" pitchFamily="18" charset="0"/>
            </a:endParaRPr>
          </a:p>
          <a:p>
            <a:endParaRPr lang="en-US" sz="2000" dirty="0" smtClean="0">
              <a:latin typeface="Century Schoolbook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Century Schoolbook" pitchFamily="18" charset="0"/>
              </a:rPr>
              <a:t> This model uses four parameter (</a:t>
            </a:r>
            <a:r>
              <a:rPr lang="en-US" sz="2000" dirty="0" err="1" smtClean="0">
                <a:latin typeface="Century Schoolbook" pitchFamily="18" charset="0"/>
              </a:rPr>
              <a:t>a,b,c,d</a:t>
            </a:r>
            <a:r>
              <a:rPr lang="en-US" sz="2000" dirty="0" smtClean="0">
                <a:latin typeface="Century Schoolbook" pitchFamily="18" charset="0"/>
              </a:rPr>
              <a:t>)with DLOC and methodology to compute the effort as follows:</a:t>
            </a:r>
            <a:endParaRPr lang="en-US" sz="2000" dirty="0" smtClean="0">
              <a:latin typeface="Century Schoolbook" pitchFamily="18" charset="0"/>
            </a:endParaRPr>
          </a:p>
          <a:p>
            <a:endParaRPr lang="en-US" sz="2000" dirty="0" smtClean="0">
              <a:latin typeface="Century Schoolbook" pitchFamily="18" charset="0"/>
            </a:endParaRPr>
          </a:p>
          <a:p>
            <a:r>
              <a:rPr lang="en-US" sz="2000" dirty="0" smtClean="0">
                <a:latin typeface="Century Schoolbook" pitchFamily="18" charset="0"/>
              </a:rPr>
              <a:t>          EE=a  x (DLOC)</a:t>
            </a:r>
            <a:r>
              <a:rPr lang="en-US" sz="2000" baseline="30000" dirty="0" smtClean="0">
                <a:latin typeface="Century Schoolbook" pitchFamily="18" charset="0"/>
              </a:rPr>
              <a:t>b </a:t>
            </a:r>
            <a:r>
              <a:rPr lang="en-US" sz="2000" dirty="0" smtClean="0">
                <a:latin typeface="Century Schoolbook" pitchFamily="18" charset="0"/>
              </a:rPr>
              <a:t>+c x M +d </a:t>
            </a:r>
            <a:endParaRPr lang="en-US" sz="2000" dirty="0" smtClean="0">
              <a:latin typeface="Century Schoolbook" pitchFamily="18" charset="0"/>
            </a:endParaRPr>
          </a:p>
          <a:p>
            <a:r>
              <a:rPr lang="en-US" sz="2000" dirty="0" smtClean="0">
                <a:latin typeface="Century Schoolbook" pitchFamily="18" charset="0"/>
              </a:rPr>
              <a:t>           Where a - cost drivers/ multipliers,</a:t>
            </a:r>
            <a:endParaRPr lang="en-US" sz="2000" dirty="0" smtClean="0">
              <a:latin typeface="Century Schoolbook" pitchFamily="18" charset="0"/>
            </a:endParaRPr>
          </a:p>
          <a:p>
            <a:r>
              <a:rPr lang="en-US" sz="2000" dirty="0" smtClean="0">
                <a:latin typeface="Century Schoolbook" pitchFamily="18" charset="0"/>
              </a:rPr>
              <a:t>                       b - scale factors</a:t>
            </a:r>
            <a:endParaRPr lang="en-US" sz="2000" dirty="0" smtClean="0">
              <a:latin typeface="Century Schoolbook" pitchFamily="18" charset="0"/>
            </a:endParaRPr>
          </a:p>
          <a:p>
            <a:r>
              <a:rPr lang="en-US" sz="2000" dirty="0" smtClean="0">
                <a:latin typeface="Century Schoolbook" pitchFamily="18" charset="0"/>
              </a:rPr>
              <a:t>                       c &amp; d - schedule constants</a:t>
            </a:r>
            <a:endParaRPr lang="en-US" sz="2000" dirty="0" smtClean="0">
              <a:latin typeface="Century Schoolbook" pitchFamily="18" charset="0"/>
            </a:endParaRPr>
          </a:p>
          <a:p>
            <a:r>
              <a:rPr lang="en-US" sz="2000" dirty="0" smtClean="0">
                <a:latin typeface="Century Schoolbook" pitchFamily="18" charset="0"/>
              </a:rPr>
              <a:t>                       M is Methodology and </a:t>
            </a:r>
            <a:endParaRPr lang="en-US" sz="2000" dirty="0" smtClean="0">
              <a:latin typeface="Century Schoolbook" pitchFamily="18" charset="0"/>
            </a:endParaRPr>
          </a:p>
          <a:p>
            <a:r>
              <a:rPr lang="en-US" sz="2000" dirty="0" smtClean="0">
                <a:latin typeface="Century Schoolbook" pitchFamily="18" charset="0"/>
              </a:rPr>
              <a:t>                       DLOC is the size of the project</a:t>
            </a:r>
            <a:endParaRPr lang="en-US" sz="2000" dirty="0" smtClean="0">
              <a:latin typeface="Century Schoolbook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Century Schoolbook" pitchFamily="18" charset="0"/>
              </a:rPr>
              <a:t> The values of </a:t>
            </a:r>
            <a:r>
              <a:rPr lang="en-US" sz="2000" dirty="0" err="1" smtClean="0">
                <a:latin typeface="Century Schoolbook" pitchFamily="18" charset="0"/>
              </a:rPr>
              <a:t>a,b,c,d</a:t>
            </a:r>
            <a:r>
              <a:rPr lang="en-US" sz="2000" dirty="0" smtClean="0">
                <a:latin typeface="Century Schoolbook" pitchFamily="18" charset="0"/>
              </a:rPr>
              <a:t> values are a=2.94,b=0.91 }</a:t>
            </a:r>
            <a:r>
              <a:rPr lang="en-US" sz="1000" dirty="0" smtClean="0">
                <a:latin typeface="Century Schoolbook" pitchFamily="18" charset="0"/>
              </a:rPr>
              <a:t>Baseline Effort Constants</a:t>
            </a:r>
            <a:endParaRPr lang="en-US" sz="1000" dirty="0" smtClean="0">
              <a:latin typeface="Century Schoolbook" pitchFamily="18" charset="0"/>
            </a:endParaRPr>
          </a:p>
          <a:p>
            <a:r>
              <a:rPr lang="en-US" sz="2000" dirty="0" smtClean="0">
                <a:latin typeface="Century Schoolbook" pitchFamily="18" charset="0"/>
              </a:rPr>
              <a:t>                                                        c=3.67,d=0.28 }</a:t>
            </a:r>
            <a:r>
              <a:rPr lang="en-US" sz="1000" dirty="0" smtClean="0">
                <a:latin typeface="Century Schoolbook" pitchFamily="18" charset="0"/>
              </a:rPr>
              <a:t>Baseline Schedule Constants</a:t>
            </a:r>
            <a:endParaRPr lang="en-US" sz="1000" dirty="0" smtClean="0">
              <a:latin typeface="Century Schoolbook" pitchFamily="18" charset="0"/>
            </a:endParaRPr>
          </a:p>
          <a:p>
            <a:endParaRPr lang="en-US" sz="2000" baseline="30000" dirty="0" smtClean="0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914400" y="609480"/>
            <a:ext cx="525744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i="1" strike="noStrike" spc="-1">
                <a:solidFill>
                  <a:srgbClr val="002060"/>
                </a:solidFill>
                <a:latin typeface="Century Schoolbook"/>
              </a:rPr>
              <a:t>Problem Statement:</a:t>
            </a:r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685800" y="2286000"/>
            <a:ext cx="7238520" cy="26762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indent="-215900" algn="just">
              <a:lnSpc>
                <a:spcPct val="100000"/>
              </a:lnSpc>
              <a:buClr>
                <a:srgbClr val="00000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entury Schoolbook"/>
              </a:rPr>
              <a:t>Considering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entury Schoolbook"/>
              </a:rPr>
              <a:t>Man-Power </a:t>
            </a:r>
            <a:r>
              <a:rPr lang="en-US" sz="2400" b="0" strike="noStrike" spc="-1" dirty="0">
                <a:solidFill>
                  <a:srgbClr val="000000"/>
                </a:solidFill>
                <a:latin typeface="Century Schoolbook"/>
              </a:rPr>
              <a:t>as the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entury Schoolbook"/>
              </a:rPr>
              <a:t>factor, </a:t>
            </a:r>
            <a:r>
              <a:rPr lang="en-US" sz="2400" b="0" strike="noStrike" spc="-1" dirty="0">
                <a:solidFill>
                  <a:srgbClr val="000000"/>
                </a:solidFill>
                <a:latin typeface="Century Schoolbook"/>
              </a:rPr>
              <a:t>estimating the Software Production Effort more accurately and reduce the </a:t>
            </a:r>
            <a:r>
              <a:rPr lang="en-US" sz="2400" spc="-1" dirty="0" smtClean="0">
                <a:solidFill>
                  <a:srgbClr val="000000"/>
                </a:solidFill>
                <a:latin typeface="Century Schoolbook"/>
              </a:rPr>
              <a:t>difference between the expected cost and the actual cost of the Product.</a:t>
            </a:r>
            <a:endParaRPr lang="en-US" sz="2400" spc="-1" dirty="0" smtClean="0">
              <a:solidFill>
                <a:srgbClr val="000000"/>
              </a:solidFill>
              <a:latin typeface="Century Schoolbook"/>
            </a:endParaRPr>
          </a:p>
          <a:p>
            <a:pPr indent="-215900" algn="just">
              <a:lnSpc>
                <a:spcPct val="100000"/>
              </a:lnSpc>
              <a:buClr>
                <a:srgbClr val="000000"/>
              </a:buClr>
              <a:buFont typeface="Arial" panose="020B0604020202090204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entury Schoolbook"/>
            </a:endParaRPr>
          </a:p>
          <a:p>
            <a:pPr indent="-215900" algn="just">
              <a:lnSpc>
                <a:spcPct val="100000"/>
              </a:lnSpc>
              <a:buClr>
                <a:srgbClr val="000000"/>
              </a:buClr>
            </a:pPr>
            <a:endParaRPr lang="en-US" sz="2400" b="0" strike="noStrike" spc="-1" dirty="0">
              <a:latin typeface="Arial" panose="020B0604020202090204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09600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solidFill>
                  <a:schemeClr val="accent2">
                    <a:lumMod val="50000"/>
                  </a:schemeClr>
                </a:solidFill>
                <a:latin typeface="Century Schoolbook" pitchFamily="18" charset="0"/>
              </a:rPr>
              <a:t>Proposed Approach:</a:t>
            </a:r>
            <a:endParaRPr lang="en-US" sz="4400" i="1" dirty="0">
              <a:solidFill>
                <a:schemeClr val="accent2">
                  <a:lumMod val="5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600200"/>
            <a:ext cx="6553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Century Schoolbook" pitchFamily="18" charset="0"/>
              </a:rPr>
              <a:t>  </a:t>
            </a:r>
            <a:r>
              <a:rPr lang="en-US" sz="2000" dirty="0" err="1" smtClean="0">
                <a:latin typeface="Century Schoolbook" pitchFamily="18" charset="0"/>
              </a:rPr>
              <a:t>Sheta</a:t>
            </a:r>
            <a:r>
              <a:rPr lang="en-US" sz="2000" dirty="0" smtClean="0">
                <a:latin typeface="Century Schoolbook" pitchFamily="18" charset="0"/>
              </a:rPr>
              <a:t> proposed an evolutionary model using genetic algorithms .  </a:t>
            </a:r>
            <a:endParaRPr lang="en-US" sz="2000" dirty="0" smtClean="0">
              <a:latin typeface="Century Schoolbook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Century Schoolbook" pitchFamily="18" charset="0"/>
              </a:rPr>
              <a:t>  He used GA for the estimation of the parameters of the COCOMO effort estimation model</a:t>
            </a:r>
            <a:endParaRPr lang="en-US" sz="2000" dirty="0" smtClean="0">
              <a:latin typeface="Century Schoolbook" pitchFamily="18" charset="0"/>
            </a:endParaRPr>
          </a:p>
          <a:p>
            <a:pPr algn="just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Century Schoolbook" pitchFamily="18" charset="0"/>
              </a:rPr>
              <a:t>Using Parameterized approach proposed by </a:t>
            </a:r>
            <a:r>
              <a:rPr lang="en-US" sz="2000" dirty="0" err="1" smtClean="0">
                <a:latin typeface="Century Schoolbook" pitchFamily="18" charset="0"/>
              </a:rPr>
              <a:t>Sheta</a:t>
            </a:r>
            <a:r>
              <a:rPr lang="en-US" sz="2000" dirty="0" smtClean="0">
                <a:latin typeface="Century Schoolbook" pitchFamily="18" charset="0"/>
              </a:rPr>
              <a:t>, estimating the software effort  by tuning the parameters till we get an optimized output.</a:t>
            </a:r>
            <a:endParaRPr lang="en-US" sz="2000" dirty="0" smtClean="0">
              <a:latin typeface="Century Schoolbook" pitchFamily="18" charset="0"/>
            </a:endParaRPr>
          </a:p>
          <a:p>
            <a:pPr algn="just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Century Schoolbook" pitchFamily="18" charset="0"/>
              </a:rPr>
              <a:t>  IEAM – RP ,an evolutionary method is going to used for tuning the parameters</a:t>
            </a:r>
            <a:endParaRPr lang="en-US" sz="2000" dirty="0" smtClean="0">
              <a:latin typeface="Century Schoolbook" pitchFamily="18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500" dirty="0" smtClean="0">
                <a:latin typeface="Century Schoolbook" pitchFamily="18" charset="0"/>
              </a:rPr>
              <a:t>Search Domain for a {0, 10}</a:t>
            </a:r>
            <a:endParaRPr lang="en-US" sz="1500" dirty="0" smtClean="0">
              <a:latin typeface="Century Schoolbook" pitchFamily="18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500" dirty="0" smtClean="0">
                <a:latin typeface="Century Schoolbook" pitchFamily="18" charset="0"/>
              </a:rPr>
              <a:t>Search Domain for b {0.3, 2} </a:t>
            </a:r>
            <a:endParaRPr lang="en-US" sz="1500" dirty="0" smtClean="0">
              <a:latin typeface="Century Schoolbook" pitchFamily="18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500" dirty="0" smtClean="0">
                <a:latin typeface="Century Schoolbook" pitchFamily="18" charset="0"/>
              </a:rPr>
              <a:t>Search Domain for c {-0.5, 0.5}</a:t>
            </a:r>
            <a:endParaRPr lang="en-US" sz="1500" dirty="0" smtClean="0">
              <a:latin typeface="Century Schoolbook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 smtClean="0">
                <a:latin typeface="Century Schoolbook" pitchFamily="18" charset="0"/>
              </a:rPr>
              <a:t>Search Domain for d {0, 20}. </a:t>
            </a:r>
            <a:endParaRPr lang="en-US" sz="1500" dirty="0" smtClean="0">
              <a:latin typeface="Century Schoolbook" pitchFamily="18" charset="0"/>
            </a:endParaRPr>
          </a:p>
          <a:p>
            <a:pPr marL="0" lvl="2" algn="just"/>
            <a:r>
              <a:rPr lang="en-US" sz="2000" dirty="0" smtClean="0">
                <a:latin typeface="Century Schoolbook" pitchFamily="18" charset="0"/>
              </a:rPr>
              <a:t>The objective  of the proposed technique is to tune the above parameters that provide most accuracy in cost estimation.</a:t>
            </a:r>
            <a:endParaRPr lang="en-US" sz="2000" dirty="0" smtClean="0">
              <a:latin typeface="Century Schoolbook" pitchFamily="18" charset="0"/>
            </a:endParaRPr>
          </a:p>
          <a:p>
            <a:pPr algn="just"/>
            <a:endParaRPr lang="en-US" sz="2000" dirty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685800" y="1676400"/>
            <a:ext cx="6553200" cy="4399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5900" algn="just">
              <a:lnSpc>
                <a:spcPct val="100000"/>
              </a:lnSpc>
              <a:buClr>
                <a:srgbClr val="000000"/>
              </a:buClr>
              <a:buFont typeface="Arial" panose="020B0604020202090204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entury Schoolbook" pitchFamily="18" charset="0"/>
              </a:rPr>
              <a:t>   IEAM-RP is one of the evolutionary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Schoolbook" pitchFamily="18" charset="0"/>
              </a:rPr>
              <a:t>algorithms , found 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Schoolbook" pitchFamily="18" charset="0"/>
              </a:rPr>
              <a:t>recently, that is used to solve single objective optimization problems. </a:t>
            </a:r>
            <a:endParaRPr lang="en-US" sz="2000" b="0" strike="noStrike" spc="-1" dirty="0">
              <a:latin typeface="Century Schoolbook" pitchFamily="18" charset="0"/>
            </a:endParaRPr>
          </a:p>
          <a:p>
            <a:pPr indent="-215900" algn="just">
              <a:lnSpc>
                <a:spcPct val="100000"/>
              </a:lnSpc>
              <a:buClr>
                <a:srgbClr val="000000"/>
              </a:buClr>
              <a:buFont typeface="Arial" panose="020B0604020202090204"/>
              <a:buChar char="•"/>
            </a:pPr>
            <a:endParaRPr lang="en-US" sz="2000" b="0" strike="noStrike" spc="-1" dirty="0">
              <a:latin typeface="Century Schoolbook" pitchFamily="18" charset="0"/>
            </a:endParaRPr>
          </a:p>
          <a:p>
            <a:pPr indent="-215900" algn="just">
              <a:lnSpc>
                <a:spcPct val="100000"/>
              </a:lnSpc>
              <a:buClr>
                <a:srgbClr val="000000"/>
              </a:buClr>
              <a:buFont typeface="Arial" panose="020B0604020202090204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entury Schoolbook" pitchFamily="18" charset="0"/>
              </a:rPr>
              <a:t>  It 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Schoolbook" pitchFamily="18" charset="0"/>
              </a:rPr>
              <a:t>is a variant of EAM which works with real numbers.</a:t>
            </a:r>
            <a:endParaRPr lang="en-US" sz="2000" b="0" strike="noStrike" spc="-1" dirty="0">
              <a:latin typeface="Century Schoolbook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 dirty="0">
              <a:latin typeface="Century Schoolbook" pitchFamily="18" charset="0"/>
            </a:endParaRPr>
          </a:p>
          <a:p>
            <a:pPr indent="-215900" algn="just">
              <a:lnSpc>
                <a:spcPct val="100000"/>
              </a:lnSpc>
              <a:buClr>
                <a:srgbClr val="000000"/>
              </a:buClr>
              <a:buFont typeface="Arial" panose="020B0604020202090204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entury Schoolbook" pitchFamily="18" charset="0"/>
              </a:rPr>
              <a:t>   The performance of the suggested algorithm was checked using </a:t>
            </a:r>
            <a:r>
              <a:rPr lang="en-US" sz="2000" spc="-1" dirty="0" smtClean="0">
                <a:solidFill>
                  <a:srgbClr val="000000"/>
                </a:solidFill>
                <a:latin typeface="Century Schoolbook" pitchFamily="18" charset="0"/>
              </a:rPr>
              <a:t>various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Schoolbook" pitchFamily="18" charset="0"/>
              </a:rPr>
              <a:t>functions 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Schoolbook" pitchFamily="18" charset="0"/>
              </a:rPr>
              <a:t>of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Schoolbook" pitchFamily="18" charset="0"/>
              </a:rPr>
              <a:t>COCOMO 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Schoolbook" pitchFamily="18" charset="0"/>
              </a:rPr>
              <a:t>framework. </a:t>
            </a:r>
            <a:endParaRPr lang="en-US" sz="2000" b="0" strike="noStrike" spc="-1" dirty="0">
              <a:latin typeface="Century Schoolbook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 dirty="0">
              <a:latin typeface="Century Schoolbook" pitchFamily="18" charset="0"/>
            </a:endParaRPr>
          </a:p>
          <a:p>
            <a:pPr indent="-215900" algn="just">
              <a:lnSpc>
                <a:spcPct val="100000"/>
              </a:lnSpc>
              <a:buClr>
                <a:srgbClr val="000000"/>
              </a:buClr>
              <a:buFont typeface="Arial" panose="020B0604020202090204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entury Schoolbook" pitchFamily="18" charset="0"/>
              </a:rPr>
              <a:t>  The performance of IEAM-RP was found quite satisfactory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entury Schoolbook" pitchFamily="18" charset="0"/>
              </a:rPr>
              <a:t>in tuning the parameters to get optimized solution.</a:t>
            </a:r>
            <a:endParaRPr lang="en-US" sz="2000" b="0" strike="noStrike" spc="-1" dirty="0">
              <a:latin typeface="Century Schoolbook" pitchFamily="18" charset="0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066680" y="533520"/>
            <a:ext cx="518112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i="1" strike="noStrike" spc="-1" dirty="0">
                <a:solidFill>
                  <a:srgbClr val="244583"/>
                </a:solidFill>
                <a:latin typeface="Century Schoolbook"/>
              </a:rPr>
              <a:t>IEAM-RP Method:</a:t>
            </a:r>
            <a:endParaRPr lang="en-US" sz="4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2"/>
          <p:cNvSpPr/>
          <p:nvPr/>
        </p:nvSpPr>
        <p:spPr>
          <a:xfrm>
            <a:off x="1066680" y="533520"/>
            <a:ext cx="5562720" cy="629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3500" b="1" i="1" strike="noStrike" spc="-1" dirty="0" smtClean="0">
                <a:solidFill>
                  <a:schemeClr val="accent2">
                    <a:lumMod val="50000"/>
                  </a:schemeClr>
                </a:solidFill>
                <a:latin typeface="Century Schoolbook" pitchFamily="18" charset="0"/>
              </a:rPr>
              <a:t>Principle of IEAM-RP</a:t>
            </a:r>
            <a:r>
              <a:rPr lang="en-US" sz="3500" i="1" spc="-1" dirty="0">
                <a:solidFill>
                  <a:schemeClr val="accent2">
                    <a:lumMod val="50000"/>
                  </a:schemeClr>
                </a:solidFill>
                <a:latin typeface="Century Schoolbook" pitchFamily="18" charset="0"/>
              </a:rPr>
              <a:t>:</a:t>
            </a:r>
            <a:endParaRPr lang="en-US" sz="3500" b="1" i="1" strike="noStrike" spc="-1" dirty="0" smtClean="0">
              <a:solidFill>
                <a:schemeClr val="accent2">
                  <a:lumMod val="5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447800"/>
            <a:ext cx="640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15900" algn="just">
              <a:buClr>
                <a:srgbClr val="000000"/>
              </a:buClr>
              <a:buFont typeface="Arial" panose="020B0604020202090204"/>
              <a:buChar char="•"/>
            </a:pPr>
            <a:r>
              <a:rPr lang="en-US" sz="2000" b="0" strike="noStrike" spc="-1" dirty="0" smtClean="0">
                <a:latin typeface="Century Schoolbook" pitchFamily="18" charset="0"/>
              </a:rPr>
              <a:t>The algorithm is based on the  principle of adaptive learning.</a:t>
            </a:r>
            <a:endParaRPr lang="en-US" sz="2000" spc="-1" dirty="0" smtClean="0">
              <a:latin typeface="Century Schoolbook" pitchFamily="18" charset="0"/>
            </a:endParaRPr>
          </a:p>
          <a:p>
            <a:pPr indent="-215900" algn="just">
              <a:buClr>
                <a:srgbClr val="000000"/>
              </a:buClr>
              <a:buFont typeface="Arial" panose="020B0604020202090204"/>
              <a:buChar char="•"/>
            </a:pPr>
            <a:endParaRPr lang="en-US" sz="2000" spc="-1" dirty="0">
              <a:latin typeface="Century Schoolbook" pitchFamily="18" charset="0"/>
            </a:endParaRPr>
          </a:p>
          <a:p>
            <a:pPr indent="-215900" algn="just">
              <a:lnSpc>
                <a:spcPct val="100000"/>
              </a:lnSpc>
              <a:buClr>
                <a:srgbClr val="00000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entury Schoolbook" pitchFamily="18" charset="0"/>
              </a:rPr>
              <a:t> </a:t>
            </a:r>
            <a:r>
              <a:rPr lang="en-US" sz="2000" b="0" strike="noStrike" spc="-1" dirty="0" smtClean="0">
                <a:latin typeface="Century Schoolbook" pitchFamily="18" charset="0"/>
              </a:rPr>
              <a:t>This algorithm  achieves the principle of adaptive learning using its operators, adaption and selection .</a:t>
            </a:r>
            <a:endParaRPr lang="en-US" sz="2000" b="0" strike="noStrike" spc="-1" dirty="0" smtClean="0">
              <a:latin typeface="Century Schoolbook" pitchFamily="18" charset="0"/>
            </a:endParaRPr>
          </a:p>
          <a:p>
            <a:pPr indent="-215900" algn="just">
              <a:lnSpc>
                <a:spcPct val="100000"/>
              </a:lnSpc>
              <a:buClr>
                <a:srgbClr val="000000"/>
              </a:buClr>
              <a:buFont typeface="Arial" panose="020B0604020202090204"/>
              <a:buChar char="•"/>
            </a:pPr>
            <a:endParaRPr lang="en-US" sz="2000" spc="-1" dirty="0">
              <a:latin typeface="Century Schoolbook" pitchFamily="18" charset="0"/>
            </a:endParaRPr>
          </a:p>
          <a:p>
            <a:pPr indent="-215900" algn="just">
              <a:buClr>
                <a:srgbClr val="000000"/>
              </a:buClr>
              <a:buFont typeface="Arial" panose="020B0604020202090204"/>
              <a:buChar char="•"/>
            </a:pPr>
            <a:r>
              <a:rPr lang="en-US" sz="2000" spc="-1" dirty="0" smtClean="0">
                <a:latin typeface="Century Schoolbook" pitchFamily="18" charset="0"/>
              </a:rPr>
              <a:t>It can be categorized into four Phases</a:t>
            </a:r>
            <a:endParaRPr lang="en-US" sz="2000" spc="-1" dirty="0" smtClean="0">
              <a:latin typeface="Century Schoolbook" pitchFamily="18" charset="0"/>
            </a:endParaRPr>
          </a:p>
          <a:p>
            <a:pPr indent="-215900" algn="just">
              <a:buClr>
                <a:srgbClr val="000000"/>
              </a:buClr>
            </a:pPr>
            <a:endParaRPr lang="en-US" sz="2000" spc="-1" dirty="0" smtClean="0">
              <a:latin typeface="Century Schoolbook" pitchFamily="18" charset="0"/>
            </a:endParaRPr>
          </a:p>
          <a:p>
            <a:pPr indent="-215900" algn="just">
              <a:buClr>
                <a:srgbClr val="000000"/>
              </a:buClr>
            </a:pPr>
            <a:r>
              <a:rPr lang="en-US" sz="2000" spc="-1" dirty="0" smtClean="0">
                <a:latin typeface="Century Schoolbook" pitchFamily="18" charset="0"/>
              </a:rPr>
              <a:t>                1.</a:t>
            </a:r>
            <a:r>
              <a:rPr lang="en-US" sz="2000" spc="-1" dirty="0">
                <a:latin typeface="Century Schoolbook" pitchFamily="18" charset="0"/>
              </a:rPr>
              <a:t> </a:t>
            </a:r>
            <a:r>
              <a:rPr lang="en-US" sz="2000" spc="-1" dirty="0" smtClean="0">
                <a:latin typeface="Century Schoolbook" pitchFamily="18" charset="0"/>
              </a:rPr>
              <a:t>Initialization Phase</a:t>
            </a:r>
            <a:endParaRPr lang="en-US" sz="2000" spc="-1" dirty="0" smtClean="0">
              <a:latin typeface="Century Schoolbook" pitchFamily="18" charset="0"/>
            </a:endParaRPr>
          </a:p>
          <a:p>
            <a:pPr indent="-215900" algn="just">
              <a:buClr>
                <a:srgbClr val="000000"/>
              </a:buClr>
            </a:pPr>
            <a:r>
              <a:rPr lang="en-US" sz="2000" spc="-1" dirty="0">
                <a:latin typeface="Century Schoolbook" pitchFamily="18" charset="0"/>
              </a:rPr>
              <a:t> </a:t>
            </a:r>
            <a:r>
              <a:rPr lang="en-US" sz="2000" spc="-1" dirty="0" smtClean="0">
                <a:latin typeface="Century Schoolbook" pitchFamily="18" charset="0"/>
              </a:rPr>
              <a:t>               2. Adaption Phase</a:t>
            </a:r>
            <a:endParaRPr lang="en-US" sz="2000" spc="-1" dirty="0" smtClean="0">
              <a:latin typeface="Century Schoolbook" pitchFamily="18" charset="0"/>
            </a:endParaRPr>
          </a:p>
          <a:p>
            <a:pPr indent="-215900" algn="just">
              <a:buClr>
                <a:srgbClr val="000000"/>
              </a:buClr>
            </a:pPr>
            <a:r>
              <a:rPr lang="en-US" sz="2000" spc="-1" dirty="0">
                <a:latin typeface="Century Schoolbook" pitchFamily="18" charset="0"/>
              </a:rPr>
              <a:t> </a:t>
            </a:r>
            <a:r>
              <a:rPr lang="en-US" sz="2000" spc="-1" dirty="0" smtClean="0">
                <a:latin typeface="Century Schoolbook" pitchFamily="18" charset="0"/>
              </a:rPr>
              <a:t>               3. Offspring Generation Phase</a:t>
            </a:r>
            <a:endParaRPr lang="en-US" sz="2000" spc="-1" dirty="0" smtClean="0">
              <a:latin typeface="Century Schoolbook" pitchFamily="18" charset="0"/>
            </a:endParaRPr>
          </a:p>
          <a:p>
            <a:pPr indent="-215900" algn="just">
              <a:buClr>
                <a:srgbClr val="000000"/>
              </a:buClr>
            </a:pPr>
            <a:r>
              <a:rPr lang="en-US" sz="2000" spc="-1" dirty="0">
                <a:latin typeface="Century Schoolbook" pitchFamily="18" charset="0"/>
              </a:rPr>
              <a:t> </a:t>
            </a:r>
            <a:r>
              <a:rPr lang="en-US" sz="2000" spc="-1" dirty="0" smtClean="0">
                <a:latin typeface="Century Schoolbook" pitchFamily="18" charset="0"/>
              </a:rPr>
              <a:t>               4. Selection  Phase</a:t>
            </a:r>
            <a:endParaRPr lang="en-US" sz="2000" spc="-1" dirty="0" smtClean="0">
              <a:latin typeface="Century Schoolbook" pitchFamily="18" charset="0"/>
            </a:endParaRPr>
          </a:p>
          <a:p>
            <a:pPr indent="-215900" algn="just">
              <a:buClr>
                <a:srgbClr val="000000"/>
              </a:buClr>
            </a:pPr>
            <a:endParaRPr lang="en-US" sz="2000" spc="-1" dirty="0" smtClean="0">
              <a:latin typeface="Century Schoolbook" pitchFamily="18" charset="0"/>
            </a:endParaRPr>
          </a:p>
          <a:p>
            <a:pPr indent="-215900" algn="just">
              <a:buClr>
                <a:srgbClr val="000000"/>
              </a:buClr>
              <a:buFont typeface="Arial" panose="020B0604020202090204" pitchFamily="34" charset="0"/>
              <a:buChar char="•"/>
            </a:pPr>
            <a:r>
              <a:rPr lang="en-US" sz="2000" spc="-1" dirty="0" smtClean="0">
                <a:latin typeface="Century Schoolbook" pitchFamily="18" charset="0"/>
              </a:rPr>
              <a:t>The steps 2-4 are iterated till an ideal effort is estimated.</a:t>
            </a:r>
            <a:endParaRPr lang="en-US" sz="2000" spc="-1" dirty="0" smtClean="0">
              <a:latin typeface="Century Schoolbook" pitchFamily="18" charset="0"/>
            </a:endParaRPr>
          </a:p>
          <a:p>
            <a:pPr indent="-215900" algn="just">
              <a:buClr>
                <a:srgbClr val="000000"/>
              </a:buClr>
            </a:pPr>
            <a:endParaRPr lang="en-US" sz="2000" spc="-1" dirty="0" smtClean="0">
              <a:latin typeface="Century Schoolbook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7010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Schoolbook" pitchFamily="18" charset="0"/>
              </a:rPr>
              <a:t>     </a:t>
            </a:r>
            <a:endParaRPr lang="en-US" sz="2000" dirty="0" smtClean="0">
              <a:latin typeface="Century Schoolbook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endParaRPr lang="en-US" sz="2000" dirty="0" smtClean="0">
              <a:latin typeface="Century Schoolbook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Century Schoolbook" pitchFamily="18" charset="0"/>
              </a:rPr>
              <a:t>After estimating the software effort of an product , we calculate the error by comparing the estimated effort with the measured efforts .</a:t>
            </a:r>
            <a:endParaRPr lang="en-US" sz="2000" dirty="0" smtClean="0">
              <a:latin typeface="Century Schoolbook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Century Schoolbook" pitchFamily="18" charset="0"/>
              </a:rPr>
              <a:t>    Magnitude of the error is calculated using:</a:t>
            </a:r>
            <a:endParaRPr lang="en-US" sz="2000" dirty="0" smtClean="0">
              <a:latin typeface="Century Schoolbook" pitchFamily="18" charset="0"/>
            </a:endParaRPr>
          </a:p>
          <a:p>
            <a:r>
              <a:rPr lang="en-US" sz="2000" dirty="0" smtClean="0">
                <a:latin typeface="Century Schoolbook" pitchFamily="18" charset="0"/>
              </a:rPr>
              <a:t>    </a:t>
            </a:r>
            <a:endParaRPr lang="en-US" sz="2000" dirty="0" smtClean="0">
              <a:latin typeface="Century Schoolbook" pitchFamily="18" charset="0"/>
            </a:endParaRPr>
          </a:p>
          <a:p>
            <a:r>
              <a:rPr lang="en-US" sz="2000" dirty="0" smtClean="0">
                <a:latin typeface="Century Schoolbook" pitchFamily="18" charset="0"/>
              </a:rPr>
              <a:t>       MRE=abs(measured effort-estimated effort) /   </a:t>
            </a:r>
            <a:endParaRPr lang="en-US" sz="2000" dirty="0" smtClean="0">
              <a:latin typeface="Century Schoolbook" pitchFamily="18" charset="0"/>
            </a:endParaRPr>
          </a:p>
          <a:p>
            <a:r>
              <a:rPr lang="en-US" sz="2000" dirty="0" smtClean="0">
                <a:latin typeface="Century Schoolbook" pitchFamily="18" charset="0"/>
              </a:rPr>
              <a:t>                                   measured effort</a:t>
            </a:r>
            <a:endParaRPr lang="en-US" sz="2000" dirty="0" smtClean="0">
              <a:latin typeface="Century Schoolbook" pitchFamily="18" charset="0"/>
            </a:endParaRPr>
          </a:p>
          <a:p>
            <a:r>
              <a:rPr lang="en-US" sz="2000" i="1" baseline="30000" dirty="0" smtClean="0">
                <a:latin typeface="Century Schoolbook" pitchFamily="18" charset="0"/>
              </a:rPr>
              <a:t> </a:t>
            </a:r>
            <a:endParaRPr lang="en-US" sz="2000" dirty="0" smtClean="0">
              <a:latin typeface="Century Schoolbook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Century Schoolbook" pitchFamily="18" charset="0"/>
              </a:rPr>
              <a:t>    Fitness function is used to determine the best outcome from the population</a:t>
            </a:r>
            <a:endParaRPr lang="en-US" sz="2000" dirty="0" smtClean="0">
              <a:latin typeface="Century Schoolbook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endParaRPr lang="en-US" sz="2000" dirty="0" smtClean="0">
              <a:latin typeface="Century Schoolbook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Century Schoolbook" pitchFamily="18" charset="0"/>
              </a:rPr>
              <a:t>    Average of MRE over the observations is used as the fitness function(F </a:t>
            </a:r>
            <a:r>
              <a:rPr lang="en-US" sz="2000" dirty="0" err="1" smtClean="0">
                <a:latin typeface="Century Schoolbook" pitchFamily="18" charset="0"/>
              </a:rPr>
              <a:t>avg</a:t>
            </a:r>
            <a:r>
              <a:rPr lang="en-US" sz="2000" dirty="0" smtClean="0">
                <a:latin typeface="Century Schoolbook" pitchFamily="18" charset="0"/>
              </a:rPr>
              <a:t>)</a:t>
            </a:r>
            <a:endParaRPr lang="en-US" sz="2000" dirty="0" smtClean="0">
              <a:latin typeface="Century Schoolbook" pitchFamily="18" charset="0"/>
            </a:endParaRPr>
          </a:p>
          <a:p>
            <a:endParaRPr lang="en-US" sz="2000" dirty="0" smtClean="0">
              <a:latin typeface="Century Schoolbook" pitchFamily="18" charset="0"/>
            </a:endParaRPr>
          </a:p>
          <a:p>
            <a:endParaRPr lang="en-US" sz="2000" dirty="0" smtClean="0">
              <a:latin typeface="Century Schoolbook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endParaRPr lang="en-US" sz="2000" dirty="0" smtClean="0">
              <a:latin typeface="Century Schoolbook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endParaRPr lang="en-US" sz="2000" dirty="0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14400"/>
            <a:ext cx="8001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Century Schoolbook" pitchFamily="18" charset="0"/>
              </a:rPr>
              <a:t>     In order to create </a:t>
            </a:r>
            <a:r>
              <a:rPr lang="en-US" sz="2000" dirty="0" err="1" smtClean="0">
                <a:latin typeface="Century Schoolbook" pitchFamily="18" charset="0"/>
              </a:rPr>
              <a:t>oﬀ</a:t>
            </a:r>
            <a:r>
              <a:rPr lang="en-US" sz="2000" dirty="0" smtClean="0">
                <a:latin typeface="Century Schoolbook" pitchFamily="18" charset="0"/>
              </a:rPr>
              <a:t>-spring, adaptation operator divides the population into two classes.</a:t>
            </a:r>
            <a:endParaRPr lang="en-US" sz="2000" dirty="0" smtClean="0">
              <a:latin typeface="Century Schoolbook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endParaRPr lang="en-US" sz="2000" dirty="0" smtClean="0">
              <a:latin typeface="Century Schoolbook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Century Schoolbook" pitchFamily="18" charset="0"/>
              </a:rPr>
              <a:t>    One  class contains only one(best) solution , whereas another class contains remaining solutions. </a:t>
            </a:r>
            <a:endParaRPr lang="en-US" sz="2000" dirty="0" smtClean="0">
              <a:latin typeface="Century Schoolbook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endParaRPr lang="en-US" sz="2000" dirty="0" smtClean="0">
              <a:latin typeface="Century Schoolbook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Century Schoolbook" pitchFamily="18" charset="0"/>
              </a:rPr>
              <a:t>    The best solution updates its position vector using its personal </a:t>
            </a:r>
            <a:r>
              <a:rPr lang="en-US" sz="2000" dirty="0" err="1" smtClean="0">
                <a:latin typeface="Century Schoolbook" pitchFamily="18" charset="0"/>
              </a:rPr>
              <a:t>ﬁtness</a:t>
            </a:r>
            <a:r>
              <a:rPr lang="en-US" sz="2000" dirty="0" smtClean="0">
                <a:latin typeface="Century Schoolbook" pitchFamily="18" charset="0"/>
              </a:rPr>
              <a:t> and average </a:t>
            </a:r>
            <a:r>
              <a:rPr lang="en-US" sz="2000" dirty="0" err="1" smtClean="0">
                <a:latin typeface="Century Schoolbook" pitchFamily="18" charset="0"/>
              </a:rPr>
              <a:t>ﬁtness</a:t>
            </a:r>
            <a:r>
              <a:rPr lang="en-US" sz="2000" dirty="0" smtClean="0">
                <a:latin typeface="Century Schoolbook" pitchFamily="18" charset="0"/>
              </a:rPr>
              <a:t> of  the population as follows:</a:t>
            </a:r>
            <a:endParaRPr lang="en-US" sz="2000" dirty="0" smtClean="0">
              <a:latin typeface="Century Schoolbook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endParaRPr lang="en-US" sz="2000" dirty="0" smtClean="0">
              <a:latin typeface="Century Schoolbook" pitchFamily="18" charset="0"/>
            </a:endParaRPr>
          </a:p>
          <a:p>
            <a:r>
              <a:rPr lang="en-US" sz="2000" dirty="0" smtClean="0">
                <a:latin typeface="Century Schoolbook" pitchFamily="18" charset="0"/>
              </a:rPr>
              <a:t>                  Pb+1 = </a:t>
            </a:r>
            <a:r>
              <a:rPr lang="en-US" sz="2000" dirty="0" err="1" smtClean="0">
                <a:latin typeface="Century Schoolbook" pitchFamily="18" charset="0"/>
              </a:rPr>
              <a:t>Pb</a:t>
            </a:r>
            <a:r>
              <a:rPr lang="en-US" sz="2000" dirty="0" smtClean="0">
                <a:latin typeface="Century Schoolbook" pitchFamily="18" charset="0"/>
              </a:rPr>
              <a:t> ×F(</a:t>
            </a:r>
            <a:r>
              <a:rPr lang="en-US" sz="2000" dirty="0" err="1" smtClean="0">
                <a:latin typeface="Century Schoolbook" pitchFamily="18" charset="0"/>
              </a:rPr>
              <a:t>Pb</a:t>
            </a:r>
            <a:r>
              <a:rPr lang="en-US" sz="2000" dirty="0" smtClean="0">
                <a:latin typeface="Century Schoolbook" pitchFamily="18" charset="0"/>
              </a:rPr>
              <a:t>)/</a:t>
            </a:r>
            <a:r>
              <a:rPr lang="en-US" sz="2000" dirty="0" err="1" smtClean="0">
                <a:latin typeface="Century Schoolbook" pitchFamily="18" charset="0"/>
              </a:rPr>
              <a:t>Favg</a:t>
            </a:r>
            <a:r>
              <a:rPr lang="en-US" sz="2000" dirty="0" smtClean="0">
                <a:latin typeface="Century Schoolbook" pitchFamily="18" charset="0"/>
              </a:rPr>
              <a:t> + </a:t>
            </a:r>
            <a:r>
              <a:rPr lang="el-GR" sz="2000" dirty="0" smtClean="0">
                <a:latin typeface="Century Schoolbook" pitchFamily="18" charset="0"/>
              </a:rPr>
              <a:t>β</a:t>
            </a:r>
            <a:endParaRPr lang="en-US" sz="2000" dirty="0" smtClean="0">
              <a:latin typeface="Century Schoolbook" pitchFamily="18" charset="0"/>
            </a:endParaRPr>
          </a:p>
          <a:p>
            <a:r>
              <a:rPr lang="en-US" sz="2000" dirty="0" smtClean="0">
                <a:latin typeface="Century Schoolbook" pitchFamily="18" charset="0"/>
              </a:rPr>
              <a:t>                  Here, β is a random value between 0 to 1.</a:t>
            </a:r>
            <a:endParaRPr lang="en-US" sz="2000" dirty="0" smtClean="0">
              <a:latin typeface="Century Schoolbook" pitchFamily="18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Century Schoolbook" pitchFamily="18" charset="0"/>
              </a:rPr>
              <a:t>   The remaining solutions receive the direction from the best solution and try to achieve a better phenotypic structure in the problem search space as follows:</a:t>
            </a:r>
            <a:endParaRPr lang="en-US" sz="2000" dirty="0" smtClean="0">
              <a:latin typeface="Century Schoolbook" pitchFamily="18" charset="0"/>
            </a:endParaRPr>
          </a:p>
          <a:p>
            <a:r>
              <a:rPr lang="en-US" sz="2000" dirty="0" smtClean="0">
                <a:latin typeface="Century Schoolbook" pitchFamily="18" charset="0"/>
              </a:rPr>
              <a:t>                  Pnb+1 = </a:t>
            </a:r>
            <a:r>
              <a:rPr lang="en-US" sz="2000" dirty="0" err="1" smtClean="0">
                <a:latin typeface="Century Schoolbook" pitchFamily="18" charset="0"/>
              </a:rPr>
              <a:t>Pnb</a:t>
            </a:r>
            <a:r>
              <a:rPr lang="en-US" sz="2000" dirty="0" smtClean="0">
                <a:latin typeface="Century Schoolbook" pitchFamily="18" charset="0"/>
              </a:rPr>
              <a:t> + β×(</a:t>
            </a:r>
            <a:r>
              <a:rPr lang="en-US" sz="2000" dirty="0" err="1" smtClean="0">
                <a:latin typeface="Century Schoolbook" pitchFamily="18" charset="0"/>
              </a:rPr>
              <a:t>best_position−worst_position</a:t>
            </a:r>
            <a:r>
              <a:rPr lang="en-US" sz="2000" dirty="0" smtClean="0">
                <a:latin typeface="Century Schoolbook" pitchFamily="18" charset="0"/>
              </a:rPr>
              <a:t>)</a:t>
            </a:r>
            <a:endParaRPr lang="en-US" sz="2000" dirty="0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4772</Words>
  <Application>WPS Presentation</Application>
  <PresentationFormat>On-screen Show (4:3)</PresentationFormat>
  <Paragraphs>117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SimSun</vt:lpstr>
      <vt:lpstr>Wingdings</vt:lpstr>
      <vt:lpstr>Century Schoolbook</vt:lpstr>
      <vt:lpstr>Times New Roman</vt:lpstr>
      <vt:lpstr>Thonburi</vt:lpstr>
      <vt:lpstr>Symbol</vt:lpstr>
      <vt:lpstr>Arial</vt:lpstr>
      <vt:lpstr>Century Schoolbook</vt:lpstr>
      <vt:lpstr>Verdana</vt:lpstr>
      <vt:lpstr>Microsoft YaHei</vt:lpstr>
      <vt:lpstr>苹方-简</vt:lpstr>
      <vt:lpstr>微软雅黑</vt:lpstr>
      <vt:lpstr>汉仪旗黑</vt:lpstr>
      <vt:lpstr>Arial Unicode MS</vt:lpstr>
      <vt:lpstr>Calibri</vt:lpstr>
      <vt:lpstr>Helvetica Neue</vt:lpstr>
      <vt:lpstr>Kingsoft Sign</vt:lpstr>
      <vt:lpstr>DejaVu Sans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course assistant for educator</dc:title>
  <dc:creator>shivanireddy donthi</dc:creator>
  <cp:lastModifiedBy>sp</cp:lastModifiedBy>
  <cp:revision>283</cp:revision>
  <dcterms:created xsi:type="dcterms:W3CDTF">2020-10-24T18:33:16Z</dcterms:created>
  <dcterms:modified xsi:type="dcterms:W3CDTF">2020-10-24T18:33:16Z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  <property fmtid="{D5CDD505-2E9C-101B-9397-08002B2CF9AE}" pid="12" name="KSOProductBuildVer">
    <vt:lpwstr>1033-2.7.0.4476</vt:lpwstr>
  </property>
</Properties>
</file>