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57" r:id="rId3"/>
    <p:sldId id="272" r:id="rId4"/>
    <p:sldId id="260" r:id="rId5"/>
    <p:sldId id="259" r:id="rId6"/>
    <p:sldId id="261" r:id="rId7"/>
    <p:sldId id="263" r:id="rId8"/>
    <p:sldId id="271"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snapToGrid="0">
      <p:cViewPr varScale="1">
        <p:scale>
          <a:sx n="59" d="100"/>
          <a:sy n="59" d="100"/>
        </p:scale>
        <p:origin x="6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B0CE8-D7AE-4BC6-A98B-2F75B08D7F7C}"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144875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162912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4256981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78138BF-62C4-4163-B7D6-8E40792EE8D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00559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93048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7B0CE8-D7AE-4BC6-A98B-2F75B08D7F7C}"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66691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7B0CE8-D7AE-4BC6-A98B-2F75B08D7F7C}"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600846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B0CE8-D7AE-4BC6-A98B-2F75B08D7F7C}"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3219202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97B0CE8-D7AE-4BC6-A98B-2F75B08D7F7C}" type="datetimeFigureOut">
              <a:rPr lang="en-US" smtClean="0"/>
              <a:t>10/18/2024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78138BF-62C4-4163-B7D6-8E40792EE8D9}" type="slidenum">
              <a:rPr lang="en-US" smtClean="0"/>
              <a:t>‹#›</a:t>
            </a:fld>
            <a:endParaRPr lang="en-US"/>
          </a:p>
        </p:txBody>
      </p:sp>
    </p:spTree>
    <p:extLst>
      <p:ext uri="{BB962C8B-B14F-4D97-AF65-F5344CB8AC3E}">
        <p14:creationId xmlns:p14="http://schemas.microsoft.com/office/powerpoint/2010/main" val="942702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B0CE8-D7AE-4BC6-A98B-2F75B08D7F7C}"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287228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B0CE8-D7AE-4BC6-A98B-2F75B08D7F7C}"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316509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B0CE8-D7AE-4BC6-A98B-2F75B08D7F7C}"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419560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13133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B0CE8-D7AE-4BC6-A98B-2F75B08D7F7C}"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36260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B0CE8-D7AE-4BC6-A98B-2F75B08D7F7C}"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337868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97B0CE8-D7AE-4BC6-A98B-2F75B08D7F7C}"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254147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330144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B0CE8-D7AE-4BC6-A98B-2F75B08D7F7C}"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138BF-62C4-4163-B7D6-8E40792EE8D9}" type="slidenum">
              <a:rPr lang="en-US" smtClean="0"/>
              <a:t>‹#›</a:t>
            </a:fld>
            <a:endParaRPr lang="en-US"/>
          </a:p>
        </p:txBody>
      </p:sp>
    </p:spTree>
    <p:extLst>
      <p:ext uri="{BB962C8B-B14F-4D97-AF65-F5344CB8AC3E}">
        <p14:creationId xmlns:p14="http://schemas.microsoft.com/office/powerpoint/2010/main" val="2583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7B0CE8-D7AE-4BC6-A98B-2F75B08D7F7C}" type="datetimeFigureOut">
              <a:rPr lang="en-US" smtClean="0"/>
              <a:t>10/18/2024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78138BF-62C4-4163-B7D6-8E40792EE8D9}" type="slidenum">
              <a:rPr lang="en-US" smtClean="0"/>
              <a:t>‹#›</a:t>
            </a:fld>
            <a:endParaRPr lang="en-US"/>
          </a:p>
        </p:txBody>
      </p:sp>
    </p:spTree>
    <p:extLst>
      <p:ext uri="{BB962C8B-B14F-4D97-AF65-F5344CB8AC3E}">
        <p14:creationId xmlns:p14="http://schemas.microsoft.com/office/powerpoint/2010/main" val="1115140210"/>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34740/KAGGLE/DSV/8820139" TargetMode="External"/><Relationship Id="rId2" Type="http://schemas.openxmlformats.org/officeDocument/2006/relationships/image" Target="../media/image4.jpeg"/><Relationship Id="rId1" Type="http://schemas.openxmlformats.org/officeDocument/2006/relationships/slideLayout" Target="../slideLayouts/slideLayout18.xml"/><Relationship Id="rId5" Type="http://schemas.openxmlformats.org/officeDocument/2006/relationships/hyperlink" Target="https://doi.org/10.1109/ICCST55948.2022.10040454" TargetMode="External"/><Relationship Id="rId4" Type="http://schemas.openxmlformats.org/officeDocument/2006/relationships/hyperlink" Target="https://doi.org/10.1016/j.procs.2020.06.113"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F336-2F2B-D695-4DBE-5B69EE8BF894}"/>
              </a:ext>
            </a:extLst>
          </p:cNvPr>
          <p:cNvSpPr>
            <a:spLocks noGrp="1"/>
          </p:cNvSpPr>
          <p:nvPr>
            <p:ph type="ctrTitle"/>
          </p:nvPr>
        </p:nvSpPr>
        <p:spPr>
          <a:xfrm>
            <a:off x="-929390" y="1250914"/>
            <a:ext cx="10530922" cy="2014338"/>
          </a:xfrm>
        </p:spPr>
        <p:txBody>
          <a:bodyPr>
            <a:normAutofit/>
          </a:bodyPr>
          <a:lstStyle/>
          <a:p>
            <a:pPr algn="ctr"/>
            <a:r>
              <a:rPr lang="en-US" sz="3200" b="1" dirty="0"/>
              <a:t>Food Nutrition EDA and Correlation Analysis</a:t>
            </a:r>
          </a:p>
        </p:txBody>
      </p:sp>
      <p:sp>
        <p:nvSpPr>
          <p:cNvPr id="3" name="Subtitle 2">
            <a:extLst>
              <a:ext uri="{FF2B5EF4-FFF2-40B4-BE49-F238E27FC236}">
                <a16:creationId xmlns:a16="http://schemas.microsoft.com/office/drawing/2014/main" id="{20BF5A2F-99F1-1FA5-CD98-E4DFD83F8631}"/>
              </a:ext>
            </a:extLst>
          </p:cNvPr>
          <p:cNvSpPr>
            <a:spLocks noGrp="1"/>
          </p:cNvSpPr>
          <p:nvPr>
            <p:ph type="subTitle" idx="1"/>
          </p:nvPr>
        </p:nvSpPr>
        <p:spPr>
          <a:xfrm>
            <a:off x="1797882" y="3265252"/>
            <a:ext cx="8637072" cy="977621"/>
          </a:xfrm>
        </p:spPr>
        <p:txBody>
          <a:bodyPr>
            <a:normAutofit/>
          </a:bodyPr>
          <a:lstStyle/>
          <a:p>
            <a:pPr algn="ctr"/>
            <a:r>
              <a:rPr lang="en-US" sz="2000" b="1" dirty="0">
                <a:solidFill>
                  <a:schemeClr val="tx1"/>
                </a:solidFill>
              </a:rPr>
              <a:t>PROJECT AND DATA MANAGEMENT PLAN</a:t>
            </a:r>
          </a:p>
        </p:txBody>
      </p:sp>
      <p:sp>
        <p:nvSpPr>
          <p:cNvPr id="4" name="TextBox 3">
            <a:extLst>
              <a:ext uri="{FF2B5EF4-FFF2-40B4-BE49-F238E27FC236}">
                <a16:creationId xmlns:a16="http://schemas.microsoft.com/office/drawing/2014/main" id="{C71456CD-23AE-121B-B302-6B8545162180}"/>
              </a:ext>
            </a:extLst>
          </p:cNvPr>
          <p:cNvSpPr txBox="1"/>
          <p:nvPr/>
        </p:nvSpPr>
        <p:spPr>
          <a:xfrm>
            <a:off x="833409" y="4617870"/>
            <a:ext cx="10444191" cy="1631216"/>
          </a:xfrm>
          <a:prstGeom prst="rect">
            <a:avLst/>
          </a:prstGeom>
          <a:noFill/>
        </p:spPr>
        <p:txBody>
          <a:bodyPr wrap="square" rtlCol="0">
            <a:spAutoFit/>
          </a:bodyPr>
          <a:lstStyle/>
          <a:p>
            <a:r>
              <a:rPr lang="en-US" sz="2000" dirty="0">
                <a:solidFill>
                  <a:schemeClr val="tx1">
                    <a:lumMod val="95000"/>
                    <a:lumOff val="5000"/>
                  </a:schemeClr>
                </a:solidFill>
              </a:rPr>
              <a:t>Student Name: </a:t>
            </a:r>
            <a:r>
              <a:rPr lang="en-US" sz="2000" dirty="0" err="1">
                <a:solidFill>
                  <a:schemeClr val="tx1">
                    <a:lumMod val="95000"/>
                    <a:lumOff val="5000"/>
                  </a:schemeClr>
                </a:solidFill>
              </a:rPr>
              <a:t>Saikiran</a:t>
            </a:r>
            <a:r>
              <a:rPr lang="en-US" sz="2000" dirty="0">
                <a:solidFill>
                  <a:schemeClr val="tx1">
                    <a:lumMod val="95000"/>
                    <a:lumOff val="5000"/>
                  </a:schemeClr>
                </a:solidFill>
              </a:rPr>
              <a:t> </a:t>
            </a:r>
            <a:r>
              <a:rPr lang="en-US" sz="2000" dirty="0" err="1">
                <a:solidFill>
                  <a:schemeClr val="tx1">
                    <a:lumMod val="95000"/>
                    <a:lumOff val="5000"/>
                  </a:schemeClr>
                </a:solidFill>
              </a:rPr>
              <a:t>Palla</a:t>
            </a:r>
            <a:endParaRPr lang="en-US" sz="2000" dirty="0">
              <a:solidFill>
                <a:schemeClr val="tx1">
                  <a:lumMod val="95000"/>
                  <a:lumOff val="5000"/>
                </a:schemeClr>
              </a:solidFill>
            </a:endParaRPr>
          </a:p>
          <a:p>
            <a:r>
              <a:rPr lang="en-US" sz="2000" dirty="0">
                <a:solidFill>
                  <a:schemeClr val="tx1">
                    <a:lumMod val="95000"/>
                    <a:lumOff val="5000"/>
                  </a:schemeClr>
                </a:solidFill>
              </a:rPr>
              <a:t>Student ID: 22080111</a:t>
            </a:r>
            <a:br>
              <a:rPr lang="en-US" sz="2000" dirty="0">
                <a:solidFill>
                  <a:schemeClr val="tx1">
                    <a:lumMod val="95000"/>
                    <a:lumOff val="5000"/>
                  </a:schemeClr>
                </a:solidFill>
              </a:rPr>
            </a:br>
            <a:r>
              <a:rPr lang="en-US" sz="2000" dirty="0">
                <a:solidFill>
                  <a:schemeClr val="tx1">
                    <a:lumMod val="95000"/>
                    <a:lumOff val="5000"/>
                  </a:schemeClr>
                </a:solidFill>
              </a:rPr>
              <a:t>														supervisor:- </a:t>
            </a:r>
            <a:r>
              <a:rPr lang="en-US" sz="2000" b="1" dirty="0" err="1">
                <a:solidFill>
                  <a:schemeClr val="tx1">
                    <a:lumMod val="95000"/>
                    <a:lumOff val="5000"/>
                  </a:schemeClr>
                </a:solidFill>
              </a:rPr>
              <a:t>Vidas</a:t>
            </a:r>
            <a:r>
              <a:rPr lang="en-US" sz="2000" b="1" dirty="0">
                <a:solidFill>
                  <a:schemeClr val="tx1">
                    <a:lumMod val="95000"/>
                    <a:lumOff val="5000"/>
                  </a:schemeClr>
                </a:solidFill>
              </a:rPr>
              <a:t> </a:t>
            </a:r>
            <a:r>
              <a:rPr lang="en-US" sz="2000" b="1" dirty="0" err="1">
                <a:solidFill>
                  <a:schemeClr val="tx1">
                    <a:lumMod val="95000"/>
                    <a:lumOff val="5000"/>
                  </a:schemeClr>
                </a:solidFill>
              </a:rPr>
              <a:t>Regelskis</a:t>
            </a:r>
            <a:endParaRPr lang="en-US" sz="2000" b="1" dirty="0">
              <a:solidFill>
                <a:schemeClr val="tx1">
                  <a:lumMod val="95000"/>
                  <a:lumOff val="5000"/>
                </a:schemeClr>
              </a:solidFill>
            </a:endParaRPr>
          </a:p>
          <a:p>
            <a:r>
              <a:rPr lang="en-US" sz="2000" dirty="0">
                <a:solidFill>
                  <a:schemeClr val="tx1">
                    <a:lumMod val="95000"/>
                    <a:lumOff val="5000"/>
                  </a:schemeClr>
                </a:solidFill>
              </a:rPr>
              <a:t>					</a:t>
            </a:r>
            <a:br>
              <a:rPr lang="en-US" sz="2000" dirty="0">
                <a:solidFill>
                  <a:schemeClr val="tx1">
                    <a:lumMod val="95000"/>
                    <a:lumOff val="5000"/>
                  </a:schemeClr>
                </a:solidFill>
              </a:rPr>
            </a:br>
            <a:endParaRPr lang="en-US" sz="2000" dirty="0">
              <a:solidFill>
                <a:schemeClr val="tx1">
                  <a:lumMod val="95000"/>
                  <a:lumOff val="5000"/>
                </a:schemeClr>
              </a:solidFill>
            </a:endParaRPr>
          </a:p>
        </p:txBody>
      </p:sp>
    </p:spTree>
    <p:extLst>
      <p:ext uri="{BB962C8B-B14F-4D97-AF65-F5344CB8AC3E}">
        <p14:creationId xmlns:p14="http://schemas.microsoft.com/office/powerpoint/2010/main" val="245978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sz="3900" b="0" i="0" kern="1200" dirty="0">
                <a:solidFill>
                  <a:schemeClr val="tx2">
                    <a:lumMod val="60000"/>
                    <a:lumOff val="40000"/>
                  </a:schemeClr>
                </a:solidFill>
                <a:latin typeface="+mj-lt"/>
                <a:ea typeface="+mj-ea"/>
                <a:cs typeface="+mj-cs"/>
              </a:rPr>
              <a:t>CONCLUSION</a:t>
            </a:r>
          </a:p>
        </p:txBody>
      </p:sp>
      <p:sp>
        <p:nvSpPr>
          <p:cNvPr id="3" name="TextBox 2">
            <a:extLst>
              <a:ext uri="{FF2B5EF4-FFF2-40B4-BE49-F238E27FC236}">
                <a16:creationId xmlns:a16="http://schemas.microsoft.com/office/drawing/2014/main" id="{CCB77506-599E-2245-2186-9CEF4BF6F591}"/>
              </a:ext>
            </a:extLst>
          </p:cNvPr>
          <p:cNvSpPr txBox="1"/>
          <p:nvPr/>
        </p:nvSpPr>
        <p:spPr>
          <a:xfrm>
            <a:off x="5204109" y="1645920"/>
            <a:ext cx="5919503" cy="4470821"/>
          </a:xfrm>
          <a:prstGeom prst="rect">
            <a:avLst/>
          </a:prstGeom>
        </p:spPr>
        <p:txBody>
          <a:bodyPr vert="horz" lIns="91440" tIns="45720" rIns="91440" bIns="45720" rtlCol="0">
            <a:normAutofit/>
          </a:bodyPr>
          <a:lstStyle/>
          <a:p>
            <a:pPr algn="just"/>
            <a:r>
              <a:rPr lang="en-US" dirty="0"/>
              <a:t>This project seeks to leverage </a:t>
            </a:r>
            <a:r>
              <a:rPr lang="en-US" b="1" dirty="0"/>
              <a:t>Exploratory Data Analysis (EDA)</a:t>
            </a:r>
            <a:r>
              <a:rPr lang="en-US" dirty="0"/>
              <a:t> and </a:t>
            </a:r>
            <a:r>
              <a:rPr lang="en-US" b="1" dirty="0"/>
              <a:t>Correlation Analysis</a:t>
            </a:r>
            <a:r>
              <a:rPr lang="en-US" dirty="0"/>
              <a:t> to understand the nutritional composition of various food items.</a:t>
            </a:r>
          </a:p>
          <a:p>
            <a:pPr algn="just"/>
            <a:r>
              <a:rPr lang="en-US" dirty="0"/>
              <a:t>By identifying key relationships between different nutrients, this analysis aims to provide valuable insights into food health trends and dietary patterns.</a:t>
            </a:r>
          </a:p>
          <a:p>
            <a:pPr algn="just"/>
            <a:r>
              <a:rPr lang="en-US" dirty="0"/>
              <a:t>The findings will help guide nutritional decisions, support dietary recommendations, and promote healthier eating habits based on data-driven insights.</a:t>
            </a:r>
          </a:p>
        </p:txBody>
      </p:sp>
    </p:spTree>
    <p:extLst>
      <p:ext uri="{BB962C8B-B14F-4D97-AF65-F5344CB8AC3E}">
        <p14:creationId xmlns:p14="http://schemas.microsoft.com/office/powerpoint/2010/main" val="358752201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Magnifying glass and question mark">
            <a:extLst>
              <a:ext uri="{FF2B5EF4-FFF2-40B4-BE49-F238E27FC236}">
                <a16:creationId xmlns:a16="http://schemas.microsoft.com/office/drawing/2014/main" id="{CE9687A3-A2C1-8F33-A9E0-58A5958A032B}"/>
              </a:ext>
            </a:extLst>
          </p:cNvPr>
          <p:cNvPicPr>
            <a:picLocks noChangeAspect="1"/>
          </p:cNvPicPr>
          <p:nvPr/>
        </p:nvPicPr>
        <p:blipFill>
          <a:blip r:embed="rId3">
            <a:duotone>
              <a:prstClr val="black"/>
              <a:schemeClr val="accent5">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spc="150"/>
              <a:t>Q&amp;A</a:t>
            </a:r>
          </a:p>
        </p:txBody>
      </p:sp>
    </p:spTree>
    <p:extLst>
      <p:ext uri="{BB962C8B-B14F-4D97-AF65-F5344CB8AC3E}">
        <p14:creationId xmlns:p14="http://schemas.microsoft.com/office/powerpoint/2010/main" val="258129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E2B419EF-B8A3-21DE-3774-9D960AF4DAD0}"/>
              </a:ext>
            </a:extLst>
          </p:cNvPr>
          <p:cNvPicPr>
            <a:picLocks noChangeAspect="1"/>
          </p:cNvPicPr>
          <p:nvPr/>
        </p:nvPicPr>
        <p:blipFill>
          <a:blip r:embed="rId3">
            <a:duotone>
              <a:prstClr val="black"/>
              <a:schemeClr val="accent5">
                <a:tint val="45000"/>
                <a:satMod val="400000"/>
              </a:schemeClr>
            </a:duotone>
            <a:alphaModFix amt="2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0C474B26-31EA-A45E-9EA1-619F06797631}"/>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spc="150"/>
              <a:t>THANK YOU</a:t>
            </a:r>
          </a:p>
        </p:txBody>
      </p:sp>
    </p:spTree>
    <p:extLst>
      <p:ext uri="{BB962C8B-B14F-4D97-AF65-F5344CB8AC3E}">
        <p14:creationId xmlns:p14="http://schemas.microsoft.com/office/powerpoint/2010/main" val="55905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648930" y="629266"/>
            <a:ext cx="6188190" cy="1622321"/>
          </a:xfrm>
        </p:spPr>
        <p:txBody>
          <a:bodyPr>
            <a:normAutofit/>
          </a:bodyPr>
          <a:lstStyle/>
          <a:p>
            <a:r>
              <a:rPr lang="en-US" b="1" dirty="0">
                <a:solidFill>
                  <a:srgbClr val="EBEBEB"/>
                </a:solidFill>
              </a:rPr>
              <a:t>Project Overview</a:t>
            </a:r>
          </a:p>
        </p:txBody>
      </p:sp>
      <p:sp>
        <p:nvSpPr>
          <p:cNvPr id="33" name="Rectangle 2">
            <a:extLst>
              <a:ext uri="{FF2B5EF4-FFF2-40B4-BE49-F238E27FC236}">
                <a16:creationId xmlns:a16="http://schemas.microsoft.com/office/drawing/2014/main" id="{D156B16E-5D2F-8EAA-9E88-273ACA91372B}"/>
              </a:ext>
            </a:extLst>
          </p:cNvPr>
          <p:cNvSpPr>
            <a:spLocks noGrp="1" noChangeArrowheads="1"/>
          </p:cNvSpPr>
          <p:nvPr>
            <p:ph sz="quarter" idx="13"/>
          </p:nvPr>
        </p:nvSpPr>
        <p:spPr bwMode="auto">
          <a:xfrm>
            <a:off x="648510" y="1981200"/>
            <a:ext cx="6188189" cy="37854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R="0" lvl="0" defTabSz="914400" rtl="0" eaLnBrk="0" fontAlgn="base" latinLnBrk="0" hangingPunct="0">
              <a:lnSpc>
                <a:spcPct val="90000"/>
              </a:lnSpc>
              <a:spcBef>
                <a:spcPct val="0"/>
              </a:spcBef>
              <a:spcAft>
                <a:spcPts val="600"/>
              </a:spcAft>
              <a:buClr>
                <a:srgbClr val="E3A239"/>
              </a:buClr>
              <a:buSzTx/>
              <a:buFont typeface="Wingdings" panose="05000000000000000000" pitchFamily="2" charset="2"/>
              <a:buChar char="v"/>
              <a:tabLst/>
            </a:pPr>
            <a:r>
              <a:rPr kumimoji="0" lang="en-US" altLang="en-US" b="1" i="0" u="none" strike="noStrike" cap="none" normalizeH="0" baseline="0" dirty="0">
                <a:ln>
                  <a:noFill/>
                </a:ln>
                <a:solidFill>
                  <a:srgbClr val="FFFFFF"/>
                </a:solidFill>
                <a:effectLst/>
                <a:cs typeface="Times New Roman" panose="02020603050405020304" pitchFamily="18" charset="0"/>
              </a:rPr>
              <a:t>Project Focus:</a:t>
            </a:r>
          </a:p>
          <a:p>
            <a:pPr marL="0" marR="0" lvl="0" indent="0" algn="just" defTabSz="914400" rtl="0" eaLnBrk="0" fontAlgn="base" latinLnBrk="0" hangingPunct="0">
              <a:lnSpc>
                <a:spcPct val="90000"/>
              </a:lnSpc>
              <a:spcBef>
                <a:spcPct val="0"/>
              </a:spcBef>
              <a:spcAft>
                <a:spcPts val="600"/>
              </a:spcAft>
              <a:buClr>
                <a:srgbClr val="E3A239"/>
              </a:buClr>
              <a:buSzTx/>
              <a:buNone/>
              <a:tabLst/>
            </a:pPr>
            <a:r>
              <a:rPr lang="en-US" sz="2000" dirty="0"/>
              <a:t>	Exploring and analyzing the nutritional composition of various food items using EDA and performing correlation analysis to identify key relationships between different nutrients</a:t>
            </a:r>
            <a:r>
              <a:rPr lang="en-US" altLang="en-US" sz="2000" dirty="0">
                <a:solidFill>
                  <a:srgbClr val="FFFFFF"/>
                </a:solidFill>
                <a:cs typeface="Times New Roman" panose="02020603050405020304" pitchFamily="18" charset="0"/>
              </a:rPr>
              <a:t>.</a:t>
            </a:r>
          </a:p>
          <a:p>
            <a:pPr marR="0" lvl="0" defTabSz="914400" rtl="0" eaLnBrk="0" fontAlgn="base" latinLnBrk="0" hangingPunct="0">
              <a:lnSpc>
                <a:spcPct val="90000"/>
              </a:lnSpc>
              <a:spcBef>
                <a:spcPct val="0"/>
              </a:spcBef>
              <a:spcAft>
                <a:spcPts val="600"/>
              </a:spcAft>
              <a:buClr>
                <a:srgbClr val="E3A239"/>
              </a:buClr>
              <a:buSzTx/>
              <a:buFont typeface="Wingdings" panose="05000000000000000000" pitchFamily="2" charset="2"/>
              <a:buChar char="v"/>
              <a:tabLst/>
            </a:pPr>
            <a:r>
              <a:rPr kumimoji="0" lang="en-US" altLang="en-US" b="1" i="0" u="none" strike="noStrike" cap="none" normalizeH="0" baseline="0" dirty="0">
                <a:ln>
                  <a:noFill/>
                </a:ln>
                <a:solidFill>
                  <a:srgbClr val="FFFFFF"/>
                </a:solidFill>
                <a:effectLst/>
                <a:cs typeface="Times New Roman" panose="02020603050405020304" pitchFamily="18" charset="0"/>
              </a:rPr>
              <a:t>Dataset Source:</a:t>
            </a:r>
          </a:p>
          <a:p>
            <a:pPr marL="0" marR="0" lvl="0" indent="0" algn="just" defTabSz="914400" rtl="0" eaLnBrk="0" fontAlgn="base" latinLnBrk="0" hangingPunct="0">
              <a:lnSpc>
                <a:spcPct val="90000"/>
              </a:lnSpc>
              <a:spcBef>
                <a:spcPct val="0"/>
              </a:spcBef>
              <a:spcAft>
                <a:spcPts val="600"/>
              </a:spcAft>
              <a:buClr>
                <a:srgbClr val="E3A239"/>
              </a:buClr>
              <a:buSzTx/>
              <a:buNone/>
              <a:tabLst/>
            </a:pPr>
            <a:r>
              <a:rPr kumimoji="0" lang="en-US" altLang="en-US" b="1" i="0" u="none" strike="noStrike" cap="none" normalizeH="0" baseline="0" dirty="0">
                <a:ln>
                  <a:noFill/>
                </a:ln>
                <a:solidFill>
                  <a:srgbClr val="FFFFFF"/>
                </a:solidFill>
                <a:effectLst/>
                <a:cs typeface="Times New Roman" panose="02020603050405020304" pitchFamily="18" charset="0"/>
              </a:rPr>
              <a:t>	T</a:t>
            </a:r>
            <a:r>
              <a:rPr lang="en-US" sz="2000" dirty="0"/>
              <a:t>he dataset contains information about food items, including attributes such as calories, fats, proteins, carbohydrates, and more.</a:t>
            </a:r>
            <a:r>
              <a:rPr lang="en-US" altLang="en-US" sz="2000" dirty="0">
                <a:solidFill>
                  <a:srgbClr val="FFFFFF"/>
                </a:solidFill>
                <a:cs typeface="Times New Roman" panose="02020603050405020304" pitchFamily="18" charset="0"/>
              </a:rPr>
              <a:t>(https://www.kaggle.com/datasets/utsavdey1410/food-nutrition-dataset) </a:t>
            </a:r>
            <a:endParaRPr kumimoji="0" lang="en-US" altLang="en-US" sz="2000" i="0" u="none" strike="noStrike" cap="none" normalizeH="0" baseline="0" dirty="0">
              <a:ln>
                <a:noFill/>
              </a:ln>
              <a:solidFill>
                <a:srgbClr val="FFFFFF"/>
              </a:solidFill>
              <a:effectLst/>
              <a:cs typeface="Times New Roman" panose="02020603050405020304" pitchFamily="18" charset="0"/>
            </a:endParaRPr>
          </a:p>
          <a:p>
            <a:pPr defTabSz="914400" eaLnBrk="0" fontAlgn="base" hangingPunct="0">
              <a:lnSpc>
                <a:spcPct val="90000"/>
              </a:lnSpc>
              <a:spcBef>
                <a:spcPct val="0"/>
              </a:spcBef>
              <a:spcAft>
                <a:spcPts val="600"/>
              </a:spcAft>
              <a:buClr>
                <a:srgbClr val="E3A239"/>
              </a:buClr>
              <a:buSzTx/>
              <a:buFont typeface="Wingdings" panose="05000000000000000000" pitchFamily="2" charset="2"/>
              <a:buChar char="v"/>
            </a:pPr>
            <a:r>
              <a:rPr lang="en-US" altLang="en-US" b="1" dirty="0">
                <a:solidFill>
                  <a:srgbClr val="FFFFFF"/>
                </a:solidFill>
                <a:cs typeface="Times New Roman" panose="02020603050405020304" pitchFamily="18" charset="0"/>
              </a:rPr>
              <a:t>Key Features: </a:t>
            </a:r>
          </a:p>
          <a:p>
            <a:pPr marL="0" indent="0" algn="just" defTabSz="914400" eaLnBrk="0" fontAlgn="base" hangingPunct="0">
              <a:lnSpc>
                <a:spcPct val="90000"/>
              </a:lnSpc>
              <a:spcBef>
                <a:spcPct val="0"/>
              </a:spcBef>
              <a:spcAft>
                <a:spcPts val="600"/>
              </a:spcAft>
              <a:buClr>
                <a:srgbClr val="E3A239"/>
              </a:buClr>
              <a:buSzTx/>
              <a:buNone/>
            </a:pPr>
            <a:r>
              <a:rPr lang="en-US" sz="2000" dirty="0"/>
              <a:t>	The dataset provides insights into the nutritional content of food items, including Calories</a:t>
            </a:r>
            <a:r>
              <a:rPr lang="en-US" dirty="0"/>
              <a:t> </a:t>
            </a:r>
            <a:r>
              <a:rPr lang="en-US" sz="2000" dirty="0"/>
              <a:t>Fats (Saturated, Trans, Total Fat Proteins Carbohydrates (Sugar, Fiber) Vitamins and Minerals</a:t>
            </a:r>
            <a:endParaRPr lang="en-US" altLang="en-US" sz="2000" dirty="0">
              <a:solidFill>
                <a:srgbClr val="FFFFFF"/>
              </a:solidFill>
              <a:cs typeface="Times New Roman" panose="02020603050405020304" pitchFamily="18" charset="0"/>
            </a:endParaRPr>
          </a:p>
          <a:p>
            <a:pPr marL="457200" lvl="1" indent="0" defTabSz="914400" eaLnBrk="0" fontAlgn="base" hangingPunct="0">
              <a:lnSpc>
                <a:spcPct val="90000"/>
              </a:lnSpc>
              <a:spcBef>
                <a:spcPct val="0"/>
              </a:spcBef>
              <a:spcAft>
                <a:spcPts val="600"/>
              </a:spcAft>
              <a:buClr>
                <a:srgbClr val="E3A239"/>
              </a:buClr>
              <a:buSzTx/>
              <a:buNone/>
            </a:pPr>
            <a:endParaRPr lang="en-US" altLang="en-US" sz="2000" dirty="0">
              <a:solidFill>
                <a:srgbClr val="FFFFFF"/>
              </a:solidFill>
              <a:cs typeface="Times New Roman" panose="02020603050405020304" pitchFamily="18" charset="0"/>
            </a:endParaRPr>
          </a:p>
          <a:p>
            <a:pPr marL="457200" lvl="1" indent="0" defTabSz="914400" eaLnBrk="0" fontAlgn="base" hangingPunct="0">
              <a:lnSpc>
                <a:spcPct val="90000"/>
              </a:lnSpc>
              <a:spcBef>
                <a:spcPct val="0"/>
              </a:spcBef>
              <a:spcAft>
                <a:spcPts val="600"/>
              </a:spcAft>
              <a:buClr>
                <a:srgbClr val="E3A239"/>
              </a:buClr>
              <a:buSzTx/>
              <a:buNone/>
            </a:pPr>
            <a:endParaRPr lang="en-US" altLang="en-US" sz="2000" dirty="0">
              <a:solidFill>
                <a:srgbClr val="FFFFFF"/>
              </a:solidFill>
              <a:cs typeface="Times New Roman" panose="02020603050405020304" pitchFamily="18" charset="0"/>
            </a:endParaRPr>
          </a:p>
        </p:txBody>
      </p:sp>
      <p:pic>
        <p:nvPicPr>
          <p:cNvPr id="35" name="Picture 34">
            <a:extLst>
              <a:ext uri="{FF2B5EF4-FFF2-40B4-BE49-F238E27FC236}">
                <a16:creationId xmlns:a16="http://schemas.microsoft.com/office/drawing/2014/main" id="{6A773166-1932-5270-BA4B-8CE2A9F69251}"/>
              </a:ext>
            </a:extLst>
          </p:cNvPr>
          <p:cNvPicPr>
            <a:picLocks noChangeAspect="1"/>
          </p:cNvPicPr>
          <p:nvPr/>
        </p:nvPicPr>
        <p:blipFill>
          <a:blip r:embed="rId3"/>
          <a:srcRect l="18666" r="40625"/>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09540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5CD7-4E91-BD28-2917-F6EE55A3A05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615DE11-D607-15FC-1F67-24F6F97F638C}"/>
              </a:ext>
            </a:extLst>
          </p:cNvPr>
          <p:cNvSpPr>
            <a:spLocks noGrp="1"/>
          </p:cNvSpPr>
          <p:nvPr>
            <p:ph sz="quarter" idx="13"/>
          </p:nvPr>
        </p:nvSpPr>
        <p:spPr>
          <a:xfrm>
            <a:off x="685800" y="2063396"/>
            <a:ext cx="10394707" cy="2941357"/>
          </a:xfrm>
        </p:spPr>
        <p:txBody>
          <a:bodyPr>
            <a:normAutofit/>
          </a:bodyPr>
          <a:lstStyle/>
          <a:p>
            <a:pPr marL="0" indent="0" algn="ctr" fontAlgn="base">
              <a:buNone/>
            </a:pPr>
            <a:r>
              <a:rPr lang="en-US" b="1" i="0" dirty="0">
                <a:solidFill>
                  <a:srgbClr val="202124"/>
                </a:solidFill>
                <a:effectLst/>
                <a:latin typeface="Inter"/>
              </a:rPr>
              <a:t>Dataset Name: Food Nutrition Dataset</a:t>
            </a:r>
          </a:p>
          <a:p>
            <a:pPr marL="0" indent="0" algn="l" fontAlgn="base">
              <a:buNone/>
            </a:pPr>
            <a:r>
              <a:rPr lang="en-US" b="1" i="0" dirty="0">
                <a:solidFill>
                  <a:srgbClr val="202124"/>
                </a:solidFill>
                <a:effectLst/>
                <a:latin typeface="Inter"/>
              </a:rPr>
              <a:t>Overview:</a:t>
            </a:r>
          </a:p>
          <a:p>
            <a:pPr marL="0" indent="0" algn="just" defTabSz="914400" eaLnBrk="0" fontAlgn="base" hangingPunct="0">
              <a:lnSpc>
                <a:spcPct val="80000"/>
              </a:lnSpc>
              <a:spcBef>
                <a:spcPct val="0"/>
              </a:spcBef>
              <a:spcAft>
                <a:spcPts val="600"/>
              </a:spcAft>
              <a:buClr>
                <a:srgbClr val="E3A239"/>
              </a:buClr>
              <a:buSzTx/>
              <a:buNone/>
            </a:pPr>
            <a:r>
              <a:rPr lang="en-US" sz="1700" dirty="0"/>
              <a:t>The Comprehensive Nutritional Food Database provides detailed nutritional information for a wide range of food items commonly consumed around the world. This dataset aims to support dietary planning, nutritional analysis, and educational purposes by providing extensive data on the macro and micronutrient content of foods.</a:t>
            </a:r>
          </a:p>
          <a:p>
            <a:pPr marL="0" indent="0" algn="l" fontAlgn="base">
              <a:buNone/>
            </a:pPr>
            <a:r>
              <a:rPr lang="en-US" b="1" i="0" dirty="0">
                <a:solidFill>
                  <a:srgbClr val="202124"/>
                </a:solidFill>
                <a:effectLst/>
                <a:latin typeface="inherit"/>
              </a:rPr>
              <a:t>Data Format:</a:t>
            </a:r>
            <a:endParaRPr lang="en-US" b="1" i="0" dirty="0">
              <a:solidFill>
                <a:srgbClr val="202124"/>
              </a:solidFill>
              <a:effectLst/>
              <a:latin typeface="Inter"/>
            </a:endParaRPr>
          </a:p>
          <a:p>
            <a:pPr marL="0" indent="0" algn="just" defTabSz="914400" eaLnBrk="0" fontAlgn="base" hangingPunct="0">
              <a:lnSpc>
                <a:spcPct val="80000"/>
              </a:lnSpc>
              <a:spcBef>
                <a:spcPct val="0"/>
              </a:spcBef>
              <a:spcAft>
                <a:spcPts val="600"/>
              </a:spcAft>
              <a:buClr>
                <a:srgbClr val="E3A239"/>
              </a:buClr>
              <a:buSzTx/>
              <a:buNone/>
            </a:pPr>
            <a:r>
              <a:rPr lang="en-US" sz="1700" dirty="0"/>
              <a:t>The dataset is structured as a CSV (Comma-Separated Values) file, which can easily be imported into most data analysis tools and software for further processing and analysis.</a:t>
            </a:r>
          </a:p>
          <a:p>
            <a:pPr marL="0" indent="0" algn="just" defTabSz="914400" eaLnBrk="0" fontAlgn="base" hangingPunct="0">
              <a:lnSpc>
                <a:spcPct val="80000"/>
              </a:lnSpc>
              <a:spcBef>
                <a:spcPct val="0"/>
              </a:spcBef>
              <a:spcAft>
                <a:spcPts val="600"/>
              </a:spcAft>
              <a:buClr>
                <a:srgbClr val="E3A239"/>
              </a:buClr>
              <a:buSzTx/>
              <a:buNone/>
            </a:pPr>
            <a:endParaRPr lang="en-US" sz="1700" dirty="0"/>
          </a:p>
          <a:p>
            <a:endParaRPr lang="en-US" dirty="0"/>
          </a:p>
        </p:txBody>
      </p:sp>
    </p:spTree>
    <p:extLst>
      <p:ext uri="{BB962C8B-B14F-4D97-AF65-F5344CB8AC3E}">
        <p14:creationId xmlns:p14="http://schemas.microsoft.com/office/powerpoint/2010/main" val="140174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774269" y="396409"/>
            <a:ext cx="10396882" cy="1151965"/>
          </a:xfrm>
        </p:spPr>
        <p:txBody>
          <a:bodyPr>
            <a:normAutofit/>
          </a:bodyPr>
          <a:lstStyle/>
          <a:p>
            <a:pPr algn="ctr"/>
            <a:r>
              <a:rPr lang="en-US" sz="3600" b="1" dirty="0">
                <a:solidFill>
                  <a:schemeClr val="tx1"/>
                </a:solidFill>
              </a:rPr>
              <a:t>RESEARCH QUESTION:</a:t>
            </a:r>
          </a:p>
        </p:txBody>
      </p:sp>
      <p:sp>
        <p:nvSpPr>
          <p:cNvPr id="5" name="Rectangle 2">
            <a:extLst>
              <a:ext uri="{FF2B5EF4-FFF2-40B4-BE49-F238E27FC236}">
                <a16:creationId xmlns:a16="http://schemas.microsoft.com/office/drawing/2014/main" id="{D156B16E-5D2F-8EAA-9E88-273ACA91372B}"/>
              </a:ext>
            </a:extLst>
          </p:cNvPr>
          <p:cNvSpPr>
            <a:spLocks noGrp="1" noChangeArrowheads="1"/>
          </p:cNvSpPr>
          <p:nvPr>
            <p:ph sz="quarter" idx="13"/>
          </p:nvPr>
        </p:nvSpPr>
        <p:spPr bwMode="auto">
          <a:xfrm>
            <a:off x="774269" y="1504003"/>
            <a:ext cx="1064345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sz="2000" dirty="0"/>
              <a:t>How can Exploratory Data Analysis (EDA) and Correlation Analysis help uncover patterns in food nutritional data and identify significant relationships between key nutritional components?</a:t>
            </a:r>
            <a:endParaRPr lang="en-US" sz="2400" b="1" dirty="0"/>
          </a:p>
        </p:txBody>
      </p:sp>
      <p:sp>
        <p:nvSpPr>
          <p:cNvPr id="4" name="TextBox 3">
            <a:extLst>
              <a:ext uri="{FF2B5EF4-FFF2-40B4-BE49-F238E27FC236}">
                <a16:creationId xmlns:a16="http://schemas.microsoft.com/office/drawing/2014/main" id="{B5961DFD-1F80-F181-DF83-B9609E73ED75}"/>
              </a:ext>
            </a:extLst>
          </p:cNvPr>
          <p:cNvSpPr txBox="1"/>
          <p:nvPr/>
        </p:nvSpPr>
        <p:spPr>
          <a:xfrm>
            <a:off x="774269" y="3297916"/>
            <a:ext cx="10396881" cy="2031325"/>
          </a:xfrm>
          <a:prstGeom prst="rect">
            <a:avLst/>
          </a:prstGeom>
          <a:noFill/>
        </p:spPr>
        <p:txBody>
          <a:bodyPr wrap="square">
            <a:spAutoFit/>
          </a:bodyPr>
          <a:lstStyle/>
          <a:p>
            <a:r>
              <a:rPr lang="en-US" dirty="0"/>
              <a:t>EXPLANATION:</a:t>
            </a:r>
          </a:p>
          <a:p>
            <a:pPr algn="just"/>
            <a:endParaRPr lang="en-US" dirty="0"/>
          </a:p>
          <a:p>
            <a:pPr algn="just"/>
            <a:r>
              <a:rPr lang="en-US" dirty="0"/>
              <a:t>This project aims to explore how EDA techniques can provide insights into the nutritional composition of various food items, while correlation analysis will help determine the strength and direction of relationships between different nutrients (e.g., calories, fats, proteins).The objective is to understand the dataset’s structure and draw meaningful conclusions about nutritional health trends.</a:t>
            </a:r>
          </a:p>
        </p:txBody>
      </p:sp>
    </p:spTree>
    <p:extLst>
      <p:ext uri="{BB962C8B-B14F-4D97-AF65-F5344CB8AC3E}">
        <p14:creationId xmlns:p14="http://schemas.microsoft.com/office/powerpoint/2010/main" val="98195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650668" y="629266"/>
            <a:ext cx="6828512" cy="1641986"/>
          </a:xfrm>
        </p:spPr>
        <p:txBody>
          <a:bodyPr vert="horz" lIns="91440" tIns="45720" rIns="91440" bIns="45720" rtlCol="0" anchor="t">
            <a:normAutofit/>
          </a:bodyPr>
          <a:lstStyle/>
          <a:p>
            <a:r>
              <a:rPr lang="en-US" b="1" dirty="0"/>
              <a:t>Project Objectives</a:t>
            </a:r>
          </a:p>
        </p:txBody>
      </p:sp>
      <p:pic>
        <p:nvPicPr>
          <p:cNvPr id="13" name="Picture 12">
            <a:extLst>
              <a:ext uri="{FF2B5EF4-FFF2-40B4-BE49-F238E27FC236}">
                <a16:creationId xmlns:a16="http://schemas.microsoft.com/office/drawing/2014/main" id="{3ABC829B-F55F-F6B3-DF4A-6A0C32274C61}"/>
              </a:ext>
            </a:extLst>
          </p:cNvPr>
          <p:cNvPicPr>
            <a:picLocks noChangeAspect="1"/>
          </p:cNvPicPr>
          <p:nvPr/>
        </p:nvPicPr>
        <p:blipFill>
          <a:blip r:embed="rId3"/>
          <a:srcRect l="5958" r="54535" b="-1"/>
          <a:stretch/>
        </p:blipFill>
        <p:spPr>
          <a:xfrm>
            <a:off x="8135860" y="10"/>
            <a:ext cx="4058949" cy="6857990"/>
          </a:xfrm>
          <a:prstGeom prst="rect">
            <a:avLst/>
          </a:prstGeom>
        </p:spPr>
      </p:pic>
      <p:sp>
        <p:nvSpPr>
          <p:cNvPr id="3" name="TextBox 2">
            <a:extLst>
              <a:ext uri="{FF2B5EF4-FFF2-40B4-BE49-F238E27FC236}">
                <a16:creationId xmlns:a16="http://schemas.microsoft.com/office/drawing/2014/main" id="{D1BC12F5-7AC5-37E8-83DE-0A4F90DA5766}"/>
              </a:ext>
            </a:extLst>
          </p:cNvPr>
          <p:cNvSpPr txBox="1"/>
          <p:nvPr/>
        </p:nvSpPr>
        <p:spPr>
          <a:xfrm>
            <a:off x="465071" y="2034769"/>
            <a:ext cx="7342449" cy="4388069"/>
          </a:xfrm>
          <a:prstGeom prst="rect">
            <a:avLst/>
          </a:prstGeom>
        </p:spPr>
        <p:txBody>
          <a:bodyPr vert="horz" lIns="91440" tIns="45720" rIns="91440" bIns="45720" rtlCol="0">
            <a:normAutofit fontScale="92500" lnSpcReduction="10000"/>
          </a:bodyPr>
          <a:lstStyle/>
          <a:p>
            <a:pPr marL="342900" indent="-342900">
              <a:buFont typeface="Arial" panose="020B0604020202020204" pitchFamily="34" charset="0"/>
              <a:buChar char="•"/>
            </a:pPr>
            <a:r>
              <a:rPr lang="en-US" sz="2000" b="1" dirty="0"/>
              <a:t>Analyze Nutritional Data:</a:t>
            </a:r>
            <a:br>
              <a:rPr lang="en-US" sz="2000" dirty="0"/>
            </a:br>
            <a:r>
              <a:rPr lang="en-US" sz="2000" dirty="0"/>
              <a:t>Explore the dataset to understand the distribution and composition of various nutritional components (e.g., calories, fats, proteins, carbohydrates).</a:t>
            </a:r>
          </a:p>
          <a:p>
            <a:pPr marL="342900" indent="-342900">
              <a:buFont typeface="Arial" panose="020B0604020202020204" pitchFamily="34" charset="0"/>
              <a:buChar char="•"/>
            </a:pPr>
            <a:r>
              <a:rPr lang="en-US" sz="2000" b="1" dirty="0"/>
              <a:t>Perform Exploratory Data Analysis (EDA):</a:t>
            </a:r>
            <a:br>
              <a:rPr lang="en-US" sz="2000" dirty="0"/>
            </a:br>
            <a:r>
              <a:rPr lang="en-US" sz="2000" dirty="0"/>
              <a:t>Use EDA techniques to visualize and summarize key nutritional metrics. Identify trends and anomalies in the data that may provide insights into food nutrition patterns.</a:t>
            </a:r>
          </a:p>
          <a:p>
            <a:pPr marL="342900" indent="-342900">
              <a:buFont typeface="Arial" panose="020B0604020202020204" pitchFamily="34" charset="0"/>
              <a:buChar char="•"/>
            </a:pPr>
            <a:r>
              <a:rPr lang="en-US" sz="2000" b="1" dirty="0"/>
              <a:t>Conduct Correlation Analysis:</a:t>
            </a:r>
            <a:br>
              <a:rPr lang="en-US" sz="2000" dirty="0"/>
            </a:br>
            <a:r>
              <a:rPr lang="en-US" sz="2000" dirty="0"/>
              <a:t>Analyze the relationships between different nutrients (e.g., the correlation between calorie content and fat, or protein and carbohydrates) to discover significant patterns.</a:t>
            </a:r>
          </a:p>
          <a:p>
            <a:pPr marL="342900" indent="-342900">
              <a:buFont typeface="Arial" panose="020B0604020202020204" pitchFamily="34" charset="0"/>
              <a:buChar char="•"/>
            </a:pPr>
            <a:r>
              <a:rPr lang="en-US" sz="2000" b="1" dirty="0"/>
              <a:t>Generate Insights:</a:t>
            </a:r>
            <a:br>
              <a:rPr lang="en-US" sz="2000" dirty="0"/>
            </a:br>
            <a:r>
              <a:rPr lang="en-US" sz="2000" dirty="0"/>
              <a:t>Summarize findings to derive meaningful conclusions that can guide dietary recommendations or health-related decisions.</a:t>
            </a:r>
          </a:p>
          <a:p>
            <a:pPr marL="102870">
              <a:spcBef>
                <a:spcPts val="1000"/>
              </a:spcBef>
              <a:buClr>
                <a:schemeClr val="bg2">
                  <a:lumMod val="40000"/>
                  <a:lumOff val="60000"/>
                </a:schemeClr>
              </a:buClr>
              <a:buSzPct val="80000"/>
            </a:pPr>
            <a:endParaRPr lang="en-US" sz="2000" dirty="0">
              <a:latin typeface="+mj-lt"/>
              <a:ea typeface="+mj-ea"/>
              <a:cs typeface="+mj-cs"/>
            </a:endParaRPr>
          </a:p>
        </p:txBody>
      </p:sp>
    </p:spTree>
    <p:extLst>
      <p:ext uri="{BB962C8B-B14F-4D97-AF65-F5344CB8AC3E}">
        <p14:creationId xmlns:p14="http://schemas.microsoft.com/office/powerpoint/2010/main" val="350562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 REFERENCE LIST</a:t>
            </a:r>
          </a:p>
        </p:txBody>
      </p:sp>
      <p:sp>
        <p:nvSpPr>
          <p:cNvPr id="23" name="TextBox 22">
            <a:extLst>
              <a:ext uri="{FF2B5EF4-FFF2-40B4-BE49-F238E27FC236}">
                <a16:creationId xmlns:a16="http://schemas.microsoft.com/office/drawing/2014/main" id="{939966B0-060A-54D6-9B67-5C77DFC06FB1}"/>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marL="342900" indent="-182880">
              <a:spcBef>
                <a:spcPts val="1000"/>
              </a:spcBef>
              <a:buClr>
                <a:schemeClr val="bg2">
                  <a:lumMod val="40000"/>
                  <a:lumOff val="60000"/>
                </a:schemeClr>
              </a:buClr>
              <a:buSzPct val="80000"/>
              <a:buFont typeface="Wingdings 3" charset="2"/>
              <a:buChar char=""/>
            </a:pPr>
            <a:r>
              <a:rPr lang="en-US" dirty="0"/>
              <a:t>Utsav Dey. (2024). Food Nutrition Dataset [Data set]. Kaggle. </a:t>
            </a:r>
            <a:r>
              <a:rPr lang="en-US" b="0" i="0" dirty="0">
                <a:solidFill>
                  <a:srgbClr val="000000"/>
                </a:solidFill>
                <a:effectLst/>
                <a:latin typeface="Inter"/>
                <a:hlinkClick r:id="rId3"/>
              </a:rPr>
              <a:t>https://doi.org/10.34740/KAGGLE/DSV/8820139</a:t>
            </a:r>
            <a:endParaRPr lang="en-US" b="0" i="0" dirty="0">
              <a:solidFill>
                <a:srgbClr val="000000"/>
              </a:solidFill>
              <a:effectLst/>
              <a:latin typeface="Inter"/>
            </a:endParaRPr>
          </a:p>
          <a:p>
            <a:pPr marL="342900" indent="-182880">
              <a:spcBef>
                <a:spcPts val="1000"/>
              </a:spcBef>
              <a:buClr>
                <a:schemeClr val="bg2">
                  <a:lumMod val="40000"/>
                  <a:lumOff val="60000"/>
                </a:schemeClr>
              </a:buClr>
              <a:buSzPct val="80000"/>
              <a:buFont typeface="Wingdings 3" charset="2"/>
              <a:buChar char=""/>
            </a:pPr>
            <a:r>
              <a:rPr lang="en-US" dirty="0"/>
              <a:t>Kirk, D., Kok, E., </a:t>
            </a:r>
            <a:r>
              <a:rPr lang="en-US" dirty="0" err="1"/>
              <a:t>Tufano</a:t>
            </a:r>
            <a:r>
              <a:rPr lang="en-US" dirty="0"/>
              <a:t>, M., &amp; </a:t>
            </a:r>
            <a:r>
              <a:rPr lang="en-US" dirty="0" err="1"/>
              <a:t>Tekinerdogan</a:t>
            </a:r>
            <a:r>
              <a:rPr lang="en-US" dirty="0"/>
              <a:t>, B. (2022). Machine learning in nutrition research. </a:t>
            </a:r>
            <a:r>
              <a:rPr lang="en-US" i="1" dirty="0"/>
              <a:t>Advances in Nutrition</a:t>
            </a:r>
            <a:r>
              <a:rPr lang="en-US" dirty="0"/>
              <a:t>, </a:t>
            </a:r>
            <a:r>
              <a:rPr lang="en-US" i="1" dirty="0"/>
              <a:t>13</a:t>
            </a:r>
            <a:r>
              <a:rPr lang="en-US" dirty="0"/>
              <a:t>(8). https://doi.org/10.1093/advances/nmac103</a:t>
            </a:r>
            <a:endParaRPr lang="en-US" dirty="0">
              <a:latin typeface="+mj-lt"/>
              <a:ea typeface="+mj-ea"/>
              <a:cs typeface="+mj-cs"/>
            </a:endParaRPr>
          </a:p>
          <a:p>
            <a:pPr marL="342900" indent="-182880">
              <a:spcBef>
                <a:spcPts val="1000"/>
              </a:spcBef>
              <a:buClr>
                <a:schemeClr val="bg2">
                  <a:lumMod val="40000"/>
                  <a:lumOff val="60000"/>
                </a:schemeClr>
              </a:buClr>
              <a:buSzPct val="80000"/>
              <a:buFont typeface="Wingdings 3" charset="2"/>
              <a:buChar char=""/>
            </a:pPr>
            <a:r>
              <a:rPr lang="en-US" dirty="0"/>
              <a:t>Shen, Z., Shehzad, A., Chen, S., Sun, H., &amp; Liu, J. (2020). Machine learning based approach on food recognition and nutrition estimation. </a:t>
            </a:r>
            <a:r>
              <a:rPr lang="en-US" i="1" dirty="0"/>
              <a:t>Procedia Computer Science</a:t>
            </a:r>
            <a:r>
              <a:rPr lang="en-US" dirty="0"/>
              <a:t>, </a:t>
            </a:r>
            <a:r>
              <a:rPr lang="en-US" i="1" dirty="0"/>
              <a:t>174</a:t>
            </a:r>
            <a:r>
              <a:rPr lang="en-US" dirty="0"/>
              <a:t>, 448–453. </a:t>
            </a:r>
            <a:r>
              <a:rPr lang="en-US" dirty="0">
                <a:hlinkClick r:id="rId4"/>
              </a:rPr>
              <a:t>https://doi.org/10.1016/j.procs.2020.06.113</a:t>
            </a:r>
            <a:endParaRPr lang="en-US" dirty="0"/>
          </a:p>
          <a:p>
            <a:pPr marL="342900" indent="-182880">
              <a:spcBef>
                <a:spcPts val="1000"/>
              </a:spcBef>
              <a:buClr>
                <a:schemeClr val="bg2">
                  <a:lumMod val="40000"/>
                  <a:lumOff val="60000"/>
                </a:schemeClr>
              </a:buClr>
              <a:buSzPct val="80000"/>
              <a:buFont typeface="Wingdings 3" charset="2"/>
              <a:buChar char=""/>
            </a:pPr>
            <a:r>
              <a:rPr lang="en-US" dirty="0"/>
              <a:t>N. P., A. P., M. S. S., &amp; P. K. M. B. (2022). Food nutrition and calories analysis using YOLO. In </a:t>
            </a:r>
            <a:r>
              <a:rPr lang="en-US" i="1" dirty="0"/>
              <a:t>2022 1st International Conference on Computational Science and Technology (ICCST)</a:t>
            </a:r>
            <a:r>
              <a:rPr lang="en-US" dirty="0"/>
              <a:t> (pp. 382–386). IEEE. </a:t>
            </a:r>
            <a:r>
              <a:rPr lang="en-US" dirty="0">
                <a:hlinkClick r:id="rId5"/>
              </a:rPr>
              <a:t>https://doi.org/10.1109/ICCST55948.2022.10040454</a:t>
            </a:r>
            <a:endParaRPr lang="en-US" dirty="0"/>
          </a:p>
        </p:txBody>
      </p:sp>
    </p:spTree>
    <p:extLst>
      <p:ext uri="{BB962C8B-B14F-4D97-AF65-F5344CB8AC3E}">
        <p14:creationId xmlns:p14="http://schemas.microsoft.com/office/powerpoint/2010/main" val="27978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PROJECT PLAN</a:t>
            </a:r>
          </a:p>
        </p:txBody>
      </p:sp>
      <p:sp>
        <p:nvSpPr>
          <p:cNvPr id="7" name="TextBox 6">
            <a:extLst>
              <a:ext uri="{FF2B5EF4-FFF2-40B4-BE49-F238E27FC236}">
                <a16:creationId xmlns:a16="http://schemas.microsoft.com/office/drawing/2014/main" id="{22CA9860-B658-1AAB-9957-062A5D0C61BD}"/>
              </a:ext>
            </a:extLst>
          </p:cNvPr>
          <p:cNvSpPr txBox="1"/>
          <p:nvPr/>
        </p:nvSpPr>
        <p:spPr>
          <a:xfrm>
            <a:off x="4791877" y="1064567"/>
            <a:ext cx="6593928" cy="5248657"/>
          </a:xfrm>
          <a:prstGeom prst="rect">
            <a:avLst/>
          </a:prstGeom>
        </p:spPr>
        <p:txBody>
          <a:bodyPr vert="horz" lIns="91440" tIns="45720" rIns="91440" bIns="45720" rtlCol="0" anchor="ctr">
            <a:normAutofit fontScale="92500" lnSpcReduction="20000"/>
          </a:bodyPr>
          <a:lstStyle/>
          <a:p>
            <a:pPr>
              <a:lnSpc>
                <a:spcPct val="90000"/>
              </a:lnSpc>
              <a:spcBef>
                <a:spcPts val="1000"/>
              </a:spcBef>
              <a:buClr>
                <a:schemeClr val="bg2">
                  <a:lumMod val="40000"/>
                  <a:lumOff val="60000"/>
                </a:schemeClr>
              </a:buClr>
              <a:buSzPct val="80000"/>
              <a:buFont typeface="Wingdings 3" charset="2"/>
              <a:buChar char=""/>
            </a:pPr>
            <a:r>
              <a:rPr lang="en-US" dirty="0">
                <a:latin typeface="+mj-lt"/>
                <a:ea typeface="+mj-ea"/>
                <a:cs typeface="+mj-cs"/>
              </a:rPr>
              <a:t>TASK LIST: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Conducting a Literature Review:</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Explore existing research on food nutrition analysis, EDA, and correlation techniques applied to nutritional datasets.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Preparing and Preprocessing the Dataset: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Clean and format the dataset by handling missing values, removing outliers, and ensuring proper data types for each nutrient.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Performing Exploratory Data Analysis (EDA):</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Use various EDA techniques to visualize the distribution of nutrients, detect outliers, and summarize the key nutritional statistics.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Conducting Correlation Analysis: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Identify and calculate correlations between key nutrients (e.g., calories, fats, proteins, and carbohydrates) to detect meaningful relationships.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Interpreting Results and Generating Insights: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Derive insights from the analysis, including identifying foods with balanced nutrition and potential health impacts of specific nutrients.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Documenting Findings: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Compile results, insights, and recommendations for improving dietary habits based on nutritional analysis.</a:t>
            </a:r>
          </a:p>
          <a:p>
            <a:pPr>
              <a:lnSpc>
                <a:spcPct val="90000"/>
              </a:lnSpc>
              <a:spcBef>
                <a:spcPts val="1000"/>
              </a:spcBef>
              <a:buClr>
                <a:schemeClr val="bg2">
                  <a:lumMod val="40000"/>
                  <a:lumOff val="60000"/>
                </a:schemeClr>
              </a:buClr>
              <a:buSzPct val="80000"/>
              <a:buFont typeface="Wingdings 3" charset="2"/>
              <a:buChar char=""/>
            </a:pPr>
            <a:endParaRPr lang="en-US" sz="1600" dirty="0">
              <a:latin typeface="+mj-lt"/>
              <a:ea typeface="+mj-ea"/>
              <a:cs typeface="+mj-cs"/>
            </a:endParaRPr>
          </a:p>
          <a:p>
            <a:pPr>
              <a:lnSpc>
                <a:spcPct val="90000"/>
              </a:lnSpc>
              <a:spcBef>
                <a:spcPts val="1000"/>
              </a:spcBef>
              <a:buClr>
                <a:schemeClr val="bg2">
                  <a:lumMod val="40000"/>
                  <a:lumOff val="60000"/>
                </a:schemeClr>
              </a:buClr>
              <a:buSzPct val="80000"/>
            </a:pPr>
            <a:endParaRPr lang="en-US" sz="1600" dirty="0">
              <a:latin typeface="+mj-lt"/>
              <a:ea typeface="+mj-ea"/>
              <a:cs typeface="+mj-cs"/>
            </a:endParaRPr>
          </a:p>
        </p:txBody>
      </p:sp>
    </p:spTree>
    <p:extLst>
      <p:ext uri="{BB962C8B-B14F-4D97-AF65-F5344CB8AC3E}">
        <p14:creationId xmlns:p14="http://schemas.microsoft.com/office/powerpoint/2010/main" val="312323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chemeClr val="tx2">
                    <a:lumMod val="60000"/>
                    <a:lumOff val="40000"/>
                  </a:schemeClr>
                </a:solidFill>
              </a:rPr>
              <a:t>Machine Learning Models</a:t>
            </a:r>
          </a:p>
        </p:txBody>
      </p:sp>
      <p:sp>
        <p:nvSpPr>
          <p:cNvPr id="8" name="TextBox 7">
            <a:extLst>
              <a:ext uri="{FF2B5EF4-FFF2-40B4-BE49-F238E27FC236}">
                <a16:creationId xmlns:a16="http://schemas.microsoft.com/office/drawing/2014/main" id="{A5C1C709-87BB-181B-AE7E-5AA4F5D13D18}"/>
              </a:ext>
            </a:extLst>
          </p:cNvPr>
          <p:cNvSpPr txBox="1"/>
          <p:nvPr/>
        </p:nvSpPr>
        <p:spPr>
          <a:xfrm>
            <a:off x="5368778" y="1092067"/>
            <a:ext cx="6093500"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set of techniques to summarize the main characteristics of the dataset. EDA helps in understanding the distribution of nutrients, detecting outliers, and identifying patterns within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method to measure the strength and direction of the relationship between two or more variables. In this project, correlation analysis is used to assess how different nutrients (e.g., fats, proteins, carbohydrates) are related to each 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Techniques: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Graphical tools like histograms, boxplots, heatmaps, and scatter plots will be used to provide a clear visual representation of the distribution of nutrients and their correlations.</a:t>
            </a:r>
          </a:p>
        </p:txBody>
      </p:sp>
    </p:spTree>
    <p:extLst>
      <p:ext uri="{BB962C8B-B14F-4D97-AF65-F5344CB8AC3E}">
        <p14:creationId xmlns:p14="http://schemas.microsoft.com/office/powerpoint/2010/main" val="20799746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DDD-7DB1-78D2-7AD4-6E1D7234A818}"/>
              </a:ext>
            </a:extLst>
          </p:cNvPr>
          <p:cNvSpPr>
            <a:spLocks noGrp="1"/>
          </p:cNvSpPr>
          <p:nvPr>
            <p:ph type="title"/>
          </p:nvPr>
        </p:nvSpPr>
        <p:spPr>
          <a:xfrm>
            <a:off x="4449934" y="702156"/>
            <a:ext cx="7157865" cy="1013800"/>
          </a:xfrm>
        </p:spPr>
        <p:txBody>
          <a:bodyPr vert="horz" lIns="91440" tIns="45720" rIns="91440" bIns="45720" rtlCol="0" anchor="b">
            <a:normAutofit/>
          </a:bodyPr>
          <a:lstStyle/>
          <a:p>
            <a:r>
              <a:rPr lang="en-US">
                <a:solidFill>
                  <a:schemeClr val="accent1"/>
                </a:solidFill>
              </a:rPr>
              <a:t>ETHICAL CONSIDERATIONS</a:t>
            </a:r>
          </a:p>
        </p:txBody>
      </p:sp>
      <p:pic>
        <p:nvPicPr>
          <p:cNvPr id="5" name="Picture 4" descr="Angled shot of pen on a graph">
            <a:extLst>
              <a:ext uri="{FF2B5EF4-FFF2-40B4-BE49-F238E27FC236}">
                <a16:creationId xmlns:a16="http://schemas.microsoft.com/office/drawing/2014/main" id="{93BE7DEE-2655-D2D8-D047-2481418B423F}"/>
              </a:ext>
            </a:extLst>
          </p:cNvPr>
          <p:cNvPicPr>
            <a:picLocks noChangeAspect="1"/>
          </p:cNvPicPr>
          <p:nvPr/>
        </p:nvPicPr>
        <p:blipFill>
          <a:blip r:embed="rId2"/>
          <a:srcRect l="11160" r="48625" b="-1"/>
          <a:stretch/>
        </p:blipFill>
        <p:spPr>
          <a:xfrm>
            <a:off x="20" y="10"/>
            <a:ext cx="4131713" cy="6857989"/>
          </a:xfrm>
          <a:prstGeom prst="rect">
            <a:avLst/>
          </a:prstGeom>
        </p:spPr>
      </p:pic>
      <p:sp>
        <p:nvSpPr>
          <p:cNvPr id="3" name="TextBox 2">
            <a:extLst>
              <a:ext uri="{FF2B5EF4-FFF2-40B4-BE49-F238E27FC236}">
                <a16:creationId xmlns:a16="http://schemas.microsoft.com/office/drawing/2014/main" id="{5E068A5C-5EE3-2EE3-9A83-AEAECA9436C7}"/>
              </a:ext>
            </a:extLst>
          </p:cNvPr>
          <p:cNvSpPr txBox="1"/>
          <p:nvPr/>
        </p:nvSpPr>
        <p:spPr>
          <a:xfrm>
            <a:off x="4449934" y="1896533"/>
            <a:ext cx="7157866" cy="3962266"/>
          </a:xfrm>
          <a:prstGeom prst="rect">
            <a:avLst/>
          </a:prstGeom>
        </p:spPr>
        <p:txBody>
          <a:bodyPr vert="horz" lIns="91440" tIns="45720" rIns="91440" bIns="45720" rtlCol="0" anchor="ctr">
            <a:normAutofit/>
          </a:bodyPr>
          <a:lstStyle/>
          <a:p>
            <a:pPr>
              <a:lnSpc>
                <a:spcPct val="90000"/>
              </a:lnSpc>
              <a:spcBef>
                <a:spcPct val="20000"/>
              </a:spcBef>
              <a:spcAft>
                <a:spcPts val="600"/>
              </a:spcAft>
              <a:buClr>
                <a:srgbClr val="559CF5"/>
              </a:buClr>
              <a:buSzPct val="92000"/>
              <a:buFont typeface="Wingdings 2" panose="05020102010507070707" pitchFamily="18" charset="2"/>
              <a:buChar char=""/>
            </a:pPr>
            <a:endParaRPr lang="en-US" sz="1500" dirty="0">
              <a:solidFill>
                <a:schemeClr val="tx2"/>
              </a:solidFill>
            </a:endParaRPr>
          </a:p>
          <a:p>
            <a:pPr marL="342900"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b="1" dirty="0">
                <a:solidFill>
                  <a:schemeClr val="tx2"/>
                </a:solidFill>
              </a:rPr>
              <a:t>GDPR Compliance: </a:t>
            </a:r>
          </a:p>
          <a:p>
            <a:pPr marL="800100" lvl="1"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dirty="0">
                <a:solidFill>
                  <a:schemeClr val="tx2"/>
                </a:solidFill>
              </a:rPr>
              <a:t>The Food Nutrition dataset is non-personal and does not violate GDPR regulations.</a:t>
            </a:r>
          </a:p>
          <a:p>
            <a:pPr marL="342900"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b="1" dirty="0">
                <a:solidFill>
                  <a:schemeClr val="tx2"/>
                </a:solidFill>
              </a:rPr>
              <a:t>UH Ethical Policies:</a:t>
            </a:r>
            <a:r>
              <a:rPr lang="en-US" sz="1500" dirty="0">
                <a:solidFill>
                  <a:schemeClr val="tx2"/>
                </a:solidFill>
              </a:rPr>
              <a:t> </a:t>
            </a:r>
          </a:p>
          <a:p>
            <a:pPr marL="800100" lvl="1"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dirty="0">
                <a:solidFill>
                  <a:schemeClr val="tx2"/>
                </a:solidFill>
              </a:rPr>
              <a:t>The project adheres to ethical standards in data usage as outlined by the University of Hertfordshire.</a:t>
            </a:r>
          </a:p>
          <a:p>
            <a:pPr marL="342900"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b="1" dirty="0">
                <a:solidFill>
                  <a:schemeClr val="tx2"/>
                </a:solidFill>
              </a:rPr>
              <a:t>Data Permissions: </a:t>
            </a:r>
          </a:p>
          <a:p>
            <a:pPr marL="800100" lvl="1"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dirty="0">
                <a:solidFill>
                  <a:schemeClr val="tx2"/>
                </a:solidFill>
              </a:rPr>
              <a:t>The dataset is publicly available for research purposes, ensuring no permissions are required for use.</a:t>
            </a:r>
          </a:p>
          <a:p>
            <a:pPr marL="342900"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b="1" dirty="0">
                <a:solidFill>
                  <a:schemeClr val="tx2"/>
                </a:solidFill>
              </a:rPr>
              <a:t>Ethical Data Collection:</a:t>
            </a:r>
          </a:p>
          <a:p>
            <a:pPr marL="800100" lvl="1" indent="-342900">
              <a:lnSpc>
                <a:spcPct val="90000"/>
              </a:lnSpc>
              <a:spcBef>
                <a:spcPct val="20000"/>
              </a:spcBef>
              <a:spcAft>
                <a:spcPts val="600"/>
              </a:spcAft>
              <a:buClr>
                <a:srgbClr val="559CF5"/>
              </a:buClr>
              <a:buSzPct val="92000"/>
              <a:buFont typeface="Wingdings 2" panose="05020102010507070707" pitchFamily="18" charset="2"/>
              <a:buChar char=""/>
            </a:pPr>
            <a:r>
              <a:rPr lang="en-US" sz="1500" b="1" dirty="0">
                <a:solidFill>
                  <a:schemeClr val="tx2"/>
                </a:solidFill>
              </a:rPr>
              <a:t> </a:t>
            </a:r>
            <a:r>
              <a:rPr lang="en-US" sz="1500" dirty="0">
                <a:solidFill>
                  <a:schemeClr val="tx2"/>
                </a:solidFill>
              </a:rPr>
              <a:t>Data was collected and provided by reputable sources, ensuring its integrity and ethical usage.</a:t>
            </a:r>
          </a:p>
        </p:txBody>
      </p:sp>
    </p:spTree>
    <p:extLst>
      <p:ext uri="{BB962C8B-B14F-4D97-AF65-F5344CB8AC3E}">
        <p14:creationId xmlns:p14="http://schemas.microsoft.com/office/powerpoint/2010/main" val="30539711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481</TotalTime>
  <Words>1100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inherit</vt:lpstr>
      <vt:lpstr>Inter</vt:lpstr>
      <vt:lpstr>Times New Roman</vt:lpstr>
      <vt:lpstr>Trebuchet MS</vt:lpstr>
      <vt:lpstr>Wingdings</vt:lpstr>
      <vt:lpstr>Wingdings 2</vt:lpstr>
      <vt:lpstr>Wingdings 3</vt:lpstr>
      <vt:lpstr>Berlin</vt:lpstr>
      <vt:lpstr>Food Nutrition EDA and Correlation Analysis</vt:lpstr>
      <vt:lpstr>Project Overview</vt:lpstr>
      <vt:lpstr>DATASET</vt:lpstr>
      <vt:lpstr>RESEARCH QUESTION:</vt:lpstr>
      <vt:lpstr>Project Objectives</vt:lpstr>
      <vt:lpstr> REFERENCE LIST</vt:lpstr>
      <vt:lpstr>PROJECT PLAN</vt:lpstr>
      <vt:lpstr>Machine Learning Models</vt:lpstr>
      <vt:lpstr>ETHICAL CONSIDERATIONS</vt:lpstr>
      <vt:lpstr>CONCLUSION</vt:lpstr>
      <vt:lpstr>Q&amp;A</vt:lpstr>
      <vt:lpstr>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Maaz Khan</dc:creator>
  <cp:lastModifiedBy>Saikiran Palla [Student-PECS]</cp:lastModifiedBy>
  <cp:revision>508</cp:revision>
  <dcterms:created xsi:type="dcterms:W3CDTF">2024-10-08T17:48:29Z</dcterms:created>
  <dcterms:modified xsi:type="dcterms:W3CDTF">2024-10-18T13:42:29Z</dcterms:modified>
</cp:coreProperties>
</file>