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367" r:id="rId5"/>
    <p:sldId id="368" r:id="rId6"/>
    <p:sldId id="370" r:id="rId7"/>
    <p:sldId id="375" r:id="rId8"/>
    <p:sldId id="378" r:id="rId9"/>
    <p:sldId id="379" r:id="rId10"/>
    <p:sldId id="380" r:id="rId11"/>
    <p:sldId id="376" r:id="rId12"/>
    <p:sldId id="381"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4" d="100"/>
          <a:sy n="104" d="100"/>
        </p:scale>
        <p:origin x="850" y="130"/>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24-02-2025</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1600438"/>
          </a:xfrm>
          <a:prstGeom prst="rect">
            <a:avLst/>
          </a:prstGeom>
          <a:noFill/>
        </p:spPr>
        <p:txBody>
          <a:bodyPr wrap="square">
            <a:spAutoFit/>
          </a:bodyPr>
          <a:lstStyle/>
          <a:p>
            <a:pPr algn="ctr"/>
            <a:r>
              <a:rPr lang="en-US" sz="2800" dirty="0"/>
              <a:t>PROJECT NAME</a:t>
            </a:r>
            <a:endParaRPr lang="en-US" dirty="0"/>
          </a:p>
          <a:p>
            <a:endParaRPr lang="en-US" sz="1400" dirty="0"/>
          </a:p>
          <a:p>
            <a:r>
              <a:rPr lang="en-US" sz="1400" dirty="0"/>
              <a:t>Team :  Sumit Pawar 	                   	Guide: </a:t>
            </a:r>
            <a:r>
              <a:rPr lang="en-US" sz="1400" dirty="0" err="1"/>
              <a:t>Mr.Aditya</a:t>
            </a:r>
            <a:r>
              <a:rPr lang="en-US" sz="1400" dirty="0"/>
              <a:t> </a:t>
            </a:r>
            <a:r>
              <a:rPr lang="en-US" sz="1400" dirty="0" err="1"/>
              <a:t>Dhambale</a:t>
            </a:r>
            <a:endParaRPr lang="en-US" sz="1400" dirty="0"/>
          </a:p>
          <a:p>
            <a:r>
              <a:rPr lang="en-US" dirty="0"/>
              <a:t>             (sumitp2608@gmail.com)</a:t>
            </a: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68906" y="1362440"/>
            <a:ext cx="6935087" cy="1226105"/>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B64253-A289-506C-E10E-FE42E2736415}"/>
              </a:ext>
            </a:extLst>
          </p:cNvPr>
          <p:cNvSpPr txBox="1"/>
          <p:nvPr/>
        </p:nvSpPr>
        <p:spPr>
          <a:xfrm>
            <a:off x="311700" y="1231490"/>
            <a:ext cx="8520600" cy="1569660"/>
          </a:xfrm>
          <a:prstGeom prst="rect">
            <a:avLst/>
          </a:prstGeom>
          <a:noFill/>
        </p:spPr>
        <p:txBody>
          <a:bodyPr wrap="square" rtlCol="0">
            <a:spAutoFit/>
          </a:bodyPr>
          <a:lstStyle/>
          <a:p>
            <a:r>
              <a:rPr lang="en-US" sz="1600" dirty="0"/>
              <a:t>	The bike sales and resale market in India is influenced by various factors such as brand popularity, engine capacity, and seasonal trends. However, buyers and sellers often lack clear insights into which brands retain their value, which months yield higher resale prices, and how engine specifications affect resale value. This lack of data-driven decision-making can lead to suboptimal pricing strategies and missed opportunities for both consumers and dealers.</a:t>
            </a:r>
            <a:endParaRPr lang="en-IN" sz="1600" dirty="0"/>
          </a:p>
        </p:txBody>
      </p:sp>
    </p:spTree>
    <p:extLst>
      <p:ext uri="{BB962C8B-B14F-4D97-AF65-F5344CB8AC3E}">
        <p14:creationId xmlns:p14="http://schemas.microsoft.com/office/powerpoint/2010/main" val="340169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78A232C-933A-7B3D-C754-36EC02014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39" y="1000255"/>
            <a:ext cx="5464277" cy="27956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4803D8-3706-689F-29D9-33B9DC500330}"/>
              </a:ext>
            </a:extLst>
          </p:cNvPr>
          <p:cNvSpPr txBox="1"/>
          <p:nvPr/>
        </p:nvSpPr>
        <p:spPr>
          <a:xfrm>
            <a:off x="905042" y="3889519"/>
            <a:ext cx="7927258" cy="646331"/>
          </a:xfrm>
          <a:prstGeom prst="rect">
            <a:avLst/>
          </a:prstGeom>
          <a:noFill/>
        </p:spPr>
        <p:txBody>
          <a:bodyPr wrap="square" rtlCol="0">
            <a:spAutoFit/>
          </a:bodyPr>
          <a:lstStyle/>
          <a:p>
            <a:r>
              <a:rPr lang="en-US" sz="1200" dirty="0"/>
              <a:t>This bar chart represents </a:t>
            </a:r>
            <a:r>
              <a:rPr lang="en-US" sz="1200" b="1" dirty="0"/>
              <a:t>Bike Sales by Brand</a:t>
            </a:r>
            <a:r>
              <a:rPr lang="en-US" sz="1200" dirty="0"/>
              <a:t>. The horizontal bars indicate the number of bikes sold for each brand, with Bajaj having the highest sales, followed by Honda, TVS, Hero, and Royal Enfield. The colors range from warm (high sales) to cool (low sales), making it easier to identify top-selling and less popular brands.</a:t>
            </a:r>
            <a:endParaRPr lang="en-IN" sz="1200" dirty="0"/>
          </a:p>
        </p:txBody>
      </p:sp>
    </p:spTree>
    <p:extLst>
      <p:ext uri="{BB962C8B-B14F-4D97-AF65-F5344CB8AC3E}">
        <p14:creationId xmlns:p14="http://schemas.microsoft.com/office/powerpoint/2010/main" val="197968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3590E-B79A-06FE-9F6A-8455889585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72919E-CDB7-2C33-F708-F500723031FC}"/>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88A82C-EC1A-8F9D-7C63-68ED1C84D202}"/>
              </a:ext>
            </a:extLst>
          </p:cNvPr>
          <p:cNvSpPr txBox="1"/>
          <p:nvPr/>
        </p:nvSpPr>
        <p:spPr>
          <a:xfrm>
            <a:off x="905042" y="3889519"/>
            <a:ext cx="7927258" cy="646331"/>
          </a:xfrm>
          <a:prstGeom prst="rect">
            <a:avLst/>
          </a:prstGeom>
          <a:noFill/>
        </p:spPr>
        <p:txBody>
          <a:bodyPr wrap="square" rtlCol="0">
            <a:spAutoFit/>
          </a:bodyPr>
          <a:lstStyle/>
          <a:p>
            <a:r>
              <a:rPr lang="en-US" sz="1200" dirty="0"/>
              <a:t>This bar chart represents </a:t>
            </a:r>
            <a:r>
              <a:rPr lang="en-US" sz="1200" b="1" dirty="0"/>
              <a:t>Bike Sales by Brand</a:t>
            </a:r>
            <a:r>
              <a:rPr lang="en-US" sz="1200" dirty="0"/>
              <a:t>. The horizontal bars indicate the number of bikes sold for each brand, with </a:t>
            </a:r>
            <a:r>
              <a:rPr lang="en-US" sz="1200" b="1" dirty="0"/>
              <a:t>Bajaj</a:t>
            </a:r>
            <a:r>
              <a:rPr lang="en-US" sz="1200" dirty="0"/>
              <a:t> having the highest sales, followed by </a:t>
            </a:r>
            <a:r>
              <a:rPr lang="en-US" sz="1200" b="1" dirty="0"/>
              <a:t>Honda, TVS, Hero, and Royal Enfield</a:t>
            </a:r>
            <a:r>
              <a:rPr lang="en-US" sz="1200" dirty="0"/>
              <a:t>. The colors range from warm (high sales) to cool (low sales), making it easier to identify top-selling and less popular brands.</a:t>
            </a:r>
            <a:endParaRPr lang="en-IN" sz="1200" dirty="0"/>
          </a:p>
        </p:txBody>
      </p:sp>
      <p:pic>
        <p:nvPicPr>
          <p:cNvPr id="1026" name="Picture 2" descr="Uploaded image">
            <a:extLst>
              <a:ext uri="{FF2B5EF4-FFF2-40B4-BE49-F238E27FC236}">
                <a16:creationId xmlns:a16="http://schemas.microsoft.com/office/drawing/2014/main" id="{3C62642B-246D-0B8B-3C5A-35A61E67F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168" y="994082"/>
            <a:ext cx="4992444" cy="264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89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FB9D0-2C54-239D-686F-5B927FBCC3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B2F60-DD7A-69E8-43E0-DC9EDC0F59BC}"/>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CE25E6C-AF97-79E7-3C26-0EF8D9C8D3F5}"/>
              </a:ext>
            </a:extLst>
          </p:cNvPr>
          <p:cNvSpPr txBox="1"/>
          <p:nvPr/>
        </p:nvSpPr>
        <p:spPr>
          <a:xfrm>
            <a:off x="905042" y="3889519"/>
            <a:ext cx="7927258" cy="830997"/>
          </a:xfrm>
          <a:prstGeom prst="rect">
            <a:avLst/>
          </a:prstGeom>
          <a:noFill/>
        </p:spPr>
        <p:txBody>
          <a:bodyPr wrap="square" rtlCol="0">
            <a:spAutoFit/>
          </a:bodyPr>
          <a:lstStyle/>
          <a:p>
            <a:r>
              <a:rPr lang="en-US" sz="1200" dirty="0"/>
              <a:t>This bar chart displays the </a:t>
            </a:r>
            <a:r>
              <a:rPr lang="en-US" sz="1200" b="1" dirty="0"/>
              <a:t>Sales Distribution by Brand</a:t>
            </a:r>
            <a:r>
              <a:rPr lang="en-US" sz="1200" dirty="0"/>
              <a:t>, showing the number of bikes sold for different brands. Bajaj has the highest sales, followed by Honda, TVS, and Hero, while Kawasaki has the lowest. The color gradient helps visualize the sales trend, with warmer colors representing higher sales and cooler colors representing lower sales.</a:t>
            </a:r>
            <a:endParaRPr lang="en-IN" sz="1200" dirty="0"/>
          </a:p>
        </p:txBody>
      </p:sp>
      <p:pic>
        <p:nvPicPr>
          <p:cNvPr id="3074" name="Picture 2">
            <a:extLst>
              <a:ext uri="{FF2B5EF4-FFF2-40B4-BE49-F238E27FC236}">
                <a16:creationId xmlns:a16="http://schemas.microsoft.com/office/drawing/2014/main" id="{1EB279E0-1170-D727-508B-371385835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780" y="965349"/>
            <a:ext cx="5132439" cy="262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86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88841-9789-73B9-48E2-197FEC4E0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E2B3C-51FC-1FD7-7CAD-86EF8017DD7F}"/>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FBBD2E5-9CE2-FCF7-9038-ADCA9241291B}"/>
              </a:ext>
            </a:extLst>
          </p:cNvPr>
          <p:cNvSpPr txBox="1"/>
          <p:nvPr/>
        </p:nvSpPr>
        <p:spPr>
          <a:xfrm>
            <a:off x="956662" y="3734661"/>
            <a:ext cx="7927258" cy="1015663"/>
          </a:xfrm>
          <a:prstGeom prst="rect">
            <a:avLst/>
          </a:prstGeom>
          <a:noFill/>
        </p:spPr>
        <p:txBody>
          <a:bodyPr wrap="square" rtlCol="0">
            <a:spAutoFit/>
          </a:bodyPr>
          <a:lstStyle/>
          <a:p>
            <a:r>
              <a:rPr lang="en-US" sz="1200" dirty="0"/>
              <a:t>This bar chart data on bike sales and resale prices. The bar chart shows stable average resale prices (around 130,000–140,000 INR) over the years. The scatter plot illustrates resale prices across different engine capacities, showing a wide distribution. The text highlights brand-wise sales, with Bajaj leading, followed by Honda, TVS, Hero, and Royal Enfield. Warmer colors indicate higher sales, while cooler colors represent lower sales. These visuals offer insights into market trends, resale values, and brand popularity.</a:t>
            </a:r>
            <a:endParaRPr lang="en-IN" sz="1200" dirty="0"/>
          </a:p>
        </p:txBody>
      </p:sp>
      <p:pic>
        <p:nvPicPr>
          <p:cNvPr id="1028" name="Picture 4" descr="Output image">
            <a:extLst>
              <a:ext uri="{FF2B5EF4-FFF2-40B4-BE49-F238E27FC236}">
                <a16:creationId xmlns:a16="http://schemas.microsoft.com/office/drawing/2014/main" id="{F6078D3C-DC05-40F4-C652-3E51489E9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843" y="1033870"/>
            <a:ext cx="4659926" cy="2625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89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B9A7202-B3CE-0646-7438-ACDD9F10A915}"/>
              </a:ext>
            </a:extLst>
          </p:cNvPr>
          <p:cNvSpPr txBox="1"/>
          <p:nvPr/>
        </p:nvSpPr>
        <p:spPr>
          <a:xfrm>
            <a:off x="311700" y="1217823"/>
            <a:ext cx="6754761" cy="1600438"/>
          </a:xfrm>
          <a:prstGeom prst="rect">
            <a:avLst/>
          </a:prstGeom>
          <a:noFill/>
        </p:spPr>
        <p:txBody>
          <a:bodyPr wrap="square" rtlCol="0">
            <a:spAutoFit/>
          </a:bodyPr>
          <a:lstStyle/>
          <a:p>
            <a:r>
              <a:rPr lang="en-US" dirty="0"/>
              <a:t>This project analyzes bike sales trends, resale prices, and engine capacities in the Indian market. Bajaj leads in sales, followed by Honda, TVS, Hero, and Royal Enfield. Resale prices remain stable over the years, while engine capacity shows no direct correlation with resale value. Seasonal trends can help buyers and sellers make informed decisions. These insights provide a </a:t>
            </a:r>
            <a:r>
              <a:rPr lang="en-US" b="1" dirty="0"/>
              <a:t>data-driven approach</a:t>
            </a:r>
            <a:r>
              <a:rPr lang="en-US" dirty="0"/>
              <a:t> to understanding market dynamics, benefiting manufacturers, dealers, and consumers.</a:t>
            </a:r>
            <a:endParaRPr lang="en-IN" dirty="0"/>
          </a:p>
        </p:txBody>
      </p:sp>
    </p:spTree>
    <p:extLst>
      <p:ext uri="{BB962C8B-B14F-4D97-AF65-F5344CB8AC3E}">
        <p14:creationId xmlns:p14="http://schemas.microsoft.com/office/powerpoint/2010/main" val="217478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2A8D1-7CFD-9879-E1D3-A94A347264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B0C085-5B74-F728-044B-A8000FED39B0}"/>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solidFill>
                  <a:srgbClr val="002060"/>
                </a:solidFill>
                <a:latin typeface="Arial" panose="020B0604020202020204" pitchFamily="34" charset="0"/>
                <a:cs typeface="Arial" panose="020B0604020202020204" pitchFamily="34" charset="0"/>
              </a:rPr>
              <a:t>Github</a:t>
            </a:r>
            <a:r>
              <a:rPr lang="en-US" sz="2400" b="1" dirty="0">
                <a:solidFill>
                  <a:srgbClr val="002060"/>
                </a:solidFill>
                <a:latin typeface="Arial" panose="020B0604020202020204" pitchFamily="34" charset="0"/>
                <a:cs typeface="Arial" panose="020B0604020202020204" pitchFamily="34" charset="0"/>
              </a:rPr>
              <a:t> Link </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26498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72</TotalTime>
  <Words>556</Words>
  <Application>Microsoft Office PowerPoint</Application>
  <PresentationFormat>On-screen Show (16:9)</PresentationFormat>
  <Paragraphs>28</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Simple Light</vt:lpstr>
      <vt:lpstr>PowerPoint Presentation</vt:lpstr>
      <vt:lpstr>PowerPoint Presentation</vt:lpstr>
      <vt:lpstr>Problem Statement</vt:lpstr>
      <vt:lpstr>Live Demo of Project</vt:lpstr>
      <vt:lpstr>Live Demo of Project</vt:lpstr>
      <vt:lpstr>Live Demo of Project</vt:lpstr>
      <vt:lpstr>Live Demo of Project</vt:lpstr>
      <vt:lpstr>Conclusion</vt:lpstr>
      <vt:lpstr>Github Link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SUMIT PAWAR</cp:lastModifiedBy>
  <cp:revision>6</cp:revision>
  <dcterms:modified xsi:type="dcterms:W3CDTF">2025-02-24T08:30:36Z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