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329" r:id="rId6"/>
    <p:sldId id="330" r:id="rId7"/>
    <p:sldId id="331" r:id="rId8"/>
    <p:sldId id="290" r:id="rId9"/>
    <p:sldId id="332" r:id="rId10"/>
    <p:sldId id="285" r:id="rId11"/>
    <p:sldId id="327" r:id="rId12"/>
    <p:sldId id="297" r:id="rId13"/>
    <p:sldId id="303" r:id="rId14"/>
    <p:sldId id="304" r:id="rId15"/>
    <p:sldId id="302" r:id="rId16"/>
    <p:sldId id="278" r:id="rId17"/>
    <p:sldId id="328"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F8E3AC77-8D90-4632-B9FB-DBF03E187C4C}">
          <p14:sldIdLst>
            <p14:sldId id="256"/>
          </p14:sldIdLst>
        </p14:section>
        <p14:section name="Solution" id="{5833AA11-ABE6-4006-A9BF-20C10E8B8F98}">
          <p14:sldIdLst>
            <p14:sldId id="329"/>
            <p14:sldId id="330"/>
            <p14:sldId id="331"/>
            <p14:sldId id="290"/>
            <p14:sldId id="332"/>
            <p14:sldId id="285"/>
          </p14:sldIdLst>
        </p14:section>
        <p14:section name="Algorithms" id="{5C45DDDE-E63F-4260-BF94-990D797A4C57}">
          <p14:sldIdLst>
            <p14:sldId id="327"/>
            <p14:sldId id="297"/>
            <p14:sldId id="303"/>
            <p14:sldId id="304"/>
            <p14:sldId id="302"/>
          </p14:sldIdLst>
        </p14:section>
        <p14:section name="Process Data Mining" id="{E959E55A-D9D1-471F-A5F4-A688A258FC40}">
          <p14:sldIdLst>
            <p14:sldId id="278"/>
            <p14:sldId id="328"/>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DF2F0"/>
    <a:srgbClr val="9BFFC8"/>
    <a:srgbClr val="BDFFDB"/>
    <a:srgbClr val="CB7A09"/>
    <a:srgbClr val="11AEC7"/>
    <a:srgbClr val="FCE2C0"/>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B1C57-57E8-BE4F-A6B8-E9AA648663FE}" v="102" dt="2019-10-03T19:16:32.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489" autoAdjust="0"/>
  </p:normalViewPr>
  <p:slideViewPr>
    <p:cSldViewPr snapToGrid="0" showGuides="1">
      <p:cViewPr varScale="1">
        <p:scale>
          <a:sx n="114" d="100"/>
          <a:sy n="114" d="100"/>
        </p:scale>
        <p:origin x="474"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210526315789472E-3"/>
          <c:y val="2.414113277623027E-2"/>
          <c:w val="0.98315789473684212"/>
          <c:h val="0.95171773444753949"/>
        </c:manualLayout>
      </c:layout>
      <c:barChart>
        <c:barDir val="col"/>
        <c:grouping val="stacked"/>
        <c:varyColors val="0"/>
        <c:ser>
          <c:idx val="0"/>
          <c:order val="0"/>
          <c:spPr>
            <a:solidFill>
              <a:srgbClr val="00B050"/>
            </a:solidFill>
            <a:ln>
              <a:noFill/>
            </a:ln>
          </c:spPr>
          <c:invertIfNegative val="0"/>
          <c:dPt>
            <c:idx val="0"/>
            <c:invertIfNegative val="0"/>
            <c:bubble3D val="0"/>
            <c:spPr>
              <a:solidFill>
                <a:srgbClr val="FC767C"/>
              </a:solidFill>
              <a:ln>
                <a:noFill/>
              </a:ln>
            </c:spPr>
            <c:extLst>
              <c:ext xmlns:c16="http://schemas.microsoft.com/office/drawing/2014/chart" uri="{C3380CC4-5D6E-409C-BE32-E72D297353CC}">
                <c16:uniqueId val="{00000000-1A43-4991-82D2-909635ACB74F}"/>
              </c:ext>
            </c:extLst>
          </c:dPt>
          <c:dPt>
            <c:idx val="1"/>
            <c:invertIfNegative val="0"/>
            <c:bubble3D val="0"/>
            <c:spPr>
              <a:solidFill>
                <a:srgbClr val="FC767C"/>
              </a:solidFill>
              <a:ln>
                <a:noFill/>
              </a:ln>
            </c:spPr>
            <c:extLst>
              <c:ext xmlns:c16="http://schemas.microsoft.com/office/drawing/2014/chart" uri="{C3380CC4-5D6E-409C-BE32-E72D297353CC}">
                <c16:uniqueId val="{00000001-1A43-4991-82D2-909635ACB74F}"/>
              </c:ext>
            </c:extLst>
          </c:dPt>
          <c:dPt>
            <c:idx val="4"/>
            <c:invertIfNegative val="0"/>
            <c:bubble3D val="0"/>
            <c:spPr>
              <a:solidFill>
                <a:srgbClr val="007770"/>
              </a:solidFill>
              <a:ln>
                <a:noFill/>
              </a:ln>
            </c:spPr>
            <c:extLst>
              <c:ext xmlns:c16="http://schemas.microsoft.com/office/drawing/2014/chart" uri="{C3380CC4-5D6E-409C-BE32-E72D297353CC}">
                <c16:uniqueId val="{00000002-1A43-4991-82D2-909635ACB74F}"/>
              </c:ext>
            </c:extLst>
          </c:dPt>
          <c:dPt>
            <c:idx val="6"/>
            <c:invertIfNegative val="0"/>
            <c:bubble3D val="0"/>
            <c:spPr>
              <a:solidFill>
                <a:schemeClr val="accent5"/>
              </a:solidFill>
              <a:ln>
                <a:noFill/>
              </a:ln>
            </c:spPr>
            <c:extLst>
              <c:ext xmlns:c16="http://schemas.microsoft.com/office/drawing/2014/chart" uri="{C3380CC4-5D6E-409C-BE32-E72D297353CC}">
                <c16:uniqueId val="{00000003-1A43-4991-82D2-909635ACB74F}"/>
              </c:ext>
            </c:extLst>
          </c:dPt>
          <c:val>
            <c:numRef>
              <c:f>Sheet1!$A$1:$G$1</c:f>
              <c:numCache>
                <c:formatCode>General</c:formatCode>
                <c:ptCount val="7"/>
                <c:pt idx="0">
                  <c:v>3.5572591587517022</c:v>
                </c:pt>
                <c:pt idx="1">
                  <c:v>2.6572591587517014</c:v>
                </c:pt>
                <c:pt idx="2">
                  <c:v>3.8572591587517024</c:v>
                </c:pt>
                <c:pt idx="3">
                  <c:v>4.1572591587517032</c:v>
                </c:pt>
                <c:pt idx="4">
                  <c:v>4.9572591587517039</c:v>
                </c:pt>
                <c:pt idx="5">
                  <c:v>5.757259158751693</c:v>
                </c:pt>
                <c:pt idx="6">
                  <c:v>6.47</c:v>
                </c:pt>
              </c:numCache>
            </c:numRef>
          </c:val>
          <c:extLst>
            <c:ext xmlns:c16="http://schemas.microsoft.com/office/drawing/2014/chart" uri="{C3380CC4-5D6E-409C-BE32-E72D297353CC}">
              <c16:uniqueId val="{00000004-1A43-4991-82D2-909635ACB74F}"/>
            </c:ext>
          </c:extLst>
        </c:ser>
        <c:dLbls>
          <c:showLegendKey val="0"/>
          <c:showVal val="0"/>
          <c:showCatName val="0"/>
          <c:showSerName val="0"/>
          <c:showPercent val="0"/>
          <c:showBubbleSize val="0"/>
        </c:dLbls>
        <c:gapWidth val="80"/>
        <c:overlap val="100"/>
        <c:axId val="594580808"/>
        <c:axId val="1"/>
      </c:barChart>
      <c:catAx>
        <c:axId val="59458080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9.4572591587516968"/>
          <c:min val="0"/>
        </c:scaling>
        <c:delete val="0"/>
        <c:axPos val="l"/>
        <c:majorGridlines>
          <c:spPr>
            <a:ln>
              <a:noFill/>
            </a:ln>
          </c:spPr>
        </c:majorGridlines>
        <c:numFmt formatCode="General" sourceLinked="1"/>
        <c:majorTickMark val="none"/>
        <c:minorTickMark val="none"/>
        <c:tickLblPos val="none"/>
        <c:spPr>
          <a:ln w="9525" algn="ctr">
            <a:solidFill>
              <a:srgbClr val="FDF2F0"/>
            </a:solidFill>
            <a:prstDash val="solid"/>
          </a:ln>
        </c:spPr>
        <c:crossAx val="594580808"/>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2/5/2020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Good afternoon everyone,</a:t>
            </a:r>
          </a:p>
          <a:p>
            <a:pPr marL="0" indent="0">
              <a:buNone/>
            </a:pPr>
            <a:r>
              <a:rPr lang="en-US" dirty="0"/>
              <a:t>We are team Data4Breakfast</a:t>
            </a:r>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Statistical summary of our significant parameters. For example- total 486 number of games played in season 17-18, and mean salary of players is 7.4m USD.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79129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made a correlation heatmap, where the yellow color shows highest correlation and blue is the lowest.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that Player Efficiency rating has strong correlation with True Shooting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also that “TOV%” does not have a significant correlation with PER by itself, but in combination with other parameters, it is statistically significant</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provided us an opportunity to explore multiple libraries and capabilities of python for data analysis and we now look forward to take these learnings to explore the world of Python programming much more </a:t>
            </a:r>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71839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524685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1383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88161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75408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observed that individual models were overfitting. We wanted to resolve this issue. We thought mixture of models would work best and reduce the overfitting</a:t>
            </a:r>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87801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these multiple models and rejected the RF and SVM. Later on the top 4 models were picked and we used the ensemble of the models. Ensemble of multiple models reduces the model overfitting and variability. We aimed to produce a robust model. Abhinav would be taking up the description on how exactly we got </a:t>
            </a:r>
            <a:r>
              <a:rPr lang="en-US"/>
              <a:t>the solution.</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23964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02582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4785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9292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2/5/2020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A144A65-435F-4FF1-8581-B357EB747E7F}"/>
              </a:ext>
            </a:extLst>
          </p:cNvPr>
          <p:cNvGraphicFramePr>
            <a:graphicFrameLocks noChangeAspect="1"/>
          </p:cNvGraphicFramePr>
          <p:nvPr userDrawn="1">
            <p:custDataLst>
              <p:tags r:id="rId14"/>
            </p:custDataLst>
            <p:extLst>
              <p:ext uri="{D42A27DB-BD31-4B8C-83A1-F6EECF244321}">
                <p14:modId xmlns:p14="http://schemas.microsoft.com/office/powerpoint/2010/main" val="264025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6" imgW="425" imgH="424" progId="TCLayout.ActiveDocument.1">
                  <p:embed/>
                </p:oleObj>
              </mc:Choice>
              <mc:Fallback>
                <p:oleObj name="think-cell Slide" r:id="rId16" imgW="425" imgH="424" progId="TCLayout.ActiveDocument.1">
                  <p:embed/>
                  <p:pic>
                    <p:nvPicPr>
                      <p:cNvPr id="10" name="Object 9" hidden="1">
                        <a:extLst>
                          <a:ext uri="{FF2B5EF4-FFF2-40B4-BE49-F238E27FC236}">
                            <a16:creationId xmlns:a16="http://schemas.microsoft.com/office/drawing/2014/main" id="{0A144A65-435F-4FF1-8581-B357EB747E7F}"/>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2D3B1AB-2BAF-4EC0-8AB2-13D30D965AD1}"/>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dirty="0">
              <a:latin typeface="Century Gothic" panose="020B0502020202020204" pitchFamily="34" charset="0"/>
              <a:ea typeface="+mj-ea"/>
              <a:cs typeface="+mj-cs"/>
              <a:sym typeface="Century Gothic" panose="020B0502020202020204" pitchFamily="34" charset="0"/>
            </a:endParaRPr>
          </a:p>
        </p:txBody>
      </p:sp>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2/5/2020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tags" Target="../tags/tag56.xml"/><Relationship Id="rId7"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tags" Target="../tags/tag50.xml"/><Relationship Id="rId47" Type="http://schemas.openxmlformats.org/officeDocument/2006/relationships/chart" Target="../charts/chart1.xml"/><Relationship Id="rId7" Type="http://schemas.openxmlformats.org/officeDocument/2006/relationships/tags" Target="../tags/tag15.xml"/><Relationship Id="rId2" Type="http://schemas.openxmlformats.org/officeDocument/2006/relationships/tags" Target="../tags/tag10.xml"/><Relationship Id="rId16" Type="http://schemas.openxmlformats.org/officeDocument/2006/relationships/tags" Target="../tags/tag24.xml"/><Relationship Id="rId29"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tags" Target="../tags/tag48.xml"/><Relationship Id="rId45" Type="http://schemas.openxmlformats.org/officeDocument/2006/relationships/oleObject" Target="../embeddings/oleObject5.bin"/><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4" Type="http://schemas.openxmlformats.org/officeDocument/2006/relationships/notesSlide" Target="../notesSlides/notesSlide5.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43" Type="http://schemas.openxmlformats.org/officeDocument/2006/relationships/slideLayout" Target="../slideLayouts/slideLayout2.xml"/><Relationship Id="rId8" Type="http://schemas.openxmlformats.org/officeDocument/2006/relationships/tags" Target="../tags/tag16.xml"/><Relationship Id="rId3" Type="http://schemas.openxmlformats.org/officeDocument/2006/relationships/tags" Target="../tags/tag11.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46" Type="http://schemas.openxmlformats.org/officeDocument/2006/relationships/image" Target="../media/image1.emf"/><Relationship Id="rId20" Type="http://schemas.openxmlformats.org/officeDocument/2006/relationships/tags" Target="../tags/tag28.xml"/><Relationship Id="rId41"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8.xml"/><Relationship Id="rId4" Type="http://schemas.openxmlformats.org/officeDocument/2006/relationships/slideLayout" Target="../slideLayouts/slideLayout7.xml"/><Relationship Id="rId9"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A9D3D18-992B-4C66-911B-188C8C890E8D}"/>
              </a:ext>
            </a:extLst>
          </p:cNvPr>
          <p:cNvGraphicFramePr>
            <a:graphicFrameLocks noChangeAspect="1"/>
          </p:cNvGraphicFramePr>
          <p:nvPr>
            <p:custDataLst>
              <p:tags r:id="rId2"/>
            </p:custDataLst>
            <p:extLst>
              <p:ext uri="{D42A27DB-BD31-4B8C-83A1-F6EECF244321}">
                <p14:modId xmlns:p14="http://schemas.microsoft.com/office/powerpoint/2010/main" val="23721125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6" imgW="425" imgH="424" progId="TCLayout.ActiveDocument.1">
                  <p:embed/>
                </p:oleObj>
              </mc:Choice>
              <mc:Fallback>
                <p:oleObj name="think-cell Slide" r:id="rId6" imgW="425" imgH="424" progId="TCLayout.ActiveDocument.1">
                  <p:embed/>
                  <p:pic>
                    <p:nvPicPr>
                      <p:cNvPr id="8" name="Object 7" hidden="1">
                        <a:extLst>
                          <a:ext uri="{FF2B5EF4-FFF2-40B4-BE49-F238E27FC236}">
                            <a16:creationId xmlns:a16="http://schemas.microsoft.com/office/drawing/2014/main" id="{6A9D3D18-992B-4C66-911B-188C8C890E8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84F3B69-F2E6-42F9-B1D7-700F592ECD7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0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00605" y="2053627"/>
            <a:ext cx="9144000" cy="2215991"/>
          </a:xfrm>
        </p:spPr>
        <p:txBody>
          <a:bodyPr lIns="0" tIns="0" rIns="0" bIns="0" anchor="t">
            <a:spAutoFit/>
          </a:bodyPr>
          <a:lstStyle/>
          <a:p>
            <a:pPr algn="r"/>
            <a:r>
              <a:rPr lang="en-US" b="1" dirty="0">
                <a:solidFill>
                  <a:schemeClr val="bg1"/>
                </a:solidFill>
              </a:rPr>
              <a:t>Bankruptcy Prediction </a:t>
            </a:r>
            <a:br>
              <a:rPr lang="en-US" b="1" dirty="0">
                <a:solidFill>
                  <a:schemeClr val="bg1"/>
                </a:solidFill>
              </a:rPr>
            </a:br>
            <a:br>
              <a:rPr lang="en-US" b="1" dirty="0">
                <a:solidFill>
                  <a:schemeClr val="bg1"/>
                </a:solidFill>
              </a:rPr>
            </a:br>
            <a:r>
              <a:rPr lang="en-US" sz="4000" b="1" dirty="0">
                <a:solidFill>
                  <a:schemeClr val="accent4"/>
                </a:solidFill>
              </a:rPr>
              <a:t>Sp3</a:t>
            </a:r>
            <a:endParaRPr lang="en-US"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0DF53A48-CEE6-4469-958A-C0D8A2A214FC}"/>
              </a:ext>
            </a:extLst>
          </p:cNvPr>
          <p:cNvPicPr>
            <a:picLocks noChangeAspect="1"/>
          </p:cNvPicPr>
          <p:nvPr/>
        </p:nvPicPr>
        <p:blipFill>
          <a:blip r:embed="rId8"/>
          <a:stretch>
            <a:fillRect/>
          </a:stretch>
        </p:blipFill>
        <p:spPr>
          <a:xfrm>
            <a:off x="315541" y="5840769"/>
            <a:ext cx="1570129" cy="602895"/>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Hyperparameter</a:t>
            </a:r>
            <a:br>
              <a:rPr lang="en-US" sz="2800" b="1" dirty="0">
                <a:solidFill>
                  <a:schemeClr val="tx1">
                    <a:lumMod val="75000"/>
                    <a:lumOff val="25000"/>
                  </a:schemeClr>
                </a:solidFill>
              </a:rPr>
            </a:br>
            <a:r>
              <a:rPr lang="en-US" sz="2800" b="1" dirty="0">
                <a:solidFill>
                  <a:schemeClr val="tx1">
                    <a:lumMod val="75000"/>
                    <a:lumOff val="25000"/>
                  </a:schemeClr>
                </a:solidFill>
              </a:rPr>
              <a:t>Tuning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CCCAE65-C91F-40DA-82DF-CE2006860AA6}"/>
              </a:ext>
            </a:extLst>
          </p:cNvPr>
          <p:cNvPicPr>
            <a:picLocks noChangeAspect="1"/>
          </p:cNvPicPr>
          <p:nvPr/>
        </p:nvPicPr>
        <p:blipFill rotWithShape="1">
          <a:blip r:embed="rId3"/>
          <a:srcRect l="18467" t="20214" r="23066" b="2778"/>
          <a:stretch/>
        </p:blipFill>
        <p:spPr>
          <a:xfrm>
            <a:off x="2453008" y="1130709"/>
            <a:ext cx="7285984" cy="5397910"/>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814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Stacked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2519A31-F142-4635-A90A-8FDA58F67790}"/>
              </a:ext>
            </a:extLst>
          </p:cNvPr>
          <p:cNvPicPr>
            <a:picLocks noChangeAspect="1"/>
          </p:cNvPicPr>
          <p:nvPr/>
        </p:nvPicPr>
        <p:blipFill rotWithShape="1">
          <a:blip r:embed="rId3"/>
          <a:srcRect l="18549" t="31972" r="23387" b="2777"/>
          <a:stretch/>
        </p:blipFill>
        <p:spPr>
          <a:xfrm>
            <a:off x="2202426" y="1074750"/>
            <a:ext cx="7787149" cy="4922397"/>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3747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Tools and </a:t>
            </a:r>
            <a:br>
              <a:rPr lang="en-US" sz="2800" b="1" dirty="0">
                <a:solidFill>
                  <a:schemeClr val="tx1">
                    <a:lumMod val="75000"/>
                    <a:lumOff val="25000"/>
                  </a:schemeClr>
                </a:solidFill>
              </a:rPr>
            </a:br>
            <a:r>
              <a:rPr lang="en-US" sz="2800" b="1" dirty="0">
                <a:solidFill>
                  <a:schemeClr val="tx1">
                    <a:lumMod val="75000"/>
                    <a:lumOff val="25000"/>
                  </a:schemeClr>
                </a:solidFill>
              </a:rPr>
              <a:t>Libraries covered</a:t>
            </a: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A88C93D2-F7F7-48FF-AC41-094CE99A7C27}"/>
              </a:ext>
            </a:extLst>
          </p:cNvPr>
          <p:cNvGraphicFramePr>
            <a:graphicFrameLocks noGrp="1"/>
          </p:cNvGraphicFramePr>
          <p:nvPr>
            <p:extLst>
              <p:ext uri="{D42A27DB-BD31-4B8C-83A1-F6EECF244321}">
                <p14:modId xmlns:p14="http://schemas.microsoft.com/office/powerpoint/2010/main" val="844879714"/>
              </p:ext>
            </p:extLst>
          </p:nvPr>
        </p:nvGraphicFramePr>
        <p:xfrm>
          <a:off x="1179920" y="1454999"/>
          <a:ext cx="9832160" cy="4520930"/>
        </p:xfrm>
        <a:graphic>
          <a:graphicData uri="http://schemas.openxmlformats.org/drawingml/2006/table">
            <a:tbl>
              <a:tblPr firstRow="1" bandRow="1">
                <a:tableStyleId>{7DF18680-E054-41AD-8BC1-D1AEF772440D}</a:tableStyleId>
              </a:tblPr>
              <a:tblGrid>
                <a:gridCol w="799108">
                  <a:extLst>
                    <a:ext uri="{9D8B030D-6E8A-4147-A177-3AD203B41FA5}">
                      <a16:colId xmlns:a16="http://schemas.microsoft.com/office/drawing/2014/main" val="4225367239"/>
                    </a:ext>
                  </a:extLst>
                </a:gridCol>
                <a:gridCol w="1791744">
                  <a:extLst>
                    <a:ext uri="{9D8B030D-6E8A-4147-A177-3AD203B41FA5}">
                      <a16:colId xmlns:a16="http://schemas.microsoft.com/office/drawing/2014/main" val="1708388074"/>
                    </a:ext>
                  </a:extLst>
                </a:gridCol>
                <a:gridCol w="4507346">
                  <a:extLst>
                    <a:ext uri="{9D8B030D-6E8A-4147-A177-3AD203B41FA5}">
                      <a16:colId xmlns:a16="http://schemas.microsoft.com/office/drawing/2014/main" val="489302653"/>
                    </a:ext>
                  </a:extLst>
                </a:gridCol>
                <a:gridCol w="2733962">
                  <a:extLst>
                    <a:ext uri="{9D8B030D-6E8A-4147-A177-3AD203B41FA5}">
                      <a16:colId xmlns:a16="http://schemas.microsoft.com/office/drawing/2014/main" val="162018308"/>
                    </a:ext>
                  </a:extLst>
                </a:gridCol>
              </a:tblGrid>
              <a:tr h="549990">
                <a:tc>
                  <a:txBody>
                    <a:bodyPr/>
                    <a:lstStyle/>
                    <a:p>
                      <a:pPr lvl="0" algn="ctr">
                        <a:buNone/>
                      </a:pPr>
                      <a:r>
                        <a:rPr lang="en-US" dirty="0">
                          <a:effectLst/>
                        </a:rPr>
                        <a:t>S.N</a:t>
                      </a:r>
                    </a:p>
                  </a:txBody>
                  <a:tcPr marL="0" marR="0" marT="0" marB="0" anchor="ctr"/>
                </a:tc>
                <a:tc>
                  <a:txBody>
                    <a:bodyPr/>
                    <a:lstStyle/>
                    <a:p>
                      <a:pPr algn="ctr"/>
                      <a:r>
                        <a:rPr lang="en-US">
                          <a:effectLst/>
                        </a:rPr>
                        <a:t> Libraries used</a:t>
                      </a:r>
                    </a:p>
                  </a:txBody>
                  <a:tcPr marL="0" marR="0" marT="0" marB="0" anchor="ctr"/>
                </a:tc>
                <a:tc>
                  <a:txBody>
                    <a:bodyPr/>
                    <a:lstStyle/>
                    <a:p>
                      <a:pPr lvl="0" algn="ctr">
                        <a:buNone/>
                      </a:pPr>
                      <a:r>
                        <a:rPr lang="en-US" dirty="0">
                          <a:effectLst/>
                        </a:rPr>
                        <a:t>Functions used</a:t>
                      </a:r>
                    </a:p>
                  </a:txBody>
                  <a:tcPr marL="0" marR="0" marT="0" marB="0" anchor="ctr"/>
                </a:tc>
                <a:tc>
                  <a:txBody>
                    <a:bodyPr/>
                    <a:lstStyle/>
                    <a:p>
                      <a:pPr algn="ctr"/>
                      <a:r>
                        <a:rPr lang="en-US">
                          <a:effectLst/>
                        </a:rPr>
                        <a:t>Application in our project</a:t>
                      </a:r>
                    </a:p>
                  </a:txBody>
                  <a:tcPr marL="0" marR="0" marT="0" marB="0" anchor="ctr"/>
                </a:tc>
                <a:extLst>
                  <a:ext uri="{0D108BD9-81ED-4DB2-BD59-A6C34878D82A}">
                    <a16:rowId xmlns:a16="http://schemas.microsoft.com/office/drawing/2014/main" val="3427224755"/>
                  </a:ext>
                </a:extLst>
              </a:tr>
              <a:tr h="588885">
                <a:tc>
                  <a:txBody>
                    <a:bodyPr/>
                    <a:lstStyle/>
                    <a:p>
                      <a:pPr lvl="0" algn="ctr">
                        <a:buNone/>
                      </a:pPr>
                      <a:r>
                        <a:rPr lang="en-US">
                          <a:effectLst/>
                        </a:rPr>
                        <a:t>1</a:t>
                      </a:r>
                    </a:p>
                  </a:txBody>
                  <a:tcPr marL="0" marR="0" marT="0" marB="0" anchor="ctr"/>
                </a:tc>
                <a:tc>
                  <a:txBody>
                    <a:bodyPr/>
                    <a:lstStyle/>
                    <a:p>
                      <a:pPr algn="ctr"/>
                      <a:r>
                        <a:rPr lang="en-US" dirty="0">
                          <a:effectLst/>
                        </a:rPr>
                        <a:t>pandas</a:t>
                      </a:r>
                    </a:p>
                  </a:txBody>
                  <a:tcPr marL="0" marR="0" marT="0" marB="0" anchor="ctr"/>
                </a:tc>
                <a:tc>
                  <a:txBody>
                    <a:bodyPr/>
                    <a:lstStyle/>
                    <a:p>
                      <a:pPr lvl="0" algn="ctr">
                        <a:buNone/>
                      </a:pPr>
                      <a:r>
                        <a:rPr lang="en-US" dirty="0"/>
                        <a:t>.read, .</a:t>
                      </a:r>
                      <a:r>
                        <a:rPr lang="en-US" dirty="0" err="1"/>
                        <a:t>concat</a:t>
                      </a:r>
                      <a:r>
                        <a:rPr lang="en-US" dirty="0"/>
                        <a:t>, .</a:t>
                      </a:r>
                      <a:r>
                        <a:rPr lang="en-US" dirty="0" err="1"/>
                        <a:t>DataFrame</a:t>
                      </a:r>
                      <a:r>
                        <a:rPr lang="en-US" dirty="0"/>
                        <a:t>,</a:t>
                      </a:r>
                      <a:endParaRPr lang="en-US" dirty="0">
                        <a:latin typeface="Calibri"/>
                      </a:endParaRPr>
                    </a:p>
                  </a:txBody>
                  <a:tcPr marL="0" marR="0" marT="0" marB="0" anchor="ctr"/>
                </a:tc>
                <a:tc>
                  <a:txBody>
                    <a:bodyPr/>
                    <a:lstStyle/>
                    <a:p>
                      <a:pPr algn="ctr"/>
                      <a:r>
                        <a:rPr lang="en-US" dirty="0"/>
                        <a:t>data manipulation and cleaning</a:t>
                      </a:r>
                    </a:p>
                  </a:txBody>
                  <a:tcPr marL="0" marR="0" marT="0" marB="0" anchor="ctr"/>
                </a:tc>
                <a:extLst>
                  <a:ext uri="{0D108BD9-81ED-4DB2-BD59-A6C34878D82A}">
                    <a16:rowId xmlns:a16="http://schemas.microsoft.com/office/drawing/2014/main" val="1479071500"/>
                  </a:ext>
                </a:extLst>
              </a:tr>
              <a:tr h="549990">
                <a:tc>
                  <a:txBody>
                    <a:bodyPr/>
                    <a:lstStyle/>
                    <a:p>
                      <a:pPr lvl="0" algn="ctr">
                        <a:buNone/>
                      </a:pPr>
                      <a:r>
                        <a:rPr lang="en-US">
                          <a:effectLst/>
                        </a:rPr>
                        <a:t>2</a:t>
                      </a:r>
                    </a:p>
                  </a:txBody>
                  <a:tcPr marL="0" marR="0" marT="0" marB="0" anchor="ctr"/>
                </a:tc>
                <a:tc>
                  <a:txBody>
                    <a:bodyPr/>
                    <a:lstStyle/>
                    <a:p>
                      <a:pPr algn="ctr"/>
                      <a:r>
                        <a:rPr lang="en-US" dirty="0" err="1">
                          <a:effectLst/>
                        </a:rPr>
                        <a:t>numpy</a:t>
                      </a:r>
                      <a:endParaRPr lang="en-US" dirty="0">
                        <a:effectLst/>
                      </a:endParaRPr>
                    </a:p>
                  </a:txBody>
                  <a:tcPr marL="0" marR="0" marT="0" marB="0" anchor="ctr"/>
                </a:tc>
                <a:tc>
                  <a:txBody>
                    <a:bodyPr/>
                    <a:lstStyle/>
                    <a:p>
                      <a:pPr lvl="0" algn="ctr">
                        <a:buNone/>
                      </a:pPr>
                      <a:r>
                        <a:rPr lang="en-US" dirty="0"/>
                        <a:t>.power, .array, .</a:t>
                      </a:r>
                      <a:r>
                        <a:rPr lang="en-US" dirty="0" err="1"/>
                        <a:t>linspace</a:t>
                      </a:r>
                      <a:endParaRPr lang="en-US" dirty="0"/>
                    </a:p>
                  </a:txBody>
                  <a:tcPr marL="0" marR="0" marT="0" marB="0" anchor="ctr"/>
                </a:tc>
                <a:tc>
                  <a:txBody>
                    <a:bodyPr/>
                    <a:lstStyle/>
                    <a:p>
                      <a:pPr algn="ctr"/>
                      <a:r>
                        <a:rPr lang="en-US" dirty="0"/>
                        <a:t>Array manipulation</a:t>
                      </a:r>
                    </a:p>
                  </a:txBody>
                  <a:tcPr marL="0" marR="0" marT="0" marB="0" anchor="ctr"/>
                </a:tc>
                <a:extLst>
                  <a:ext uri="{0D108BD9-81ED-4DB2-BD59-A6C34878D82A}">
                    <a16:rowId xmlns:a16="http://schemas.microsoft.com/office/drawing/2014/main" val="124389164"/>
                  </a:ext>
                </a:extLst>
              </a:tr>
              <a:tr h="549990">
                <a:tc>
                  <a:txBody>
                    <a:bodyPr/>
                    <a:lstStyle/>
                    <a:p>
                      <a:pPr lvl="0" algn="ctr">
                        <a:buNone/>
                      </a:pPr>
                      <a:r>
                        <a:rPr lang="en-US" dirty="0">
                          <a:effectLst/>
                        </a:rPr>
                        <a:t>3</a:t>
                      </a:r>
                    </a:p>
                  </a:txBody>
                  <a:tcPr marL="0" marR="0" marT="0" marB="0" anchor="ctr"/>
                </a:tc>
                <a:tc>
                  <a:txBody>
                    <a:bodyPr/>
                    <a:lstStyle/>
                    <a:p>
                      <a:pPr algn="ctr"/>
                      <a:r>
                        <a:rPr lang="en-US" dirty="0">
                          <a:effectLst/>
                        </a:rPr>
                        <a:t>matplotlib</a:t>
                      </a:r>
                    </a:p>
                  </a:txBody>
                  <a:tcPr marL="0" marR="0" marT="0" marB="0" anchor="ctr"/>
                </a:tc>
                <a:tc>
                  <a:txBody>
                    <a:bodyPr/>
                    <a:lstStyle/>
                    <a:p>
                      <a:pPr lvl="0" algn="ctr">
                        <a:buNone/>
                      </a:pPr>
                      <a:r>
                        <a:rPr lang="en-US" dirty="0"/>
                        <a:t>.plot, </a:t>
                      </a:r>
                      <a:r>
                        <a:rPr lang="en-US" sz="1800" u="none" strike="noStrike" noProof="0" dirty="0"/>
                        <a:t>.show, .title</a:t>
                      </a:r>
                      <a:endParaRPr lang="en-US" dirty="0"/>
                    </a:p>
                  </a:txBody>
                  <a:tcPr marL="0" marR="0" marT="0" marB="0" anchor="ctr"/>
                </a:tc>
                <a:tc>
                  <a:txBody>
                    <a:bodyPr/>
                    <a:lstStyle/>
                    <a:p>
                      <a:pPr algn="ctr"/>
                      <a:r>
                        <a:rPr lang="en-US" dirty="0"/>
                        <a:t>data visualization</a:t>
                      </a:r>
                    </a:p>
                  </a:txBody>
                  <a:tcPr marL="0" marR="0" marT="0" marB="0" anchor="ctr"/>
                </a:tc>
                <a:extLst>
                  <a:ext uri="{0D108BD9-81ED-4DB2-BD59-A6C34878D82A}">
                    <a16:rowId xmlns:a16="http://schemas.microsoft.com/office/drawing/2014/main" val="3472735504"/>
                  </a:ext>
                </a:extLst>
              </a:tr>
              <a:tr h="632105">
                <a:tc>
                  <a:txBody>
                    <a:bodyPr/>
                    <a:lstStyle/>
                    <a:p>
                      <a:pPr lvl="0" algn="ctr">
                        <a:buNone/>
                      </a:pPr>
                      <a:r>
                        <a:rPr lang="en-US">
                          <a:effectLst/>
                        </a:rPr>
                        <a:t>4</a:t>
                      </a:r>
                    </a:p>
                  </a:txBody>
                  <a:tcPr marL="0" marR="0" marT="0" marB="0" anchor="ctr"/>
                </a:tc>
                <a:tc>
                  <a:txBody>
                    <a:bodyPr/>
                    <a:lstStyle/>
                    <a:p>
                      <a:pPr algn="ctr"/>
                      <a:r>
                        <a:rPr lang="en-US" dirty="0" err="1">
                          <a:effectLst/>
                        </a:rPr>
                        <a:t>sklearn</a:t>
                      </a:r>
                      <a:endParaRPr lang="en-US" dirty="0">
                        <a:effectLst/>
                      </a:endParaRPr>
                    </a:p>
                  </a:txBody>
                  <a:tcPr marL="0" marR="0" marT="0" marB="0" anchor="ctr"/>
                </a:tc>
                <a:tc>
                  <a:txBody>
                    <a:bodyPr/>
                    <a:lstStyle/>
                    <a:p>
                      <a:pPr lvl="0" algn="ctr">
                        <a:buNone/>
                      </a:pPr>
                      <a:r>
                        <a:rPr lang="en-US" sz="1800" u="none" strike="noStrike" noProof="0" dirty="0" err="1"/>
                        <a:t>RandomForestClassifier</a:t>
                      </a:r>
                      <a:r>
                        <a:rPr lang="en-US" sz="1800" u="none" strike="noStrike" noProof="0" dirty="0"/>
                        <a:t>, </a:t>
                      </a:r>
                      <a:r>
                        <a:rPr lang="en-US" sz="1800" u="none" strike="noStrike" noProof="0" dirty="0" err="1"/>
                        <a:t>DecisionTreeClassifier</a:t>
                      </a:r>
                      <a:r>
                        <a:rPr lang="en-US" sz="1800" u="none" strike="noStrike" noProof="0" dirty="0"/>
                        <a:t>, </a:t>
                      </a:r>
                      <a:r>
                        <a:rPr lang="en-US" sz="1800" u="none" strike="noStrike" noProof="0" dirty="0" err="1"/>
                        <a:t>GradientBoostingClassifier</a:t>
                      </a:r>
                      <a:r>
                        <a:rPr lang="en-US" sz="1800" u="none" strike="noStrike" noProof="0" dirty="0"/>
                        <a:t>, </a:t>
                      </a:r>
                      <a:r>
                        <a:rPr lang="en-US" sz="1800" u="none" strike="noStrike" noProof="0" dirty="0" err="1"/>
                        <a:t>AdaBoostClassifier</a:t>
                      </a:r>
                      <a:endParaRPr lang="en-US" dirty="0">
                        <a:latin typeface="Calibri"/>
                      </a:endParaRPr>
                    </a:p>
                  </a:txBody>
                  <a:tcPr marL="0" marR="0" marT="0" marB="0" anchor="ctr"/>
                </a:tc>
                <a:tc>
                  <a:txBody>
                    <a:bodyPr/>
                    <a:lstStyle/>
                    <a:p>
                      <a:pPr algn="ctr"/>
                      <a:r>
                        <a:rPr lang="en-US" dirty="0"/>
                        <a:t>Prediction models</a:t>
                      </a:r>
                    </a:p>
                  </a:txBody>
                  <a:tcPr marL="0" marR="0" marT="0" marB="0" anchor="ctr"/>
                </a:tc>
                <a:extLst>
                  <a:ext uri="{0D108BD9-81ED-4DB2-BD59-A6C34878D82A}">
                    <a16:rowId xmlns:a16="http://schemas.microsoft.com/office/drawing/2014/main" val="1979155907"/>
                  </a:ext>
                </a:extLst>
              </a:tr>
              <a:tr h="549990">
                <a:tc>
                  <a:txBody>
                    <a:bodyPr/>
                    <a:lstStyle/>
                    <a:p>
                      <a:pPr lvl="0" algn="ctr">
                        <a:buNone/>
                      </a:pPr>
                      <a:r>
                        <a:rPr lang="en-US">
                          <a:effectLst/>
                        </a:rPr>
                        <a:t>5</a:t>
                      </a:r>
                    </a:p>
                  </a:txBody>
                  <a:tcPr marL="0" marR="0" marT="0" marB="0" anchor="ctr"/>
                </a:tc>
                <a:tc>
                  <a:txBody>
                    <a:bodyPr/>
                    <a:lstStyle/>
                    <a:p>
                      <a:pPr algn="ctr"/>
                      <a:r>
                        <a:rPr lang="en-US" err="1">
                          <a:effectLst/>
                        </a:rPr>
                        <a:t>scipy</a:t>
                      </a:r>
                    </a:p>
                  </a:txBody>
                  <a:tcPr marL="0" marR="0" marT="0" marB="0" anchor="ctr"/>
                </a:tc>
                <a:tc>
                  <a:txBody>
                    <a:bodyPr/>
                    <a:lstStyle/>
                    <a:p>
                      <a:pPr lvl="0" algn="ctr">
                        <a:buNone/>
                      </a:pPr>
                      <a:r>
                        <a:rPr lang="en-US" dirty="0"/>
                        <a:t>stats</a:t>
                      </a:r>
                    </a:p>
                  </a:txBody>
                  <a:tcPr marL="0" marR="0" marT="0" marB="0" anchor="ctr"/>
                </a:tc>
                <a:tc>
                  <a:txBody>
                    <a:bodyPr/>
                    <a:lstStyle/>
                    <a:p>
                      <a:pPr algn="ctr"/>
                      <a:r>
                        <a:rPr lang="en-US" dirty="0"/>
                        <a:t>Random sample generation</a:t>
                      </a:r>
                    </a:p>
                  </a:txBody>
                  <a:tcPr marL="0" marR="0" marT="0" marB="0" anchor="ctr"/>
                </a:tc>
                <a:extLst>
                  <a:ext uri="{0D108BD9-81ED-4DB2-BD59-A6C34878D82A}">
                    <a16:rowId xmlns:a16="http://schemas.microsoft.com/office/drawing/2014/main" val="4106899029"/>
                  </a:ext>
                </a:extLst>
              </a:tr>
              <a:tr h="549990">
                <a:tc>
                  <a:txBody>
                    <a:bodyPr/>
                    <a:lstStyle/>
                    <a:p>
                      <a:pPr lvl="0" algn="ctr">
                        <a:buNone/>
                      </a:pPr>
                      <a:r>
                        <a:rPr lang="en-US">
                          <a:effectLst/>
                        </a:rPr>
                        <a:t>6</a:t>
                      </a:r>
                    </a:p>
                  </a:txBody>
                  <a:tcPr marL="0" marR="0" marT="0" marB="0" anchor="ctr"/>
                </a:tc>
                <a:tc>
                  <a:txBody>
                    <a:bodyPr/>
                    <a:lstStyle/>
                    <a:p>
                      <a:pPr algn="ctr"/>
                      <a:r>
                        <a:rPr lang="en-US" dirty="0" err="1">
                          <a:effectLst/>
                        </a:rPr>
                        <a:t>xgboost</a:t>
                      </a:r>
                      <a:endParaRPr lang="en-US" dirty="0">
                        <a:effectLst/>
                      </a:endParaRPr>
                    </a:p>
                  </a:txBody>
                  <a:tcPr marL="0" marR="0" marT="0" marB="0" anchor="ctr"/>
                </a:tc>
                <a:tc>
                  <a:txBody>
                    <a:bodyPr/>
                    <a:lstStyle/>
                    <a:p>
                      <a:pPr lvl="0" algn="ctr">
                        <a:buNone/>
                      </a:pPr>
                      <a:r>
                        <a:rPr lang="en-US" dirty="0"/>
                        <a:t>Fit, </a:t>
                      </a:r>
                      <a:r>
                        <a:rPr lang="en-US" dirty="0" err="1"/>
                        <a:t>XGBClassifier</a:t>
                      </a:r>
                      <a:r>
                        <a:rPr lang="en-US" dirty="0"/>
                        <a:t>, </a:t>
                      </a:r>
                      <a:r>
                        <a:rPr lang="en-US" dirty="0" err="1"/>
                        <a:t>DMatrix</a:t>
                      </a:r>
                      <a:r>
                        <a:rPr lang="en-US" dirty="0"/>
                        <a:t>,</a:t>
                      </a:r>
                    </a:p>
                  </a:txBody>
                  <a:tcPr marL="0" marR="0" marT="0" marB="0" anchor="ctr"/>
                </a:tc>
                <a:tc>
                  <a:txBody>
                    <a:bodyPr/>
                    <a:lstStyle/>
                    <a:p>
                      <a:pPr algn="ctr"/>
                      <a:r>
                        <a:rPr lang="en-US" dirty="0"/>
                        <a:t>Prediction model</a:t>
                      </a:r>
                    </a:p>
                  </a:txBody>
                  <a:tcPr marL="0" marR="0" marT="0" marB="0" anchor="ctr"/>
                </a:tc>
                <a:extLst>
                  <a:ext uri="{0D108BD9-81ED-4DB2-BD59-A6C34878D82A}">
                    <a16:rowId xmlns:a16="http://schemas.microsoft.com/office/drawing/2014/main" val="1556189946"/>
                  </a:ext>
                </a:extLst>
              </a:tr>
              <a:tr h="549990">
                <a:tc>
                  <a:txBody>
                    <a:bodyPr/>
                    <a:lstStyle/>
                    <a:p>
                      <a:pPr lvl="0" algn="ctr">
                        <a:buNone/>
                      </a:pPr>
                      <a:r>
                        <a:rPr lang="en-US">
                          <a:effectLst/>
                        </a:rPr>
                        <a:t>7</a:t>
                      </a:r>
                    </a:p>
                  </a:txBody>
                  <a:tcPr marL="0" marR="0" marT="0" marB="0" anchor="ctr"/>
                </a:tc>
                <a:tc>
                  <a:txBody>
                    <a:bodyPr/>
                    <a:lstStyle/>
                    <a:p>
                      <a:pPr algn="ctr"/>
                      <a:r>
                        <a:rPr lang="en-US" dirty="0" err="1">
                          <a:effectLst/>
                        </a:rPr>
                        <a:t>mlxtend</a:t>
                      </a:r>
                      <a:endParaRPr lang="en-US" dirty="0">
                        <a:effectLst/>
                      </a:endParaRPr>
                    </a:p>
                  </a:txBody>
                  <a:tcPr marL="0" marR="0" marT="0" marB="0" anchor="ctr"/>
                </a:tc>
                <a:tc>
                  <a:txBody>
                    <a:bodyPr/>
                    <a:lstStyle/>
                    <a:p>
                      <a:pPr lvl="0" algn="ctr">
                        <a:buNone/>
                      </a:pPr>
                      <a:r>
                        <a:rPr lang="en-US" dirty="0" err="1"/>
                        <a:t>StackingCVClassfier</a:t>
                      </a:r>
                      <a:endParaRPr lang="en-US" dirty="0"/>
                    </a:p>
                  </a:txBody>
                  <a:tcPr marL="0" marR="0" marT="0" marB="0" anchor="ctr"/>
                </a:tc>
                <a:tc>
                  <a:txBody>
                    <a:bodyPr/>
                    <a:lstStyle/>
                    <a:p>
                      <a:pPr algn="ctr"/>
                      <a:r>
                        <a:rPr lang="en-US" dirty="0"/>
                        <a:t>Ensemble </a:t>
                      </a:r>
                    </a:p>
                  </a:txBody>
                  <a:tcPr marL="0" marR="0" marT="0" marB="0" anchor="ctr"/>
                </a:tc>
                <a:extLst>
                  <a:ext uri="{0D108BD9-81ED-4DB2-BD59-A6C34878D82A}">
                    <a16:rowId xmlns:a16="http://schemas.microsoft.com/office/drawing/2014/main" val="93726308"/>
                  </a:ext>
                </a:extLst>
              </a:tr>
            </a:tbl>
          </a:graphicData>
        </a:graphic>
      </p:graphicFrame>
    </p:spTree>
    <p:extLst>
      <p:ext uri="{BB962C8B-B14F-4D97-AF65-F5344CB8AC3E}">
        <p14:creationId xmlns:p14="http://schemas.microsoft.com/office/powerpoint/2010/main" val="86716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4" name="Trapezoid 73">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4807285" y="3165919"/>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323710" y="3165919"/>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3" name="Trapezoid 232">
            <a:extLst>
              <a:ext uri="{FF2B5EF4-FFF2-40B4-BE49-F238E27FC236}">
                <a16:creationId xmlns:a16="http://schemas.microsoft.com/office/drawing/2014/main" id="{ECBACCC4-13F7-4E62-881E-A4031B4DCB70}"/>
              </a:ext>
              <a:ext uri="{C183D7F6-B498-43B3-948B-1728B52AA6E4}">
                <adec:decorative xmlns:adec="http://schemas.microsoft.com/office/drawing/2017/decorative" val="1"/>
              </a:ext>
            </a:extLst>
          </p:cNvPr>
          <p:cNvSpPr/>
          <p:nvPr/>
        </p:nvSpPr>
        <p:spPr>
          <a:xfrm rot="5400000">
            <a:off x="7856980" y="3165926"/>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0429"/>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Framework:</a:t>
            </a:r>
          </a:p>
          <a:p>
            <a:pPr algn="ctr"/>
            <a:r>
              <a:rPr lang="en-US" sz="2800" b="1" dirty="0">
                <a:solidFill>
                  <a:schemeClr val="tx1">
                    <a:lumMod val="75000"/>
                    <a:lumOff val="25000"/>
                  </a:schemeClr>
                </a:solidFill>
              </a:rPr>
              <a:t>A. Data Preparation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7" name="Trapezoid 96">
            <a:hlinkClick r:id="rId8" action="ppaction://hlinksldjump"/>
            <a:extLst>
              <a:ext uri="{FF2B5EF4-FFF2-40B4-BE49-F238E27FC236}">
                <a16:creationId xmlns:a16="http://schemas.microsoft.com/office/drawing/2014/main" id="{F4BFD48C-B55F-4BD3-9B04-03045D6244C5}"/>
              </a:ext>
              <a:ext uri="{C183D7F6-B498-43B3-948B-1728B52AA6E4}">
                <adec:decorative xmlns:adec="http://schemas.microsoft.com/office/drawing/2017/decorative" val="1"/>
              </a:ext>
            </a:extLst>
          </p:cNvPr>
          <p:cNvSpPr/>
          <p:nvPr/>
        </p:nvSpPr>
        <p:spPr>
          <a:xfrm rot="5400000">
            <a:off x="1169792" y="1030809"/>
            <a:ext cx="5669280" cy="5576951"/>
          </a:xfrm>
          <a:prstGeom prst="trapezoid">
            <a:avLst>
              <a:gd name="adj" fmla="val 4509"/>
            </a:avLst>
          </a:prstGeom>
          <a:solidFill>
            <a:srgbClr val="CB7A0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80" idx="3"/>
          </p:cNvCxnSpPr>
          <p:nvPr/>
        </p:nvCxnSpPr>
        <p:spPr>
          <a:xfrm>
            <a:off x="6670410" y="1814275"/>
            <a:ext cx="34747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131" idx="3"/>
          </p:cNvCxnSpPr>
          <p:nvPr/>
        </p:nvCxnSpPr>
        <p:spPr>
          <a:xfrm>
            <a:off x="6671440" y="4265781"/>
            <a:ext cx="3383280"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5625046" y="1539955"/>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p:txBody>
      </p:sp>
      <p:sp>
        <p:nvSpPr>
          <p:cNvPr id="92" name="Rectangle 91">
            <a:extLst>
              <a:ext uri="{FF2B5EF4-FFF2-40B4-BE49-F238E27FC236}">
                <a16:creationId xmlns:a16="http://schemas.microsoft.com/office/drawing/2014/main" id="{A69BDC62-882D-49FD-B60A-05F493B04723}"/>
              </a:ext>
            </a:extLst>
          </p:cNvPr>
          <p:cNvSpPr/>
          <p:nvPr/>
        </p:nvSpPr>
        <p:spPr>
          <a:xfrm>
            <a:off x="78175"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8292815"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9811703"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8479D4EE-E1D1-40C2-BC0F-5E05975FE5FD}"/>
              </a:ext>
            </a:extLst>
          </p:cNvPr>
          <p:cNvSpPr/>
          <p:nvPr/>
        </p:nvSpPr>
        <p:spPr>
          <a:xfrm>
            <a:off x="2974300" y="2308790"/>
            <a:ext cx="1031575" cy="820895"/>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a:p>
            <a:pPr algn="ctr"/>
            <a:r>
              <a:rPr lang="en-US" sz="1400" b="1" i="1" dirty="0"/>
              <a:t>(n=944)</a:t>
            </a:r>
          </a:p>
        </p:txBody>
      </p:sp>
      <p:cxnSp>
        <p:nvCxnSpPr>
          <p:cNvPr id="129" name="Connector: Elbow 128">
            <a:extLst>
              <a:ext uri="{FF2B5EF4-FFF2-40B4-BE49-F238E27FC236}">
                <a16:creationId xmlns:a16="http://schemas.microsoft.com/office/drawing/2014/main" id="{0BD2D82B-7DED-4B22-ADE2-1B3B92876530}"/>
              </a:ext>
            </a:extLst>
          </p:cNvPr>
          <p:cNvCxnSpPr>
            <a:cxnSpLocks/>
            <a:stCxn id="110" idx="0"/>
            <a:endCxn id="80" idx="1"/>
          </p:cNvCxnSpPr>
          <p:nvPr/>
        </p:nvCxnSpPr>
        <p:spPr>
          <a:xfrm rot="5400000" flipH="1" flipV="1">
            <a:off x="5136007" y="1676987"/>
            <a:ext cx="351750" cy="626327"/>
          </a:xfrm>
          <a:prstGeom prst="bentConnector2">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49355E2F-5FE8-418B-9DE5-C990AC968B8D}"/>
              </a:ext>
            </a:extLst>
          </p:cNvPr>
          <p:cNvCxnSpPr>
            <a:cxnSpLocks/>
            <a:stCxn id="110" idx="2"/>
            <a:endCxn id="131" idx="1"/>
          </p:cNvCxnSpPr>
          <p:nvPr/>
        </p:nvCxnSpPr>
        <p:spPr>
          <a:xfrm rot="16200000" flipH="1">
            <a:off x="4815730" y="3455437"/>
            <a:ext cx="993332" cy="627355"/>
          </a:xfrm>
          <a:prstGeom prst="bentConnector2">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B14A588-1B32-4A2E-B489-B96BEDF92154}"/>
              </a:ext>
            </a:extLst>
          </p:cNvPr>
          <p:cNvSpPr/>
          <p:nvPr/>
        </p:nvSpPr>
        <p:spPr>
          <a:xfrm>
            <a:off x="158193" y="2353477"/>
            <a:ext cx="91440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a:stCxn id="45" idx="3"/>
            <a:endCxn id="31" idx="1"/>
          </p:cNvCxnSpPr>
          <p:nvPr/>
        </p:nvCxnSpPr>
        <p:spPr>
          <a:xfrm>
            <a:off x="1072593" y="2719237"/>
            <a:ext cx="27641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A630FFAF-F9B7-47A7-863D-CE830DF61F85}"/>
              </a:ext>
            </a:extLst>
          </p:cNvPr>
          <p:cNvGrpSpPr/>
          <p:nvPr/>
        </p:nvGrpSpPr>
        <p:grpSpPr>
          <a:xfrm>
            <a:off x="1349010" y="2166025"/>
            <a:ext cx="1264892" cy="1106424"/>
            <a:chOff x="1367953" y="2078473"/>
            <a:chExt cx="1327709" cy="1106424"/>
          </a:xfrm>
        </p:grpSpPr>
        <p:sp>
          <p:nvSpPr>
            <p:cNvPr id="31" name="Diamond 30">
              <a:extLst>
                <a:ext uri="{FF2B5EF4-FFF2-40B4-BE49-F238E27FC236}">
                  <a16:creationId xmlns:a16="http://schemas.microsoft.com/office/drawing/2014/main" id="{08A70642-234C-4BDA-983D-65C8677DEE64}"/>
                </a:ext>
              </a:extLst>
            </p:cNvPr>
            <p:cNvSpPr/>
            <p:nvPr/>
          </p:nvSpPr>
          <p:spPr>
            <a:xfrm>
              <a:off x="1367953"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60" name="Rectangle 59">
              <a:extLst>
                <a:ext uri="{FF2B5EF4-FFF2-40B4-BE49-F238E27FC236}">
                  <a16:creationId xmlns:a16="http://schemas.microsoft.com/office/drawing/2014/main" id="{2B6508AE-153F-47CE-9083-E12D5CBA661F}"/>
                </a:ext>
              </a:extLst>
            </p:cNvPr>
            <p:cNvSpPr/>
            <p:nvPr/>
          </p:nvSpPr>
          <p:spPr>
            <a:xfrm>
              <a:off x="1408353" y="2333757"/>
              <a:ext cx="1246909" cy="595856"/>
            </a:xfrm>
            <a:prstGeom prst="rect">
              <a:avLst/>
            </a:prstGeom>
          </p:spPr>
          <p:txBody>
            <a:bodyPr wrap="square" lIns="0" tIns="0" rIns="0" bIns="0" anchor="ctr">
              <a:noAutofit/>
            </a:bodyPr>
            <a:lstStyle/>
            <a:p>
              <a:pPr algn="ctr"/>
              <a:r>
                <a:rPr lang="en-US" sz="1600" b="1" i="1" dirty="0">
                  <a:solidFill>
                    <a:schemeClr val="bg1"/>
                  </a:solidFill>
                </a:rPr>
                <a:t>Data </a:t>
              </a:r>
              <a:br>
                <a:rPr lang="en-US" sz="1600" b="1" i="1" dirty="0">
                  <a:solidFill>
                    <a:schemeClr val="bg1"/>
                  </a:solidFill>
                </a:rPr>
              </a:br>
              <a:r>
                <a:rPr lang="en-US" sz="1600" b="1" i="1" dirty="0">
                  <a:solidFill>
                    <a:schemeClr val="bg1"/>
                  </a:solidFill>
                </a:rPr>
                <a:t>Filtering</a:t>
              </a:r>
            </a:p>
          </p:txBody>
        </p:sp>
      </p:grpSp>
      <p:cxnSp>
        <p:nvCxnSpPr>
          <p:cNvPr id="89" name="Straight Arrow Connector 88">
            <a:extLst>
              <a:ext uri="{FF2B5EF4-FFF2-40B4-BE49-F238E27FC236}">
                <a16:creationId xmlns:a16="http://schemas.microsoft.com/office/drawing/2014/main" id="{2A7D1E78-C23D-4424-88CD-BB80B84E9C5D}"/>
              </a:ext>
              <a:ext uri="{C183D7F6-B498-43B3-948B-1728B52AA6E4}">
                <adec:decorative xmlns:adec="http://schemas.microsoft.com/office/drawing/2017/decorative" val="1"/>
              </a:ext>
            </a:extLst>
          </p:cNvPr>
          <p:cNvCxnSpPr>
            <a:cxnSpLocks/>
            <a:stCxn id="31" idx="3"/>
            <a:endCxn id="128" idx="1"/>
          </p:cNvCxnSpPr>
          <p:nvPr/>
        </p:nvCxnSpPr>
        <p:spPr>
          <a:xfrm>
            <a:off x="2613902" y="2719237"/>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65A0FBA-BB2D-4E93-910B-FAA8C056E0FB}"/>
              </a:ext>
            </a:extLst>
          </p:cNvPr>
          <p:cNvSpPr/>
          <p:nvPr/>
        </p:nvSpPr>
        <p:spPr>
          <a:xfrm>
            <a:off x="1459160" y="3392320"/>
            <a:ext cx="990456" cy="553998"/>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56 duplicate</a:t>
            </a:r>
            <a:r>
              <a:rPr lang="en-US" sz="1200" i="1" dirty="0">
                <a:solidFill>
                  <a:schemeClr val="tx1">
                    <a:lumMod val="75000"/>
                    <a:lumOff val="25000"/>
                  </a:schemeClr>
                </a:solidFill>
                <a:cs typeface="Segoe UI" panose="020B0502040204020203" pitchFamily="34" charset="0"/>
              </a:rPr>
              <a:t> </a:t>
            </a:r>
            <a:r>
              <a:rPr lang="en-US" sz="1200" b="1" i="1" dirty="0">
                <a:solidFill>
                  <a:schemeClr val="tx1">
                    <a:lumMod val="75000"/>
                    <a:lumOff val="25000"/>
                  </a:schemeClr>
                </a:solidFill>
                <a:cs typeface="Segoe UI" panose="020B0502040204020203" pitchFamily="34" charset="0"/>
              </a:rPr>
              <a:t>observations</a:t>
            </a:r>
            <a:r>
              <a:rPr lang="en-US" sz="1200" i="1" dirty="0">
                <a:solidFill>
                  <a:schemeClr val="tx1">
                    <a:lumMod val="75000"/>
                    <a:lumOff val="25000"/>
                  </a:schemeClr>
                </a:solidFill>
                <a:cs typeface="Segoe UI" panose="020B0502040204020203" pitchFamily="34" charset="0"/>
              </a:rPr>
              <a:t> filtered out</a:t>
            </a:r>
          </a:p>
        </p:txBody>
      </p:sp>
      <p:grpSp>
        <p:nvGrpSpPr>
          <p:cNvPr id="136" name="Group 135">
            <a:extLst>
              <a:ext uri="{FF2B5EF4-FFF2-40B4-BE49-F238E27FC236}">
                <a16:creationId xmlns:a16="http://schemas.microsoft.com/office/drawing/2014/main" id="{119B9F13-885C-4920-B3EC-58A485FCE8F9}"/>
              </a:ext>
            </a:extLst>
          </p:cNvPr>
          <p:cNvGrpSpPr/>
          <p:nvPr/>
        </p:nvGrpSpPr>
        <p:grpSpPr>
          <a:xfrm>
            <a:off x="4366273" y="2166025"/>
            <a:ext cx="1264892" cy="1106424"/>
            <a:chOff x="4541095" y="2078473"/>
            <a:chExt cx="1327709" cy="1106424"/>
          </a:xfrm>
        </p:grpSpPr>
        <p:sp>
          <p:nvSpPr>
            <p:cNvPr id="110" name="Diamond 109">
              <a:extLst>
                <a:ext uri="{FF2B5EF4-FFF2-40B4-BE49-F238E27FC236}">
                  <a16:creationId xmlns:a16="http://schemas.microsoft.com/office/drawing/2014/main" id="{8F7C353B-DCAA-4FAA-9E8C-F2CB95377849}"/>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111" name="Rectangle 110">
              <a:extLst>
                <a:ext uri="{FF2B5EF4-FFF2-40B4-BE49-F238E27FC236}">
                  <a16:creationId xmlns:a16="http://schemas.microsoft.com/office/drawing/2014/main" id="{C822F07B-9A98-4A4F-B7F2-DF08D6BE9186}"/>
                </a:ext>
              </a:extLst>
            </p:cNvPr>
            <p:cNvSpPr/>
            <p:nvPr/>
          </p:nvSpPr>
          <p:spPr>
            <a:xfrm>
              <a:off x="4581495" y="2333757"/>
              <a:ext cx="1246909" cy="595856"/>
            </a:xfrm>
            <a:prstGeom prst="rect">
              <a:avLst/>
            </a:prstGeom>
          </p:spPr>
          <p:txBody>
            <a:bodyPr wrap="square" lIns="0" tIns="0" rIns="0" bIns="0" anchor="ctr">
              <a:noAutofit/>
            </a:bodyPr>
            <a:lstStyle/>
            <a:p>
              <a:pPr algn="ctr"/>
              <a:r>
                <a:rPr lang="en-US" sz="1600" b="1" i="1" dirty="0">
                  <a:solidFill>
                    <a:schemeClr val="bg1"/>
                  </a:solidFill>
                </a:rPr>
                <a:t>Data </a:t>
              </a:r>
              <a:br>
                <a:rPr lang="en-US" sz="1600" b="1" i="1" dirty="0">
                  <a:solidFill>
                    <a:schemeClr val="bg1"/>
                  </a:solidFill>
                </a:rPr>
              </a:br>
              <a:r>
                <a:rPr lang="en-US" sz="1600" b="1" i="1" dirty="0">
                  <a:solidFill>
                    <a:schemeClr val="bg1"/>
                  </a:solidFill>
                </a:rPr>
                <a:t>Partition</a:t>
              </a:r>
            </a:p>
          </p:txBody>
        </p:sp>
      </p:grpSp>
      <p:cxnSp>
        <p:nvCxnSpPr>
          <p:cNvPr id="114" name="Straight Arrow Connector 113">
            <a:extLst>
              <a:ext uri="{FF2B5EF4-FFF2-40B4-BE49-F238E27FC236}">
                <a16:creationId xmlns:a16="http://schemas.microsoft.com/office/drawing/2014/main" id="{E6E4F511-D2DB-45AF-B981-DBF9DEFC82F4}"/>
              </a:ext>
              <a:ext uri="{C183D7F6-B498-43B3-948B-1728B52AA6E4}">
                <adec:decorative xmlns:adec="http://schemas.microsoft.com/office/drawing/2017/decorative" val="1"/>
              </a:ext>
            </a:extLst>
          </p:cNvPr>
          <p:cNvCxnSpPr>
            <a:cxnSpLocks/>
            <a:stCxn id="128" idx="3"/>
            <a:endCxn id="110" idx="1"/>
          </p:cNvCxnSpPr>
          <p:nvPr/>
        </p:nvCxnSpPr>
        <p:spPr>
          <a:xfrm flipV="1">
            <a:off x="4005875" y="2719237"/>
            <a:ext cx="360398" cy="1"/>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0EA7EAEC-A32E-4BD8-9F3A-27FAB63C1535}"/>
              </a:ext>
            </a:extLst>
          </p:cNvPr>
          <p:cNvSpPr/>
          <p:nvPr/>
        </p:nvSpPr>
        <p:spPr>
          <a:xfrm>
            <a:off x="5626074" y="3991461"/>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Validation Dataset</a:t>
            </a:r>
          </a:p>
        </p:txBody>
      </p:sp>
      <p:sp>
        <p:nvSpPr>
          <p:cNvPr id="149" name="Rectangle 148">
            <a:extLst>
              <a:ext uri="{FF2B5EF4-FFF2-40B4-BE49-F238E27FC236}">
                <a16:creationId xmlns:a16="http://schemas.microsoft.com/office/drawing/2014/main" id="{E64E6E1F-D0DF-497B-9751-54ED19745336}"/>
              </a:ext>
            </a:extLst>
          </p:cNvPr>
          <p:cNvSpPr/>
          <p:nvPr/>
        </p:nvSpPr>
        <p:spPr>
          <a:xfrm>
            <a:off x="5545861" y="2613766"/>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80-20</a:t>
            </a:r>
          </a:p>
          <a:p>
            <a:pPr algn="ctr"/>
            <a:r>
              <a:rPr lang="en-US" sz="1200" b="1" i="1" dirty="0">
                <a:solidFill>
                  <a:schemeClr val="tx1">
                    <a:lumMod val="75000"/>
                    <a:lumOff val="25000"/>
                  </a:schemeClr>
                </a:solidFill>
                <a:cs typeface="Segoe UI" panose="020B0502040204020203" pitchFamily="34" charset="0"/>
              </a:rPr>
              <a:t>split</a:t>
            </a:r>
            <a:endParaRPr lang="en-US" sz="1200" i="1" dirty="0">
              <a:solidFill>
                <a:schemeClr val="tx1">
                  <a:lumMod val="75000"/>
                  <a:lumOff val="25000"/>
                </a:schemeClr>
              </a:solidFill>
              <a:cs typeface="Segoe UI" panose="020B0502040204020203" pitchFamily="34" charset="0"/>
            </a:endParaRPr>
          </a:p>
        </p:txBody>
      </p:sp>
      <p:sp>
        <p:nvSpPr>
          <p:cNvPr id="164" name="Rectangle 163">
            <a:extLst>
              <a:ext uri="{FF2B5EF4-FFF2-40B4-BE49-F238E27FC236}">
                <a16:creationId xmlns:a16="http://schemas.microsoft.com/office/drawing/2014/main" id="{A639969E-7625-44EA-BD67-624BE06D78FB}"/>
              </a:ext>
            </a:extLst>
          </p:cNvPr>
          <p:cNvSpPr/>
          <p:nvPr/>
        </p:nvSpPr>
        <p:spPr>
          <a:xfrm>
            <a:off x="78175"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90" name="Connector: Elbow 189">
            <a:extLst>
              <a:ext uri="{FF2B5EF4-FFF2-40B4-BE49-F238E27FC236}">
                <a16:creationId xmlns:a16="http://schemas.microsoft.com/office/drawing/2014/main" id="{321BBC3B-7DA6-4EAA-89A7-A52474BA350B}"/>
              </a:ext>
            </a:extLst>
          </p:cNvPr>
          <p:cNvCxnSpPr>
            <a:cxnSpLocks/>
            <a:endCxn id="74" idx="1"/>
          </p:cNvCxnSpPr>
          <p:nvPr/>
        </p:nvCxnSpPr>
        <p:spPr>
          <a:xfrm flipH="1" flipV="1">
            <a:off x="7641925" y="1147971"/>
            <a:ext cx="3856169" cy="2629073"/>
          </a:xfrm>
          <a:prstGeom prst="bentConnector4">
            <a:avLst>
              <a:gd name="adj1" fmla="val -5928"/>
              <a:gd name="adj2" fmla="val 10964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D2F36B32-50C1-4765-BD1F-237E5544B0F4}"/>
              </a:ext>
            </a:extLst>
          </p:cNvPr>
          <p:cNvCxnSpPr>
            <a:cxnSpLocks/>
            <a:endCxn id="214" idx="0"/>
          </p:cNvCxnSpPr>
          <p:nvPr/>
        </p:nvCxnSpPr>
        <p:spPr>
          <a:xfrm>
            <a:off x="11361881" y="3777046"/>
            <a:ext cx="407234" cy="1806745"/>
          </a:xfrm>
          <a:prstGeom prst="bentConnector2">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1B52F051-8266-4768-8D9F-D8EDDE3E365D}"/>
              </a:ext>
            </a:extLst>
          </p:cNvPr>
          <p:cNvSpPr/>
          <p:nvPr/>
        </p:nvSpPr>
        <p:spPr>
          <a:xfrm>
            <a:off x="1009638"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A</a:t>
            </a:r>
          </a:p>
        </p:txBody>
      </p:sp>
      <p:sp>
        <p:nvSpPr>
          <p:cNvPr id="143" name="Rectangle 142">
            <a:extLst>
              <a:ext uri="{FF2B5EF4-FFF2-40B4-BE49-F238E27FC236}">
                <a16:creationId xmlns:a16="http://schemas.microsoft.com/office/drawing/2014/main" id="{5728C05E-8270-4E36-82E8-9C633EB2DD93}"/>
              </a:ext>
            </a:extLst>
          </p:cNvPr>
          <p:cNvSpPr/>
          <p:nvPr/>
        </p:nvSpPr>
        <p:spPr>
          <a:xfrm>
            <a:off x="6988572" y="3603829"/>
            <a:ext cx="1306707" cy="430887"/>
          </a:xfrm>
          <a:prstGeom prst="rect">
            <a:avLst/>
          </a:prstGeom>
        </p:spPr>
        <p:txBody>
          <a:bodyPr wrap="square" lIns="0" tIns="0" rIns="0" bIns="0" anchor="ctr">
            <a:spAutoFit/>
          </a:bodyPr>
          <a:lstStyle/>
          <a:p>
            <a:pPr algn="ctr"/>
            <a:r>
              <a:rPr lang="en-US" sz="1400" b="1" dirty="0">
                <a:solidFill>
                  <a:schemeClr val="bg1"/>
                </a:solidFill>
              </a:rPr>
              <a:t>Data Transformation</a:t>
            </a:r>
          </a:p>
        </p:txBody>
      </p:sp>
      <p:sp>
        <p:nvSpPr>
          <p:cNvPr id="204" name="Oval 203">
            <a:extLst>
              <a:ext uri="{FF2B5EF4-FFF2-40B4-BE49-F238E27FC236}">
                <a16:creationId xmlns:a16="http://schemas.microsoft.com/office/drawing/2014/main" id="{C9AE5AAB-CEF4-4623-AEF2-24BAA73A8BB3}"/>
              </a:ext>
            </a:extLst>
          </p:cNvPr>
          <p:cNvSpPr/>
          <p:nvPr/>
        </p:nvSpPr>
        <p:spPr>
          <a:xfrm>
            <a:off x="6833373"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98" name="Rectangle 97">
            <a:extLst>
              <a:ext uri="{FF2B5EF4-FFF2-40B4-BE49-F238E27FC236}">
                <a16:creationId xmlns:a16="http://schemas.microsoft.com/office/drawing/2014/main" id="{2461A629-6082-42BB-BDF8-E959614C9639}"/>
              </a:ext>
            </a:extLst>
          </p:cNvPr>
          <p:cNvSpPr/>
          <p:nvPr/>
        </p:nvSpPr>
        <p:spPr>
          <a:xfrm>
            <a:off x="8504997" y="3669319"/>
            <a:ext cx="1306707" cy="215444"/>
          </a:xfrm>
          <a:prstGeom prst="rect">
            <a:avLst/>
          </a:prstGeom>
        </p:spPr>
        <p:txBody>
          <a:bodyPr wrap="square" lIns="0" tIns="0" rIns="0" bIns="0" anchor="ctr">
            <a:spAutoFit/>
          </a:bodyPr>
          <a:lstStyle/>
          <a:p>
            <a:pPr algn="ctr"/>
            <a:r>
              <a:rPr lang="en-US" sz="1400" b="1" dirty="0">
                <a:solidFill>
                  <a:schemeClr val="bg1"/>
                </a:solidFill>
              </a:rPr>
              <a:t>Modeling</a:t>
            </a:r>
          </a:p>
        </p:txBody>
      </p:sp>
      <p:cxnSp>
        <p:nvCxnSpPr>
          <p:cNvPr id="200" name="Straight Arrow Connector 199">
            <a:extLst>
              <a:ext uri="{FF2B5EF4-FFF2-40B4-BE49-F238E27FC236}">
                <a16:creationId xmlns:a16="http://schemas.microsoft.com/office/drawing/2014/main" id="{5FD9B9E9-4254-46B1-A69E-87C362DB6B73}"/>
              </a:ext>
              <a:ext uri="{C183D7F6-B498-43B3-948B-1728B52AA6E4}">
                <adec:decorative xmlns:adec="http://schemas.microsoft.com/office/drawing/2017/decorative" val="1"/>
              </a:ext>
            </a:extLst>
          </p:cNvPr>
          <p:cNvCxnSpPr>
            <a:cxnSpLocks/>
          </p:cNvCxnSpPr>
          <p:nvPr/>
        </p:nvCxnSpPr>
        <p:spPr>
          <a:xfrm flipH="1">
            <a:off x="9154123" y="906722"/>
            <a:ext cx="8454"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496E89EB-C8EB-4C40-8835-938C7E254C2E}"/>
              </a:ext>
            </a:extLst>
          </p:cNvPr>
          <p:cNvSpPr/>
          <p:nvPr/>
        </p:nvSpPr>
        <p:spPr>
          <a:xfrm>
            <a:off x="8335744"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a:t>
            </a:r>
          </a:p>
        </p:txBody>
      </p:sp>
      <p:cxnSp>
        <p:nvCxnSpPr>
          <p:cNvPr id="208" name="Straight Arrow Connector 207">
            <a:extLst>
              <a:ext uri="{FF2B5EF4-FFF2-40B4-BE49-F238E27FC236}">
                <a16:creationId xmlns:a16="http://schemas.microsoft.com/office/drawing/2014/main" id="{F74D9961-5D9D-4446-93D9-14A27E4CF71A}"/>
              </a:ext>
              <a:ext uri="{C183D7F6-B498-43B3-948B-1728B52AA6E4}">
                <adec:decorative xmlns:adec="http://schemas.microsoft.com/office/drawing/2017/decorative" val="1"/>
              </a:ext>
            </a:extLst>
          </p:cNvPr>
          <p:cNvCxnSpPr>
            <a:cxnSpLocks/>
            <a:stCxn id="211" idx="3"/>
            <a:endCxn id="214" idx="1"/>
          </p:cNvCxnSpPr>
          <p:nvPr/>
        </p:nvCxnSpPr>
        <p:spPr>
          <a:xfrm>
            <a:off x="1068631" y="5858592"/>
            <a:ext cx="10333717"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72E2489-8D75-4153-85B9-03A03C987A63}"/>
              </a:ext>
            </a:extLst>
          </p:cNvPr>
          <p:cNvSpPr/>
          <p:nvPr/>
        </p:nvSpPr>
        <p:spPr>
          <a:xfrm>
            <a:off x="154232" y="5492832"/>
            <a:ext cx="914399"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214" name="Rectangle 213">
            <a:extLst>
              <a:ext uri="{FF2B5EF4-FFF2-40B4-BE49-F238E27FC236}">
                <a16:creationId xmlns:a16="http://schemas.microsoft.com/office/drawing/2014/main" id="{CB98D678-396C-4C55-B46B-97A3EC75C60A}"/>
              </a:ext>
            </a:extLst>
          </p:cNvPr>
          <p:cNvSpPr/>
          <p:nvPr/>
        </p:nvSpPr>
        <p:spPr>
          <a:xfrm>
            <a:off x="11402348" y="5583791"/>
            <a:ext cx="733534" cy="549602"/>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accent5"/>
                </a:solidFill>
              </a:rPr>
              <a:t>Final Output</a:t>
            </a:r>
          </a:p>
        </p:txBody>
      </p:sp>
      <p:cxnSp>
        <p:nvCxnSpPr>
          <p:cNvPr id="235" name="Straight Arrow Connector 234">
            <a:extLst>
              <a:ext uri="{FF2B5EF4-FFF2-40B4-BE49-F238E27FC236}">
                <a16:creationId xmlns:a16="http://schemas.microsoft.com/office/drawing/2014/main" id="{5B6F0FA5-E1B1-4570-94D0-A33A288D655C}"/>
              </a:ext>
              <a:ext uri="{C183D7F6-B498-43B3-948B-1728B52AA6E4}">
                <adec:decorative xmlns:adec="http://schemas.microsoft.com/office/drawing/2017/decorative" val="1"/>
              </a:ext>
            </a:extLst>
          </p:cNvPr>
          <p:cNvCxnSpPr>
            <a:cxnSpLocks/>
          </p:cNvCxnSpPr>
          <p:nvPr/>
        </p:nvCxnSpPr>
        <p:spPr>
          <a:xfrm flipH="1">
            <a:off x="10708527" y="906725"/>
            <a:ext cx="0"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6" name="Oval 235">
            <a:extLst>
              <a:ext uri="{FF2B5EF4-FFF2-40B4-BE49-F238E27FC236}">
                <a16:creationId xmlns:a16="http://schemas.microsoft.com/office/drawing/2014/main" id="{0E58E437-038E-4BAA-A5C6-353B7813AE11}"/>
              </a:ext>
            </a:extLst>
          </p:cNvPr>
          <p:cNvSpPr/>
          <p:nvPr/>
        </p:nvSpPr>
        <p:spPr>
          <a:xfrm>
            <a:off x="9852169" y="986386"/>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
            </a:r>
          </a:p>
        </p:txBody>
      </p:sp>
      <p:sp>
        <p:nvSpPr>
          <p:cNvPr id="242" name="Rectangle 241">
            <a:extLst>
              <a:ext uri="{FF2B5EF4-FFF2-40B4-BE49-F238E27FC236}">
                <a16:creationId xmlns:a16="http://schemas.microsoft.com/office/drawing/2014/main" id="{EBA3FC21-A698-432F-9F94-E088CECF5D6A}"/>
              </a:ext>
            </a:extLst>
          </p:cNvPr>
          <p:cNvSpPr/>
          <p:nvPr/>
        </p:nvSpPr>
        <p:spPr>
          <a:xfrm>
            <a:off x="10116867" y="3544935"/>
            <a:ext cx="1183319" cy="430887"/>
          </a:xfrm>
          <a:prstGeom prst="rect">
            <a:avLst/>
          </a:prstGeom>
        </p:spPr>
        <p:txBody>
          <a:bodyPr wrap="square" lIns="0" tIns="0" rIns="0" bIns="0" anchor="ctr">
            <a:noAutofit/>
          </a:bodyPr>
          <a:lstStyle/>
          <a:p>
            <a:pPr algn="ctr"/>
            <a:r>
              <a:rPr lang="en-US" sz="1400" b="1" dirty="0">
                <a:solidFill>
                  <a:schemeClr val="bg1"/>
                </a:solidFill>
              </a:rPr>
              <a:t>Performance Evaluation</a:t>
            </a:r>
          </a:p>
        </p:txBody>
      </p:sp>
    </p:spTree>
    <p:extLst>
      <p:ext uri="{BB962C8B-B14F-4D97-AF65-F5344CB8AC3E}">
        <p14:creationId xmlns:p14="http://schemas.microsoft.com/office/powerpoint/2010/main" val="252057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50" name="Trapezoid 49">
            <a:extLst>
              <a:ext uri="{FF2B5EF4-FFF2-40B4-BE49-F238E27FC236}">
                <a16:creationId xmlns:a16="http://schemas.microsoft.com/office/drawing/2014/main" id="{0044B151-F2E1-456C-AE42-B7EABCB09D7C}"/>
              </a:ext>
              <a:ext uri="{C183D7F6-B498-43B3-948B-1728B52AA6E4}">
                <adec:decorative xmlns:adec="http://schemas.microsoft.com/office/drawing/2017/decorative" val="1"/>
              </a:ext>
            </a:extLst>
          </p:cNvPr>
          <p:cNvSpPr/>
          <p:nvPr/>
        </p:nvSpPr>
        <p:spPr>
          <a:xfrm rot="5400000">
            <a:off x="-923270" y="3165920"/>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4" name="Trapezoid 73">
            <a:hlinkClick r:id="rId8" action="ppaction://hlinksldjump"/>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2718646" y="1077282"/>
            <a:ext cx="5669280" cy="5483985"/>
          </a:xfrm>
          <a:prstGeom prst="trapezoid">
            <a:avLst>
              <a:gd name="adj" fmla="val 6907"/>
            </a:avLst>
          </a:prstGeom>
          <a:solidFill>
            <a:schemeClr val="accent3">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323710" y="3165921"/>
            <a:ext cx="5669280" cy="130670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3" name="Trapezoid 232">
            <a:extLst>
              <a:ext uri="{FF2B5EF4-FFF2-40B4-BE49-F238E27FC236}">
                <a16:creationId xmlns:a16="http://schemas.microsoft.com/office/drawing/2014/main" id="{ECBACCC4-13F7-4E62-881E-A4031B4DCB70}"/>
              </a:ext>
              <a:ext uri="{C183D7F6-B498-43B3-948B-1728B52AA6E4}">
                <adec:decorative xmlns:adec="http://schemas.microsoft.com/office/drawing/2017/decorative" val="1"/>
              </a:ext>
            </a:extLst>
          </p:cNvPr>
          <p:cNvSpPr/>
          <p:nvPr/>
        </p:nvSpPr>
        <p:spPr>
          <a:xfrm rot="5400000">
            <a:off x="7856980" y="3165926"/>
            <a:ext cx="5669280" cy="130670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042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Framework:</a:t>
            </a:r>
          </a:p>
          <a:p>
            <a:pPr algn="ctr"/>
            <a:r>
              <a:rPr lang="en-US" sz="2800" b="1" dirty="0">
                <a:solidFill>
                  <a:schemeClr val="tx1">
                    <a:lumMod val="75000"/>
                    <a:lumOff val="25000"/>
                  </a:schemeClr>
                </a:solidFill>
              </a:rPr>
              <a:t>B. Data Transformation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80" idx="3"/>
            <a:endCxn id="111" idx="1"/>
          </p:cNvCxnSpPr>
          <p:nvPr/>
        </p:nvCxnSpPr>
        <p:spPr>
          <a:xfrm>
            <a:off x="3977285" y="1814274"/>
            <a:ext cx="405041"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131" idx="3"/>
          </p:cNvCxnSpPr>
          <p:nvPr/>
        </p:nvCxnSpPr>
        <p:spPr>
          <a:xfrm>
            <a:off x="4005873" y="4265782"/>
            <a:ext cx="4499123"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2931920" y="1432270"/>
            <a:ext cx="1045365" cy="764008"/>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a:p>
            <a:pPr algn="ctr"/>
            <a:r>
              <a:rPr lang="en-US" sz="1400" b="1" i="1" dirty="0"/>
              <a:t>(n=755)</a:t>
            </a:r>
            <a:endParaRPr lang="en-US" sz="1400" b="1" i="1" dirty="0">
              <a:solidFill>
                <a:schemeClr val="lt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78175"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7618815" y="2958720"/>
            <a:ext cx="911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9811703" y="1814275"/>
            <a:ext cx="2377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B14A588-1B32-4A2E-B489-B96BEDF92154}"/>
              </a:ext>
            </a:extLst>
          </p:cNvPr>
          <p:cNvSpPr/>
          <p:nvPr/>
        </p:nvSpPr>
        <p:spPr>
          <a:xfrm>
            <a:off x="158193" y="2353477"/>
            <a:ext cx="91440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a:stCxn id="45" idx="3"/>
          </p:cNvCxnSpPr>
          <p:nvPr/>
        </p:nvCxnSpPr>
        <p:spPr>
          <a:xfrm>
            <a:off x="1072593" y="2719237"/>
            <a:ext cx="2194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A7D1E78-C23D-4424-88CD-BB80B84E9C5D}"/>
              </a:ext>
              <a:ext uri="{C183D7F6-B498-43B3-948B-1728B52AA6E4}">
                <adec:decorative xmlns:adec="http://schemas.microsoft.com/office/drawing/2017/decorative" val="1"/>
              </a:ext>
            </a:extLst>
          </p:cNvPr>
          <p:cNvCxnSpPr>
            <a:cxnSpLocks/>
          </p:cNvCxnSpPr>
          <p:nvPr/>
        </p:nvCxnSpPr>
        <p:spPr>
          <a:xfrm>
            <a:off x="2564724" y="1814275"/>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119B9F13-885C-4920-B3EC-58A485FCE8F9}"/>
              </a:ext>
            </a:extLst>
          </p:cNvPr>
          <p:cNvGrpSpPr/>
          <p:nvPr/>
        </p:nvGrpSpPr>
        <p:grpSpPr>
          <a:xfrm>
            <a:off x="4343837" y="1261063"/>
            <a:ext cx="1264892" cy="1106424"/>
            <a:chOff x="4541095" y="2078473"/>
            <a:chExt cx="1327709" cy="1106424"/>
          </a:xfrm>
        </p:grpSpPr>
        <p:sp>
          <p:nvSpPr>
            <p:cNvPr id="110" name="Diamond 109">
              <a:extLst>
                <a:ext uri="{FF2B5EF4-FFF2-40B4-BE49-F238E27FC236}">
                  <a16:creationId xmlns:a16="http://schemas.microsoft.com/office/drawing/2014/main" id="{8F7C353B-DCAA-4FAA-9E8C-F2CB95377849}"/>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111" name="Rectangle 110">
              <a:extLst>
                <a:ext uri="{FF2B5EF4-FFF2-40B4-BE49-F238E27FC236}">
                  <a16:creationId xmlns:a16="http://schemas.microsoft.com/office/drawing/2014/main" id="{C822F07B-9A98-4A4F-B7F2-DF08D6BE9186}"/>
                </a:ext>
              </a:extLst>
            </p:cNvPr>
            <p:cNvSpPr/>
            <p:nvPr/>
          </p:nvSpPr>
          <p:spPr>
            <a:xfrm>
              <a:off x="4581495" y="2333757"/>
              <a:ext cx="1246909" cy="595856"/>
            </a:xfrm>
            <a:prstGeom prst="rect">
              <a:avLst/>
            </a:prstGeom>
          </p:spPr>
          <p:txBody>
            <a:bodyPr wrap="square" lIns="0" tIns="0" rIns="0" bIns="0" anchor="ctr">
              <a:noAutofit/>
            </a:bodyPr>
            <a:lstStyle/>
            <a:p>
              <a:pPr algn="ctr"/>
              <a:r>
                <a:rPr lang="en-US" sz="1600" b="1" i="1" dirty="0">
                  <a:solidFill>
                    <a:schemeClr val="bg1"/>
                  </a:solidFill>
                </a:rPr>
                <a:t>Resampling</a:t>
              </a:r>
            </a:p>
          </p:txBody>
        </p:sp>
      </p:grpSp>
      <p:sp>
        <p:nvSpPr>
          <p:cNvPr id="131" name="Rectangle 130">
            <a:extLst>
              <a:ext uri="{FF2B5EF4-FFF2-40B4-BE49-F238E27FC236}">
                <a16:creationId xmlns:a16="http://schemas.microsoft.com/office/drawing/2014/main" id="{0EA7EAEC-A32E-4BD8-9F3A-27FAB63C1535}"/>
              </a:ext>
            </a:extLst>
          </p:cNvPr>
          <p:cNvSpPr/>
          <p:nvPr/>
        </p:nvSpPr>
        <p:spPr>
          <a:xfrm>
            <a:off x="2960508" y="3864150"/>
            <a:ext cx="1045365" cy="803263"/>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Validation Dataset</a:t>
            </a:r>
          </a:p>
          <a:p>
            <a:pPr algn="ctr"/>
            <a:r>
              <a:rPr lang="en-US" sz="1400" b="1" i="1" dirty="0"/>
              <a:t>(n=189)</a:t>
            </a:r>
            <a:endParaRPr lang="en-US" sz="1400" b="1" i="1" dirty="0">
              <a:solidFill>
                <a:schemeClr val="lt1"/>
              </a:solidFill>
            </a:endParaRPr>
          </a:p>
        </p:txBody>
      </p:sp>
      <p:sp>
        <p:nvSpPr>
          <p:cNvPr id="149" name="Rectangle 148">
            <a:extLst>
              <a:ext uri="{FF2B5EF4-FFF2-40B4-BE49-F238E27FC236}">
                <a16:creationId xmlns:a16="http://schemas.microsoft.com/office/drawing/2014/main" id="{E64E6E1F-D0DF-497B-9751-54ED19745336}"/>
              </a:ext>
            </a:extLst>
          </p:cNvPr>
          <p:cNvSpPr/>
          <p:nvPr/>
        </p:nvSpPr>
        <p:spPr>
          <a:xfrm>
            <a:off x="4293461" y="2395816"/>
            <a:ext cx="1433083" cy="738664"/>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Up-sample the dataset to reduce prediction bias (&gt;97% of dataset class = 0)</a:t>
            </a:r>
            <a:endParaRPr lang="en-US" sz="1200" i="1" dirty="0">
              <a:solidFill>
                <a:schemeClr val="tx1">
                  <a:lumMod val="75000"/>
                  <a:lumOff val="25000"/>
                </a:schemeClr>
              </a:solidFill>
              <a:cs typeface="Segoe UI" panose="020B0502040204020203" pitchFamily="34" charset="0"/>
            </a:endParaRPr>
          </a:p>
        </p:txBody>
      </p:sp>
      <p:sp>
        <p:nvSpPr>
          <p:cNvPr id="164" name="Rectangle 163">
            <a:extLst>
              <a:ext uri="{FF2B5EF4-FFF2-40B4-BE49-F238E27FC236}">
                <a16:creationId xmlns:a16="http://schemas.microsoft.com/office/drawing/2014/main" id="{A639969E-7625-44EA-BD67-624BE06D78FB}"/>
              </a:ext>
            </a:extLst>
          </p:cNvPr>
          <p:cNvSpPr/>
          <p:nvPr/>
        </p:nvSpPr>
        <p:spPr>
          <a:xfrm>
            <a:off x="78175"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cxnSp>
        <p:nvCxnSpPr>
          <p:cNvPr id="190" name="Connector: Elbow 189">
            <a:extLst>
              <a:ext uri="{FF2B5EF4-FFF2-40B4-BE49-F238E27FC236}">
                <a16:creationId xmlns:a16="http://schemas.microsoft.com/office/drawing/2014/main" id="{321BBC3B-7DA6-4EAA-89A7-A52474BA350B}"/>
              </a:ext>
            </a:extLst>
          </p:cNvPr>
          <p:cNvCxnSpPr>
            <a:cxnSpLocks/>
            <a:stCxn id="233" idx="0"/>
            <a:endCxn id="74" idx="1"/>
          </p:cNvCxnSpPr>
          <p:nvPr/>
        </p:nvCxnSpPr>
        <p:spPr>
          <a:xfrm flipH="1" flipV="1">
            <a:off x="5553286" y="1174024"/>
            <a:ext cx="5791688" cy="2645256"/>
          </a:xfrm>
          <a:prstGeom prst="bentConnector4">
            <a:avLst>
              <a:gd name="adj1" fmla="val -7115"/>
              <a:gd name="adj2" fmla="val 109697"/>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D2F36B32-50C1-4765-BD1F-237E5544B0F4}"/>
              </a:ext>
            </a:extLst>
          </p:cNvPr>
          <p:cNvCxnSpPr>
            <a:cxnSpLocks/>
            <a:stCxn id="233" idx="0"/>
            <a:endCxn id="214" idx="0"/>
          </p:cNvCxnSpPr>
          <p:nvPr/>
        </p:nvCxnSpPr>
        <p:spPr>
          <a:xfrm>
            <a:off x="11344974" y="3819280"/>
            <a:ext cx="424141" cy="1764511"/>
          </a:xfrm>
          <a:prstGeom prst="bentConnector4">
            <a:avLst>
              <a:gd name="adj1" fmla="val 99628"/>
              <a:gd name="adj2" fmla="val 68514"/>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C9AE5AAB-CEF4-4623-AEF2-24BAA73A8BB3}"/>
              </a:ext>
            </a:extLst>
          </p:cNvPr>
          <p:cNvSpPr/>
          <p:nvPr/>
        </p:nvSpPr>
        <p:spPr>
          <a:xfrm>
            <a:off x="2658167"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a:t>
            </a:r>
          </a:p>
        </p:txBody>
      </p:sp>
      <p:sp>
        <p:nvSpPr>
          <p:cNvPr id="98" name="Rectangle 97">
            <a:extLst>
              <a:ext uri="{FF2B5EF4-FFF2-40B4-BE49-F238E27FC236}">
                <a16:creationId xmlns:a16="http://schemas.microsoft.com/office/drawing/2014/main" id="{2461A629-6082-42BB-BDF8-E959614C9639}"/>
              </a:ext>
            </a:extLst>
          </p:cNvPr>
          <p:cNvSpPr/>
          <p:nvPr/>
        </p:nvSpPr>
        <p:spPr>
          <a:xfrm>
            <a:off x="8504997" y="3669319"/>
            <a:ext cx="1306707" cy="215444"/>
          </a:xfrm>
          <a:prstGeom prst="rect">
            <a:avLst/>
          </a:prstGeom>
        </p:spPr>
        <p:txBody>
          <a:bodyPr wrap="square" lIns="0" tIns="0" rIns="0" bIns="0" anchor="ctr">
            <a:spAutoFit/>
          </a:bodyPr>
          <a:lstStyle/>
          <a:p>
            <a:pPr algn="ctr"/>
            <a:r>
              <a:rPr lang="en-US" sz="1400" b="1" dirty="0">
                <a:solidFill>
                  <a:schemeClr val="bg1"/>
                </a:solidFill>
              </a:rPr>
              <a:t>Modeling</a:t>
            </a:r>
          </a:p>
        </p:txBody>
      </p:sp>
      <p:cxnSp>
        <p:nvCxnSpPr>
          <p:cNvPr id="200" name="Straight Arrow Connector 199">
            <a:extLst>
              <a:ext uri="{FF2B5EF4-FFF2-40B4-BE49-F238E27FC236}">
                <a16:creationId xmlns:a16="http://schemas.microsoft.com/office/drawing/2014/main" id="{5FD9B9E9-4254-46B1-A69E-87C362DB6B73}"/>
              </a:ext>
              <a:ext uri="{C183D7F6-B498-43B3-948B-1728B52AA6E4}">
                <adec:decorative xmlns:adec="http://schemas.microsoft.com/office/drawing/2017/decorative" val="1"/>
              </a:ext>
            </a:extLst>
          </p:cNvPr>
          <p:cNvCxnSpPr>
            <a:cxnSpLocks/>
          </p:cNvCxnSpPr>
          <p:nvPr/>
        </p:nvCxnSpPr>
        <p:spPr>
          <a:xfrm flipH="1">
            <a:off x="9154123" y="906722"/>
            <a:ext cx="8454"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5" name="Oval 204">
            <a:extLst>
              <a:ext uri="{FF2B5EF4-FFF2-40B4-BE49-F238E27FC236}">
                <a16:creationId xmlns:a16="http://schemas.microsoft.com/office/drawing/2014/main" id="{496E89EB-C8EB-4C40-8835-938C7E254C2E}"/>
              </a:ext>
            </a:extLst>
          </p:cNvPr>
          <p:cNvSpPr/>
          <p:nvPr/>
        </p:nvSpPr>
        <p:spPr>
          <a:xfrm>
            <a:off x="8335744"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C</a:t>
            </a:r>
          </a:p>
        </p:txBody>
      </p:sp>
      <p:cxnSp>
        <p:nvCxnSpPr>
          <p:cNvPr id="208" name="Straight Arrow Connector 207">
            <a:extLst>
              <a:ext uri="{FF2B5EF4-FFF2-40B4-BE49-F238E27FC236}">
                <a16:creationId xmlns:a16="http://schemas.microsoft.com/office/drawing/2014/main" id="{F74D9961-5D9D-4446-93D9-14A27E4CF71A}"/>
              </a:ext>
              <a:ext uri="{C183D7F6-B498-43B3-948B-1728B52AA6E4}">
                <adec:decorative xmlns:adec="http://schemas.microsoft.com/office/drawing/2017/decorative" val="1"/>
              </a:ext>
            </a:extLst>
          </p:cNvPr>
          <p:cNvCxnSpPr>
            <a:cxnSpLocks/>
            <a:stCxn id="211" idx="3"/>
            <a:endCxn id="214" idx="1"/>
          </p:cNvCxnSpPr>
          <p:nvPr/>
        </p:nvCxnSpPr>
        <p:spPr>
          <a:xfrm>
            <a:off x="1068631" y="5858592"/>
            <a:ext cx="10333717"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72E2489-8D75-4153-85B9-03A03C987A63}"/>
              </a:ext>
            </a:extLst>
          </p:cNvPr>
          <p:cNvSpPr/>
          <p:nvPr/>
        </p:nvSpPr>
        <p:spPr>
          <a:xfrm>
            <a:off x="154232" y="5492832"/>
            <a:ext cx="914399"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214" name="Rectangle 213">
            <a:extLst>
              <a:ext uri="{FF2B5EF4-FFF2-40B4-BE49-F238E27FC236}">
                <a16:creationId xmlns:a16="http://schemas.microsoft.com/office/drawing/2014/main" id="{CB98D678-396C-4C55-B46B-97A3EC75C60A}"/>
              </a:ext>
            </a:extLst>
          </p:cNvPr>
          <p:cNvSpPr/>
          <p:nvPr/>
        </p:nvSpPr>
        <p:spPr>
          <a:xfrm>
            <a:off x="11402348" y="5583791"/>
            <a:ext cx="733534" cy="549602"/>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accent5"/>
                </a:solidFill>
              </a:rPr>
              <a:t>Final Output</a:t>
            </a:r>
          </a:p>
        </p:txBody>
      </p:sp>
      <p:cxnSp>
        <p:nvCxnSpPr>
          <p:cNvPr id="235" name="Straight Arrow Connector 234">
            <a:extLst>
              <a:ext uri="{FF2B5EF4-FFF2-40B4-BE49-F238E27FC236}">
                <a16:creationId xmlns:a16="http://schemas.microsoft.com/office/drawing/2014/main" id="{5B6F0FA5-E1B1-4570-94D0-A33A288D655C}"/>
              </a:ext>
              <a:ext uri="{C183D7F6-B498-43B3-948B-1728B52AA6E4}">
                <adec:decorative xmlns:adec="http://schemas.microsoft.com/office/drawing/2017/decorative" val="1"/>
              </a:ext>
            </a:extLst>
          </p:cNvPr>
          <p:cNvCxnSpPr>
            <a:cxnSpLocks/>
          </p:cNvCxnSpPr>
          <p:nvPr/>
        </p:nvCxnSpPr>
        <p:spPr>
          <a:xfrm flipH="1">
            <a:off x="10708527" y="906725"/>
            <a:ext cx="0" cy="241249"/>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6" name="Oval 235">
            <a:extLst>
              <a:ext uri="{FF2B5EF4-FFF2-40B4-BE49-F238E27FC236}">
                <a16:creationId xmlns:a16="http://schemas.microsoft.com/office/drawing/2014/main" id="{0E58E437-038E-4BAA-A5C6-353B7813AE11}"/>
              </a:ext>
            </a:extLst>
          </p:cNvPr>
          <p:cNvSpPr/>
          <p:nvPr/>
        </p:nvSpPr>
        <p:spPr>
          <a:xfrm>
            <a:off x="9852169" y="986386"/>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
            </a:r>
          </a:p>
        </p:txBody>
      </p:sp>
      <p:sp>
        <p:nvSpPr>
          <p:cNvPr id="242" name="Rectangle 241">
            <a:extLst>
              <a:ext uri="{FF2B5EF4-FFF2-40B4-BE49-F238E27FC236}">
                <a16:creationId xmlns:a16="http://schemas.microsoft.com/office/drawing/2014/main" id="{EBA3FC21-A698-432F-9F94-E088CECF5D6A}"/>
              </a:ext>
            </a:extLst>
          </p:cNvPr>
          <p:cNvSpPr/>
          <p:nvPr/>
        </p:nvSpPr>
        <p:spPr>
          <a:xfrm>
            <a:off x="10116867" y="3544935"/>
            <a:ext cx="1183319" cy="430887"/>
          </a:xfrm>
          <a:prstGeom prst="rect">
            <a:avLst/>
          </a:prstGeom>
        </p:spPr>
        <p:txBody>
          <a:bodyPr wrap="square" lIns="0" tIns="0" rIns="0" bIns="0" anchor="ctr">
            <a:noAutofit/>
          </a:bodyPr>
          <a:lstStyle/>
          <a:p>
            <a:pPr algn="ctr"/>
            <a:r>
              <a:rPr lang="en-US" sz="1400" b="1" dirty="0">
                <a:solidFill>
                  <a:schemeClr val="bg1"/>
                </a:solidFill>
              </a:rPr>
              <a:t>Performance Evaluation</a:t>
            </a:r>
          </a:p>
        </p:txBody>
      </p:sp>
      <p:sp>
        <p:nvSpPr>
          <p:cNvPr id="51" name="Rectangle 50">
            <a:extLst>
              <a:ext uri="{FF2B5EF4-FFF2-40B4-BE49-F238E27FC236}">
                <a16:creationId xmlns:a16="http://schemas.microsoft.com/office/drawing/2014/main" id="{A0420489-D6BF-433E-814C-2A2C7BBE3857}"/>
              </a:ext>
            </a:extLst>
          </p:cNvPr>
          <p:cNvSpPr/>
          <p:nvPr/>
        </p:nvSpPr>
        <p:spPr>
          <a:xfrm>
            <a:off x="1252925" y="3561598"/>
            <a:ext cx="1311799" cy="430887"/>
          </a:xfrm>
          <a:prstGeom prst="rect">
            <a:avLst/>
          </a:prstGeom>
        </p:spPr>
        <p:txBody>
          <a:bodyPr wrap="square" lIns="0" tIns="0" rIns="0" bIns="0" anchor="ctr">
            <a:spAutoFit/>
          </a:bodyPr>
          <a:lstStyle/>
          <a:p>
            <a:pPr algn="ctr"/>
            <a:r>
              <a:rPr lang="en-US" sz="1400" b="1" dirty="0">
                <a:solidFill>
                  <a:schemeClr val="bg1"/>
                </a:solidFill>
              </a:rPr>
              <a:t>Data</a:t>
            </a:r>
          </a:p>
          <a:p>
            <a:pPr algn="ctr"/>
            <a:r>
              <a:rPr lang="en-US" sz="1400" b="1" dirty="0">
                <a:solidFill>
                  <a:schemeClr val="bg1"/>
                </a:solidFill>
              </a:rPr>
              <a:t>Preparation</a:t>
            </a:r>
          </a:p>
        </p:txBody>
      </p:sp>
      <p:sp>
        <p:nvSpPr>
          <p:cNvPr id="203" name="Oval 202">
            <a:extLst>
              <a:ext uri="{FF2B5EF4-FFF2-40B4-BE49-F238E27FC236}">
                <a16:creationId xmlns:a16="http://schemas.microsoft.com/office/drawing/2014/main" id="{1B52F051-8266-4768-8D9F-D8EDDE3E365D}"/>
              </a:ext>
            </a:extLst>
          </p:cNvPr>
          <p:cNvSpPr/>
          <p:nvPr/>
        </p:nvSpPr>
        <p:spPr>
          <a:xfrm>
            <a:off x="1009638" y="986384"/>
            <a:ext cx="402326" cy="387050"/>
          </a:xfrm>
          <a:prstGeom prst="ellipse">
            <a:avLst/>
          </a:prstGeom>
          <a:solidFill>
            <a:schemeClr val="accent5">
              <a:lumMod val="20000"/>
              <a:lumOff val="80000"/>
            </a:schemeClr>
          </a:solidFill>
          <a:ln>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A</a:t>
            </a:r>
          </a:p>
        </p:txBody>
      </p:sp>
      <p:cxnSp>
        <p:nvCxnSpPr>
          <p:cNvPr id="59" name="Straight Arrow Connector 58">
            <a:extLst>
              <a:ext uri="{FF2B5EF4-FFF2-40B4-BE49-F238E27FC236}">
                <a16:creationId xmlns:a16="http://schemas.microsoft.com/office/drawing/2014/main" id="{62755196-BCD9-4FC0-9AD5-B1317C0F29AF}"/>
              </a:ext>
              <a:ext uri="{C183D7F6-B498-43B3-948B-1728B52AA6E4}">
                <adec:decorative xmlns:adec="http://schemas.microsoft.com/office/drawing/2017/decorative" val="1"/>
              </a:ext>
            </a:extLst>
          </p:cNvPr>
          <p:cNvCxnSpPr>
            <a:cxnSpLocks/>
          </p:cNvCxnSpPr>
          <p:nvPr/>
        </p:nvCxnSpPr>
        <p:spPr>
          <a:xfrm>
            <a:off x="2564724" y="4262316"/>
            <a:ext cx="360398" cy="1"/>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A357FE-D651-46E3-91F1-2E19F43780AF}"/>
              </a:ext>
              <a:ext uri="{C183D7F6-B498-43B3-948B-1728B52AA6E4}">
                <adec:decorative xmlns:adec="http://schemas.microsoft.com/office/drawing/2017/decorative" val="1"/>
              </a:ext>
            </a:extLst>
          </p:cNvPr>
          <p:cNvCxnSpPr>
            <a:cxnSpLocks/>
            <a:stCxn id="110" idx="3"/>
          </p:cNvCxnSpPr>
          <p:nvPr/>
        </p:nvCxnSpPr>
        <p:spPr>
          <a:xfrm>
            <a:off x="5608729" y="1814275"/>
            <a:ext cx="33267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8AA91A0-2DF8-402A-9046-A399A0AF498B}"/>
              </a:ext>
            </a:extLst>
          </p:cNvPr>
          <p:cNvSpPr/>
          <p:nvPr/>
        </p:nvSpPr>
        <p:spPr>
          <a:xfrm>
            <a:off x="4293461" y="3588050"/>
            <a:ext cx="1433083" cy="184666"/>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Stratified K Sampling</a:t>
            </a:r>
            <a:endParaRPr lang="en-US" sz="1200" i="1" dirty="0">
              <a:solidFill>
                <a:schemeClr val="tx1">
                  <a:lumMod val="75000"/>
                  <a:lumOff val="2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A15BE436-EE79-4ECC-BE00-1B4FA9C67F1C}"/>
              </a:ext>
            </a:extLst>
          </p:cNvPr>
          <p:cNvSpPr/>
          <p:nvPr/>
        </p:nvSpPr>
        <p:spPr>
          <a:xfrm>
            <a:off x="5941406" y="1539955"/>
            <a:ext cx="1045365" cy="54864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lt1"/>
                </a:solidFill>
              </a:rPr>
              <a:t>Training Dataset</a:t>
            </a:r>
          </a:p>
        </p:txBody>
      </p:sp>
      <p:grpSp>
        <p:nvGrpSpPr>
          <p:cNvPr id="49" name="Group 48">
            <a:extLst>
              <a:ext uri="{FF2B5EF4-FFF2-40B4-BE49-F238E27FC236}">
                <a16:creationId xmlns:a16="http://schemas.microsoft.com/office/drawing/2014/main" id="{6175BB31-B517-4A5C-BEB5-8961E04B3BD6}"/>
              </a:ext>
            </a:extLst>
          </p:cNvPr>
          <p:cNvGrpSpPr/>
          <p:nvPr/>
        </p:nvGrpSpPr>
        <p:grpSpPr>
          <a:xfrm>
            <a:off x="6353923" y="2405508"/>
            <a:ext cx="1264892" cy="1106424"/>
            <a:chOff x="4541095" y="2078473"/>
            <a:chExt cx="1327709" cy="1106424"/>
          </a:xfrm>
        </p:grpSpPr>
        <p:sp>
          <p:nvSpPr>
            <p:cNvPr id="53" name="Diamond 52">
              <a:extLst>
                <a:ext uri="{FF2B5EF4-FFF2-40B4-BE49-F238E27FC236}">
                  <a16:creationId xmlns:a16="http://schemas.microsoft.com/office/drawing/2014/main" id="{BC19B4B2-24BB-4F9B-ACBB-401DDFD65C05}"/>
                </a:ext>
              </a:extLst>
            </p:cNvPr>
            <p:cNvSpPr/>
            <p:nvPr/>
          </p:nvSpPr>
          <p:spPr>
            <a:xfrm>
              <a:off x="4541095" y="2078473"/>
              <a:ext cx="1327709" cy="1106424"/>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i="1"/>
            </a:p>
          </p:txBody>
        </p:sp>
        <p:sp>
          <p:nvSpPr>
            <p:cNvPr id="54" name="Rectangle 53">
              <a:extLst>
                <a:ext uri="{FF2B5EF4-FFF2-40B4-BE49-F238E27FC236}">
                  <a16:creationId xmlns:a16="http://schemas.microsoft.com/office/drawing/2014/main" id="{2D3EFC8D-7843-40D7-A0EB-0B6888523A6A}"/>
                </a:ext>
              </a:extLst>
            </p:cNvPr>
            <p:cNvSpPr/>
            <p:nvPr/>
          </p:nvSpPr>
          <p:spPr>
            <a:xfrm>
              <a:off x="4581495" y="2428273"/>
              <a:ext cx="1246909" cy="595856"/>
            </a:xfrm>
            <a:prstGeom prst="rect">
              <a:avLst/>
            </a:prstGeom>
          </p:spPr>
          <p:txBody>
            <a:bodyPr wrap="square" lIns="0" tIns="0" rIns="0" bIns="0" anchor="ctr">
              <a:noAutofit/>
            </a:bodyPr>
            <a:lstStyle/>
            <a:p>
              <a:pPr algn="ctr"/>
              <a:r>
                <a:rPr lang="en-US" sz="1360" b="1" i="1" dirty="0">
                  <a:solidFill>
                    <a:schemeClr val="bg1"/>
                  </a:solidFill>
                </a:rPr>
                <a:t>Hyperparameter Tuning</a:t>
              </a:r>
            </a:p>
          </p:txBody>
        </p:sp>
      </p:grpSp>
      <p:cxnSp>
        <p:nvCxnSpPr>
          <p:cNvPr id="55" name="Straight Arrow Connector 54">
            <a:extLst>
              <a:ext uri="{FF2B5EF4-FFF2-40B4-BE49-F238E27FC236}">
                <a16:creationId xmlns:a16="http://schemas.microsoft.com/office/drawing/2014/main" id="{AFFDF8FC-7514-4293-86F4-1D6042F7A7DD}"/>
              </a:ext>
              <a:ext uri="{C183D7F6-B498-43B3-948B-1728B52AA6E4}">
                <adec:decorative xmlns:adec="http://schemas.microsoft.com/office/drawing/2017/decorative" val="1"/>
              </a:ext>
            </a:extLst>
          </p:cNvPr>
          <p:cNvCxnSpPr>
            <a:cxnSpLocks/>
            <a:stCxn id="48" idx="3"/>
            <a:endCxn id="53" idx="0"/>
          </p:cNvCxnSpPr>
          <p:nvPr/>
        </p:nvCxnSpPr>
        <p:spPr>
          <a:xfrm flipH="1">
            <a:off x="6986369" y="1814275"/>
            <a:ext cx="402" cy="591233"/>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80A3510-28A3-4A8F-B2BC-8115D8809E4C}"/>
              </a:ext>
            </a:extLst>
          </p:cNvPr>
          <p:cNvSpPr/>
          <p:nvPr/>
        </p:nvSpPr>
        <p:spPr>
          <a:xfrm>
            <a:off x="6672692" y="3588050"/>
            <a:ext cx="1433083" cy="184666"/>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Stratified K Sampling</a:t>
            </a:r>
            <a:endParaRPr lang="en-US" sz="1200" i="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08283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Text Placeholder 6">
            <a:extLst>
              <a:ext uri="{FF2B5EF4-FFF2-40B4-BE49-F238E27FC236}">
                <a16:creationId xmlns:a16="http://schemas.microsoft.com/office/drawing/2014/main" id="{75F2CD70-5DD0-4138-9E27-8380E27B34E0}"/>
              </a:ext>
            </a:extLst>
          </p:cNvPr>
          <p:cNvSpPr txBox="1">
            <a:spLocks/>
          </p:cNvSpPr>
          <p:nvPr/>
        </p:nvSpPr>
        <p:spPr>
          <a:xfrm>
            <a:off x="3409690" y="1710330"/>
            <a:ext cx="7350385" cy="640081"/>
          </a:xfrm>
          <a:prstGeom prst="rect">
            <a:avLst/>
          </a:prstGeom>
          <a:solidFill>
            <a:schemeClr val="bg1">
              <a:lumMod val="95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latin typeface="+mn-lt"/>
              </a:rPr>
              <a:t>Develop a Predictive model </a:t>
            </a:r>
            <a:r>
              <a:rPr lang="en-US" dirty="0">
                <a:latin typeface="+mn-lt"/>
              </a:rPr>
              <a:t>to assess whether a firm goes bankrupt or not</a:t>
            </a:r>
          </a:p>
        </p:txBody>
      </p:sp>
      <p:sp>
        <p:nvSpPr>
          <p:cNvPr id="30" name="Text Placeholder 6">
            <a:extLst>
              <a:ext uri="{FF2B5EF4-FFF2-40B4-BE49-F238E27FC236}">
                <a16:creationId xmlns:a16="http://schemas.microsoft.com/office/drawing/2014/main" id="{3B705C2E-AD4B-4905-99E9-D3815A6F8459}"/>
              </a:ext>
            </a:extLst>
          </p:cNvPr>
          <p:cNvSpPr txBox="1">
            <a:spLocks/>
          </p:cNvSpPr>
          <p:nvPr/>
        </p:nvSpPr>
        <p:spPr>
          <a:xfrm>
            <a:off x="1415640" y="1710330"/>
            <a:ext cx="1833251" cy="640081"/>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Objective</a:t>
            </a:r>
          </a:p>
        </p:txBody>
      </p:sp>
      <p:sp>
        <p:nvSpPr>
          <p:cNvPr id="31" name="Text Placeholder 6">
            <a:extLst>
              <a:ext uri="{FF2B5EF4-FFF2-40B4-BE49-F238E27FC236}">
                <a16:creationId xmlns:a16="http://schemas.microsoft.com/office/drawing/2014/main" id="{B11639EA-9B87-413E-8920-CFE205764BE0}"/>
              </a:ext>
            </a:extLst>
          </p:cNvPr>
          <p:cNvSpPr txBox="1">
            <a:spLocks/>
          </p:cNvSpPr>
          <p:nvPr/>
        </p:nvSpPr>
        <p:spPr>
          <a:xfrm>
            <a:off x="3409690" y="2634457"/>
            <a:ext cx="7350385" cy="1227423"/>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Training Dataset (n=10,000 </a:t>
            </a:r>
            <a:r>
              <a:rPr lang="en-US" dirty="0" err="1">
                <a:latin typeface="+mn-lt"/>
              </a:rPr>
              <a:t>obs</a:t>
            </a:r>
            <a:r>
              <a:rPr lang="en-US" dirty="0">
                <a:latin typeface="+mn-lt"/>
              </a:rPr>
              <a:t>, 64 attributes)</a:t>
            </a:r>
          </a:p>
          <a:p>
            <a:pPr fontAlgn="base"/>
            <a:r>
              <a:rPr lang="en-US" dirty="0">
                <a:latin typeface="+mn-lt"/>
              </a:rPr>
              <a:t>Test Dataset (n=5,000 </a:t>
            </a:r>
            <a:r>
              <a:rPr lang="en-US" dirty="0" err="1">
                <a:latin typeface="+mn-lt"/>
              </a:rPr>
              <a:t>obs</a:t>
            </a:r>
            <a:r>
              <a:rPr lang="en-US" dirty="0">
                <a:latin typeface="+mn-lt"/>
              </a:rPr>
              <a:t>, 64 attributes)</a:t>
            </a:r>
          </a:p>
        </p:txBody>
      </p:sp>
      <p:sp>
        <p:nvSpPr>
          <p:cNvPr id="32" name="Text Placeholder 6">
            <a:extLst>
              <a:ext uri="{FF2B5EF4-FFF2-40B4-BE49-F238E27FC236}">
                <a16:creationId xmlns:a16="http://schemas.microsoft.com/office/drawing/2014/main" id="{94C961C2-1B72-4609-84C9-6E5919735AF4}"/>
              </a:ext>
            </a:extLst>
          </p:cNvPr>
          <p:cNvSpPr txBox="1">
            <a:spLocks/>
          </p:cNvSpPr>
          <p:nvPr/>
        </p:nvSpPr>
        <p:spPr>
          <a:xfrm>
            <a:off x="1415640" y="2634458"/>
            <a:ext cx="1833251" cy="1227422"/>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Dataset Provided</a:t>
            </a:r>
          </a:p>
        </p:txBody>
      </p:sp>
      <p:sp>
        <p:nvSpPr>
          <p:cNvPr id="33" name="Text Placeholder 6">
            <a:extLst>
              <a:ext uri="{FF2B5EF4-FFF2-40B4-BE49-F238E27FC236}">
                <a16:creationId xmlns:a16="http://schemas.microsoft.com/office/drawing/2014/main" id="{B2F30E23-C324-4B18-9BFD-74AA96EEC9D5}"/>
              </a:ext>
            </a:extLst>
          </p:cNvPr>
          <p:cNvSpPr txBox="1">
            <a:spLocks/>
          </p:cNvSpPr>
          <p:nvPr/>
        </p:nvSpPr>
        <p:spPr>
          <a:xfrm>
            <a:off x="3409690" y="4145926"/>
            <a:ext cx="7350385" cy="620627"/>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Solution to be submitted on </a:t>
            </a:r>
            <a:r>
              <a:rPr lang="en-US" b="1" dirty="0">
                <a:latin typeface="+mn-lt"/>
              </a:rPr>
              <a:t>Kaggle</a:t>
            </a:r>
          </a:p>
        </p:txBody>
      </p:sp>
      <p:sp>
        <p:nvSpPr>
          <p:cNvPr id="34" name="Text Placeholder 6">
            <a:extLst>
              <a:ext uri="{FF2B5EF4-FFF2-40B4-BE49-F238E27FC236}">
                <a16:creationId xmlns:a16="http://schemas.microsoft.com/office/drawing/2014/main" id="{01384EC5-B00F-4B66-9B53-202D70D08E16}"/>
              </a:ext>
            </a:extLst>
          </p:cNvPr>
          <p:cNvSpPr txBox="1">
            <a:spLocks/>
          </p:cNvSpPr>
          <p:nvPr/>
        </p:nvSpPr>
        <p:spPr>
          <a:xfrm>
            <a:off x="1415640" y="4145927"/>
            <a:ext cx="1833251" cy="620626"/>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Platform</a:t>
            </a:r>
          </a:p>
        </p:txBody>
      </p:sp>
      <p:sp>
        <p:nvSpPr>
          <p:cNvPr id="36" name="Text Placeholder 6">
            <a:extLst>
              <a:ext uri="{FF2B5EF4-FFF2-40B4-BE49-F238E27FC236}">
                <a16:creationId xmlns:a16="http://schemas.microsoft.com/office/drawing/2014/main" id="{A42AE26A-0772-4533-825B-10DF424CBDF8}"/>
              </a:ext>
            </a:extLst>
          </p:cNvPr>
          <p:cNvSpPr txBox="1">
            <a:spLocks/>
          </p:cNvSpPr>
          <p:nvPr/>
        </p:nvSpPr>
        <p:spPr>
          <a:xfrm>
            <a:off x="1415640" y="5050599"/>
            <a:ext cx="1833251" cy="620626"/>
          </a:xfrm>
          <a:prstGeom prst="rect">
            <a:avLst/>
          </a:prstGeom>
          <a:solidFill>
            <a:schemeClr val="accent5"/>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Project KPI</a:t>
            </a:r>
          </a:p>
        </p:txBody>
      </p:sp>
      <p:sp>
        <p:nvSpPr>
          <p:cNvPr id="15" name="Text Placeholder 6">
            <a:extLst>
              <a:ext uri="{FF2B5EF4-FFF2-40B4-BE49-F238E27FC236}">
                <a16:creationId xmlns:a16="http://schemas.microsoft.com/office/drawing/2014/main" id="{C744B224-09CC-3C4D-99F1-985CFC0422C6}"/>
              </a:ext>
            </a:extLst>
          </p:cNvPr>
          <p:cNvSpPr txBox="1">
            <a:spLocks/>
          </p:cNvSpPr>
          <p:nvPr/>
        </p:nvSpPr>
        <p:spPr>
          <a:xfrm>
            <a:off x="3409689" y="5050599"/>
            <a:ext cx="7350385" cy="620627"/>
          </a:xfrm>
          <a:prstGeom prst="rect">
            <a:avLst/>
          </a:prstGeom>
          <a:solidFill>
            <a:schemeClr val="bg1">
              <a:lumMod val="95000"/>
            </a:schemeClr>
          </a:solidFill>
        </p:spPr>
        <p:txBody>
          <a:bodyPr vert="horz"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dirty="0">
                <a:latin typeface="+mn-lt"/>
              </a:rPr>
              <a:t>AUC (Area under the curve) of ROC graph</a:t>
            </a:r>
          </a:p>
        </p:txBody>
      </p:sp>
    </p:spTree>
    <p:extLst>
      <p:ext uri="{BB962C8B-B14F-4D97-AF65-F5344CB8AC3E}">
        <p14:creationId xmlns:p14="http://schemas.microsoft.com/office/powerpoint/2010/main" val="255541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38" name="Text Placeholder 6">
            <a:extLst>
              <a:ext uri="{FF2B5EF4-FFF2-40B4-BE49-F238E27FC236}">
                <a16:creationId xmlns:a16="http://schemas.microsoft.com/office/drawing/2014/main" id="{91B30E83-7BEF-458C-9276-6EB9AC54A853}"/>
              </a:ext>
            </a:extLst>
          </p:cNvPr>
          <p:cNvSpPr txBox="1">
            <a:spLocks/>
          </p:cNvSpPr>
          <p:nvPr/>
        </p:nvSpPr>
        <p:spPr>
          <a:xfrm>
            <a:off x="3311178" y="1180229"/>
            <a:ext cx="8530824" cy="2094808"/>
          </a:xfrm>
          <a:prstGeom prst="rect">
            <a:avLst/>
          </a:prstGeom>
          <a:solidFill>
            <a:schemeClr val="accent6">
              <a:lumMod val="20000"/>
              <a:lumOff val="80000"/>
              <a:alpha val="40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Processing</a:t>
            </a:r>
          </a:p>
          <a:p>
            <a:pPr algn="ctr"/>
            <a:r>
              <a:rPr lang="en-US" sz="2800" b="1" dirty="0">
                <a:solidFill>
                  <a:schemeClr val="tx1">
                    <a:lumMod val="75000"/>
                    <a:lumOff val="25000"/>
                  </a:schemeClr>
                </a:solidFill>
              </a:rPr>
              <a:t>Techniques Applied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8908E36-B36E-4B0F-92B1-1BCA752EAA83}"/>
              </a:ext>
            </a:extLst>
          </p:cNvPr>
          <p:cNvSpPr/>
          <p:nvPr/>
        </p:nvSpPr>
        <p:spPr>
          <a:xfrm>
            <a:off x="3688692"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PCA</a:t>
            </a:r>
          </a:p>
        </p:txBody>
      </p:sp>
      <p:sp>
        <p:nvSpPr>
          <p:cNvPr id="41" name="Oval 40">
            <a:extLst>
              <a:ext uri="{FF2B5EF4-FFF2-40B4-BE49-F238E27FC236}">
                <a16:creationId xmlns:a16="http://schemas.microsoft.com/office/drawing/2014/main" id="{2EB33A22-2485-4C4E-B8DD-4F36BC74DE43}"/>
              </a:ext>
            </a:extLst>
          </p:cNvPr>
          <p:cNvSpPr/>
          <p:nvPr/>
        </p:nvSpPr>
        <p:spPr>
          <a:xfrm>
            <a:off x="5743634"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Correlation</a:t>
            </a:r>
          </a:p>
        </p:txBody>
      </p:sp>
      <p:sp>
        <p:nvSpPr>
          <p:cNvPr id="42" name="Oval 41">
            <a:extLst>
              <a:ext uri="{FF2B5EF4-FFF2-40B4-BE49-F238E27FC236}">
                <a16:creationId xmlns:a16="http://schemas.microsoft.com/office/drawing/2014/main" id="{22AD2462-841F-4331-8589-9AC6294B4B7A}"/>
              </a:ext>
            </a:extLst>
          </p:cNvPr>
          <p:cNvSpPr/>
          <p:nvPr/>
        </p:nvSpPr>
        <p:spPr>
          <a:xfrm>
            <a:off x="7798576"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Interaction</a:t>
            </a:r>
          </a:p>
          <a:p>
            <a:pPr algn="ctr"/>
            <a:r>
              <a:rPr lang="en-US" b="1" dirty="0">
                <a:solidFill>
                  <a:schemeClr val="tx1"/>
                </a:solidFill>
              </a:rPr>
              <a:t>Terms</a:t>
            </a:r>
          </a:p>
        </p:txBody>
      </p:sp>
      <p:sp>
        <p:nvSpPr>
          <p:cNvPr id="43" name="Oval 42">
            <a:extLst>
              <a:ext uri="{FF2B5EF4-FFF2-40B4-BE49-F238E27FC236}">
                <a16:creationId xmlns:a16="http://schemas.microsoft.com/office/drawing/2014/main" id="{567B2561-7189-452D-A2DD-BEBF3CF57278}"/>
              </a:ext>
            </a:extLst>
          </p:cNvPr>
          <p:cNvSpPr/>
          <p:nvPr/>
        </p:nvSpPr>
        <p:spPr>
          <a:xfrm>
            <a:off x="9853518" y="145039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Log</a:t>
            </a:r>
          </a:p>
          <a:p>
            <a:pPr algn="ctr"/>
            <a:r>
              <a:rPr lang="en-US" b="1" dirty="0">
                <a:solidFill>
                  <a:schemeClr val="tx1"/>
                </a:solidFill>
              </a:rPr>
              <a:t>Transformation</a:t>
            </a:r>
          </a:p>
        </p:txBody>
      </p:sp>
      <p:sp>
        <p:nvSpPr>
          <p:cNvPr id="44" name="Text Placeholder 6">
            <a:extLst>
              <a:ext uri="{FF2B5EF4-FFF2-40B4-BE49-F238E27FC236}">
                <a16:creationId xmlns:a16="http://schemas.microsoft.com/office/drawing/2014/main" id="{99A52EDC-6B85-4EC7-973C-86E83B95EEB7}"/>
              </a:ext>
            </a:extLst>
          </p:cNvPr>
          <p:cNvSpPr txBox="1">
            <a:spLocks/>
          </p:cNvSpPr>
          <p:nvPr/>
        </p:nvSpPr>
        <p:spPr>
          <a:xfrm>
            <a:off x="253784" y="1180229"/>
            <a:ext cx="2556932" cy="2094808"/>
          </a:xfrm>
          <a:prstGeom prst="rect">
            <a:avLst/>
          </a:prstGeom>
          <a:solidFill>
            <a:schemeClr val="accent6"/>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Processing that did </a:t>
            </a:r>
            <a:r>
              <a:rPr lang="en-US" sz="2400" b="1" i="1" u="sng" dirty="0">
                <a:solidFill>
                  <a:schemeClr val="bg1"/>
                </a:solidFill>
                <a:latin typeface="+mj-lt"/>
              </a:rPr>
              <a:t>NOT</a:t>
            </a:r>
            <a:r>
              <a:rPr lang="en-US" sz="2400" dirty="0">
                <a:solidFill>
                  <a:schemeClr val="bg1"/>
                </a:solidFill>
                <a:latin typeface="+mj-lt"/>
              </a:rPr>
              <a:t> </a:t>
            </a:r>
            <a:r>
              <a:rPr lang="en-US" sz="2400" i="1" dirty="0">
                <a:solidFill>
                  <a:schemeClr val="bg1"/>
                </a:solidFill>
                <a:latin typeface="+mj-lt"/>
              </a:rPr>
              <a:t>yield satisfactory results</a:t>
            </a:r>
          </a:p>
        </p:txBody>
      </p:sp>
      <p:sp>
        <p:nvSpPr>
          <p:cNvPr id="45" name="Text Placeholder 6">
            <a:extLst>
              <a:ext uri="{FF2B5EF4-FFF2-40B4-BE49-F238E27FC236}">
                <a16:creationId xmlns:a16="http://schemas.microsoft.com/office/drawing/2014/main" id="{C9F711A5-BDA7-497B-A8D6-5FF1EA6B1ADF}"/>
              </a:ext>
            </a:extLst>
          </p:cNvPr>
          <p:cNvSpPr txBox="1">
            <a:spLocks/>
          </p:cNvSpPr>
          <p:nvPr/>
        </p:nvSpPr>
        <p:spPr>
          <a:xfrm>
            <a:off x="3311178" y="3759948"/>
            <a:ext cx="8530824" cy="2094808"/>
          </a:xfrm>
          <a:prstGeom prst="rect">
            <a:avLst/>
          </a:prstGeom>
          <a:solidFill>
            <a:srgbClr val="9BFFC8">
              <a:alpha val="20000"/>
            </a:srgb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46" name="Oval 45">
            <a:extLst>
              <a:ext uri="{FF2B5EF4-FFF2-40B4-BE49-F238E27FC236}">
                <a16:creationId xmlns:a16="http://schemas.microsoft.com/office/drawing/2014/main" id="{6F727837-E2E3-4866-AC0E-9DFA28EE5C30}"/>
              </a:ext>
            </a:extLst>
          </p:cNvPr>
          <p:cNvSpPr/>
          <p:nvPr/>
        </p:nvSpPr>
        <p:spPr>
          <a:xfrm>
            <a:off x="3688692"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solidFill>
              </a:rPr>
              <a:t>Drop Duplicates</a:t>
            </a:r>
          </a:p>
        </p:txBody>
      </p:sp>
      <p:sp>
        <p:nvSpPr>
          <p:cNvPr id="47" name="Oval 46">
            <a:extLst>
              <a:ext uri="{FF2B5EF4-FFF2-40B4-BE49-F238E27FC236}">
                <a16:creationId xmlns:a16="http://schemas.microsoft.com/office/drawing/2014/main" id="{78200CA7-985C-4BD0-B360-8B4E144317CC}"/>
              </a:ext>
            </a:extLst>
          </p:cNvPr>
          <p:cNvSpPr/>
          <p:nvPr/>
        </p:nvSpPr>
        <p:spPr>
          <a:xfrm>
            <a:off x="5743634"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Oversampling</a:t>
            </a:r>
          </a:p>
        </p:txBody>
      </p:sp>
      <p:sp>
        <p:nvSpPr>
          <p:cNvPr id="48" name="Oval 47">
            <a:extLst>
              <a:ext uri="{FF2B5EF4-FFF2-40B4-BE49-F238E27FC236}">
                <a16:creationId xmlns:a16="http://schemas.microsoft.com/office/drawing/2014/main" id="{AB516AE7-FA2D-4FAA-B3AB-8456C350F1E2}"/>
              </a:ext>
            </a:extLst>
          </p:cNvPr>
          <p:cNvSpPr/>
          <p:nvPr/>
        </p:nvSpPr>
        <p:spPr>
          <a:xfrm>
            <a:off x="7798576"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Stratified</a:t>
            </a:r>
          </a:p>
          <a:p>
            <a:pPr algn="ctr"/>
            <a:r>
              <a:rPr lang="en-US" b="1" dirty="0">
                <a:solidFill>
                  <a:schemeClr val="tx1"/>
                </a:solidFill>
              </a:rPr>
              <a:t>K-Sample</a:t>
            </a:r>
          </a:p>
        </p:txBody>
      </p:sp>
      <p:sp>
        <p:nvSpPr>
          <p:cNvPr id="50" name="Text Placeholder 6">
            <a:extLst>
              <a:ext uri="{FF2B5EF4-FFF2-40B4-BE49-F238E27FC236}">
                <a16:creationId xmlns:a16="http://schemas.microsoft.com/office/drawing/2014/main" id="{91CB0E62-373E-4F09-A6B3-20E972BDCCDC}"/>
              </a:ext>
            </a:extLst>
          </p:cNvPr>
          <p:cNvSpPr txBox="1">
            <a:spLocks/>
          </p:cNvSpPr>
          <p:nvPr/>
        </p:nvSpPr>
        <p:spPr>
          <a:xfrm>
            <a:off x="253784" y="3759948"/>
            <a:ext cx="2556932" cy="2094808"/>
          </a:xfrm>
          <a:prstGeom prst="rect">
            <a:avLst/>
          </a:prstGeom>
          <a:solidFill>
            <a:srgbClr val="00B050"/>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Processing that were successful</a:t>
            </a:r>
          </a:p>
        </p:txBody>
      </p:sp>
      <p:sp>
        <p:nvSpPr>
          <p:cNvPr id="20" name="Oval 19">
            <a:extLst>
              <a:ext uri="{FF2B5EF4-FFF2-40B4-BE49-F238E27FC236}">
                <a16:creationId xmlns:a16="http://schemas.microsoft.com/office/drawing/2014/main" id="{76929617-88A8-4B8B-8539-6843C554A18D}"/>
              </a:ext>
            </a:extLst>
          </p:cNvPr>
          <p:cNvSpPr/>
          <p:nvPr/>
        </p:nvSpPr>
        <p:spPr>
          <a:xfrm>
            <a:off x="9853518" y="4030112"/>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Hyper-</a:t>
            </a:r>
            <a:br>
              <a:rPr lang="en-US" b="1" dirty="0">
                <a:solidFill>
                  <a:schemeClr val="tx1"/>
                </a:solidFill>
              </a:rPr>
            </a:br>
            <a:r>
              <a:rPr lang="en-US" b="1" dirty="0">
                <a:solidFill>
                  <a:schemeClr val="tx1"/>
                </a:solidFill>
              </a:rPr>
              <a:t>parameter</a:t>
            </a:r>
          </a:p>
          <a:p>
            <a:pPr algn="ctr"/>
            <a:r>
              <a:rPr lang="en-US" b="1" dirty="0">
                <a:solidFill>
                  <a:schemeClr val="tx1"/>
                </a:solidFill>
              </a:rPr>
              <a:t>Tuning</a:t>
            </a:r>
          </a:p>
        </p:txBody>
      </p:sp>
    </p:spTree>
    <p:extLst>
      <p:ext uri="{BB962C8B-B14F-4D97-AF65-F5344CB8AC3E}">
        <p14:creationId xmlns:p14="http://schemas.microsoft.com/office/powerpoint/2010/main" val="16601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Modeling</a:t>
            </a:r>
          </a:p>
          <a:p>
            <a:pPr algn="ctr"/>
            <a:r>
              <a:rPr lang="en-US" sz="2800" b="1" dirty="0">
                <a:solidFill>
                  <a:schemeClr val="tx1">
                    <a:lumMod val="75000"/>
                    <a:lumOff val="25000"/>
                  </a:schemeClr>
                </a:solidFill>
              </a:rPr>
              <a:t>Techniques Applied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1" name="Text Placeholder 6">
            <a:extLst>
              <a:ext uri="{FF2B5EF4-FFF2-40B4-BE49-F238E27FC236}">
                <a16:creationId xmlns:a16="http://schemas.microsoft.com/office/drawing/2014/main" id="{3DCDEDED-D656-426F-945F-EF6BE7424C7E}"/>
              </a:ext>
            </a:extLst>
          </p:cNvPr>
          <p:cNvSpPr txBox="1">
            <a:spLocks/>
          </p:cNvSpPr>
          <p:nvPr/>
        </p:nvSpPr>
        <p:spPr>
          <a:xfrm>
            <a:off x="253784" y="1982090"/>
            <a:ext cx="2556932" cy="2094808"/>
          </a:xfrm>
          <a:prstGeom prst="rect">
            <a:avLst/>
          </a:prstGeom>
          <a:solidFill>
            <a:schemeClr val="accent6"/>
          </a:solidFill>
        </p:spPr>
        <p:txBody>
          <a:bodyPr vert="horz" wrap="square" lIns="91440" tIns="36576" rIns="91440" bIns="36576" rtlCol="0" anchor="ctr">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i="1" dirty="0">
                <a:solidFill>
                  <a:schemeClr val="bg1"/>
                </a:solidFill>
                <a:latin typeface="+mj-lt"/>
              </a:rPr>
              <a:t>Models that were overfitting the data</a:t>
            </a:r>
          </a:p>
        </p:txBody>
      </p:sp>
      <p:sp>
        <p:nvSpPr>
          <p:cNvPr id="53" name="Text Placeholder 6">
            <a:extLst>
              <a:ext uri="{FF2B5EF4-FFF2-40B4-BE49-F238E27FC236}">
                <a16:creationId xmlns:a16="http://schemas.microsoft.com/office/drawing/2014/main" id="{2B3F2618-AD09-4D37-8514-F738E7753808}"/>
              </a:ext>
            </a:extLst>
          </p:cNvPr>
          <p:cNvSpPr txBox="1">
            <a:spLocks/>
          </p:cNvSpPr>
          <p:nvPr/>
        </p:nvSpPr>
        <p:spPr>
          <a:xfrm>
            <a:off x="3311178" y="1982090"/>
            <a:ext cx="8530824" cy="2094808"/>
          </a:xfrm>
          <a:prstGeom prst="rect">
            <a:avLst/>
          </a:prstGeom>
          <a:solidFill>
            <a:schemeClr val="accent6">
              <a:lumMod val="20000"/>
              <a:lumOff val="80000"/>
              <a:alpha val="40000"/>
            </a:schemeClr>
          </a:solidFill>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55" name="Oval 54">
            <a:extLst>
              <a:ext uri="{FF2B5EF4-FFF2-40B4-BE49-F238E27FC236}">
                <a16:creationId xmlns:a16="http://schemas.microsoft.com/office/drawing/2014/main" id="{807143E6-A9CD-4848-BF4F-BE07A39570D1}"/>
              </a:ext>
            </a:extLst>
          </p:cNvPr>
          <p:cNvSpPr/>
          <p:nvPr/>
        </p:nvSpPr>
        <p:spPr>
          <a:xfrm>
            <a:off x="3688692"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Gradient Boosting</a:t>
            </a:r>
          </a:p>
        </p:txBody>
      </p:sp>
      <p:sp>
        <p:nvSpPr>
          <p:cNvPr id="56" name="Oval 55">
            <a:extLst>
              <a:ext uri="{FF2B5EF4-FFF2-40B4-BE49-F238E27FC236}">
                <a16:creationId xmlns:a16="http://schemas.microsoft.com/office/drawing/2014/main" id="{4135DDB9-EB1E-4A6D-8CD3-FDE6ABBAE5A1}"/>
              </a:ext>
            </a:extLst>
          </p:cNvPr>
          <p:cNvSpPr/>
          <p:nvPr/>
        </p:nvSpPr>
        <p:spPr>
          <a:xfrm>
            <a:off x="5743634"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Random</a:t>
            </a:r>
          </a:p>
          <a:p>
            <a:pPr algn="ctr"/>
            <a:r>
              <a:rPr lang="en-US" b="1" dirty="0">
                <a:solidFill>
                  <a:schemeClr val="tx1"/>
                </a:solidFill>
              </a:rPr>
              <a:t>Forrest</a:t>
            </a:r>
          </a:p>
        </p:txBody>
      </p:sp>
      <p:sp>
        <p:nvSpPr>
          <p:cNvPr id="57" name="Oval 56">
            <a:extLst>
              <a:ext uri="{FF2B5EF4-FFF2-40B4-BE49-F238E27FC236}">
                <a16:creationId xmlns:a16="http://schemas.microsoft.com/office/drawing/2014/main" id="{D3120356-C66B-4B7D-85F6-BC04D50FFBC9}"/>
              </a:ext>
            </a:extLst>
          </p:cNvPr>
          <p:cNvSpPr/>
          <p:nvPr/>
        </p:nvSpPr>
        <p:spPr>
          <a:xfrm>
            <a:off x="7798576"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Adaptive</a:t>
            </a:r>
          </a:p>
          <a:p>
            <a:pPr algn="ctr"/>
            <a:r>
              <a:rPr lang="en-US" b="1" dirty="0">
                <a:solidFill>
                  <a:schemeClr val="tx1"/>
                </a:solidFill>
              </a:rPr>
              <a:t>Boosting</a:t>
            </a:r>
          </a:p>
        </p:txBody>
      </p:sp>
      <p:sp>
        <p:nvSpPr>
          <p:cNvPr id="58" name="Oval 57">
            <a:extLst>
              <a:ext uri="{FF2B5EF4-FFF2-40B4-BE49-F238E27FC236}">
                <a16:creationId xmlns:a16="http://schemas.microsoft.com/office/drawing/2014/main" id="{0CDEDE82-3A52-4332-A47D-1DD1182BFE9A}"/>
              </a:ext>
            </a:extLst>
          </p:cNvPr>
          <p:cNvSpPr/>
          <p:nvPr/>
        </p:nvSpPr>
        <p:spPr>
          <a:xfrm>
            <a:off x="9853518" y="2252254"/>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Neural</a:t>
            </a:r>
          </a:p>
          <a:p>
            <a:pPr algn="ctr"/>
            <a:r>
              <a:rPr lang="en-US" b="1" dirty="0">
                <a:solidFill>
                  <a:schemeClr val="tx1"/>
                </a:solidFill>
              </a:rPr>
              <a:t>Networks</a:t>
            </a:r>
          </a:p>
        </p:txBody>
      </p:sp>
      <p:sp>
        <p:nvSpPr>
          <p:cNvPr id="64" name="Rectangle 63">
            <a:extLst>
              <a:ext uri="{FF2B5EF4-FFF2-40B4-BE49-F238E27FC236}">
                <a16:creationId xmlns:a16="http://schemas.microsoft.com/office/drawing/2014/main" id="{5F44C3CB-14B7-4754-9280-3D28DB5F4C1F}"/>
              </a:ext>
            </a:extLst>
          </p:cNvPr>
          <p:cNvSpPr/>
          <p:nvPr/>
        </p:nvSpPr>
        <p:spPr>
          <a:xfrm>
            <a:off x="0" y="5217249"/>
            <a:ext cx="12191999" cy="10525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spcBef>
                <a:spcPts val="600"/>
              </a:spcBef>
            </a:pPr>
            <a:r>
              <a:rPr lang="en-US" sz="2400" dirty="0"/>
              <a:t>The models, when used in </a:t>
            </a:r>
            <a:r>
              <a:rPr lang="en-US" sz="2400" b="1" dirty="0"/>
              <a:t>isolation overfit the data </a:t>
            </a:r>
            <a:r>
              <a:rPr lang="en-US" sz="2400" dirty="0"/>
              <a:t>and led to sub par results</a:t>
            </a:r>
          </a:p>
          <a:p>
            <a:pPr algn="ctr">
              <a:spcBef>
                <a:spcPts val="600"/>
              </a:spcBef>
            </a:pPr>
            <a:r>
              <a:rPr lang="en-US" sz="2400" dirty="0"/>
              <a:t>We decided to </a:t>
            </a:r>
            <a:r>
              <a:rPr lang="en-US" sz="2400" b="1" dirty="0"/>
              <a:t>apply ensemble technique</a:t>
            </a:r>
            <a:r>
              <a:rPr lang="en-US" sz="2400" dirty="0"/>
              <a:t> to overcome overfitting</a:t>
            </a:r>
          </a:p>
        </p:txBody>
      </p:sp>
    </p:spTree>
    <p:extLst>
      <p:ext uri="{BB962C8B-B14F-4D97-AF65-F5344CB8AC3E}">
        <p14:creationId xmlns:p14="http://schemas.microsoft.com/office/powerpoint/2010/main" val="105860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extLst>
              <p:ext uri="{D42A27DB-BD31-4B8C-83A1-F6EECF244321}">
                <p14:modId xmlns:p14="http://schemas.microsoft.com/office/powerpoint/2010/main" val="1289038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45" imgW="425" imgH="424" progId="TCLayout.ActiveDocument.1">
                  <p:embed/>
                </p:oleObj>
              </mc:Choice>
              <mc:Fallback>
                <p:oleObj name="think-cell Slide" r:id="rId45"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600" dirty="0">
              <a:sym typeface="+mn-lt"/>
            </a:endParaRPr>
          </a:p>
        </p:txBody>
      </p:sp>
      <p:sp>
        <p:nvSpPr>
          <p:cNvPr id="135" name="Text Placeholder 6">
            <a:extLst>
              <a:ext uri="{FF2B5EF4-FFF2-40B4-BE49-F238E27FC236}">
                <a16:creationId xmlns:a16="http://schemas.microsoft.com/office/drawing/2014/main" id="{676A8F99-EFCF-42C1-828C-0BB90CB6D670}"/>
              </a:ext>
            </a:extLst>
          </p:cNvPr>
          <p:cNvSpPr txBox="1">
            <a:spLocks/>
          </p:cNvSpPr>
          <p:nvPr/>
        </p:nvSpPr>
        <p:spPr>
          <a:xfrm>
            <a:off x="916112" y="1587208"/>
            <a:ext cx="2793236" cy="4275547"/>
          </a:xfrm>
          <a:prstGeom prst="rect">
            <a:avLst/>
          </a:prstGeom>
          <a:solidFill>
            <a:schemeClr val="accent6">
              <a:lumMod val="20000"/>
              <a:lumOff val="80000"/>
              <a:alpha val="40000"/>
            </a:schemeClr>
          </a:solidFill>
          <a:ln>
            <a:solidFill>
              <a:schemeClr val="accent6"/>
            </a:solidFill>
            <a:prstDash val="dash"/>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157" name="Text Placeholder 6">
            <a:extLst>
              <a:ext uri="{FF2B5EF4-FFF2-40B4-BE49-F238E27FC236}">
                <a16:creationId xmlns:a16="http://schemas.microsoft.com/office/drawing/2014/main" id="{22FA4A65-DC5D-4D70-9A2B-4893F5CC1053}"/>
              </a:ext>
            </a:extLst>
          </p:cNvPr>
          <p:cNvSpPr txBox="1">
            <a:spLocks/>
          </p:cNvSpPr>
          <p:nvPr/>
        </p:nvSpPr>
        <p:spPr>
          <a:xfrm>
            <a:off x="3794248" y="1587208"/>
            <a:ext cx="5403851" cy="4275547"/>
          </a:xfrm>
          <a:prstGeom prst="rect">
            <a:avLst/>
          </a:prstGeom>
          <a:solidFill>
            <a:schemeClr val="accent2">
              <a:lumMod val="20000"/>
              <a:lumOff val="80000"/>
              <a:alpha val="40000"/>
            </a:schemeClr>
          </a:solidFill>
          <a:ln>
            <a:solidFill>
              <a:srgbClr val="00B050"/>
            </a:solidFill>
            <a:prstDash val="dash"/>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51011" y="522898"/>
            <a:ext cx="393192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of models</a:t>
            </a:r>
            <a:br>
              <a:rPr lang="en-US" sz="2800" b="1" dirty="0">
                <a:solidFill>
                  <a:schemeClr val="tx1">
                    <a:lumMod val="75000"/>
                    <a:lumOff val="25000"/>
                  </a:schemeClr>
                </a:solidFill>
              </a:rPr>
            </a:br>
            <a:r>
              <a:rPr lang="en-US" sz="2800" b="1" dirty="0">
                <a:solidFill>
                  <a:schemeClr val="tx1">
                    <a:lumMod val="75000"/>
                    <a:lumOff val="25000"/>
                  </a:schemeClr>
                </a:solidFill>
              </a:rPr>
              <a:t>on validation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3192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38" name="Chart 237">
            <a:extLst>
              <a:ext uri="{FF2B5EF4-FFF2-40B4-BE49-F238E27FC236}">
                <a16:creationId xmlns:a16="http://schemas.microsoft.com/office/drawing/2014/main" id="{5E14AE9D-9EFB-4569-BB46-9C868AC7527D}"/>
              </a:ext>
            </a:extLst>
          </p:cNvPr>
          <p:cNvGraphicFramePr/>
          <p:nvPr>
            <p:custDataLst>
              <p:tags r:id="rId4"/>
            </p:custDataLst>
            <p:extLst>
              <p:ext uri="{D42A27DB-BD31-4B8C-83A1-F6EECF244321}">
                <p14:modId xmlns:p14="http://schemas.microsoft.com/office/powerpoint/2010/main" val="2613724211"/>
              </p:ext>
            </p:extLst>
          </p:nvPr>
        </p:nvGraphicFramePr>
        <p:xfrm>
          <a:off x="920874" y="1915821"/>
          <a:ext cx="9802813" cy="3419475"/>
        </p:xfrm>
        <a:graphic>
          <a:graphicData uri="http://schemas.openxmlformats.org/drawingml/2006/chart">
            <c:chart xmlns:c="http://schemas.openxmlformats.org/drawingml/2006/chart" xmlns:r="http://schemas.openxmlformats.org/officeDocument/2006/relationships" r:id="rId47"/>
          </a:graphicData>
        </a:graphic>
      </p:graphicFrame>
      <p:sp useBgFill="1">
        <p:nvSpPr>
          <p:cNvPr id="183" name="Freeform: Shape 182">
            <a:extLst>
              <a:ext uri="{FF2B5EF4-FFF2-40B4-BE49-F238E27FC236}">
                <a16:creationId xmlns:a16="http://schemas.microsoft.com/office/drawing/2014/main" id="{62636BBA-E162-4E98-A19F-B81C3E40D443}"/>
              </a:ext>
            </a:extLst>
          </p:cNvPr>
          <p:cNvSpPr/>
          <p:nvPr>
            <p:custDataLst>
              <p:tags r:id="rId5"/>
            </p:custDataLst>
          </p:nvPr>
        </p:nvSpPr>
        <p:spPr bwMode="auto">
          <a:xfrm>
            <a:off x="4002212"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7" name="Freeform: Shape 176">
            <a:extLst>
              <a:ext uri="{FF2B5EF4-FFF2-40B4-BE49-F238E27FC236}">
                <a16:creationId xmlns:a16="http://schemas.microsoft.com/office/drawing/2014/main" id="{EA403BC0-8801-4B7A-A949-30E0589AAB72}"/>
              </a:ext>
            </a:extLst>
          </p:cNvPr>
          <p:cNvSpPr/>
          <p:nvPr>
            <p:custDataLst>
              <p:tags r:id="rId6"/>
            </p:custDataLst>
          </p:nvPr>
        </p:nvSpPr>
        <p:spPr bwMode="auto">
          <a:xfrm>
            <a:off x="1247899"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6" name="Freeform: Shape 185">
            <a:extLst>
              <a:ext uri="{FF2B5EF4-FFF2-40B4-BE49-F238E27FC236}">
                <a16:creationId xmlns:a16="http://schemas.microsoft.com/office/drawing/2014/main" id="{3C9DB87F-3550-4D96-B404-4AFED8F0EDE6}"/>
              </a:ext>
            </a:extLst>
          </p:cNvPr>
          <p:cNvSpPr/>
          <p:nvPr>
            <p:custDataLst>
              <p:tags r:id="rId7"/>
            </p:custDataLst>
          </p:nvPr>
        </p:nvSpPr>
        <p:spPr bwMode="auto">
          <a:xfrm>
            <a:off x="5378574"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0" name="Freeform: Shape 179">
            <a:extLst>
              <a:ext uri="{FF2B5EF4-FFF2-40B4-BE49-F238E27FC236}">
                <a16:creationId xmlns:a16="http://schemas.microsoft.com/office/drawing/2014/main" id="{4D42D915-539D-4181-82FB-B5808FAE60CB}"/>
              </a:ext>
            </a:extLst>
          </p:cNvPr>
          <p:cNvSpPr/>
          <p:nvPr>
            <p:custDataLst>
              <p:tags r:id="rId8"/>
            </p:custDataLst>
          </p:nvPr>
        </p:nvSpPr>
        <p:spPr bwMode="auto">
          <a:xfrm>
            <a:off x="2624262" y="4647909"/>
            <a:ext cx="887413" cy="296863"/>
          </a:xfrm>
          <a:custGeom>
            <a:avLst/>
            <a:gdLst/>
            <a:ahLst/>
            <a:cxnLst/>
            <a:rect l="0" t="0" r="0" b="0"/>
            <a:pathLst>
              <a:path w="887413" h="296864">
                <a:moveTo>
                  <a:pt x="0" y="239713"/>
                </a:moveTo>
                <a:lnTo>
                  <a:pt x="887412" y="0"/>
                </a:lnTo>
                <a:lnTo>
                  <a:pt x="887412" y="57150"/>
                </a:lnTo>
                <a:lnTo>
                  <a:pt x="0" y="296863"/>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5" name="Freeform: Shape 194">
            <a:extLst>
              <a:ext uri="{FF2B5EF4-FFF2-40B4-BE49-F238E27FC236}">
                <a16:creationId xmlns:a16="http://schemas.microsoft.com/office/drawing/2014/main" id="{A9768766-4C7A-46BE-A1FE-8D031123ED83}"/>
              </a:ext>
            </a:extLst>
          </p:cNvPr>
          <p:cNvSpPr/>
          <p:nvPr>
            <p:custDataLst>
              <p:tags r:id="rId9"/>
            </p:custDataLst>
          </p:nvPr>
        </p:nvSpPr>
        <p:spPr bwMode="auto">
          <a:xfrm>
            <a:off x="9509249"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2" name="Freeform: Shape 191">
            <a:extLst>
              <a:ext uri="{FF2B5EF4-FFF2-40B4-BE49-F238E27FC236}">
                <a16:creationId xmlns:a16="http://schemas.microsoft.com/office/drawing/2014/main" id="{32AA154E-A0D2-4FB8-92F2-D90157FBA3AA}"/>
              </a:ext>
            </a:extLst>
          </p:cNvPr>
          <p:cNvSpPr/>
          <p:nvPr>
            <p:custDataLst>
              <p:tags r:id="rId10"/>
            </p:custDataLst>
          </p:nvPr>
        </p:nvSpPr>
        <p:spPr bwMode="auto">
          <a:xfrm>
            <a:off x="8131299" y="4647909"/>
            <a:ext cx="887414" cy="296863"/>
          </a:xfrm>
          <a:custGeom>
            <a:avLst/>
            <a:gdLst/>
            <a:ahLst/>
            <a:cxnLst/>
            <a:rect l="0" t="0" r="0" b="0"/>
            <a:pathLst>
              <a:path w="887414" h="296864">
                <a:moveTo>
                  <a:pt x="0" y="239713"/>
                </a:moveTo>
                <a:lnTo>
                  <a:pt x="887413" y="0"/>
                </a:lnTo>
                <a:lnTo>
                  <a:pt x="887413" y="57150"/>
                </a:lnTo>
                <a:lnTo>
                  <a:pt x="0" y="296863"/>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9" name="Freeform: Shape 188">
            <a:extLst>
              <a:ext uri="{FF2B5EF4-FFF2-40B4-BE49-F238E27FC236}">
                <a16:creationId xmlns:a16="http://schemas.microsoft.com/office/drawing/2014/main" id="{61E700F4-95A0-49D0-A611-38EBB86002B8}"/>
              </a:ext>
            </a:extLst>
          </p:cNvPr>
          <p:cNvSpPr/>
          <p:nvPr>
            <p:custDataLst>
              <p:tags r:id="rId11"/>
            </p:custDataLst>
          </p:nvPr>
        </p:nvSpPr>
        <p:spPr bwMode="auto">
          <a:xfrm>
            <a:off x="6754937" y="4647909"/>
            <a:ext cx="885826" cy="295275"/>
          </a:xfrm>
          <a:custGeom>
            <a:avLst/>
            <a:gdLst/>
            <a:ahLst/>
            <a:cxnLst/>
            <a:rect l="0" t="0" r="0" b="0"/>
            <a:pathLst>
              <a:path w="885826" h="295276">
                <a:moveTo>
                  <a:pt x="0" y="238125"/>
                </a:moveTo>
                <a:lnTo>
                  <a:pt x="885825" y="0"/>
                </a:lnTo>
                <a:lnTo>
                  <a:pt x="885825" y="57150"/>
                </a:lnTo>
                <a:lnTo>
                  <a:pt x="0" y="295275"/>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33C766B1-64FC-43C7-9CCD-C12DBE3F1EEE}"/>
              </a:ext>
            </a:extLst>
          </p:cNvPr>
          <p:cNvSpPr/>
          <p:nvPr>
            <p:custDataLst>
              <p:tags r:id="rId12"/>
            </p:custDataLst>
          </p:nvPr>
        </p:nvSpPr>
        <p:spPr bwMode="auto">
          <a:xfrm>
            <a:off x="1247899"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EC4671B2-CA51-4523-AB13-01A117A3D2F6}"/>
              </a:ext>
            </a:extLst>
          </p:cNvPr>
          <p:cNvSpPr/>
          <p:nvPr>
            <p:custDataLst>
              <p:tags r:id="rId13"/>
            </p:custDataLst>
          </p:nvPr>
        </p:nvSpPr>
        <p:spPr bwMode="auto">
          <a:xfrm>
            <a:off x="2624262" y="4647909"/>
            <a:ext cx="887413" cy="239713"/>
          </a:xfrm>
          <a:custGeom>
            <a:avLst/>
            <a:gdLst/>
            <a:ahLst/>
            <a:cxnLst/>
            <a:rect l="0" t="0" r="0" b="0"/>
            <a:pathLst>
              <a:path w="887413" h="239714">
                <a:moveTo>
                  <a:pt x="0" y="239713"/>
                </a:moveTo>
                <a:lnTo>
                  <a:pt x="887412"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581644EE-E409-45E2-AFDA-E7E7ECE62500}"/>
              </a:ext>
            </a:extLst>
          </p:cNvPr>
          <p:cNvSpPr/>
          <p:nvPr>
            <p:custDataLst>
              <p:tags r:id="rId14"/>
            </p:custDataLst>
          </p:nvPr>
        </p:nvSpPr>
        <p:spPr bwMode="auto">
          <a:xfrm>
            <a:off x="2624262" y="4705059"/>
            <a:ext cx="887413" cy="239713"/>
          </a:xfrm>
          <a:custGeom>
            <a:avLst/>
            <a:gdLst/>
            <a:ahLst/>
            <a:cxnLst/>
            <a:rect l="0" t="0" r="0" b="0"/>
            <a:pathLst>
              <a:path w="887413" h="239714">
                <a:moveTo>
                  <a:pt x="0" y="239713"/>
                </a:moveTo>
                <a:lnTo>
                  <a:pt x="887412"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E37581BA-752A-4F23-9084-29085E6587DB}"/>
              </a:ext>
            </a:extLst>
          </p:cNvPr>
          <p:cNvSpPr/>
          <p:nvPr>
            <p:custDataLst>
              <p:tags r:id="rId15"/>
            </p:custDataLst>
          </p:nvPr>
        </p:nvSpPr>
        <p:spPr bwMode="auto">
          <a:xfrm>
            <a:off x="4002212"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EC566C58-F6CE-4EEA-92BB-4DB30D3B7F63}"/>
              </a:ext>
            </a:extLst>
          </p:cNvPr>
          <p:cNvSpPr/>
          <p:nvPr>
            <p:custDataLst>
              <p:tags r:id="rId16"/>
            </p:custDataLst>
          </p:nvPr>
        </p:nvSpPr>
        <p:spPr bwMode="auto">
          <a:xfrm>
            <a:off x="5378574"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1ADCFC4B-AC6D-4398-8EFF-E74DCC5FEBA4}"/>
              </a:ext>
            </a:extLst>
          </p:cNvPr>
          <p:cNvSpPr/>
          <p:nvPr>
            <p:custDataLst>
              <p:tags r:id="rId17"/>
            </p:custDataLst>
          </p:nvPr>
        </p:nvSpPr>
        <p:spPr bwMode="auto">
          <a:xfrm>
            <a:off x="4002212"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Freeform: Shape 186">
            <a:extLst>
              <a:ext uri="{FF2B5EF4-FFF2-40B4-BE49-F238E27FC236}">
                <a16:creationId xmlns:a16="http://schemas.microsoft.com/office/drawing/2014/main" id="{3CC27C80-5F86-49E6-8874-808525DB2B7C}"/>
              </a:ext>
            </a:extLst>
          </p:cNvPr>
          <p:cNvSpPr/>
          <p:nvPr>
            <p:custDataLst>
              <p:tags r:id="rId18"/>
            </p:custDataLst>
          </p:nvPr>
        </p:nvSpPr>
        <p:spPr bwMode="auto">
          <a:xfrm>
            <a:off x="6754937"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1" name="Freeform: Shape 190">
            <a:extLst>
              <a:ext uri="{FF2B5EF4-FFF2-40B4-BE49-F238E27FC236}">
                <a16:creationId xmlns:a16="http://schemas.microsoft.com/office/drawing/2014/main" id="{0F573ABC-A709-4C88-9DF1-E43808050C42}"/>
              </a:ext>
            </a:extLst>
          </p:cNvPr>
          <p:cNvSpPr/>
          <p:nvPr>
            <p:custDataLst>
              <p:tags r:id="rId19"/>
            </p:custDataLst>
          </p:nvPr>
        </p:nvSpPr>
        <p:spPr bwMode="auto">
          <a:xfrm>
            <a:off x="8131299" y="4705059"/>
            <a:ext cx="887414" cy="239713"/>
          </a:xfrm>
          <a:custGeom>
            <a:avLst/>
            <a:gdLst/>
            <a:ahLst/>
            <a:cxnLst/>
            <a:rect l="0" t="0" r="0" b="0"/>
            <a:pathLst>
              <a:path w="887414" h="239714">
                <a:moveTo>
                  <a:pt x="0" y="239713"/>
                </a:moveTo>
                <a:lnTo>
                  <a:pt x="887413"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DDAC234F-D574-477E-8AF3-EAECC1AD1ED9}"/>
              </a:ext>
            </a:extLst>
          </p:cNvPr>
          <p:cNvSpPr/>
          <p:nvPr>
            <p:custDataLst>
              <p:tags r:id="rId20"/>
            </p:custDataLst>
          </p:nvPr>
        </p:nvSpPr>
        <p:spPr bwMode="auto">
          <a:xfrm>
            <a:off x="9509249"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8664A22C-02A9-40F8-9297-76FB541F2543}"/>
              </a:ext>
            </a:extLst>
          </p:cNvPr>
          <p:cNvSpPr/>
          <p:nvPr>
            <p:custDataLst>
              <p:tags r:id="rId21"/>
            </p:custDataLst>
          </p:nvPr>
        </p:nvSpPr>
        <p:spPr bwMode="auto">
          <a:xfrm>
            <a:off x="1247899"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555C5637-2ACD-4903-BDA8-CBC0472EAD87}"/>
              </a:ext>
            </a:extLst>
          </p:cNvPr>
          <p:cNvSpPr/>
          <p:nvPr>
            <p:custDataLst>
              <p:tags r:id="rId22"/>
            </p:custDataLst>
          </p:nvPr>
        </p:nvSpPr>
        <p:spPr bwMode="auto">
          <a:xfrm>
            <a:off x="5378574" y="464790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1E9ECE70-DC3A-4312-9D41-B258AFAA536C}"/>
              </a:ext>
            </a:extLst>
          </p:cNvPr>
          <p:cNvSpPr/>
          <p:nvPr>
            <p:custDataLst>
              <p:tags r:id="rId23"/>
            </p:custDataLst>
          </p:nvPr>
        </p:nvSpPr>
        <p:spPr bwMode="auto">
          <a:xfrm>
            <a:off x="6754937" y="4705059"/>
            <a:ext cx="885826" cy="238125"/>
          </a:xfrm>
          <a:custGeom>
            <a:avLst/>
            <a:gdLst/>
            <a:ahLst/>
            <a:cxnLst/>
            <a:rect l="0" t="0" r="0" b="0"/>
            <a:pathLst>
              <a:path w="885826" h="238126">
                <a:moveTo>
                  <a:pt x="0" y="238125"/>
                </a:moveTo>
                <a:lnTo>
                  <a:pt x="885825"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AD8C168F-3E40-4061-9117-66D588F99FF2}"/>
              </a:ext>
            </a:extLst>
          </p:cNvPr>
          <p:cNvSpPr/>
          <p:nvPr>
            <p:custDataLst>
              <p:tags r:id="rId24"/>
            </p:custDataLst>
          </p:nvPr>
        </p:nvSpPr>
        <p:spPr bwMode="auto">
          <a:xfrm>
            <a:off x="930399" y="4747921"/>
            <a:ext cx="146051" cy="39688"/>
          </a:xfrm>
          <a:custGeom>
            <a:avLst/>
            <a:gdLst/>
            <a:ahLst/>
            <a:cxnLst/>
            <a:rect l="0" t="0" r="0" b="0"/>
            <a:pathLst>
              <a:path w="146051" h="39688">
                <a:moveTo>
                  <a:pt x="0" y="39687"/>
                </a:moveTo>
                <a:lnTo>
                  <a:pt x="146050" y="0"/>
                </a:lnTo>
              </a:path>
            </a:pathLst>
          </a:custGeom>
          <a:ln w="9525" cap="flat" cmpd="sng" algn="ctr">
            <a:solidFill>
              <a:srgbClr val="FDF2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06" name="Freeform: Shape 205">
            <a:extLst>
              <a:ext uri="{FF2B5EF4-FFF2-40B4-BE49-F238E27FC236}">
                <a16:creationId xmlns:a16="http://schemas.microsoft.com/office/drawing/2014/main" id="{A95FC45F-76E8-48A1-B061-707417B11151}"/>
              </a:ext>
            </a:extLst>
          </p:cNvPr>
          <p:cNvSpPr/>
          <p:nvPr>
            <p:custDataLst>
              <p:tags r:id="rId25"/>
            </p:custDataLst>
          </p:nvPr>
        </p:nvSpPr>
        <p:spPr bwMode="auto">
          <a:xfrm>
            <a:off x="9215562" y="5179721"/>
            <a:ext cx="96838" cy="146051"/>
          </a:xfrm>
          <a:custGeom>
            <a:avLst/>
            <a:gdLst/>
            <a:ahLst/>
            <a:cxnLst/>
            <a:rect l="0" t="0" r="0" b="0"/>
            <a:pathLst>
              <a:path w="96838" h="146051">
                <a:moveTo>
                  <a:pt x="96837" y="0"/>
                </a:moveTo>
                <a:lnTo>
                  <a:pt x="57150" y="146050"/>
                </a:lnTo>
                <a:lnTo>
                  <a:pt x="0" y="146050"/>
                </a:lnTo>
                <a:lnTo>
                  <a:pt x="39687" y="0"/>
                </a:lnTo>
                <a:close/>
              </a:path>
            </a:pathLst>
          </a:cu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Shape 204">
            <a:extLst>
              <a:ext uri="{FF2B5EF4-FFF2-40B4-BE49-F238E27FC236}">
                <a16:creationId xmlns:a16="http://schemas.microsoft.com/office/drawing/2014/main" id="{E04A0A11-F80A-4D59-BA19-00EDB17E2B62}"/>
              </a:ext>
            </a:extLst>
          </p:cNvPr>
          <p:cNvSpPr/>
          <p:nvPr>
            <p:custDataLst>
              <p:tags r:id="rId26"/>
            </p:custDataLst>
          </p:nvPr>
        </p:nvSpPr>
        <p:spPr bwMode="auto">
          <a:xfrm>
            <a:off x="9272712" y="5179721"/>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ED12BB55-061E-4394-8F95-E2694E3E481B}"/>
              </a:ext>
            </a:extLst>
          </p:cNvPr>
          <p:cNvSpPr/>
          <p:nvPr>
            <p:custDataLst>
              <p:tags r:id="rId27"/>
            </p:custDataLst>
          </p:nvPr>
        </p:nvSpPr>
        <p:spPr bwMode="auto">
          <a:xfrm>
            <a:off x="9215562" y="5179721"/>
            <a:ext cx="39688" cy="146051"/>
          </a:xfrm>
          <a:custGeom>
            <a:avLst/>
            <a:gdLst/>
            <a:ahLst/>
            <a:cxnLst/>
            <a:rect l="0" t="0" r="0" b="0"/>
            <a:pathLst>
              <a:path w="39688" h="146051">
                <a:moveTo>
                  <a:pt x="39687" y="0"/>
                </a:moveTo>
                <a:lnTo>
                  <a:pt x="0" y="146050"/>
                </a:lnTo>
              </a:path>
            </a:pathLst>
          </a:custGeom>
          <a:ln w="9525"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 Placeholder 2">
            <a:extLst>
              <a:ext uri="{FF2B5EF4-FFF2-40B4-BE49-F238E27FC236}">
                <a16:creationId xmlns:a16="http://schemas.microsoft.com/office/drawing/2014/main" id="{5C455121-6DB5-4C3C-95DB-0EAAED4FC434}"/>
              </a:ext>
            </a:extLst>
          </p:cNvPr>
          <p:cNvSpPr>
            <a:spLocks noGrp="1"/>
          </p:cNvSpPr>
          <p:nvPr>
            <p:custDataLst>
              <p:tags r:id="rId28"/>
            </p:custDataLst>
          </p:nvPr>
        </p:nvSpPr>
        <p:spPr bwMode="auto">
          <a:xfrm>
            <a:off x="3794249" y="5321009"/>
            <a:ext cx="13017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F151514-9539-461E-A639-4E8E1FD92B39}" type="datetime'''A''''''da''''''p''''ti''''''''''ve B''''''''''o''os''t'''''">
              <a:rPr lang="en-US" altLang="en-US" sz="1600" b="1" smtClean="0"/>
              <a:pPr/>
              <a:t>Adaptive Boost</a:t>
            </a:fld>
            <a:endParaRPr lang="en-US" sz="1600" b="1" dirty="0">
              <a:sym typeface="+mn-lt"/>
            </a:endParaRPr>
          </a:p>
        </p:txBody>
      </p:sp>
      <p:sp>
        <p:nvSpPr>
          <p:cNvPr id="75" name="Text Placeholder 2">
            <a:extLst>
              <a:ext uri="{FF2B5EF4-FFF2-40B4-BE49-F238E27FC236}">
                <a16:creationId xmlns:a16="http://schemas.microsoft.com/office/drawing/2014/main" id="{0306395A-6879-4E93-B24E-067F88AC1D69}"/>
              </a:ext>
            </a:extLst>
          </p:cNvPr>
          <p:cNvSpPr>
            <a:spLocks noGrp="1"/>
          </p:cNvSpPr>
          <p:nvPr>
            <p:custDataLst>
              <p:tags r:id="rId29"/>
            </p:custDataLst>
          </p:nvPr>
        </p:nvSpPr>
        <p:spPr bwMode="auto">
          <a:xfrm>
            <a:off x="1041524" y="5321009"/>
            <a:ext cx="13001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C0C83D4-6107-4DC9-A309-83F2BB2666AE}" type="datetime'''R''a''''n''d''''o''''m'' ''''''''Fo''''r''''''''e''s''t'">
              <a:rPr lang="en-US" altLang="en-US" sz="1600" b="1" smtClean="0"/>
              <a:pPr/>
              <a:t>Random Forest</a:t>
            </a:fld>
            <a:endParaRPr lang="en-US" sz="1600" b="1" dirty="0">
              <a:sym typeface="+mn-lt"/>
            </a:endParaRPr>
          </a:p>
        </p:txBody>
      </p:sp>
      <p:sp>
        <p:nvSpPr>
          <p:cNvPr id="93" name="Text Placeholder 2">
            <a:extLst>
              <a:ext uri="{FF2B5EF4-FFF2-40B4-BE49-F238E27FC236}">
                <a16:creationId xmlns:a16="http://schemas.microsoft.com/office/drawing/2014/main" id="{D2644BE7-57A0-4BF7-91E2-34874E1E4E3B}"/>
              </a:ext>
            </a:extLst>
          </p:cNvPr>
          <p:cNvSpPr>
            <a:spLocks noGrp="1"/>
          </p:cNvSpPr>
          <p:nvPr>
            <p:custDataLst>
              <p:tags r:id="rId30"/>
            </p:custDataLst>
          </p:nvPr>
        </p:nvSpPr>
        <p:spPr bwMode="auto">
          <a:xfrm>
            <a:off x="2436937" y="5321009"/>
            <a:ext cx="1262063" cy="438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SVM</a:t>
            </a:r>
            <a:endParaRPr lang="en-US" sz="1600" b="1" dirty="0">
              <a:sym typeface="+mn-lt"/>
            </a:endParaRPr>
          </a:p>
        </p:txBody>
      </p:sp>
      <p:sp>
        <p:nvSpPr>
          <p:cNvPr id="98" name="Text Placeholder 2">
            <a:extLst>
              <a:ext uri="{FF2B5EF4-FFF2-40B4-BE49-F238E27FC236}">
                <a16:creationId xmlns:a16="http://schemas.microsoft.com/office/drawing/2014/main" id="{2DF72C46-24B6-42EE-A6CC-B8CEE65FCDD3}"/>
              </a:ext>
            </a:extLst>
          </p:cNvPr>
          <p:cNvSpPr>
            <a:spLocks noGrp="1"/>
          </p:cNvSpPr>
          <p:nvPr>
            <p:custDataLst>
              <p:tags r:id="rId31"/>
            </p:custDataLst>
          </p:nvPr>
        </p:nvSpPr>
        <p:spPr bwMode="auto">
          <a:xfrm>
            <a:off x="5181724" y="5321009"/>
            <a:ext cx="12795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C6FB44D-E288-4EA8-958A-236859060B3D}" type="datetime'''''''''Gra''d''''''''ie''nt'''''' ''''Boo''''s''''''''t'''">
              <a:rPr lang="en-US" altLang="en-US" sz="1600" b="1" smtClean="0"/>
              <a:pPr/>
              <a:t>Gradient Boost</a:t>
            </a:fld>
            <a:endParaRPr lang="en-US" sz="1600" b="1" dirty="0">
              <a:sym typeface="+mn-lt"/>
            </a:endParaRPr>
          </a:p>
        </p:txBody>
      </p:sp>
      <p:sp>
        <p:nvSpPr>
          <p:cNvPr id="95" name="Text Placeholder 2">
            <a:extLst>
              <a:ext uri="{FF2B5EF4-FFF2-40B4-BE49-F238E27FC236}">
                <a16:creationId xmlns:a16="http://schemas.microsoft.com/office/drawing/2014/main" id="{49F6E826-40A3-4D80-9C52-3F1F4FC8580D}"/>
              </a:ext>
            </a:extLst>
          </p:cNvPr>
          <p:cNvSpPr>
            <a:spLocks noGrp="1"/>
          </p:cNvSpPr>
          <p:nvPr>
            <p:custDataLst>
              <p:tags r:id="rId32"/>
            </p:custDataLst>
          </p:nvPr>
        </p:nvSpPr>
        <p:spPr bwMode="auto">
          <a:xfrm>
            <a:off x="6800974" y="5321009"/>
            <a:ext cx="795338"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E10DFD4-EF9F-43C1-9079-51A4FE9FE9AC}" type="datetime'X''''G'''''''' B''''''''oo''''''''''''''s''''''''''''''''t'''">
              <a:rPr lang="en-US" altLang="en-US" sz="1600" b="1" smtClean="0"/>
              <a:pPr/>
              <a:t>XG Boost</a:t>
            </a:fld>
            <a:endParaRPr lang="en-US" sz="1600" b="1" dirty="0">
              <a:sym typeface="+mn-lt"/>
            </a:endParaRPr>
          </a:p>
        </p:txBody>
      </p:sp>
      <p:sp>
        <p:nvSpPr>
          <p:cNvPr id="144" name="Text Placeholder 2">
            <a:extLst>
              <a:ext uri="{FF2B5EF4-FFF2-40B4-BE49-F238E27FC236}">
                <a16:creationId xmlns:a16="http://schemas.microsoft.com/office/drawing/2014/main" id="{5E81AE2F-55E2-451B-AF5C-95CDBB880239}"/>
              </a:ext>
            </a:extLst>
          </p:cNvPr>
          <p:cNvSpPr>
            <a:spLocks noGrp="1"/>
          </p:cNvSpPr>
          <p:nvPr>
            <p:custDataLst>
              <p:tags r:id="rId33"/>
            </p:custDataLst>
          </p:nvPr>
        </p:nvSpPr>
        <p:spPr bwMode="auto">
          <a:xfrm>
            <a:off x="9463212" y="5321009"/>
            <a:ext cx="977900" cy="438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Stacked CV</a:t>
            </a:r>
            <a:endParaRPr lang="en-US" sz="1600" b="1" dirty="0">
              <a:sym typeface="+mn-lt"/>
            </a:endParaRPr>
          </a:p>
        </p:txBody>
      </p:sp>
      <p:sp>
        <p:nvSpPr>
          <p:cNvPr id="78" name="Text Placeholder 2">
            <a:extLst>
              <a:ext uri="{FF2B5EF4-FFF2-40B4-BE49-F238E27FC236}">
                <a16:creationId xmlns:a16="http://schemas.microsoft.com/office/drawing/2014/main" id="{0306395A-6879-4E93-B24E-067F88AC1D69}"/>
              </a:ext>
            </a:extLst>
          </p:cNvPr>
          <p:cNvSpPr>
            <a:spLocks noGrp="1"/>
          </p:cNvSpPr>
          <p:nvPr>
            <p:custDataLst>
              <p:tags r:id="rId34"/>
            </p:custDataLst>
          </p:nvPr>
        </p:nvSpPr>
        <p:spPr bwMode="auto">
          <a:xfrm>
            <a:off x="10496674" y="3516021"/>
            <a:ext cx="382588"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552C6D1-A72B-4728-B8BC-4B5DE79D6EE6}" type="datetime'''A''''''''''''''''''''''''''''''''''UC'''''''''''''''''">
              <a:rPr lang="en-US" altLang="en-US" sz="1600" b="1" smtClean="0"/>
              <a:pPr marL="0" indent="0">
                <a:spcBef>
                  <a:spcPct val="0"/>
                </a:spcBef>
                <a:spcAft>
                  <a:spcPct val="0"/>
                </a:spcAft>
                <a:buNone/>
              </a:pPr>
              <a:t>AUC</a:t>
            </a:fld>
            <a:endParaRPr lang="en-US" sz="1600" b="1" dirty="0">
              <a:sym typeface="+mn-lt"/>
            </a:endParaRPr>
          </a:p>
        </p:txBody>
      </p:sp>
      <p:sp>
        <p:nvSpPr>
          <p:cNvPr id="113" name="Text Placeholder 2">
            <a:extLst>
              <a:ext uri="{FF2B5EF4-FFF2-40B4-BE49-F238E27FC236}">
                <a16:creationId xmlns:a16="http://schemas.microsoft.com/office/drawing/2014/main" id="{0306395A-6879-4E93-B24E-067F88AC1D69}"/>
              </a:ext>
            </a:extLst>
          </p:cNvPr>
          <p:cNvSpPr>
            <a:spLocks noGrp="1"/>
          </p:cNvSpPr>
          <p:nvPr>
            <p:custDataLst>
              <p:tags r:id="rId35"/>
            </p:custDataLst>
          </p:nvPr>
        </p:nvSpPr>
        <p:spPr bwMode="gray">
          <a:xfrm>
            <a:off x="1419349" y="3784309"/>
            <a:ext cx="5429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6609E3-DCB5-49DC-B117-4601B2F1F3CE}" type="datetime'''9''''''''''2''''''''''.''''''''''''1''%'''''''''">
              <a:rPr lang="en-US" altLang="en-US" sz="1600" smtClean="0"/>
              <a:pPr/>
              <a:t>92.1%</a:t>
            </a:fld>
            <a:endParaRPr lang="en-US" sz="1600" dirty="0">
              <a:sym typeface="+mn-lt"/>
            </a:endParaRPr>
          </a:p>
        </p:txBody>
      </p:sp>
      <p:sp>
        <p:nvSpPr>
          <p:cNvPr id="116" name="Text Placeholder 2">
            <a:extLst>
              <a:ext uri="{FF2B5EF4-FFF2-40B4-BE49-F238E27FC236}">
                <a16:creationId xmlns:a16="http://schemas.microsoft.com/office/drawing/2014/main" id="{0306395A-6879-4E93-B24E-067F88AC1D69}"/>
              </a:ext>
            </a:extLst>
          </p:cNvPr>
          <p:cNvSpPr>
            <a:spLocks noGrp="1"/>
          </p:cNvSpPr>
          <p:nvPr>
            <p:custDataLst>
              <p:tags r:id="rId36"/>
            </p:custDataLst>
          </p:nvPr>
        </p:nvSpPr>
        <p:spPr bwMode="gray">
          <a:xfrm>
            <a:off x="5535737" y="3577934"/>
            <a:ext cx="57150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51274A2-4C4F-45AD-9818-5F1F9481A9DE}" type="datetime'''''9''2''''''''''.''''''7%'">
              <a:rPr lang="en-US" altLang="en-US" sz="1600" smtClean="0"/>
              <a:pPr/>
              <a:t>92.7%</a:t>
            </a:fld>
            <a:endParaRPr lang="en-US" sz="1600" dirty="0">
              <a:sym typeface="+mn-lt"/>
            </a:endParaRPr>
          </a:p>
        </p:txBody>
      </p:sp>
      <p:sp>
        <p:nvSpPr>
          <p:cNvPr id="117" name="Text Placeholder 2">
            <a:extLst>
              <a:ext uri="{FF2B5EF4-FFF2-40B4-BE49-F238E27FC236}">
                <a16:creationId xmlns:a16="http://schemas.microsoft.com/office/drawing/2014/main" id="{0306395A-6879-4E93-B24E-067F88AC1D69}"/>
              </a:ext>
            </a:extLst>
          </p:cNvPr>
          <p:cNvSpPr>
            <a:spLocks noGrp="1"/>
          </p:cNvSpPr>
          <p:nvPr>
            <p:custDataLst>
              <p:tags r:id="rId37"/>
            </p:custDataLst>
          </p:nvPr>
        </p:nvSpPr>
        <p:spPr bwMode="gray">
          <a:xfrm>
            <a:off x="6910512" y="3301709"/>
            <a:ext cx="5762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AB9FE4-CB79-4CA8-82C5-6BFBB473A775}" type="datetime'''''''9''''''''''''''''3''''.''''''''''''5''''''%'''''''''''''">
              <a:rPr lang="en-US" altLang="en-US" sz="1600" b="1" smtClean="0"/>
              <a:pPr/>
              <a:t>93.5%</a:t>
            </a:fld>
            <a:endParaRPr lang="en-US" sz="1600" b="1" dirty="0">
              <a:sym typeface="+mn-lt"/>
            </a:endParaRPr>
          </a:p>
        </p:txBody>
      </p:sp>
      <p:sp>
        <p:nvSpPr>
          <p:cNvPr id="100" name="Text Placeholder 2">
            <a:extLst>
              <a:ext uri="{FF2B5EF4-FFF2-40B4-BE49-F238E27FC236}">
                <a16:creationId xmlns:a16="http://schemas.microsoft.com/office/drawing/2014/main" id="{6E1EC840-E1B2-485C-ADE1-67108C5E5DF4}"/>
              </a:ext>
            </a:extLst>
          </p:cNvPr>
          <p:cNvSpPr>
            <a:spLocks noGrp="1"/>
          </p:cNvSpPr>
          <p:nvPr>
            <p:custDataLst>
              <p:tags r:id="rId38"/>
            </p:custDataLst>
          </p:nvPr>
        </p:nvSpPr>
        <p:spPr bwMode="auto">
          <a:xfrm>
            <a:off x="7964612" y="5321009"/>
            <a:ext cx="121920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t>Light GBM</a:t>
            </a:r>
            <a:endParaRPr lang="en-US" sz="1600" b="1" dirty="0">
              <a:sym typeface="+mn-lt"/>
            </a:endParaRPr>
          </a:p>
        </p:txBody>
      </p:sp>
      <p:sp>
        <p:nvSpPr>
          <p:cNvPr id="118" name="Text Placeholder 2">
            <a:extLst>
              <a:ext uri="{FF2B5EF4-FFF2-40B4-BE49-F238E27FC236}">
                <a16:creationId xmlns:a16="http://schemas.microsoft.com/office/drawing/2014/main" id="{0306395A-6879-4E93-B24E-067F88AC1D69}"/>
              </a:ext>
            </a:extLst>
          </p:cNvPr>
          <p:cNvSpPr>
            <a:spLocks noGrp="1"/>
          </p:cNvSpPr>
          <p:nvPr>
            <p:custDataLst>
              <p:tags r:id="rId39"/>
            </p:custDataLst>
          </p:nvPr>
        </p:nvSpPr>
        <p:spPr bwMode="gray">
          <a:xfrm>
            <a:off x="8285287" y="3027071"/>
            <a:ext cx="5778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E9CACBC-60AD-4F53-937B-060C41CB944E}" type="datetime'''''''''''''''''''''''94''''.''''''''3''''''%'''''''">
              <a:rPr lang="en-US" altLang="en-US" sz="1600" smtClean="0"/>
              <a:pPr/>
              <a:t>94.3%</a:t>
            </a:fld>
            <a:endParaRPr lang="en-US" sz="1600" dirty="0">
              <a:sym typeface="+mn-lt"/>
            </a:endParaRPr>
          </a:p>
        </p:txBody>
      </p:sp>
      <p:sp>
        <p:nvSpPr>
          <p:cNvPr id="146" name="Text Placeholder 2">
            <a:extLst>
              <a:ext uri="{FF2B5EF4-FFF2-40B4-BE49-F238E27FC236}">
                <a16:creationId xmlns:a16="http://schemas.microsoft.com/office/drawing/2014/main" id="{7725B128-E1DC-4FE9-9410-5AED627E6D67}"/>
              </a:ext>
            </a:extLst>
          </p:cNvPr>
          <p:cNvSpPr>
            <a:spLocks noGrp="1"/>
          </p:cNvSpPr>
          <p:nvPr>
            <p:custDataLst>
              <p:tags r:id="rId40"/>
            </p:custDataLst>
          </p:nvPr>
        </p:nvSpPr>
        <p:spPr bwMode="gray">
          <a:xfrm>
            <a:off x="9664030" y="2726240"/>
            <a:ext cx="576263"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r>
              <a:rPr lang="en-US" altLang="en-US" sz="1600" b="1" dirty="0">
                <a:sym typeface="+mn-lt"/>
              </a:rPr>
              <a:t>95.5%</a:t>
            </a:r>
            <a:endParaRPr lang="en-US" sz="1600" b="1" dirty="0">
              <a:sym typeface="+mn-lt"/>
            </a:endParaRPr>
          </a:p>
        </p:txBody>
      </p:sp>
      <p:sp>
        <p:nvSpPr>
          <p:cNvPr id="115" name="Text Placeholder 2">
            <a:extLst>
              <a:ext uri="{FF2B5EF4-FFF2-40B4-BE49-F238E27FC236}">
                <a16:creationId xmlns:a16="http://schemas.microsoft.com/office/drawing/2014/main" id="{0306395A-6879-4E93-B24E-067F88AC1D69}"/>
              </a:ext>
            </a:extLst>
          </p:cNvPr>
          <p:cNvSpPr>
            <a:spLocks noGrp="1"/>
          </p:cNvSpPr>
          <p:nvPr>
            <p:custDataLst>
              <p:tags r:id="rId41"/>
            </p:custDataLst>
          </p:nvPr>
        </p:nvSpPr>
        <p:spPr bwMode="gray">
          <a:xfrm>
            <a:off x="4156199" y="3681121"/>
            <a:ext cx="577850"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82A5E9-7FDC-491A-9137-DF349433D444}" type="datetime'''''''''9''2''''''''''.''''''4''%'''''''''''''''''">
              <a:rPr lang="en-US" altLang="en-US" sz="1600" smtClean="0"/>
              <a:pPr/>
              <a:t>92.4%</a:t>
            </a:fld>
            <a:endParaRPr lang="en-US" sz="1600" dirty="0">
              <a:sym typeface="+mn-lt"/>
            </a:endParaRPr>
          </a:p>
        </p:txBody>
      </p:sp>
      <p:sp>
        <p:nvSpPr>
          <p:cNvPr id="114" name="Text Placeholder 2">
            <a:extLst>
              <a:ext uri="{FF2B5EF4-FFF2-40B4-BE49-F238E27FC236}">
                <a16:creationId xmlns:a16="http://schemas.microsoft.com/office/drawing/2014/main" id="{0306395A-6879-4E93-B24E-067F88AC1D69}"/>
              </a:ext>
            </a:extLst>
          </p:cNvPr>
          <p:cNvSpPr>
            <a:spLocks noGrp="1"/>
          </p:cNvSpPr>
          <p:nvPr>
            <p:custDataLst>
              <p:tags r:id="rId42"/>
            </p:custDataLst>
          </p:nvPr>
        </p:nvSpPr>
        <p:spPr bwMode="gray">
          <a:xfrm>
            <a:off x="2795712" y="4093871"/>
            <a:ext cx="542925" cy="219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8575" tIns="0" rIns="28575"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94F1271-CA24-494C-A760-CD876188568D}" type="datetime'''''''''''''''9''''''''''''''1''''''''''.2''%'''''">
              <a:rPr lang="en-US" altLang="en-US" sz="1600" smtClean="0"/>
              <a:pPr/>
              <a:t>91.2%</a:t>
            </a:fld>
            <a:endParaRPr lang="en-US" sz="1600" dirty="0">
              <a:sym typeface="+mn-lt"/>
            </a:endParaRPr>
          </a:p>
        </p:txBody>
      </p:sp>
      <p:sp>
        <p:nvSpPr>
          <p:cNvPr id="142" name="Speech Bubble: Rectangle 141">
            <a:extLst>
              <a:ext uri="{FF2B5EF4-FFF2-40B4-BE49-F238E27FC236}">
                <a16:creationId xmlns:a16="http://schemas.microsoft.com/office/drawing/2014/main" id="{7300F646-DF0A-4507-835C-2474C2702EED}"/>
              </a:ext>
            </a:extLst>
          </p:cNvPr>
          <p:cNvSpPr/>
          <p:nvPr/>
        </p:nvSpPr>
        <p:spPr>
          <a:xfrm>
            <a:off x="1357519" y="2485860"/>
            <a:ext cx="1271275" cy="570271"/>
          </a:xfrm>
          <a:prstGeom prst="wedgeRectCallout">
            <a:avLst>
              <a:gd name="adj1" fmla="val 55056"/>
              <a:gd name="adj2" fmla="val 120076"/>
            </a:avLst>
          </a:prstGeom>
          <a:solidFill>
            <a:schemeClr val="accent6">
              <a:lumMod val="20000"/>
              <a:lumOff val="80000"/>
              <a:alpha val="40000"/>
            </a:schemeClr>
          </a:solidFill>
          <a:ln>
            <a:solidFill>
              <a:schemeClr val="accent6"/>
            </a:solidFill>
          </a:ln>
        </p:spPr>
        <p:txBody>
          <a:bodyPr vert="horz" lIns="91440" tIns="36576" rIns="91440" bIns="36576" rtlCol="0" anchor="ctr">
            <a:noAutofit/>
          </a:bodyPr>
          <a:lstStyle/>
          <a:p>
            <a:pPr algn="ctr" defTabSz="457200"/>
            <a:r>
              <a:rPr lang="en-US" sz="1200" b="1" dirty="0">
                <a:solidFill>
                  <a:schemeClr val="tx1"/>
                </a:solidFill>
              </a:rPr>
              <a:t>Models that were rejected</a:t>
            </a:r>
          </a:p>
        </p:txBody>
      </p:sp>
      <p:sp>
        <p:nvSpPr>
          <p:cNvPr id="158" name="Speech Bubble: Rectangle 157">
            <a:extLst>
              <a:ext uri="{FF2B5EF4-FFF2-40B4-BE49-F238E27FC236}">
                <a16:creationId xmlns:a16="http://schemas.microsoft.com/office/drawing/2014/main" id="{99446FFB-886C-43BA-ACFF-47E9CB809C66}"/>
              </a:ext>
            </a:extLst>
          </p:cNvPr>
          <p:cNvSpPr/>
          <p:nvPr/>
        </p:nvSpPr>
        <p:spPr>
          <a:xfrm>
            <a:off x="4611969" y="1980558"/>
            <a:ext cx="1533209" cy="570271"/>
          </a:xfrm>
          <a:prstGeom prst="wedgeRectCallout">
            <a:avLst>
              <a:gd name="adj1" fmla="val 53912"/>
              <a:gd name="adj2" fmla="val 158186"/>
            </a:avLst>
          </a:prstGeom>
          <a:solidFill>
            <a:schemeClr val="accent2">
              <a:lumMod val="20000"/>
              <a:lumOff val="80000"/>
              <a:alpha val="40000"/>
            </a:schemeClr>
          </a:solidFill>
          <a:ln>
            <a:solidFill>
              <a:srgbClr val="00B050"/>
            </a:solidFill>
            <a:prstDash val="solid"/>
          </a:ln>
        </p:spPr>
        <p:txBody>
          <a:bodyPr vert="horz" lIns="91440" tIns="36576" rIns="91440" bIns="36576" rtlCol="0" anchor="ctr">
            <a:noAutofit/>
          </a:bodyPr>
          <a:lstStyle/>
          <a:p>
            <a:pPr algn="ctr" defTabSz="457200"/>
            <a:r>
              <a:rPr lang="en-US" sz="1200" b="1" dirty="0"/>
              <a:t>Models that were used in ensemble methods</a:t>
            </a:r>
          </a:p>
        </p:txBody>
      </p:sp>
      <p:sp>
        <p:nvSpPr>
          <p:cNvPr id="160" name="Speech Bubble: Rectangle 159">
            <a:extLst>
              <a:ext uri="{FF2B5EF4-FFF2-40B4-BE49-F238E27FC236}">
                <a16:creationId xmlns:a16="http://schemas.microsoft.com/office/drawing/2014/main" id="{E2252C02-5E29-461C-8C29-B708B8B92D7E}"/>
              </a:ext>
            </a:extLst>
          </p:cNvPr>
          <p:cNvSpPr/>
          <p:nvPr/>
        </p:nvSpPr>
        <p:spPr>
          <a:xfrm>
            <a:off x="10206090" y="1721294"/>
            <a:ext cx="1300307" cy="570271"/>
          </a:xfrm>
          <a:prstGeom prst="wedgeRectCallout">
            <a:avLst>
              <a:gd name="adj1" fmla="val -62933"/>
              <a:gd name="adj2" fmla="val 114165"/>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Final model selected</a:t>
            </a:r>
          </a:p>
        </p:txBody>
      </p:sp>
    </p:spTree>
    <p:extLst>
      <p:ext uri="{BB962C8B-B14F-4D97-AF65-F5344CB8AC3E}">
        <p14:creationId xmlns:p14="http://schemas.microsoft.com/office/powerpoint/2010/main" val="44634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a:extLst>
              <a:ext uri="{FF2B5EF4-FFF2-40B4-BE49-F238E27FC236}">
                <a16:creationId xmlns:a16="http://schemas.microsoft.com/office/drawing/2014/main" id="{B7E2212F-20D1-4C97-A277-10A04A6D56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6" imgW="425" imgH="424" progId="TCLayout.ActiveDocument.1">
                  <p:embed/>
                </p:oleObj>
              </mc:Choice>
              <mc:Fallback>
                <p:oleObj name="think-cell Slide" r:id="rId6" imgW="425" imgH="424" progId="TCLayout.ActiveDocument.1">
                  <p:embed/>
                  <p:pic>
                    <p:nvPicPr>
                      <p:cNvPr id="40" name="Object 39" hidden="1">
                        <a:extLst>
                          <a:ext uri="{FF2B5EF4-FFF2-40B4-BE49-F238E27FC236}">
                            <a16:creationId xmlns:a16="http://schemas.microsoft.com/office/drawing/2014/main" id="{B7E2212F-20D1-4C97-A277-10A04A6D560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9" name="Rectangle 38" hidden="1">
            <a:extLst>
              <a:ext uri="{FF2B5EF4-FFF2-40B4-BE49-F238E27FC236}">
                <a16:creationId xmlns:a16="http://schemas.microsoft.com/office/drawing/2014/main" id="{E42EBEED-CFFD-4349-B450-7F60A2448E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74" name="Trapezoid 73">
            <a:extLst>
              <a:ext uri="{FF2B5EF4-FFF2-40B4-BE49-F238E27FC236}">
                <a16:creationId xmlns:a16="http://schemas.microsoft.com/office/drawing/2014/main" id="{2B8AFBCD-0816-4590-A237-BA4EFF30EA75}"/>
              </a:ext>
              <a:ext uri="{C183D7F6-B498-43B3-948B-1728B52AA6E4}">
                <adec:decorative xmlns:adec="http://schemas.microsoft.com/office/drawing/2017/decorative" val="1"/>
              </a:ext>
            </a:extLst>
          </p:cNvPr>
          <p:cNvSpPr/>
          <p:nvPr/>
        </p:nvSpPr>
        <p:spPr>
          <a:xfrm rot="5400000">
            <a:off x="6732684" y="2707010"/>
            <a:ext cx="2644761" cy="1801845"/>
          </a:xfrm>
          <a:prstGeom prst="trapezoid">
            <a:avLst>
              <a:gd name="adj" fmla="val 23354"/>
            </a:avLst>
          </a:prstGeom>
          <a:solidFill>
            <a:srgbClr val="9BFFC8">
              <a:alpha val="20000"/>
            </a:srgbClr>
          </a:solidFill>
          <a:ln>
            <a:solidFill>
              <a:srgbClr val="00B050"/>
            </a:solidFill>
          </a:ln>
        </p:spPr>
        <p:txBody>
          <a:bodyPr vert="vert270" lIns="91440" tIns="36576" rIns="91440" bIns="36576" rtlCol="0" anchor="ctr">
            <a:noAutofit/>
          </a:bodyPr>
          <a:lstStyle/>
          <a:p>
            <a:pPr algn="ctr" defTabSz="457200"/>
            <a:r>
              <a:rPr lang="en-US" b="1" dirty="0">
                <a:solidFill>
                  <a:schemeClr val="tx1"/>
                </a:solidFill>
              </a:rPr>
              <a:t>Most Robust Model </a:t>
            </a:r>
          </a:p>
        </p:txBody>
      </p:sp>
      <p:sp>
        <p:nvSpPr>
          <p:cNvPr id="67" name="Trapezoid 66">
            <a:extLst>
              <a:ext uri="{FF2B5EF4-FFF2-40B4-BE49-F238E27FC236}">
                <a16:creationId xmlns:a16="http://schemas.microsoft.com/office/drawing/2014/main" id="{FA2FFF09-C427-4B68-921D-04B643834393}"/>
              </a:ext>
              <a:ext uri="{C183D7F6-B498-43B3-948B-1728B52AA6E4}">
                <adec:decorative xmlns:adec="http://schemas.microsoft.com/office/drawing/2017/decorative" val="1"/>
              </a:ext>
            </a:extLst>
          </p:cNvPr>
          <p:cNvSpPr/>
          <p:nvPr/>
        </p:nvSpPr>
        <p:spPr>
          <a:xfrm rot="5400000">
            <a:off x="-192048" y="1811209"/>
            <a:ext cx="5669280" cy="3583515"/>
          </a:xfrm>
          <a:prstGeom prst="trapezoid">
            <a:avLst>
              <a:gd name="adj" fmla="val 23354"/>
            </a:avLst>
          </a:prstGeom>
          <a:solidFill>
            <a:srgbClr val="9BFFC8">
              <a:alpha val="20000"/>
            </a:srgbClr>
          </a:solidFill>
          <a:ln>
            <a:solidFill>
              <a:srgbClr val="00B050"/>
            </a:solidFill>
          </a:ln>
        </p:spPr>
        <p:txBody>
          <a:bodyPr vert="horz" lIns="91440" tIns="36576" rIns="91440" bIns="36576" rtlCol="0" anchor="t">
            <a:noAutofit/>
          </a:bodyPr>
          <a:lstStyle/>
          <a:p>
            <a:pPr defTabSz="457200"/>
            <a:endParaRPr lang="en-US" dirty="0">
              <a:solidFill>
                <a:schemeClr val="tx1"/>
              </a:solidFill>
            </a:endParaRPr>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Ensemble Method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3" name="Text Placeholder 6">
            <a:extLst>
              <a:ext uri="{FF2B5EF4-FFF2-40B4-BE49-F238E27FC236}">
                <a16:creationId xmlns:a16="http://schemas.microsoft.com/office/drawing/2014/main" id="{2B3F2618-AD09-4D37-8514-F738E7753808}"/>
              </a:ext>
            </a:extLst>
          </p:cNvPr>
          <p:cNvSpPr txBox="1">
            <a:spLocks/>
          </p:cNvSpPr>
          <p:nvPr/>
        </p:nvSpPr>
        <p:spPr>
          <a:xfrm>
            <a:off x="9290603" y="2733927"/>
            <a:ext cx="2050564" cy="1738076"/>
          </a:xfrm>
          <a:prstGeom prst="rect">
            <a:avLst/>
          </a:prstGeom>
          <a:solidFill>
            <a:schemeClr val="accent6">
              <a:lumMod val="20000"/>
              <a:lumOff val="80000"/>
              <a:alpha val="40000"/>
            </a:schemeClr>
          </a:solidFill>
          <a:ln>
            <a:solidFill>
              <a:schemeClr val="accent6"/>
            </a:solidFill>
          </a:ln>
        </p:spPr>
        <p:txBody>
          <a:bodyPr vert="horz" lIns="91440" tIns="36576" rIns="91440" bIns="36576" rtlCol="0" anchor="t">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latin typeface="+mn-lt"/>
            </a:endParaRPr>
          </a:p>
        </p:txBody>
      </p:sp>
      <p:sp>
        <p:nvSpPr>
          <p:cNvPr id="55" name="Oval 54">
            <a:extLst>
              <a:ext uri="{FF2B5EF4-FFF2-40B4-BE49-F238E27FC236}">
                <a16:creationId xmlns:a16="http://schemas.microsoft.com/office/drawing/2014/main" id="{807143E6-A9CD-4848-BF4F-BE07A39570D1}"/>
              </a:ext>
            </a:extLst>
          </p:cNvPr>
          <p:cNvSpPr/>
          <p:nvPr/>
        </p:nvSpPr>
        <p:spPr>
          <a:xfrm>
            <a:off x="1120685" y="3103721"/>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Light-Gradient Boosting</a:t>
            </a:r>
          </a:p>
        </p:txBody>
      </p:sp>
      <p:sp>
        <p:nvSpPr>
          <p:cNvPr id="57" name="Oval 56">
            <a:extLst>
              <a:ext uri="{FF2B5EF4-FFF2-40B4-BE49-F238E27FC236}">
                <a16:creationId xmlns:a16="http://schemas.microsoft.com/office/drawing/2014/main" id="{D3120356-C66B-4B7D-85F6-BC04D50FFBC9}"/>
              </a:ext>
            </a:extLst>
          </p:cNvPr>
          <p:cNvSpPr/>
          <p:nvPr/>
        </p:nvSpPr>
        <p:spPr>
          <a:xfrm>
            <a:off x="2590670" y="4007643"/>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Adaptive</a:t>
            </a:r>
          </a:p>
          <a:p>
            <a:pPr algn="ctr"/>
            <a:r>
              <a:rPr lang="en-US" b="1" dirty="0">
                <a:solidFill>
                  <a:schemeClr val="tx1"/>
                </a:solidFill>
              </a:rPr>
              <a:t>Boosting</a:t>
            </a:r>
          </a:p>
        </p:txBody>
      </p:sp>
      <p:sp>
        <p:nvSpPr>
          <p:cNvPr id="58" name="Oval 57">
            <a:extLst>
              <a:ext uri="{FF2B5EF4-FFF2-40B4-BE49-F238E27FC236}">
                <a16:creationId xmlns:a16="http://schemas.microsoft.com/office/drawing/2014/main" id="{0CDEDE82-3A52-4332-A47D-1DD1182BFE9A}"/>
              </a:ext>
            </a:extLst>
          </p:cNvPr>
          <p:cNvSpPr/>
          <p:nvPr/>
        </p:nvSpPr>
        <p:spPr>
          <a:xfrm>
            <a:off x="2590670" y="2199799"/>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Gradient</a:t>
            </a:r>
          </a:p>
          <a:p>
            <a:pPr algn="ctr"/>
            <a:r>
              <a:rPr lang="en-US" b="1" dirty="0">
                <a:solidFill>
                  <a:schemeClr val="tx1"/>
                </a:solidFill>
              </a:rPr>
              <a:t>Boosting</a:t>
            </a:r>
          </a:p>
        </p:txBody>
      </p:sp>
      <p:sp>
        <p:nvSpPr>
          <p:cNvPr id="66" name="Oval 65">
            <a:extLst>
              <a:ext uri="{FF2B5EF4-FFF2-40B4-BE49-F238E27FC236}">
                <a16:creationId xmlns:a16="http://schemas.microsoft.com/office/drawing/2014/main" id="{0432FC32-7D36-40CE-B1AF-0604F37C33A3}"/>
              </a:ext>
            </a:extLst>
          </p:cNvPr>
          <p:cNvSpPr/>
          <p:nvPr/>
        </p:nvSpPr>
        <p:spPr>
          <a:xfrm>
            <a:off x="1120685" y="1295877"/>
            <a:ext cx="1554480" cy="155448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XG-Boost</a:t>
            </a:r>
          </a:p>
        </p:txBody>
      </p:sp>
      <p:sp>
        <p:nvSpPr>
          <p:cNvPr id="69" name="Trapezoid 68">
            <a:extLst>
              <a:ext uri="{FF2B5EF4-FFF2-40B4-BE49-F238E27FC236}">
                <a16:creationId xmlns:a16="http://schemas.microsoft.com/office/drawing/2014/main" id="{272CE91D-DCA2-4A92-BC1D-5F6E64EAF3A0}"/>
              </a:ext>
              <a:ext uri="{C183D7F6-B498-43B3-948B-1728B52AA6E4}">
                <adec:decorative xmlns:adec="http://schemas.microsoft.com/office/drawing/2017/decorative" val="1"/>
              </a:ext>
            </a:extLst>
          </p:cNvPr>
          <p:cNvSpPr/>
          <p:nvPr/>
        </p:nvSpPr>
        <p:spPr>
          <a:xfrm rot="5400000">
            <a:off x="3858149" y="2577694"/>
            <a:ext cx="3872195" cy="2050561"/>
          </a:xfrm>
          <a:prstGeom prst="trapezoid">
            <a:avLst>
              <a:gd name="adj" fmla="val 23354"/>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r>
              <a:rPr lang="en-US" sz="1600" b="1" dirty="0">
                <a:solidFill>
                  <a:schemeClr val="tx1"/>
                </a:solidFill>
              </a:rPr>
              <a:t>Ensemble:</a:t>
            </a:r>
          </a:p>
          <a:p>
            <a:pPr algn="ctr"/>
            <a:r>
              <a:rPr lang="en-US" sz="1600" dirty="0">
                <a:solidFill>
                  <a:schemeClr val="tx1"/>
                </a:solidFill>
              </a:rPr>
              <a:t>Used the four </a:t>
            </a:r>
          </a:p>
        </p:txBody>
      </p:sp>
      <p:sp>
        <p:nvSpPr>
          <p:cNvPr id="71" name="Oval 70">
            <a:extLst>
              <a:ext uri="{FF2B5EF4-FFF2-40B4-BE49-F238E27FC236}">
                <a16:creationId xmlns:a16="http://schemas.microsoft.com/office/drawing/2014/main" id="{3DFE54E3-9777-4CAA-BE08-EA1CF242584A}"/>
              </a:ext>
            </a:extLst>
          </p:cNvPr>
          <p:cNvSpPr/>
          <p:nvPr/>
        </p:nvSpPr>
        <p:spPr>
          <a:xfrm>
            <a:off x="5033626" y="2073117"/>
            <a:ext cx="1554480" cy="155448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Stacking CV Classifier</a:t>
            </a:r>
          </a:p>
        </p:txBody>
      </p:sp>
      <p:sp>
        <p:nvSpPr>
          <p:cNvPr id="73" name="TextBox 72">
            <a:extLst>
              <a:ext uri="{FF2B5EF4-FFF2-40B4-BE49-F238E27FC236}">
                <a16:creationId xmlns:a16="http://schemas.microsoft.com/office/drawing/2014/main" id="{17E49866-2B51-41FF-A066-B8F990C26C75}"/>
              </a:ext>
            </a:extLst>
          </p:cNvPr>
          <p:cNvSpPr txBox="1"/>
          <p:nvPr/>
        </p:nvSpPr>
        <p:spPr>
          <a:xfrm>
            <a:off x="9469611" y="3598100"/>
            <a:ext cx="1463040" cy="861774"/>
          </a:xfrm>
          <a:prstGeom prst="rect">
            <a:avLst/>
          </a:prstGeom>
          <a:noFill/>
        </p:spPr>
        <p:txBody>
          <a:bodyPr wrap="square" rtlCol="0">
            <a:no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dirty="0"/>
              <a:t>95.47% </a:t>
            </a:r>
          </a:p>
          <a:p>
            <a:r>
              <a:rPr lang="en-US" sz="1800" b="0" dirty="0">
                <a:solidFill>
                  <a:schemeClr val="tx1"/>
                </a:solidFill>
              </a:rPr>
              <a:t>AUC (public)</a:t>
            </a:r>
            <a:r>
              <a:rPr lang="en-US" sz="1800" b="0" baseline="30000" dirty="0">
                <a:solidFill>
                  <a:schemeClr val="tx1"/>
                </a:solidFill>
              </a:rPr>
              <a:t>2</a:t>
            </a:r>
          </a:p>
        </p:txBody>
      </p:sp>
      <p:sp>
        <p:nvSpPr>
          <p:cNvPr id="19" name="TextBox 18">
            <a:extLst>
              <a:ext uri="{FF2B5EF4-FFF2-40B4-BE49-F238E27FC236}">
                <a16:creationId xmlns:a16="http://schemas.microsoft.com/office/drawing/2014/main" id="{DBB1AE5F-5985-4202-83CA-B9E4B3C5670A}"/>
              </a:ext>
            </a:extLst>
          </p:cNvPr>
          <p:cNvSpPr txBox="1"/>
          <p:nvPr/>
        </p:nvSpPr>
        <p:spPr>
          <a:xfrm>
            <a:off x="545912" y="6467445"/>
            <a:ext cx="4487714" cy="400110"/>
          </a:xfrm>
          <a:prstGeom prst="rect">
            <a:avLst/>
          </a:prstGeom>
          <a:noFill/>
        </p:spPr>
        <p:txBody>
          <a:bodyPr wrap="square" rtlCol="0">
            <a:sp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sz="1000" b="0" dirty="0">
                <a:solidFill>
                  <a:schemeClr val="tx1"/>
                </a:solidFill>
              </a:rPr>
              <a:t>1. Based on the test dataset used for Kaggle’s private leaderboard</a:t>
            </a:r>
          </a:p>
          <a:p>
            <a:r>
              <a:rPr lang="en-US" sz="1000" b="0" dirty="0">
                <a:solidFill>
                  <a:schemeClr val="tx1"/>
                </a:solidFill>
              </a:rPr>
              <a:t>2. Based on the test dataset used for Kaggle’s public leaderboard</a:t>
            </a:r>
            <a:endParaRPr lang="en-US" sz="1000" b="0" baseline="30000" dirty="0">
              <a:solidFill>
                <a:schemeClr val="tx1"/>
              </a:solidFill>
            </a:endParaRPr>
          </a:p>
        </p:txBody>
      </p:sp>
      <p:sp>
        <p:nvSpPr>
          <p:cNvPr id="21" name="Speech Bubble: Rectangle 20">
            <a:extLst>
              <a:ext uri="{FF2B5EF4-FFF2-40B4-BE49-F238E27FC236}">
                <a16:creationId xmlns:a16="http://schemas.microsoft.com/office/drawing/2014/main" id="{4958CEA8-B30C-43C0-997F-6BF7DE0F60DE}"/>
              </a:ext>
            </a:extLst>
          </p:cNvPr>
          <p:cNvSpPr/>
          <p:nvPr/>
        </p:nvSpPr>
        <p:spPr>
          <a:xfrm>
            <a:off x="7164229" y="5246425"/>
            <a:ext cx="3228468" cy="961923"/>
          </a:xfrm>
          <a:prstGeom prst="wedgeRectCallout">
            <a:avLst>
              <a:gd name="adj1" fmla="val 1803"/>
              <a:gd name="adj2" fmla="val -91993"/>
            </a:avLst>
          </a:prstGeom>
          <a:solidFill>
            <a:schemeClr val="accent5">
              <a:lumMod val="20000"/>
              <a:lumOff val="80000"/>
              <a:alpha val="35000"/>
            </a:schemeClr>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We selected the model that had the least variability in results when applied on validation dataset and on the public test dataset</a:t>
            </a:r>
          </a:p>
        </p:txBody>
      </p:sp>
      <p:sp>
        <p:nvSpPr>
          <p:cNvPr id="22" name="Speech Bubble: Rectangle 21">
            <a:extLst>
              <a:ext uri="{FF2B5EF4-FFF2-40B4-BE49-F238E27FC236}">
                <a16:creationId xmlns:a16="http://schemas.microsoft.com/office/drawing/2014/main" id="{33DB1C57-E0C2-426A-958E-3C72B1652406}"/>
              </a:ext>
            </a:extLst>
          </p:cNvPr>
          <p:cNvSpPr/>
          <p:nvPr/>
        </p:nvSpPr>
        <p:spPr>
          <a:xfrm>
            <a:off x="5503051" y="1028622"/>
            <a:ext cx="1661178" cy="580611"/>
          </a:xfrm>
          <a:prstGeom prst="wedgeRectCallout">
            <a:avLst>
              <a:gd name="adj1" fmla="val -47072"/>
              <a:gd name="adj2" fmla="val 73199"/>
            </a:avLst>
          </a:prstGeom>
          <a:solidFill>
            <a:schemeClr val="accent5">
              <a:lumMod val="20000"/>
              <a:lumOff val="80000"/>
              <a:alpha val="35000"/>
            </a:schemeClr>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XG Boost used at the Meta Classifier</a:t>
            </a:r>
          </a:p>
        </p:txBody>
      </p:sp>
      <p:sp>
        <p:nvSpPr>
          <p:cNvPr id="23" name="TextBox 22">
            <a:extLst>
              <a:ext uri="{FF2B5EF4-FFF2-40B4-BE49-F238E27FC236}">
                <a16:creationId xmlns:a16="http://schemas.microsoft.com/office/drawing/2014/main" id="{81D87776-62CF-4019-BC2A-A90693387CB2}"/>
              </a:ext>
            </a:extLst>
          </p:cNvPr>
          <p:cNvSpPr txBox="1"/>
          <p:nvPr/>
        </p:nvSpPr>
        <p:spPr>
          <a:xfrm>
            <a:off x="9469611" y="2753101"/>
            <a:ext cx="1554480" cy="861774"/>
          </a:xfrm>
          <a:prstGeom prst="rect">
            <a:avLst/>
          </a:prstGeom>
          <a:noFill/>
        </p:spPr>
        <p:txBody>
          <a:bodyPr wrap="square" rtlCol="0">
            <a:noAutofit/>
          </a:bodyPr>
          <a:lstStyle>
            <a:defPPr>
              <a:defRPr lang="en-US"/>
            </a:defPPr>
            <a:lvl1pPr>
              <a:defRPr sz="3200" b="1">
                <a:solidFill>
                  <a:schemeClr val="accent5"/>
                </a:solidFill>
                <a:latin typeface="Calibri" panose="020F0502020204030204" pitchFamily="34" charset="0"/>
                <a:cs typeface="Calibri" panose="020F0502020204030204" pitchFamily="34" charset="0"/>
              </a:defRPr>
            </a:lvl1pPr>
          </a:lstStyle>
          <a:p>
            <a:r>
              <a:rPr lang="en-US" dirty="0"/>
              <a:t>96.25% </a:t>
            </a:r>
          </a:p>
          <a:p>
            <a:r>
              <a:rPr lang="en-US" sz="1800" b="0" dirty="0">
                <a:solidFill>
                  <a:schemeClr val="tx1"/>
                </a:solidFill>
              </a:rPr>
              <a:t>AUC (private)</a:t>
            </a:r>
            <a:r>
              <a:rPr lang="en-US" sz="1800" b="0" baseline="30000" dirty="0">
                <a:solidFill>
                  <a:schemeClr val="tx1"/>
                </a:solidFill>
              </a:rPr>
              <a:t>1</a:t>
            </a:r>
          </a:p>
        </p:txBody>
      </p:sp>
    </p:spTree>
    <p:extLst>
      <p:ext uri="{BB962C8B-B14F-4D97-AF65-F5344CB8AC3E}">
        <p14:creationId xmlns:p14="http://schemas.microsoft.com/office/powerpoint/2010/main" val="321969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Object 176" hidden="1">
            <a:extLst>
              <a:ext uri="{FF2B5EF4-FFF2-40B4-BE49-F238E27FC236}">
                <a16:creationId xmlns:a16="http://schemas.microsoft.com/office/drawing/2014/main" id="{50975FA5-6E13-4AD8-A0E2-503AB29D08D1}"/>
              </a:ext>
            </a:extLst>
          </p:cNvPr>
          <p:cNvGraphicFramePr>
            <a:graphicFrameLocks noChangeAspect="1"/>
          </p:cNvGraphicFramePr>
          <p:nvPr>
            <p:custDataLst>
              <p:tags r:id="rId2"/>
            </p:custDataLst>
            <p:extLst>
              <p:ext uri="{D42A27DB-BD31-4B8C-83A1-F6EECF244321}">
                <p14:modId xmlns:p14="http://schemas.microsoft.com/office/powerpoint/2010/main" val="2522104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6" imgW="425" imgH="424" progId="TCLayout.ActiveDocument.1">
                  <p:embed/>
                </p:oleObj>
              </mc:Choice>
              <mc:Fallback>
                <p:oleObj name="think-cell Slide" r:id="rId6" imgW="425" imgH="424" progId="TCLayout.ActiveDocument.1">
                  <p:embed/>
                  <p:pic>
                    <p:nvPicPr>
                      <p:cNvPr id="177" name="Object 176" hidden="1">
                        <a:extLst>
                          <a:ext uri="{FF2B5EF4-FFF2-40B4-BE49-F238E27FC236}">
                            <a16:creationId xmlns:a16="http://schemas.microsoft.com/office/drawing/2014/main" id="{50975FA5-6E13-4AD8-A0E2-503AB29D08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6" name="Rectangle 175" hidden="1">
            <a:extLst>
              <a:ext uri="{FF2B5EF4-FFF2-40B4-BE49-F238E27FC236}">
                <a16:creationId xmlns:a16="http://schemas.microsoft.com/office/drawing/2014/main" id="{A4CFF22E-F639-4034-9A5E-EDE0E5300B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4400" dirty="0">
              <a:latin typeface="Century Gothic" panose="020B0502020202020204" pitchFamily="34" charset="0"/>
              <a:ea typeface="+mj-ea"/>
              <a:cs typeface="+mj-cs"/>
              <a:sym typeface="Century Gothic" panose="020B0502020202020204" pitchFamily="34" charset="0"/>
            </a:endParaRPr>
          </a:p>
        </p:txBody>
      </p:sp>
      <p:sp>
        <p:nvSpPr>
          <p:cNvPr id="99" name="Trapezoid 98">
            <a:extLst>
              <a:ext uri="{FF2B5EF4-FFF2-40B4-BE49-F238E27FC236}">
                <a16:creationId xmlns:a16="http://schemas.microsoft.com/office/drawing/2014/main" id="{FB3AB2DD-8448-4230-A16A-C92335D24B2D}"/>
              </a:ext>
              <a:ext uri="{C183D7F6-B498-43B3-948B-1728B52AA6E4}">
                <adec:decorative xmlns:adec="http://schemas.microsoft.com/office/drawing/2017/decorative" val="1"/>
              </a:ext>
            </a:extLst>
          </p:cNvPr>
          <p:cNvSpPr/>
          <p:nvPr/>
        </p:nvSpPr>
        <p:spPr>
          <a:xfrm rot="5400000">
            <a:off x="7142110" y="2946440"/>
            <a:ext cx="4685355" cy="174567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Trapezoid 42">
            <a:hlinkClick r:id="rId8" action="ppaction://hlinksldjump"/>
            <a:extLst>
              <a:ext uri="{FF2B5EF4-FFF2-40B4-BE49-F238E27FC236}">
                <a16:creationId xmlns:a16="http://schemas.microsoft.com/office/drawing/2014/main" id="{C8A7A471-A508-4C6D-A1A5-B52F3AF4BBE8}"/>
              </a:ext>
              <a:ext uri="{C183D7F6-B498-43B3-948B-1728B52AA6E4}">
                <adec:decorative xmlns:adec="http://schemas.microsoft.com/office/drawing/2017/decorative" val="1"/>
              </a:ext>
            </a:extLst>
          </p:cNvPr>
          <p:cNvSpPr/>
          <p:nvPr/>
        </p:nvSpPr>
        <p:spPr>
          <a:xfrm rot="5400000">
            <a:off x="285490" y="2946437"/>
            <a:ext cx="4685355" cy="174567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Solution Process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4" name="Trapezoid 73">
            <a:hlinkClick r:id="rId9" action="ppaction://hlinksldjump"/>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2563825" y="2946437"/>
            <a:ext cx="4685355" cy="174567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4856570" y="2946437"/>
            <a:ext cx="4685355" cy="174567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2" name="Rectangle 91">
            <a:extLst>
              <a:ext uri="{FF2B5EF4-FFF2-40B4-BE49-F238E27FC236}">
                <a16:creationId xmlns:a16="http://schemas.microsoft.com/office/drawing/2014/main" id="{A69BDC62-882D-49FD-B60A-05F493B04723}"/>
              </a:ext>
            </a:extLst>
          </p:cNvPr>
          <p:cNvSpPr/>
          <p:nvPr/>
        </p:nvSpPr>
        <p:spPr>
          <a:xfrm>
            <a:off x="210924" y="1667264"/>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N=1,000</a:t>
            </a:r>
            <a:r>
              <a:rPr lang="en-US" sz="1200" i="1" dirty="0">
                <a:solidFill>
                  <a:schemeClr val="tx1">
                    <a:lumMod val="75000"/>
                    <a:lumOff val="25000"/>
                  </a:schemeClr>
                </a:solidFill>
                <a:cs typeface="Segoe UI" panose="020B0502040204020203" pitchFamily="34" charset="0"/>
              </a:rPr>
              <a:t> 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sp>
        <p:nvSpPr>
          <p:cNvPr id="98" name="Rectangle 97">
            <a:extLst>
              <a:ext uri="{FF2B5EF4-FFF2-40B4-BE49-F238E27FC236}">
                <a16:creationId xmlns:a16="http://schemas.microsoft.com/office/drawing/2014/main" id="{2461A629-6082-42BB-BDF8-E959614C9639}"/>
              </a:ext>
            </a:extLst>
          </p:cNvPr>
          <p:cNvSpPr/>
          <p:nvPr/>
        </p:nvSpPr>
        <p:spPr>
          <a:xfrm>
            <a:off x="6578730" y="3638544"/>
            <a:ext cx="1306707" cy="276999"/>
          </a:xfrm>
          <a:prstGeom prst="rect">
            <a:avLst/>
          </a:prstGeom>
        </p:spPr>
        <p:txBody>
          <a:bodyPr wrap="square" lIns="0" tIns="0" rIns="0" bIns="0" anchor="ctr">
            <a:spAutoFit/>
          </a:bodyPr>
          <a:lstStyle/>
          <a:p>
            <a:pPr algn="ctr"/>
            <a:r>
              <a:rPr lang="en-US" b="1" dirty="0">
                <a:solidFill>
                  <a:schemeClr val="bg1"/>
                </a:solidFill>
              </a:rPr>
              <a:t>Modeling</a:t>
            </a:r>
          </a:p>
        </p:txBody>
      </p:sp>
      <p:sp>
        <p:nvSpPr>
          <p:cNvPr id="100" name="Rectangle 99">
            <a:extLst>
              <a:ext uri="{FF2B5EF4-FFF2-40B4-BE49-F238E27FC236}">
                <a16:creationId xmlns:a16="http://schemas.microsoft.com/office/drawing/2014/main" id="{B38DB754-1414-4CF5-ADEE-2379FBEC8A6A}"/>
              </a:ext>
            </a:extLst>
          </p:cNvPr>
          <p:cNvSpPr/>
          <p:nvPr/>
        </p:nvSpPr>
        <p:spPr>
          <a:xfrm>
            <a:off x="8904310" y="3361546"/>
            <a:ext cx="1306707" cy="830997"/>
          </a:xfrm>
          <a:prstGeom prst="rect">
            <a:avLst/>
          </a:prstGeom>
        </p:spPr>
        <p:txBody>
          <a:bodyPr wrap="square" lIns="0" tIns="0" rIns="0" bIns="0" anchor="ctr">
            <a:spAutoFit/>
          </a:bodyPr>
          <a:lstStyle/>
          <a:p>
            <a:pPr algn="ctr"/>
            <a:r>
              <a:rPr lang="en-US" b="1" dirty="0">
                <a:solidFill>
                  <a:schemeClr val="bg1"/>
                </a:solidFill>
              </a:rPr>
              <a:t>Performance Evaluation</a:t>
            </a:r>
          </a:p>
          <a:p>
            <a:pPr algn="ctr"/>
            <a:r>
              <a:rPr lang="en-US" b="1" dirty="0">
                <a:solidFill>
                  <a:schemeClr val="bg1"/>
                </a:solidFill>
              </a:rPr>
              <a:t>(AUC score)</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3507453" y="2719237"/>
            <a:ext cx="48682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5824378" y="2719237"/>
            <a:ext cx="48682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5728C05E-8270-4E36-82E8-9C633EB2DD93}"/>
              </a:ext>
            </a:extLst>
          </p:cNvPr>
          <p:cNvSpPr/>
          <p:nvPr/>
        </p:nvSpPr>
        <p:spPr>
          <a:xfrm>
            <a:off x="4166928" y="3542273"/>
            <a:ext cx="1479151" cy="553998"/>
          </a:xfrm>
          <a:prstGeom prst="rect">
            <a:avLst/>
          </a:prstGeom>
        </p:spPr>
        <p:txBody>
          <a:bodyPr wrap="square" lIns="0" tIns="0" rIns="0" bIns="0" anchor="ctr">
            <a:spAutoFit/>
          </a:bodyPr>
          <a:lstStyle/>
          <a:p>
            <a:pPr algn="ctr"/>
            <a:r>
              <a:rPr lang="en-US" b="1" dirty="0">
                <a:solidFill>
                  <a:schemeClr val="bg1"/>
                </a:solidFill>
              </a:rPr>
              <a:t>Data Transformation</a:t>
            </a:r>
          </a:p>
        </p:txBody>
      </p:sp>
      <p:sp>
        <p:nvSpPr>
          <p:cNvPr id="45" name="Rectangle 44">
            <a:extLst>
              <a:ext uri="{FF2B5EF4-FFF2-40B4-BE49-F238E27FC236}">
                <a16:creationId xmlns:a16="http://schemas.microsoft.com/office/drawing/2014/main" id="{7B14A588-1B32-4A2E-B489-B96BEDF92154}"/>
              </a:ext>
            </a:extLst>
          </p:cNvPr>
          <p:cNvSpPr/>
          <p:nvPr/>
        </p:nvSpPr>
        <p:spPr>
          <a:xfrm>
            <a:off x="157512" y="2353477"/>
            <a:ext cx="109728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Training Dataset</a:t>
            </a:r>
          </a:p>
        </p:txBody>
      </p:sp>
      <p:cxnSp>
        <p:nvCxnSpPr>
          <p:cNvPr id="52" name="Straight Arrow Connector 51">
            <a:extLst>
              <a:ext uri="{FF2B5EF4-FFF2-40B4-BE49-F238E27FC236}">
                <a16:creationId xmlns:a16="http://schemas.microsoft.com/office/drawing/2014/main" id="{40494D68-BDCE-43AD-835E-D117D58CD77F}"/>
              </a:ext>
              <a:ext uri="{C183D7F6-B498-43B3-948B-1728B52AA6E4}">
                <adec:decorative xmlns:adec="http://schemas.microsoft.com/office/drawing/2017/decorative" val="1"/>
              </a:ext>
            </a:extLst>
          </p:cNvPr>
          <p:cNvCxnSpPr>
            <a:cxnSpLocks/>
          </p:cNvCxnSpPr>
          <p:nvPr/>
        </p:nvCxnSpPr>
        <p:spPr>
          <a:xfrm>
            <a:off x="1215463" y="2719237"/>
            <a:ext cx="40233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A639969E-7625-44EA-BD67-624BE06D78FB}"/>
              </a:ext>
            </a:extLst>
          </p:cNvPr>
          <p:cNvSpPr/>
          <p:nvPr/>
        </p:nvSpPr>
        <p:spPr>
          <a:xfrm>
            <a:off x="210924" y="4849296"/>
            <a:ext cx="990456" cy="592470"/>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N=500 </a:t>
            </a:r>
            <a:r>
              <a:rPr lang="en-US" sz="1200" i="1" dirty="0">
                <a:solidFill>
                  <a:schemeClr val="tx1">
                    <a:lumMod val="75000"/>
                    <a:lumOff val="25000"/>
                  </a:schemeClr>
                </a:solidFill>
                <a:cs typeface="Segoe UI" panose="020B0502040204020203" pitchFamily="34" charset="0"/>
              </a:rPr>
              <a:t>observations</a:t>
            </a:r>
          </a:p>
          <a:p>
            <a:pPr algn="ctr">
              <a:spcBef>
                <a:spcPts val="300"/>
              </a:spcBef>
            </a:pPr>
            <a:r>
              <a:rPr lang="en-US" sz="1200" i="1" dirty="0">
                <a:solidFill>
                  <a:schemeClr val="tx1">
                    <a:lumMod val="75000"/>
                    <a:lumOff val="25000"/>
                  </a:schemeClr>
                </a:solidFill>
                <a:cs typeface="Segoe UI" panose="020B0502040204020203" pitchFamily="34" charset="0"/>
              </a:rPr>
              <a:t>X=64 predictors</a:t>
            </a:r>
          </a:p>
        </p:txBody>
      </p:sp>
      <p:sp>
        <p:nvSpPr>
          <p:cNvPr id="165" name="Rectangle 164">
            <a:extLst>
              <a:ext uri="{FF2B5EF4-FFF2-40B4-BE49-F238E27FC236}">
                <a16:creationId xmlns:a16="http://schemas.microsoft.com/office/drawing/2014/main" id="{E0F2B972-58EA-4A06-A5A4-D82F157E5CE1}"/>
              </a:ext>
            </a:extLst>
          </p:cNvPr>
          <p:cNvSpPr/>
          <p:nvPr/>
        </p:nvSpPr>
        <p:spPr>
          <a:xfrm>
            <a:off x="157512" y="5492832"/>
            <a:ext cx="1097280" cy="73152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t>Test Dataset</a:t>
            </a:r>
          </a:p>
        </p:txBody>
      </p:sp>
      <p:sp>
        <p:nvSpPr>
          <p:cNvPr id="66" name="Rectangle 65">
            <a:extLst>
              <a:ext uri="{FF2B5EF4-FFF2-40B4-BE49-F238E27FC236}">
                <a16:creationId xmlns:a16="http://schemas.microsoft.com/office/drawing/2014/main" id="{B2205EEA-137F-4088-9B48-4FEC25965233}"/>
              </a:ext>
            </a:extLst>
          </p:cNvPr>
          <p:cNvSpPr/>
          <p:nvPr/>
        </p:nvSpPr>
        <p:spPr>
          <a:xfrm>
            <a:off x="1841348" y="3542273"/>
            <a:ext cx="1479151" cy="553998"/>
          </a:xfrm>
          <a:prstGeom prst="rect">
            <a:avLst/>
          </a:prstGeom>
        </p:spPr>
        <p:txBody>
          <a:bodyPr wrap="square" lIns="0" tIns="0" rIns="0" bIns="0" anchor="ctr">
            <a:spAutoFit/>
          </a:bodyPr>
          <a:lstStyle/>
          <a:p>
            <a:pPr algn="ctr"/>
            <a:r>
              <a:rPr lang="en-US" b="1" dirty="0">
                <a:solidFill>
                  <a:schemeClr val="bg1"/>
                </a:solidFill>
              </a:rPr>
              <a:t>Data Preparation</a:t>
            </a:r>
          </a:p>
        </p:txBody>
      </p:sp>
      <p:cxnSp>
        <p:nvCxnSpPr>
          <p:cNvPr id="72" name="Straight Arrow Connector 71">
            <a:extLst>
              <a:ext uri="{FF2B5EF4-FFF2-40B4-BE49-F238E27FC236}">
                <a16:creationId xmlns:a16="http://schemas.microsoft.com/office/drawing/2014/main" id="{EF919D28-73C2-44F7-8E25-F6A99DC2220E}"/>
              </a:ext>
              <a:ext uri="{C183D7F6-B498-43B3-948B-1728B52AA6E4}">
                <adec:decorative xmlns:adec="http://schemas.microsoft.com/office/drawing/2017/decorative" val="1"/>
              </a:ext>
            </a:extLst>
          </p:cNvPr>
          <p:cNvCxnSpPr>
            <a:cxnSpLocks/>
          </p:cNvCxnSpPr>
          <p:nvPr/>
        </p:nvCxnSpPr>
        <p:spPr>
          <a:xfrm>
            <a:off x="8105775" y="2719237"/>
            <a:ext cx="49046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374EF2DA-9F3E-4FC1-BC59-D9274D955A73}"/>
              </a:ext>
            </a:extLst>
          </p:cNvPr>
          <p:cNvSpPr/>
          <p:nvPr/>
        </p:nvSpPr>
        <p:spPr>
          <a:xfrm>
            <a:off x="10897491" y="1985818"/>
            <a:ext cx="1097280" cy="3713017"/>
          </a:xfrm>
          <a:prstGeom prst="rect">
            <a:avLst/>
          </a:prstGeom>
          <a:solidFill>
            <a:schemeClr val="accent5"/>
          </a:solidFill>
        </p:spPr>
        <p:txBody>
          <a:bodyPr vert="horz" wrap="square" lIns="91440" tIns="36576" rIns="91440" bIns="36576" rtlCol="0" anchor="ctr">
            <a:noAutofit/>
          </a:bodyPr>
          <a:lstStyle/>
          <a:p>
            <a:pPr algn="ctr" defTabSz="457200"/>
            <a:r>
              <a:rPr lang="en-US" sz="1600" i="1" dirty="0">
                <a:solidFill>
                  <a:schemeClr val="bg1"/>
                </a:solidFill>
                <a:latin typeface="+mj-lt"/>
              </a:rPr>
              <a:t>Final Output</a:t>
            </a:r>
          </a:p>
        </p:txBody>
      </p:sp>
      <p:cxnSp>
        <p:nvCxnSpPr>
          <p:cNvPr id="147" name="Straight Arrow Connector 146">
            <a:extLst>
              <a:ext uri="{FF2B5EF4-FFF2-40B4-BE49-F238E27FC236}">
                <a16:creationId xmlns:a16="http://schemas.microsoft.com/office/drawing/2014/main" id="{E1A92E36-65AF-4436-AF8C-EB5DD49828DD}"/>
              </a:ext>
              <a:ext uri="{C183D7F6-B498-43B3-948B-1728B52AA6E4}">
                <adec:decorative xmlns:adec="http://schemas.microsoft.com/office/drawing/2017/decorative" val="1"/>
              </a:ext>
            </a:extLst>
          </p:cNvPr>
          <p:cNvCxnSpPr>
            <a:cxnSpLocks/>
          </p:cNvCxnSpPr>
          <p:nvPr/>
        </p:nvCxnSpPr>
        <p:spPr>
          <a:xfrm>
            <a:off x="7232083" y="986186"/>
            <a:ext cx="0" cy="681078"/>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856FB47E-C9D8-4672-AC06-D0FA1F897F8A}"/>
              </a:ext>
              <a:ext uri="{C183D7F6-B498-43B3-948B-1728B52AA6E4}">
                <adec:decorative xmlns:adec="http://schemas.microsoft.com/office/drawing/2017/decorative" val="1"/>
              </a:ext>
            </a:extLst>
          </p:cNvPr>
          <p:cNvCxnSpPr>
            <a:cxnSpLocks/>
          </p:cNvCxnSpPr>
          <p:nvPr/>
        </p:nvCxnSpPr>
        <p:spPr>
          <a:xfrm>
            <a:off x="3453761" y="4363056"/>
            <a:ext cx="5212080" cy="0"/>
          </a:xfrm>
          <a:prstGeom prst="straightConnector1">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F51CE4E0-7549-401C-8FE1-C9303B14A480}"/>
              </a:ext>
            </a:extLst>
          </p:cNvPr>
          <p:cNvSpPr/>
          <p:nvPr/>
        </p:nvSpPr>
        <p:spPr>
          <a:xfrm>
            <a:off x="3255638" y="4389221"/>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Validation Dataset</a:t>
            </a:r>
            <a:endParaRPr lang="en-US" sz="1200" i="1" dirty="0">
              <a:solidFill>
                <a:schemeClr val="tx1">
                  <a:lumMod val="75000"/>
                  <a:lumOff val="25000"/>
                </a:schemeClr>
              </a:solidFill>
              <a:cs typeface="Segoe UI" panose="020B0502040204020203" pitchFamily="34" charset="0"/>
            </a:endParaRPr>
          </a:p>
        </p:txBody>
      </p:sp>
      <p:sp>
        <p:nvSpPr>
          <p:cNvPr id="168" name="Rectangle 167">
            <a:extLst>
              <a:ext uri="{FF2B5EF4-FFF2-40B4-BE49-F238E27FC236}">
                <a16:creationId xmlns:a16="http://schemas.microsoft.com/office/drawing/2014/main" id="{026F75BE-7100-4BBC-B2B8-B0E3C9D56DF8}"/>
              </a:ext>
            </a:extLst>
          </p:cNvPr>
          <p:cNvSpPr/>
          <p:nvPr/>
        </p:nvSpPr>
        <p:spPr>
          <a:xfrm>
            <a:off x="3255638" y="2267786"/>
            <a:ext cx="990456" cy="369332"/>
          </a:xfrm>
          <a:prstGeom prst="rect">
            <a:avLst/>
          </a:prstGeom>
        </p:spPr>
        <p:txBody>
          <a:bodyPr wrap="square" lIns="0" tIns="0" rIns="0" bIns="0" anchor="ctr">
            <a:spAutoFit/>
          </a:bodyPr>
          <a:lstStyle/>
          <a:p>
            <a:pPr algn="ctr"/>
            <a:r>
              <a:rPr lang="en-US" sz="1200" b="1" i="1" dirty="0">
                <a:solidFill>
                  <a:schemeClr val="tx1">
                    <a:lumMod val="75000"/>
                    <a:lumOff val="25000"/>
                  </a:schemeClr>
                </a:solidFill>
                <a:cs typeface="Segoe UI" panose="020B0502040204020203" pitchFamily="34" charset="0"/>
              </a:rPr>
              <a:t>Training Dataset</a:t>
            </a:r>
            <a:endParaRPr lang="en-US" sz="1200" i="1" dirty="0">
              <a:solidFill>
                <a:schemeClr val="tx1">
                  <a:lumMod val="75000"/>
                  <a:lumOff val="25000"/>
                </a:schemeClr>
              </a:solidFill>
              <a:cs typeface="Segoe UI" panose="020B0502040204020203" pitchFamily="34" charset="0"/>
            </a:endParaRPr>
          </a:p>
        </p:txBody>
      </p:sp>
      <p:cxnSp>
        <p:nvCxnSpPr>
          <p:cNvPr id="106" name="Straight Arrow Connector 105">
            <a:extLst>
              <a:ext uri="{FF2B5EF4-FFF2-40B4-BE49-F238E27FC236}">
                <a16:creationId xmlns:a16="http://schemas.microsoft.com/office/drawing/2014/main" id="{3320000C-3E00-4537-843A-5147871D43DA}"/>
              </a:ext>
              <a:ext uri="{C183D7F6-B498-43B3-948B-1728B52AA6E4}">
                <adec:decorative xmlns:adec="http://schemas.microsoft.com/office/drawing/2017/decorative" val="1"/>
              </a:ext>
            </a:extLst>
          </p:cNvPr>
          <p:cNvCxnSpPr>
            <a:cxnSpLocks/>
          </p:cNvCxnSpPr>
          <p:nvPr/>
        </p:nvCxnSpPr>
        <p:spPr>
          <a:xfrm>
            <a:off x="4906503" y="986186"/>
            <a:ext cx="0" cy="681078"/>
          </a:xfrm>
          <a:prstGeom prst="straightConnector1">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F0EB8E8-F853-47D5-80C0-64BECFEEE5A1}"/>
              </a:ext>
              <a:ext uri="{C183D7F6-B498-43B3-948B-1728B52AA6E4}">
                <adec:decorative xmlns:adec="http://schemas.microsoft.com/office/drawing/2017/decorative" val="1"/>
              </a:ext>
            </a:extLst>
          </p:cNvPr>
          <p:cNvCxnSpPr>
            <a:cxnSpLocks/>
          </p:cNvCxnSpPr>
          <p:nvPr/>
        </p:nvCxnSpPr>
        <p:spPr>
          <a:xfrm>
            <a:off x="2580925" y="986183"/>
            <a:ext cx="0" cy="681078"/>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A9F78B-F981-4897-8762-62EF03B2FE1B}"/>
              </a:ext>
            </a:extLst>
          </p:cNvPr>
          <p:cNvCxnSpPr>
            <a:cxnSpLocks/>
          </p:cNvCxnSpPr>
          <p:nvPr/>
        </p:nvCxnSpPr>
        <p:spPr>
          <a:xfrm flipV="1">
            <a:off x="2580923" y="965433"/>
            <a:ext cx="6894576" cy="2075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26A782-45EA-4532-92C6-16DCD63FD255}"/>
              </a:ext>
            </a:extLst>
          </p:cNvPr>
          <p:cNvCxnSpPr>
            <a:cxnSpLocks/>
            <a:stCxn id="99" idx="1"/>
          </p:cNvCxnSpPr>
          <p:nvPr/>
        </p:nvCxnSpPr>
        <p:spPr>
          <a:xfrm flipV="1">
            <a:off x="9484787" y="975808"/>
            <a:ext cx="0" cy="719000"/>
          </a:xfrm>
          <a:prstGeom prst="line">
            <a:avLst/>
          </a:prstGeom>
          <a:ln w="1905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8981F10-24A6-49D0-8958-C7D44A45CFF6}"/>
              </a:ext>
              <a:ext uri="{C183D7F6-B498-43B3-948B-1728B52AA6E4}">
                <adec:decorative xmlns:adec="http://schemas.microsoft.com/office/drawing/2017/decorative" val="1"/>
              </a:ext>
            </a:extLst>
          </p:cNvPr>
          <p:cNvCxnSpPr>
            <a:cxnSpLocks/>
          </p:cNvCxnSpPr>
          <p:nvPr/>
        </p:nvCxnSpPr>
        <p:spPr>
          <a:xfrm>
            <a:off x="10357624" y="3842326"/>
            <a:ext cx="51206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6008460C-887F-44A5-B7FF-F430DA9762DC}"/>
              </a:ext>
            </a:extLst>
          </p:cNvPr>
          <p:cNvCxnSpPr>
            <a:cxnSpLocks/>
            <a:stCxn id="165" idx="2"/>
            <a:endCxn id="101" idx="2"/>
          </p:cNvCxnSpPr>
          <p:nvPr/>
        </p:nvCxnSpPr>
        <p:spPr>
          <a:xfrm rot="5400000" flipH="1" flipV="1">
            <a:off x="5813382" y="591604"/>
            <a:ext cx="525517" cy="10739979"/>
          </a:xfrm>
          <a:prstGeom prst="bentConnector3">
            <a:avLst>
              <a:gd name="adj1" fmla="val -43500"/>
            </a:avLst>
          </a:prstGeom>
          <a:ln w="22225">
            <a:solidFill>
              <a:schemeClr val="tx2"/>
            </a:solidFill>
            <a:tailEnd type="arrow"/>
          </a:ln>
          <a:effectLst>
            <a:glow rad="254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85" name="Text Placeholder 6">
            <a:extLst>
              <a:ext uri="{FF2B5EF4-FFF2-40B4-BE49-F238E27FC236}">
                <a16:creationId xmlns:a16="http://schemas.microsoft.com/office/drawing/2014/main" id="{D5CF4199-53C8-4A91-BB27-B32159869D66}"/>
              </a:ext>
            </a:extLst>
          </p:cNvPr>
          <p:cNvSpPr txBox="1">
            <a:spLocks/>
          </p:cNvSpPr>
          <p:nvPr/>
        </p:nvSpPr>
        <p:spPr>
          <a:xfrm>
            <a:off x="8634729" y="749220"/>
            <a:ext cx="2197147" cy="501206"/>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Reiterate for improvement of the output</a:t>
            </a:r>
          </a:p>
        </p:txBody>
      </p:sp>
    </p:spTree>
    <p:extLst>
      <p:ext uri="{BB962C8B-B14F-4D97-AF65-F5344CB8AC3E}">
        <p14:creationId xmlns:p14="http://schemas.microsoft.com/office/powerpoint/2010/main" val="201820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C8B9F-3A21-463B-8A80-414D1A6E166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79564EE-85D2-4833-B479-CC55F93B10A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Baseline Models</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99B71E6-C548-433C-B07D-AA7E8D96912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F8BA223-258D-45ED-A533-5BBEE86AE7F6}"/>
              </a:ext>
            </a:extLst>
          </p:cNvPr>
          <p:cNvPicPr>
            <a:picLocks noChangeAspect="1"/>
          </p:cNvPicPr>
          <p:nvPr/>
        </p:nvPicPr>
        <p:blipFill rotWithShape="1">
          <a:blip r:embed="rId3"/>
          <a:srcRect l="18871" t="20071" r="30726" b="21291"/>
          <a:stretch/>
        </p:blipFill>
        <p:spPr>
          <a:xfrm>
            <a:off x="2101978" y="1006277"/>
            <a:ext cx="7988043" cy="5227375"/>
          </a:xfrm>
          <a:prstGeom prst="rect">
            <a:avLst/>
          </a:prstGeom>
          <a:ln>
            <a:solidFill>
              <a:schemeClr val="accent5"/>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457602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5060&quot;&gt;&lt;version val=&quot;2807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3&quot;&gt;&lt;elem m_fUsage=&quot;1.00000000000000000000E+00&quot;&gt;&lt;m_msothmcolidx val=&quot;0&quot;/&gt;&lt;m_rgb r=&quot;FD&quot; g=&quot;F2&quot; b=&quot;F0&quot;/&gt;&lt;m_nBrightness endver=&quot;26206&quot; val=&quot;0&quot;/&gt;&lt;/elem&gt;&lt;elem m_fUsage=&quot;9.00000000000000022204E-01&quot;&gt;&lt;m_msothmcolidx val=&quot;0&quot;/&gt;&lt;m_rgb r=&quot;00&quot; g=&quot;B0&quot; b=&quot;50&quot;/&gt;&lt;m_nBrightness endver=&quot;26206&quot; val=&quot;0&quot;/&gt;&lt;/elem&gt;&lt;elem m_fUsage=&quot;8.10000000000000053291E-01&quot;&gt;&lt;m_msothmcolidx val=&quot;0&quot;/&gt;&lt;m_rgb r=&quot;FC&quot; g=&quot;76&quot; b=&quot;7C&quot;/&gt;&lt;m_nBrightness endver=&quot;26206&quot;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kukShA.1hpjutFsx2cbe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xfRc_KPN.IC114YxC0KR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wlBK6ohpo4LXUWYsftUz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jqQgMQAj7wNDFooL8LktW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2kLta2CsBJva5IhnA.gcG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SCMIhqdkZtWdNI5i2mt.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YdMFj6.SkDZTaenTGiul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xET5UmX6QjUEPYOtQsTf7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BidwX6hfTWWxLyegohJPk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yKbkYCQtshgmLcnhzYf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LGe.bvsV1EqU2Hym76C1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p72I1ZxuuFwaAd.qTOiy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tdWoFuWPni5.IHgTr_7o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TISqAeiOFCxrJDmWT1Y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5QEiBjyDm2fdMCNE.f_v3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VyU7F3DiPL1U3dfJakmH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h_2BxhLEQGZWQHC1v01H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rA8A7nIhaILLFTZQYcyS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hkEPSVpGugEpbduUBqfl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AySwfOTj9MqC5_BPvmFQ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WyIBEoYXw5zT8.NovDV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bARanpDeR579ik6qOEVm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OKLc18oUlLIjSe5hLRr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7rHqAaW3s0agM_cGxcB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4T_RItuESvwXGCa7mAzMC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zPvXyyQlNhVC2oQjB2Qi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otaRIy2KrY1osVQXkbKi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y3oFFYnhHnPGrd5PWELpR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GKSZk06giDAPB._21HAZ4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k0cG9OAfjsPDTt_i8MoKO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6Ze8YYNSLy2VOeQZzcmhj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cbjO9gqL75_A2bx2LrU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vcX5WywjVNNnBccEZ.EYA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AYoZ8dgZMWcKZf2k8NWIG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_wGsbdLxXyzCvvo5CFWa9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ua613gbFQ_cBBzyVT7d_K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54eL0YoGylqEKTf2lMbYb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jTohhMeBPZAQJPTQy2R_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evLyX7V1LP8_iUakwJHJc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fBda_0R5O641rF9VogD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OZ50lSLKVC_K4CsspDlL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1uk12ICxKX6jkMZeXcu9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Y0.K0YH59MM3wniC3H5ug"/>
</p:tagLst>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www.w3.org/XML/1998/namespace"/>
    <ds:schemaRef ds:uri="71af3243-3dd4-4a8d-8c0d-dd76da1f02a5"/>
    <ds:schemaRef ds:uri="http://schemas.openxmlformats.org/package/2006/metadata/core-propertie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828</Words>
  <Application>Microsoft Office PowerPoint</Application>
  <PresentationFormat>Widescreen</PresentationFormat>
  <Paragraphs>222</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Century Gothic</vt:lpstr>
      <vt:lpstr>Segoe UI Light</vt:lpstr>
      <vt:lpstr>Wingdings</vt:lpstr>
      <vt:lpstr>Office Theme</vt:lpstr>
      <vt:lpstr>think-cell Slide</vt:lpstr>
      <vt:lpstr>Bankruptcy Prediction   Sp3</vt:lpstr>
      <vt:lpstr>Project analysis slide 10</vt:lpstr>
      <vt:lpstr>Project analysis slide 10</vt:lpstr>
      <vt:lpstr>Project analysis slide 10</vt:lpstr>
      <vt:lpstr>Project analysis slide 10</vt:lpstr>
      <vt:lpstr>Project analysis slide 10</vt:lpstr>
      <vt:lpstr>Thank You</vt:lpstr>
      <vt:lpstr>Project analysis slide 4</vt:lpstr>
      <vt:lpstr>PowerPoint Presentation</vt:lpstr>
      <vt:lpstr>Project analysis slide 6</vt:lpstr>
      <vt:lpstr>Project analysis slide 6</vt:lpstr>
      <vt:lpstr>PowerPoint Presentation</vt:lpstr>
      <vt:lpstr>Project analysis slide 4</vt:lpstr>
      <vt:lpstr>Project analysis slide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2019-07-25T22:35:08Z</dcterms:created>
  <dcterms:modified xsi:type="dcterms:W3CDTF">2020-02-06T02:19:50Z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