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83" r:id="rId4"/>
    <p:sldId id="260" r:id="rId5"/>
    <p:sldId id="261" r:id="rId6"/>
    <p:sldId id="271" r:id="rId7"/>
    <p:sldId id="265" r:id="rId8"/>
    <p:sldId id="268" r:id="rId9"/>
    <p:sldId id="272" r:id="rId10"/>
    <p:sldId id="266" r:id="rId11"/>
    <p:sldId id="267" r:id="rId12"/>
    <p:sldId id="269" r:id="rId13"/>
    <p:sldId id="273" r:id="rId14"/>
    <p:sldId id="274" r:id="rId15"/>
    <p:sldId id="285" r:id="rId16"/>
    <p:sldId id="284" r:id="rId17"/>
    <p:sldId id="282" r:id="rId18"/>
    <p:sldId id="281" r:id="rId19"/>
    <p:sldId id="287" r:id="rId20"/>
    <p:sldId id="277" r:id="rId21"/>
    <p:sldId id="276" r:id="rId22"/>
    <p:sldId id="278"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1F9"/>
    <a:srgbClr val="BFBFBF"/>
    <a:srgbClr val="14E0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97E01-AD48-44F2-A8BF-A075C4221CA3}"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AC9D7-B407-49C6-8C3F-C12DAF6F50E5}" type="slidenum">
              <a:rPr lang="en-US" smtClean="0"/>
              <a:t>‹#›</a:t>
            </a:fld>
            <a:endParaRPr lang="en-US"/>
          </a:p>
        </p:txBody>
      </p:sp>
    </p:spTree>
    <p:extLst>
      <p:ext uri="{BB962C8B-B14F-4D97-AF65-F5344CB8AC3E}">
        <p14:creationId xmlns:p14="http://schemas.microsoft.com/office/powerpoint/2010/main" val="2438395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u="sng" dirty="0"/>
              <a:t>Reward</a:t>
            </a:r>
            <a:r>
              <a:rPr lang="en-IN" dirty="0"/>
              <a:t> can be a merchandise, product or a percentage stake</a:t>
            </a:r>
            <a:endParaRPr lang="en-US" dirty="0"/>
          </a:p>
        </p:txBody>
      </p:sp>
      <p:sp>
        <p:nvSpPr>
          <p:cNvPr id="4" name="Slide Number Placeholder 3"/>
          <p:cNvSpPr>
            <a:spLocks noGrp="1"/>
          </p:cNvSpPr>
          <p:nvPr>
            <p:ph type="sldNum" sz="quarter" idx="5"/>
          </p:nvPr>
        </p:nvSpPr>
        <p:spPr/>
        <p:txBody>
          <a:bodyPr/>
          <a:lstStyle/>
          <a:p>
            <a:fld id="{B5AAC9D7-B407-49C6-8C3F-C12DAF6F50E5}" type="slidenum">
              <a:rPr lang="en-US" smtClean="0"/>
              <a:t>2</a:t>
            </a:fld>
            <a:endParaRPr lang="en-US"/>
          </a:p>
        </p:txBody>
      </p:sp>
    </p:spTree>
    <p:extLst>
      <p:ext uri="{BB962C8B-B14F-4D97-AF65-F5344CB8AC3E}">
        <p14:creationId xmlns:p14="http://schemas.microsoft.com/office/powerpoint/2010/main" val="286979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Kickstarter founded in 2009</a:t>
            </a:r>
            <a:endParaRPr lang="en-US" dirty="0"/>
          </a:p>
        </p:txBody>
      </p:sp>
      <p:sp>
        <p:nvSpPr>
          <p:cNvPr id="4" name="Slide Number Placeholder 3"/>
          <p:cNvSpPr>
            <a:spLocks noGrp="1"/>
          </p:cNvSpPr>
          <p:nvPr>
            <p:ph type="sldNum" sz="quarter" idx="5"/>
          </p:nvPr>
        </p:nvSpPr>
        <p:spPr/>
        <p:txBody>
          <a:bodyPr/>
          <a:lstStyle/>
          <a:p>
            <a:fld id="{B5AAC9D7-B407-49C6-8C3F-C12DAF6F50E5}" type="slidenum">
              <a:rPr lang="en-US" smtClean="0"/>
              <a:t>3</a:t>
            </a:fld>
            <a:endParaRPr lang="en-US"/>
          </a:p>
        </p:txBody>
      </p:sp>
    </p:spTree>
    <p:extLst>
      <p:ext uri="{BB962C8B-B14F-4D97-AF65-F5344CB8AC3E}">
        <p14:creationId xmlns:p14="http://schemas.microsoft.com/office/powerpoint/2010/main" val="71745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Kickstarter founded in 2009</a:t>
            </a:r>
            <a:endParaRPr lang="en-US" dirty="0"/>
          </a:p>
        </p:txBody>
      </p:sp>
      <p:sp>
        <p:nvSpPr>
          <p:cNvPr id="4" name="Slide Number Placeholder 3"/>
          <p:cNvSpPr>
            <a:spLocks noGrp="1"/>
          </p:cNvSpPr>
          <p:nvPr>
            <p:ph type="sldNum" sz="quarter" idx="5"/>
          </p:nvPr>
        </p:nvSpPr>
        <p:spPr/>
        <p:txBody>
          <a:bodyPr/>
          <a:lstStyle/>
          <a:p>
            <a:fld id="{B5AAC9D7-B407-49C6-8C3F-C12DAF6F50E5}" type="slidenum">
              <a:rPr lang="en-US" smtClean="0"/>
              <a:t>4</a:t>
            </a:fld>
            <a:endParaRPr lang="en-US"/>
          </a:p>
        </p:txBody>
      </p:sp>
    </p:spTree>
    <p:extLst>
      <p:ext uri="{BB962C8B-B14F-4D97-AF65-F5344CB8AC3E}">
        <p14:creationId xmlns:p14="http://schemas.microsoft.com/office/powerpoint/2010/main" val="312762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slide 6</a:t>
            </a:r>
          </a:p>
        </p:txBody>
      </p:sp>
      <p:sp>
        <p:nvSpPr>
          <p:cNvPr id="4" name="Slide Number Placeholder 3"/>
          <p:cNvSpPr>
            <a:spLocks noGrp="1"/>
          </p:cNvSpPr>
          <p:nvPr>
            <p:ph type="sldNum" sz="quarter" idx="5"/>
          </p:nvPr>
        </p:nvSpPr>
        <p:spPr/>
        <p:txBody>
          <a:bodyPr/>
          <a:lstStyle/>
          <a:p>
            <a:fld id="{B5AAC9D7-B407-49C6-8C3F-C12DAF6F50E5}" type="slidenum">
              <a:rPr lang="en-US" smtClean="0"/>
              <a:t>13</a:t>
            </a:fld>
            <a:endParaRPr lang="en-US"/>
          </a:p>
        </p:txBody>
      </p:sp>
    </p:spTree>
    <p:extLst>
      <p:ext uri="{BB962C8B-B14F-4D97-AF65-F5344CB8AC3E}">
        <p14:creationId xmlns:p14="http://schemas.microsoft.com/office/powerpoint/2010/main" val="16188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6735-F65D-451F-B20F-AC9CB407E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2111EB-36E2-4053-80D0-67CC5D7DD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BFE84C-3024-4258-A267-374D89E38D76}"/>
              </a:ext>
            </a:extLst>
          </p:cNvPr>
          <p:cNvSpPr>
            <a:spLocks noGrp="1"/>
          </p:cNvSpPr>
          <p:nvPr>
            <p:ph type="dt" sz="half" idx="10"/>
          </p:nvPr>
        </p:nvSpPr>
        <p:spPr>
          <a:xfrm>
            <a:off x="838200" y="6492875"/>
            <a:ext cx="2743200" cy="365125"/>
          </a:xfrm>
        </p:spPr>
        <p:txBody>
          <a:bodyPr/>
          <a:lstStyle/>
          <a:p>
            <a:fld id="{A6F19C31-2289-4BCA-B361-71191510C4B8}" type="datetimeFigureOut">
              <a:rPr lang="en-US" smtClean="0"/>
              <a:t>7/28/2019</a:t>
            </a:fld>
            <a:endParaRPr lang="en-US" dirty="0"/>
          </a:p>
        </p:txBody>
      </p:sp>
      <p:sp>
        <p:nvSpPr>
          <p:cNvPr id="5" name="Footer Placeholder 4">
            <a:extLst>
              <a:ext uri="{FF2B5EF4-FFF2-40B4-BE49-F238E27FC236}">
                <a16:creationId xmlns:a16="http://schemas.microsoft.com/office/drawing/2014/main" id="{7738490B-3967-473A-A844-7BB74A292778}"/>
              </a:ext>
            </a:extLst>
          </p:cNvPr>
          <p:cNvSpPr>
            <a:spLocks noGrp="1"/>
          </p:cNvSpPr>
          <p:nvPr>
            <p:ph type="ftr" sz="quarter" idx="11"/>
          </p:nvPr>
        </p:nvSpPr>
        <p:spPr>
          <a:xfrm>
            <a:off x="4038600" y="6492875"/>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CCB3E5EF-B9B0-423E-BDE1-EAE23B2AF091}"/>
              </a:ext>
            </a:extLst>
          </p:cNvPr>
          <p:cNvSpPr>
            <a:spLocks noGrp="1"/>
          </p:cNvSpPr>
          <p:nvPr>
            <p:ph type="sldNum" sz="quarter" idx="12"/>
          </p:nvPr>
        </p:nvSpPr>
        <p:spPr>
          <a:xfrm>
            <a:off x="8610600" y="6492875"/>
            <a:ext cx="2743200" cy="365125"/>
          </a:xfrm>
        </p:spPr>
        <p:txBody>
          <a:bodyPr/>
          <a:lstStyle>
            <a:lvl1pPr>
              <a:defRPr>
                <a:solidFill>
                  <a:schemeClr val="bg1"/>
                </a:solidFill>
              </a:defRPr>
            </a:lvl1pPr>
          </a:lstStyle>
          <a:p>
            <a:fld id="{54B5E714-549C-444C-BC82-0E0268CACB30}" type="slidenum">
              <a:rPr lang="en-US" smtClean="0"/>
              <a:pPr/>
              <a:t>‹#›</a:t>
            </a:fld>
            <a:endParaRPr lang="en-US" dirty="0"/>
          </a:p>
        </p:txBody>
      </p:sp>
    </p:spTree>
    <p:extLst>
      <p:ext uri="{BB962C8B-B14F-4D97-AF65-F5344CB8AC3E}">
        <p14:creationId xmlns:p14="http://schemas.microsoft.com/office/powerpoint/2010/main" val="5688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0093-A160-4B70-BE67-893DE1CEE4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A74894-450E-42AC-ABFC-9ECAFE8FA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4F86A-B8C6-4C41-B978-7D90D2E9E54F}"/>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5" name="Footer Placeholder 4">
            <a:extLst>
              <a:ext uri="{FF2B5EF4-FFF2-40B4-BE49-F238E27FC236}">
                <a16:creationId xmlns:a16="http://schemas.microsoft.com/office/drawing/2014/main" id="{73FAA162-3945-4523-884F-2D48EBFE4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E07E9-350D-49B0-B67F-1D1912BBE9E6}"/>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375922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1A3BB-F0A1-4B3E-9256-A0B00290F2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F06B3E-286F-4226-83B5-D72F4C399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4561E-23C9-49CE-9ACF-A6759BF4AEBC}"/>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5" name="Footer Placeholder 4">
            <a:extLst>
              <a:ext uri="{FF2B5EF4-FFF2-40B4-BE49-F238E27FC236}">
                <a16:creationId xmlns:a16="http://schemas.microsoft.com/office/drawing/2014/main" id="{671E6BA8-DAC9-419B-BB5B-BE82F6560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1683B-09E1-492B-8924-0D667A764E46}"/>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1904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B5F8-63C9-4DCE-A162-761C0C601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748C6E-77D8-45E8-A6B3-FD4D875D0D0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9BC47A05-C7DB-4EBB-99CE-3385FDC93259}"/>
              </a:ext>
            </a:extLst>
          </p:cNvPr>
          <p:cNvSpPr>
            <a:spLocks noGrp="1"/>
          </p:cNvSpPr>
          <p:nvPr>
            <p:ph type="sldNum" sz="quarter" idx="12"/>
          </p:nvPr>
        </p:nvSpPr>
        <p:spPr>
          <a:xfrm>
            <a:off x="8610600" y="6492875"/>
            <a:ext cx="2743200" cy="365125"/>
          </a:xfrm>
        </p:spPr>
        <p:txBody>
          <a:bodyPr/>
          <a:lstStyle>
            <a:lvl1pPr>
              <a:defRPr>
                <a:solidFill>
                  <a:schemeClr val="bg1"/>
                </a:solidFill>
              </a:defRPr>
            </a:lvl1pPr>
          </a:lstStyle>
          <a:p>
            <a:fld id="{54B5E714-549C-444C-BC82-0E0268CACB30}" type="slidenum">
              <a:rPr lang="en-US" smtClean="0"/>
              <a:pPr/>
              <a:t>‹#›</a:t>
            </a:fld>
            <a:endParaRPr lang="en-US" dirty="0"/>
          </a:p>
        </p:txBody>
      </p:sp>
      <p:sp>
        <p:nvSpPr>
          <p:cNvPr id="12" name="Rectangle 11">
            <a:extLst>
              <a:ext uri="{FF2B5EF4-FFF2-40B4-BE49-F238E27FC236}">
                <a16:creationId xmlns:a16="http://schemas.microsoft.com/office/drawing/2014/main" id="{BC02548C-52B7-4B6C-B881-6B3758CD3DE8}"/>
              </a:ext>
            </a:extLst>
          </p:cNvPr>
          <p:cNvSpPr/>
          <p:nvPr userDrawn="1"/>
        </p:nvSpPr>
        <p:spPr>
          <a:xfrm>
            <a:off x="0" y="6492874"/>
            <a:ext cx="12192000" cy="36512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9171AE-9875-4837-BC5E-0A9C3406D141}"/>
              </a:ext>
            </a:extLst>
          </p:cNvPr>
          <p:cNvSpPr/>
          <p:nvPr userDrawn="1"/>
        </p:nvSpPr>
        <p:spPr>
          <a:xfrm>
            <a:off x="0" y="-9525"/>
            <a:ext cx="12192000" cy="31432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1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05CA-E263-4844-AE16-518B98294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B4FC2-64DF-4716-831C-DE7D3C781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5E393-D230-4CB9-9BC8-21934D2C1C0B}"/>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5" name="Footer Placeholder 4">
            <a:extLst>
              <a:ext uri="{FF2B5EF4-FFF2-40B4-BE49-F238E27FC236}">
                <a16:creationId xmlns:a16="http://schemas.microsoft.com/office/drawing/2014/main" id="{4187D426-8EC5-47A6-8008-F8D1B261B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9C35B-56A1-49B6-8C29-43292975358C}"/>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338717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4DD0-6F2E-4B6E-94FE-0C1D815B0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563F13-9267-403B-AE2E-DEE083C692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DC22C8-C3A6-4FD8-9711-7C6F5F474B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26FACF-8476-4217-9E00-7023FD1423A9}"/>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6" name="Footer Placeholder 5">
            <a:extLst>
              <a:ext uri="{FF2B5EF4-FFF2-40B4-BE49-F238E27FC236}">
                <a16:creationId xmlns:a16="http://schemas.microsoft.com/office/drawing/2014/main" id="{CC1AC0DF-A15D-4954-8146-4AB601F0A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45D3B-0DE9-42D7-B1FC-C38D90E4C38A}"/>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63466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8F01-608E-4DFC-BBB5-2054BEBEE2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584875-C09D-4DCD-8901-4B58E3714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14B634-F7D9-490D-B58B-66595C4D98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D3DDA-2DB1-43A6-BB8D-9C769B558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71A02-9899-4F2E-96D9-DD02C329D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3E051-C1E3-4EA5-A46F-FB0D1494CBAE}"/>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8" name="Footer Placeholder 7">
            <a:extLst>
              <a:ext uri="{FF2B5EF4-FFF2-40B4-BE49-F238E27FC236}">
                <a16:creationId xmlns:a16="http://schemas.microsoft.com/office/drawing/2014/main" id="{355B7CD9-72FE-4475-A6DF-E9987C6CA0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68237-11FB-4C8A-96A8-8A1DD83641F5}"/>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37620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3A9D-BC12-4A19-BA88-ED8EDEC31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BDD303-417C-4DFF-8518-AC543B4872EE}"/>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4" name="Footer Placeholder 3">
            <a:extLst>
              <a:ext uri="{FF2B5EF4-FFF2-40B4-BE49-F238E27FC236}">
                <a16:creationId xmlns:a16="http://schemas.microsoft.com/office/drawing/2014/main" id="{3D51B594-7A6F-4650-A117-FB4470682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D3F151-51A9-4F24-AAE9-7A273E6FA88A}"/>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198914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E0E12-3C1B-4951-ADA6-1274EBA9D749}"/>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3" name="Footer Placeholder 2">
            <a:extLst>
              <a:ext uri="{FF2B5EF4-FFF2-40B4-BE49-F238E27FC236}">
                <a16:creationId xmlns:a16="http://schemas.microsoft.com/office/drawing/2014/main" id="{D9803C14-001D-43AA-A0C7-1E2076F88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F5FD14-D9B4-4820-8348-713157EA86D6}"/>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298843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A145-BE9A-4918-B15F-A8AEB0B7E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B9B65E-A238-40EC-9BD1-A4E47F7C0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2127D-4BDE-436B-B784-E497C5792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16D6D-DC8E-4B0E-9A03-A5ED608348BF}"/>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6" name="Footer Placeholder 5">
            <a:extLst>
              <a:ext uri="{FF2B5EF4-FFF2-40B4-BE49-F238E27FC236}">
                <a16:creationId xmlns:a16="http://schemas.microsoft.com/office/drawing/2014/main" id="{91702883-E438-4A05-B5FC-F442B1B84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4C78A-52AA-4F94-8F03-93770B133F83}"/>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42249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22AE-893A-4A83-A1B3-E34CD0382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3307EE-200E-4B2E-B3A7-D722AD4A2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9E243B-F7B2-4D93-8121-5B7C0707F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0796D-6BE6-411B-9A92-067CAB71ACC6}"/>
              </a:ext>
            </a:extLst>
          </p:cNvPr>
          <p:cNvSpPr>
            <a:spLocks noGrp="1"/>
          </p:cNvSpPr>
          <p:nvPr>
            <p:ph type="dt" sz="half" idx="10"/>
          </p:nvPr>
        </p:nvSpPr>
        <p:spPr/>
        <p:txBody>
          <a:bodyPr/>
          <a:lstStyle/>
          <a:p>
            <a:fld id="{A6F19C31-2289-4BCA-B361-71191510C4B8}" type="datetimeFigureOut">
              <a:rPr lang="en-US" smtClean="0"/>
              <a:t>7/28/2019</a:t>
            </a:fld>
            <a:endParaRPr lang="en-US"/>
          </a:p>
        </p:txBody>
      </p:sp>
      <p:sp>
        <p:nvSpPr>
          <p:cNvPr id="6" name="Footer Placeholder 5">
            <a:extLst>
              <a:ext uri="{FF2B5EF4-FFF2-40B4-BE49-F238E27FC236}">
                <a16:creationId xmlns:a16="http://schemas.microsoft.com/office/drawing/2014/main" id="{244A4B2E-F531-48F7-8AAA-E12120F9A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88297-3F10-4790-97A3-A4D36C686B89}"/>
              </a:ext>
            </a:extLst>
          </p:cNvPr>
          <p:cNvSpPr>
            <a:spLocks noGrp="1"/>
          </p:cNvSpPr>
          <p:nvPr>
            <p:ph type="sldNum" sz="quarter" idx="12"/>
          </p:nvPr>
        </p:nvSpPr>
        <p:spPr/>
        <p:txBody>
          <a:bodyPr/>
          <a:lstStyle/>
          <a:p>
            <a:fld id="{54B5E714-549C-444C-BC82-0E0268CACB30}" type="slidenum">
              <a:rPr lang="en-US" smtClean="0"/>
              <a:t>‹#›</a:t>
            </a:fld>
            <a:endParaRPr lang="en-US"/>
          </a:p>
        </p:txBody>
      </p:sp>
    </p:spTree>
    <p:extLst>
      <p:ext uri="{BB962C8B-B14F-4D97-AF65-F5344CB8AC3E}">
        <p14:creationId xmlns:p14="http://schemas.microsoft.com/office/powerpoint/2010/main" val="357543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BF774-C5F5-48B8-B15F-D3CB88CF6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8034E-92C3-45A6-9A57-92D6DC93F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0D0AB-A3EC-4D1C-9BAB-A091A66121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19C31-2289-4BCA-B361-71191510C4B8}" type="datetimeFigureOut">
              <a:rPr lang="en-US" smtClean="0"/>
              <a:t>7/28/2019</a:t>
            </a:fld>
            <a:endParaRPr lang="en-US"/>
          </a:p>
        </p:txBody>
      </p:sp>
      <p:sp>
        <p:nvSpPr>
          <p:cNvPr id="5" name="Footer Placeholder 4">
            <a:extLst>
              <a:ext uri="{FF2B5EF4-FFF2-40B4-BE49-F238E27FC236}">
                <a16:creationId xmlns:a16="http://schemas.microsoft.com/office/drawing/2014/main" id="{A0C88A18-3166-4C8B-A27D-482E002B2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D4641-E1EF-4606-84DE-ADDEC3008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5E714-549C-444C-BC82-0E0268CACB30}" type="slidenum">
              <a:rPr lang="en-US" smtClean="0"/>
              <a:t>‹#›</a:t>
            </a:fld>
            <a:endParaRPr lang="en-US"/>
          </a:p>
        </p:txBody>
      </p:sp>
    </p:spTree>
    <p:extLst>
      <p:ext uri="{BB962C8B-B14F-4D97-AF65-F5344CB8AC3E}">
        <p14:creationId xmlns:p14="http://schemas.microsoft.com/office/powerpoint/2010/main" val="2869226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kickstarter">
            <a:extLst>
              <a:ext uri="{FF2B5EF4-FFF2-40B4-BE49-F238E27FC236}">
                <a16:creationId xmlns:a16="http://schemas.microsoft.com/office/drawing/2014/main" id="{84756AC1-701F-4F78-92D0-57740C7718D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7721" y="546514"/>
            <a:ext cx="6974958" cy="36618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0B952D9-9924-43AE-A3BA-2588B0DB7DA3}"/>
              </a:ext>
            </a:extLst>
          </p:cNvPr>
          <p:cNvSpPr/>
          <p:nvPr/>
        </p:nvSpPr>
        <p:spPr>
          <a:xfrm>
            <a:off x="132080" y="4795520"/>
            <a:ext cx="11927840" cy="192595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A2AB00-8443-48A1-838A-D4C1DA476DC8}"/>
              </a:ext>
            </a:extLst>
          </p:cNvPr>
          <p:cNvSpPr/>
          <p:nvPr/>
        </p:nvSpPr>
        <p:spPr>
          <a:xfrm>
            <a:off x="212651" y="4881311"/>
            <a:ext cx="11748977" cy="175437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DA56C3B-D79C-4402-8963-5EEB2D24DCBE}"/>
              </a:ext>
            </a:extLst>
          </p:cNvPr>
          <p:cNvSpPr txBox="1"/>
          <p:nvPr/>
        </p:nvSpPr>
        <p:spPr>
          <a:xfrm>
            <a:off x="3224476" y="5288971"/>
            <a:ext cx="5935407" cy="523220"/>
          </a:xfrm>
          <a:prstGeom prst="rect">
            <a:avLst/>
          </a:prstGeom>
          <a:noFill/>
        </p:spPr>
        <p:txBody>
          <a:bodyPr wrap="none" rtlCol="0">
            <a:spAutoFit/>
          </a:bodyPr>
          <a:lstStyle/>
          <a:p>
            <a:r>
              <a:rPr lang="en-IN" sz="2800" b="1" dirty="0">
                <a:solidFill>
                  <a:schemeClr val="bg1"/>
                </a:solidFill>
              </a:rPr>
              <a:t>Kickstarter - Project Success Prediction</a:t>
            </a:r>
            <a:endParaRPr lang="en-US" sz="2800" b="1" dirty="0">
              <a:solidFill>
                <a:schemeClr val="bg1"/>
              </a:solidFill>
            </a:endParaRPr>
          </a:p>
        </p:txBody>
      </p:sp>
      <p:sp>
        <p:nvSpPr>
          <p:cNvPr id="12" name="TextBox 11">
            <a:extLst>
              <a:ext uri="{FF2B5EF4-FFF2-40B4-BE49-F238E27FC236}">
                <a16:creationId xmlns:a16="http://schemas.microsoft.com/office/drawing/2014/main" id="{51E9D46F-EF4B-4A02-8FA3-9AF8223D4FE5}"/>
              </a:ext>
            </a:extLst>
          </p:cNvPr>
          <p:cNvSpPr txBox="1"/>
          <p:nvPr/>
        </p:nvSpPr>
        <p:spPr>
          <a:xfrm>
            <a:off x="4307798" y="6344812"/>
            <a:ext cx="7752122" cy="338554"/>
          </a:xfrm>
          <a:prstGeom prst="rect">
            <a:avLst/>
          </a:prstGeom>
          <a:noFill/>
        </p:spPr>
        <p:txBody>
          <a:bodyPr wrap="none" rtlCol="0">
            <a:spAutoFit/>
          </a:bodyPr>
          <a:lstStyle/>
          <a:p>
            <a:r>
              <a:rPr lang="en-IN" sz="1600" i="1" dirty="0">
                <a:solidFill>
                  <a:schemeClr val="bg1"/>
                </a:solidFill>
              </a:rPr>
              <a:t>Team 6 - Sagar </a:t>
            </a:r>
            <a:r>
              <a:rPr lang="en-IN" sz="1600" i="1" dirty="0" err="1">
                <a:solidFill>
                  <a:schemeClr val="bg1"/>
                </a:solidFill>
              </a:rPr>
              <a:t>Kurada</a:t>
            </a:r>
            <a:r>
              <a:rPr lang="en-IN" sz="1600" i="1" dirty="0">
                <a:solidFill>
                  <a:schemeClr val="bg1"/>
                </a:solidFill>
              </a:rPr>
              <a:t>, Shreeansh Priyadarshi, Rahul Raj, Pranav Saboo, Rukmini Sunil Nair</a:t>
            </a:r>
            <a:endParaRPr lang="en-US" sz="1600" i="1" dirty="0">
              <a:solidFill>
                <a:schemeClr val="bg1"/>
              </a:solidFill>
            </a:endParaRPr>
          </a:p>
        </p:txBody>
      </p:sp>
      <p:cxnSp>
        <p:nvCxnSpPr>
          <p:cNvPr id="11" name="Straight Connector 10">
            <a:extLst>
              <a:ext uri="{FF2B5EF4-FFF2-40B4-BE49-F238E27FC236}">
                <a16:creationId xmlns:a16="http://schemas.microsoft.com/office/drawing/2014/main" id="{9B9DAACD-1A5F-4CD9-BDA0-F119471A82F8}"/>
              </a:ext>
            </a:extLst>
          </p:cNvPr>
          <p:cNvCxnSpPr>
            <a:cxnSpLocks/>
          </p:cNvCxnSpPr>
          <p:nvPr/>
        </p:nvCxnSpPr>
        <p:spPr>
          <a:xfrm>
            <a:off x="1502263" y="5910948"/>
            <a:ext cx="90220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48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E5C113B-BBBD-492E-98E5-BDD98D58BB38}"/>
              </a:ext>
            </a:extLst>
          </p:cNvPr>
          <p:cNvSpPr/>
          <p:nvPr/>
        </p:nvSpPr>
        <p:spPr>
          <a:xfrm>
            <a:off x="0" y="4467225"/>
            <a:ext cx="12191993" cy="20186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FEE90F-FAA9-404F-805A-89F1DADBD38B}"/>
              </a:ext>
            </a:extLst>
          </p:cNvPr>
          <p:cNvSpPr/>
          <p:nvPr/>
        </p:nvSpPr>
        <p:spPr>
          <a:xfrm>
            <a:off x="0" y="290704"/>
            <a:ext cx="12191993" cy="41765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Kickstarter has seen a drop in the success rates in recent years</a:t>
            </a:r>
            <a:endParaRPr lang="en-US" sz="2000" b="1" dirty="0">
              <a:solidFill>
                <a:srgbClr val="0070C0"/>
              </a:solidFill>
              <a:latin typeface="+mn-lt"/>
            </a:endParaRPr>
          </a:p>
        </p:txBody>
      </p:sp>
      <p:sp>
        <p:nvSpPr>
          <p:cNvPr id="7" name="TextBox 6">
            <a:extLst>
              <a:ext uri="{FF2B5EF4-FFF2-40B4-BE49-F238E27FC236}">
                <a16:creationId xmlns:a16="http://schemas.microsoft.com/office/drawing/2014/main" id="{0438CF83-A837-4AEB-AAE1-01AD3E1F4600}"/>
              </a:ext>
            </a:extLst>
          </p:cNvPr>
          <p:cNvSpPr txBox="1"/>
          <p:nvPr/>
        </p:nvSpPr>
        <p:spPr>
          <a:xfrm>
            <a:off x="457200" y="5214016"/>
            <a:ext cx="10896600" cy="369332"/>
          </a:xfrm>
          <a:prstGeom prst="rect">
            <a:avLst/>
          </a:prstGeom>
          <a:noFill/>
        </p:spPr>
        <p:txBody>
          <a:bodyPr wrap="square" rtlCol="0">
            <a:spAutoFit/>
          </a:bodyPr>
          <a:lstStyle/>
          <a:p>
            <a:pPr algn="just"/>
            <a:r>
              <a:rPr lang="en-IN" dirty="0"/>
              <a:t>Since its inception in 2009, Kickstarter witnessed a steady success rate, which has dipped in recent years.</a:t>
            </a:r>
            <a:endParaRPr lang="en-US" dirty="0"/>
          </a:p>
        </p:txBody>
      </p:sp>
      <p:sp>
        <p:nvSpPr>
          <p:cNvPr id="10" name="Isosceles Triangle 9">
            <a:extLst>
              <a:ext uri="{FF2B5EF4-FFF2-40B4-BE49-F238E27FC236}">
                <a16:creationId xmlns:a16="http://schemas.microsoft.com/office/drawing/2014/main" id="{3D8A7C12-B5F7-4E3A-A718-CFDF6CCDDB4D}"/>
              </a:ext>
            </a:extLst>
          </p:cNvPr>
          <p:cNvSpPr/>
          <p:nvPr/>
        </p:nvSpPr>
        <p:spPr>
          <a:xfrm rot="10800000">
            <a:off x="5700399" y="4399034"/>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3B0C08A-ADC2-4950-AAF4-055E4ABDFDA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57200" y="1032821"/>
            <a:ext cx="5078292" cy="3366213"/>
          </a:xfrm>
          <a:prstGeom prst="rect">
            <a:avLst/>
          </a:prstGeom>
        </p:spPr>
      </p:pic>
      <p:pic>
        <p:nvPicPr>
          <p:cNvPr id="12" name="Picture 11">
            <a:extLst>
              <a:ext uri="{FF2B5EF4-FFF2-40B4-BE49-F238E27FC236}">
                <a16:creationId xmlns:a16="http://schemas.microsoft.com/office/drawing/2014/main" id="{F3597349-7FB3-4AFB-9C37-9B7085F23164}"/>
              </a:ext>
            </a:extLst>
          </p:cNvPr>
          <p:cNvPicPr>
            <a:picLocks noChangeAspect="1"/>
          </p:cNvPicPr>
          <p:nvPr/>
        </p:nvPicPr>
        <p:blipFill>
          <a:blip r:embed="rId3"/>
          <a:stretch>
            <a:fillRect/>
          </a:stretch>
        </p:blipFill>
        <p:spPr>
          <a:xfrm>
            <a:off x="5916492" y="1322394"/>
            <a:ext cx="6038642" cy="2787065"/>
          </a:xfrm>
          <a:prstGeom prst="rect">
            <a:avLst/>
          </a:prstGeom>
        </p:spPr>
      </p:pic>
    </p:spTree>
    <p:extLst>
      <p:ext uri="{BB962C8B-B14F-4D97-AF65-F5344CB8AC3E}">
        <p14:creationId xmlns:p14="http://schemas.microsoft.com/office/powerpoint/2010/main" val="234524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E5C113B-BBBD-492E-98E5-BDD98D58BB38}"/>
              </a:ext>
            </a:extLst>
          </p:cNvPr>
          <p:cNvSpPr/>
          <p:nvPr/>
        </p:nvSpPr>
        <p:spPr>
          <a:xfrm>
            <a:off x="0" y="4467225"/>
            <a:ext cx="12191993" cy="20186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FEE90F-FAA9-404F-805A-89F1DADBD38B}"/>
              </a:ext>
            </a:extLst>
          </p:cNvPr>
          <p:cNvSpPr/>
          <p:nvPr/>
        </p:nvSpPr>
        <p:spPr>
          <a:xfrm>
            <a:off x="0" y="290704"/>
            <a:ext cx="12191993" cy="41765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US" sz="2000" b="1" dirty="0">
                <a:solidFill>
                  <a:srgbClr val="0070C0"/>
                </a:solidFill>
                <a:latin typeface="+mn-lt"/>
              </a:rPr>
              <a:t>Confidence level of backers has remained steady recently, with the average funding period remaining constant over the past three years </a:t>
            </a:r>
          </a:p>
        </p:txBody>
      </p:sp>
      <p:sp>
        <p:nvSpPr>
          <p:cNvPr id="7" name="TextBox 6">
            <a:extLst>
              <a:ext uri="{FF2B5EF4-FFF2-40B4-BE49-F238E27FC236}">
                <a16:creationId xmlns:a16="http://schemas.microsoft.com/office/drawing/2014/main" id="{0438CF83-A837-4AEB-AAE1-01AD3E1F4600}"/>
              </a:ext>
            </a:extLst>
          </p:cNvPr>
          <p:cNvSpPr txBox="1"/>
          <p:nvPr/>
        </p:nvSpPr>
        <p:spPr>
          <a:xfrm>
            <a:off x="457200" y="4572000"/>
            <a:ext cx="10896600" cy="369332"/>
          </a:xfrm>
          <a:prstGeom prst="rect">
            <a:avLst/>
          </a:prstGeom>
          <a:noFill/>
        </p:spPr>
        <p:txBody>
          <a:bodyPr wrap="square" rtlCol="0">
            <a:spAutoFit/>
          </a:bodyPr>
          <a:lstStyle/>
          <a:p>
            <a:pPr algn="just"/>
            <a:endParaRPr lang="en-US" dirty="0"/>
          </a:p>
        </p:txBody>
      </p:sp>
      <p:sp>
        <p:nvSpPr>
          <p:cNvPr id="10" name="Isosceles Triangle 9">
            <a:extLst>
              <a:ext uri="{FF2B5EF4-FFF2-40B4-BE49-F238E27FC236}">
                <a16:creationId xmlns:a16="http://schemas.microsoft.com/office/drawing/2014/main" id="{3D8A7C12-B5F7-4E3A-A718-CFDF6CCDDB4D}"/>
              </a:ext>
            </a:extLst>
          </p:cNvPr>
          <p:cNvSpPr/>
          <p:nvPr/>
        </p:nvSpPr>
        <p:spPr>
          <a:xfrm rot="10800000">
            <a:off x="5700399" y="4399034"/>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15854AD1-A0B1-457C-AE61-ABD6DBECB00D}"/>
              </a:ext>
            </a:extLst>
          </p:cNvPr>
          <p:cNvSpPr txBox="1"/>
          <p:nvPr/>
        </p:nvSpPr>
        <p:spPr>
          <a:xfrm>
            <a:off x="180975" y="5211264"/>
            <a:ext cx="11797024" cy="369332"/>
          </a:xfrm>
          <a:prstGeom prst="rect">
            <a:avLst/>
          </a:prstGeom>
          <a:noFill/>
        </p:spPr>
        <p:txBody>
          <a:bodyPr wrap="square" rtlCol="0">
            <a:spAutoFit/>
          </a:bodyPr>
          <a:lstStyle/>
          <a:p>
            <a:pPr algn="just"/>
            <a:r>
              <a:rPr lang="en-IN" dirty="0"/>
              <a:t>The average amount contributed per Backer in a year has remained in the range of $80 - $100 in the past few years. </a:t>
            </a:r>
          </a:p>
        </p:txBody>
      </p:sp>
      <p:pic>
        <p:nvPicPr>
          <p:cNvPr id="2" name="Picture 1">
            <a:extLst>
              <a:ext uri="{FF2B5EF4-FFF2-40B4-BE49-F238E27FC236}">
                <a16:creationId xmlns:a16="http://schemas.microsoft.com/office/drawing/2014/main" id="{60E6AC18-9509-4868-A8E7-DF5AFD88DD5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412" y="1261883"/>
            <a:ext cx="6943769" cy="3029210"/>
          </a:xfrm>
          <a:prstGeom prst="rect">
            <a:avLst/>
          </a:prstGeom>
        </p:spPr>
      </p:pic>
      <p:pic>
        <p:nvPicPr>
          <p:cNvPr id="3" name="Picture 2">
            <a:extLst>
              <a:ext uri="{FF2B5EF4-FFF2-40B4-BE49-F238E27FC236}">
                <a16:creationId xmlns:a16="http://schemas.microsoft.com/office/drawing/2014/main" id="{09916DD0-3596-49C0-B5A4-299ABD0EF4B7}"/>
              </a:ext>
            </a:extLst>
          </p:cNvPr>
          <p:cNvPicPr>
            <a:picLocks noChangeAspect="1"/>
          </p:cNvPicPr>
          <p:nvPr/>
        </p:nvPicPr>
        <p:blipFill>
          <a:blip r:embed="rId3"/>
          <a:stretch>
            <a:fillRect/>
          </a:stretch>
        </p:blipFill>
        <p:spPr>
          <a:xfrm>
            <a:off x="7085067" y="1581961"/>
            <a:ext cx="5000040" cy="2389053"/>
          </a:xfrm>
          <a:prstGeom prst="rect">
            <a:avLst/>
          </a:prstGeom>
        </p:spPr>
      </p:pic>
    </p:spTree>
    <p:extLst>
      <p:ext uri="{BB962C8B-B14F-4D97-AF65-F5344CB8AC3E}">
        <p14:creationId xmlns:p14="http://schemas.microsoft.com/office/powerpoint/2010/main" val="273646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5196537"/>
            <a:ext cx="12191993" cy="1289323"/>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933723"/>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Successful projects usually have a low average funding period</a:t>
            </a:r>
            <a:endParaRPr lang="en-US" sz="2000" b="1" dirty="0">
              <a:solidFill>
                <a:srgbClr val="0070C0"/>
              </a:solidFill>
              <a:latin typeface="+mn-lt"/>
            </a:endParaRPr>
          </a:p>
        </p:txBody>
      </p:sp>
      <p:sp>
        <p:nvSpPr>
          <p:cNvPr id="13" name="TextBox 12">
            <a:extLst>
              <a:ext uri="{FF2B5EF4-FFF2-40B4-BE49-F238E27FC236}">
                <a16:creationId xmlns:a16="http://schemas.microsoft.com/office/drawing/2014/main" id="{AFFD031E-B5C1-4AB0-B790-01E2DCF36CC5}"/>
              </a:ext>
            </a:extLst>
          </p:cNvPr>
          <p:cNvSpPr txBox="1"/>
          <p:nvPr/>
        </p:nvSpPr>
        <p:spPr>
          <a:xfrm>
            <a:off x="180975" y="5357634"/>
            <a:ext cx="11725275" cy="923330"/>
          </a:xfrm>
          <a:prstGeom prst="rect">
            <a:avLst/>
          </a:prstGeom>
          <a:noFill/>
        </p:spPr>
        <p:txBody>
          <a:bodyPr wrap="square" rtlCol="0">
            <a:spAutoFit/>
          </a:bodyPr>
          <a:lstStyle/>
          <a:p>
            <a:pPr algn="just"/>
            <a:r>
              <a:rPr lang="en-IN" dirty="0"/>
              <a:t>We can see that average funding period is lower for successful projects, even though Kickstarter allows a funding period between one to sixty days. This could be explained by the fact that shorter periods set a tone of confidence and help potential backers to invest in the project.</a:t>
            </a: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5143431"/>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68F09A2-4F8A-4647-ADF5-B22FD6104B6E}"/>
              </a:ext>
            </a:extLst>
          </p:cNvPr>
          <p:cNvPicPr>
            <a:picLocks noChangeAspect="1"/>
          </p:cNvPicPr>
          <p:nvPr/>
        </p:nvPicPr>
        <p:blipFill>
          <a:blip r:embed="rId2"/>
          <a:stretch>
            <a:fillRect/>
          </a:stretch>
        </p:blipFill>
        <p:spPr>
          <a:xfrm>
            <a:off x="5495925" y="1209777"/>
            <a:ext cx="6581775" cy="2019355"/>
          </a:xfrm>
          <a:prstGeom prst="rect">
            <a:avLst/>
          </a:prstGeom>
        </p:spPr>
      </p:pic>
      <p:pic>
        <p:nvPicPr>
          <p:cNvPr id="8" name="Picture 7">
            <a:extLst>
              <a:ext uri="{FF2B5EF4-FFF2-40B4-BE49-F238E27FC236}">
                <a16:creationId xmlns:a16="http://schemas.microsoft.com/office/drawing/2014/main" id="{4A404E74-1D25-421E-B144-B113AFFDE4A1}"/>
              </a:ext>
            </a:extLst>
          </p:cNvPr>
          <p:cNvPicPr>
            <a:picLocks noChangeAspect="1"/>
          </p:cNvPicPr>
          <p:nvPr/>
        </p:nvPicPr>
        <p:blipFill>
          <a:blip r:embed="rId3"/>
          <a:stretch>
            <a:fillRect/>
          </a:stretch>
        </p:blipFill>
        <p:spPr>
          <a:xfrm>
            <a:off x="5494656" y="3529794"/>
            <a:ext cx="6298879" cy="1241779"/>
          </a:xfrm>
          <a:prstGeom prst="rect">
            <a:avLst/>
          </a:prstGeom>
        </p:spPr>
      </p:pic>
      <p:pic>
        <p:nvPicPr>
          <p:cNvPr id="9" name="Picture 8">
            <a:extLst>
              <a:ext uri="{FF2B5EF4-FFF2-40B4-BE49-F238E27FC236}">
                <a16:creationId xmlns:a16="http://schemas.microsoft.com/office/drawing/2014/main" id="{E958834B-0AE2-4E61-9704-23927CBF1AD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16621" y="3229132"/>
            <a:ext cx="3031273" cy="1792300"/>
          </a:xfrm>
          <a:prstGeom prst="rect">
            <a:avLst/>
          </a:prstGeom>
        </p:spPr>
      </p:pic>
      <p:pic>
        <p:nvPicPr>
          <p:cNvPr id="2" name="Picture 1">
            <a:extLst>
              <a:ext uri="{FF2B5EF4-FFF2-40B4-BE49-F238E27FC236}">
                <a16:creationId xmlns:a16="http://schemas.microsoft.com/office/drawing/2014/main" id="{512CAEDC-5C54-4EF3-8437-CBDBC36D04B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47713" y="1071178"/>
            <a:ext cx="3399940" cy="2157953"/>
          </a:xfrm>
          <a:prstGeom prst="rect">
            <a:avLst/>
          </a:prstGeom>
        </p:spPr>
      </p:pic>
    </p:spTree>
    <p:extLst>
      <p:ext uri="{BB962C8B-B14F-4D97-AF65-F5344CB8AC3E}">
        <p14:creationId xmlns:p14="http://schemas.microsoft.com/office/powerpoint/2010/main" val="89292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4886325"/>
            <a:ext cx="12191993" cy="15995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Countries with higher average funding period correspondingly have low rates of success</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57B74741-EE7B-4593-B728-8A864E6B87F2}"/>
              </a:ext>
            </a:extLst>
          </p:cNvPr>
          <p:cNvPicPr>
            <a:picLocks noChangeAspect="1"/>
          </p:cNvPicPr>
          <p:nvPr/>
        </p:nvPicPr>
        <p:blipFill>
          <a:blip r:embed="rId3"/>
          <a:stretch>
            <a:fillRect/>
          </a:stretch>
        </p:blipFill>
        <p:spPr>
          <a:xfrm>
            <a:off x="5662846" y="1787886"/>
            <a:ext cx="6238054" cy="2235516"/>
          </a:xfrm>
          <a:prstGeom prst="rect">
            <a:avLst/>
          </a:prstGeom>
        </p:spPr>
      </p:pic>
      <p:sp>
        <p:nvSpPr>
          <p:cNvPr id="10" name="TextBox 9">
            <a:extLst>
              <a:ext uri="{FF2B5EF4-FFF2-40B4-BE49-F238E27FC236}">
                <a16:creationId xmlns:a16="http://schemas.microsoft.com/office/drawing/2014/main" id="{4EDD6207-C149-4464-95E1-557735DAF626}"/>
              </a:ext>
            </a:extLst>
          </p:cNvPr>
          <p:cNvSpPr txBox="1"/>
          <p:nvPr/>
        </p:nvSpPr>
        <p:spPr>
          <a:xfrm>
            <a:off x="180975" y="5224427"/>
            <a:ext cx="11725275" cy="646331"/>
          </a:xfrm>
          <a:prstGeom prst="rect">
            <a:avLst/>
          </a:prstGeom>
          <a:noFill/>
        </p:spPr>
        <p:txBody>
          <a:bodyPr wrap="square" rtlCol="0">
            <a:spAutoFit/>
          </a:bodyPr>
          <a:lstStyle/>
          <a:p>
            <a:pPr algn="just"/>
            <a:r>
              <a:rPr lang="en-IN" dirty="0"/>
              <a:t>Concurrent to our inferences, projects from the country with the longest average funding period (Italy) also have the lowest rate of success. Countries with predominantly high rates of success such as Great Britain have low average funding period.</a:t>
            </a:r>
          </a:p>
        </p:txBody>
      </p:sp>
      <p:pic>
        <p:nvPicPr>
          <p:cNvPr id="3" name="Picture 2">
            <a:extLst>
              <a:ext uri="{FF2B5EF4-FFF2-40B4-BE49-F238E27FC236}">
                <a16:creationId xmlns:a16="http://schemas.microsoft.com/office/drawing/2014/main" id="{3873E5F5-3D9F-4212-A0A9-608D69BCBAA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46596" y="1655849"/>
            <a:ext cx="4369655" cy="2581275"/>
          </a:xfrm>
          <a:prstGeom prst="rect">
            <a:avLst/>
          </a:prstGeom>
        </p:spPr>
      </p:pic>
    </p:spTree>
    <p:extLst>
      <p:ext uri="{BB962C8B-B14F-4D97-AF65-F5344CB8AC3E}">
        <p14:creationId xmlns:p14="http://schemas.microsoft.com/office/powerpoint/2010/main" val="366258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5129561"/>
            <a:ext cx="12191993" cy="1356299"/>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838857"/>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US" sz="2000" b="1" dirty="0">
                <a:solidFill>
                  <a:srgbClr val="0070C0"/>
                </a:solidFill>
                <a:latin typeface="+mn-lt"/>
              </a:rPr>
              <a:t>Mean of Goal amount for successful projects is higher than the mean for all the projects</a:t>
            </a: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5022459"/>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DB160E8-E2C7-4A04-8A2A-9D9F386A0CD7}"/>
              </a:ext>
            </a:extLst>
          </p:cNvPr>
          <p:cNvSpPr txBox="1"/>
          <p:nvPr/>
        </p:nvSpPr>
        <p:spPr>
          <a:xfrm>
            <a:off x="233358" y="5616031"/>
            <a:ext cx="11725275" cy="369332"/>
          </a:xfrm>
          <a:prstGeom prst="rect">
            <a:avLst/>
          </a:prstGeom>
          <a:noFill/>
        </p:spPr>
        <p:txBody>
          <a:bodyPr wrap="square" rtlCol="0">
            <a:spAutoFit/>
          </a:bodyPr>
          <a:lstStyle/>
          <a:p>
            <a:pPr algn="just"/>
            <a:r>
              <a:rPr lang="en-IN" dirty="0"/>
              <a:t>There is no guarantee that a project with goal amount close to the mean of all successful projects will end up in a success.</a:t>
            </a:r>
            <a:endParaRPr lang="en-US" dirty="0"/>
          </a:p>
        </p:txBody>
      </p:sp>
      <p:pic>
        <p:nvPicPr>
          <p:cNvPr id="7" name="Picture 6">
            <a:extLst>
              <a:ext uri="{FF2B5EF4-FFF2-40B4-BE49-F238E27FC236}">
                <a16:creationId xmlns:a16="http://schemas.microsoft.com/office/drawing/2014/main" id="{BE8A6982-8032-435F-8C1C-E62CBC89F67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1802" y="998376"/>
            <a:ext cx="4529598" cy="2063930"/>
          </a:xfrm>
          <a:prstGeom prst="rect">
            <a:avLst/>
          </a:prstGeom>
        </p:spPr>
      </p:pic>
      <p:pic>
        <p:nvPicPr>
          <p:cNvPr id="8" name="Picture 7">
            <a:extLst>
              <a:ext uri="{FF2B5EF4-FFF2-40B4-BE49-F238E27FC236}">
                <a16:creationId xmlns:a16="http://schemas.microsoft.com/office/drawing/2014/main" id="{7F73FE20-CFC7-41D3-B6A5-5E23C5C6C9F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8009" y="2958529"/>
            <a:ext cx="4688433" cy="2063930"/>
          </a:xfrm>
          <a:prstGeom prst="rect">
            <a:avLst/>
          </a:prstGeom>
        </p:spPr>
      </p:pic>
      <p:pic>
        <p:nvPicPr>
          <p:cNvPr id="9" name="Picture 8">
            <a:extLst>
              <a:ext uri="{FF2B5EF4-FFF2-40B4-BE49-F238E27FC236}">
                <a16:creationId xmlns:a16="http://schemas.microsoft.com/office/drawing/2014/main" id="{1E25833E-330A-43EF-B8D4-C9CF1E928179}"/>
              </a:ext>
            </a:extLst>
          </p:cNvPr>
          <p:cNvPicPr>
            <a:picLocks noChangeAspect="1"/>
          </p:cNvPicPr>
          <p:nvPr/>
        </p:nvPicPr>
        <p:blipFill>
          <a:blip r:embed="rId4"/>
          <a:stretch>
            <a:fillRect/>
          </a:stretch>
        </p:blipFill>
        <p:spPr>
          <a:xfrm>
            <a:off x="5537488" y="1306101"/>
            <a:ext cx="6237668" cy="3512409"/>
          </a:xfrm>
          <a:prstGeom prst="rect">
            <a:avLst/>
          </a:prstGeom>
        </p:spPr>
      </p:pic>
    </p:spTree>
    <p:extLst>
      <p:ext uri="{BB962C8B-B14F-4D97-AF65-F5344CB8AC3E}">
        <p14:creationId xmlns:p14="http://schemas.microsoft.com/office/powerpoint/2010/main" val="270904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8912BC-D15C-4EA3-84CE-02F283897494}"/>
              </a:ext>
            </a:extLst>
          </p:cNvPr>
          <p:cNvSpPr/>
          <p:nvPr/>
        </p:nvSpPr>
        <p:spPr>
          <a:xfrm>
            <a:off x="0" y="290704"/>
            <a:ext cx="997156" cy="6210444"/>
          </a:xfrm>
          <a:prstGeom prst="rect">
            <a:avLst/>
          </a:prstGeom>
          <a:solidFill>
            <a:srgbClr val="E7F1F9"/>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BC5235C-C4E5-4117-AD69-4B1AC1AC39D7}"/>
              </a:ext>
            </a:extLst>
          </p:cNvPr>
          <p:cNvSpPr/>
          <p:nvPr/>
        </p:nvSpPr>
        <p:spPr>
          <a:xfrm>
            <a:off x="997163" y="290704"/>
            <a:ext cx="11194830" cy="2328363"/>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6E45270-FDC0-42B3-ADF9-A8E7625437C6}"/>
              </a:ext>
            </a:extLst>
          </p:cNvPr>
          <p:cNvSpPr/>
          <p:nvPr/>
        </p:nvSpPr>
        <p:spPr>
          <a:xfrm>
            <a:off x="997156" y="2603383"/>
            <a:ext cx="11194837" cy="1912500"/>
          </a:xfrm>
          <a:prstGeom prst="rect">
            <a:avLst/>
          </a:prstGeom>
          <a:solidFill>
            <a:schemeClr val="accent5">
              <a:lumMod val="40000"/>
              <a:lumOff val="6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63DF021-2042-49EC-8D5C-A8FDC2E866F9}"/>
              </a:ext>
            </a:extLst>
          </p:cNvPr>
          <p:cNvSpPr/>
          <p:nvPr/>
        </p:nvSpPr>
        <p:spPr>
          <a:xfrm>
            <a:off x="997163" y="4513719"/>
            <a:ext cx="11194837" cy="1987442"/>
          </a:xfrm>
          <a:prstGeom prst="rect">
            <a:avLst/>
          </a:prstGeom>
          <a:solidFill>
            <a:schemeClr val="tx2">
              <a:lumMod val="60000"/>
              <a:lumOff val="4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C6A8DCE5-D282-483F-9C2A-E4BDAB3BEDEF}"/>
              </a:ext>
            </a:extLst>
          </p:cNvPr>
          <p:cNvGrpSpPr/>
          <p:nvPr/>
        </p:nvGrpSpPr>
        <p:grpSpPr>
          <a:xfrm>
            <a:off x="1256717" y="356839"/>
            <a:ext cx="7152976" cy="6035898"/>
            <a:chOff x="260397" y="356839"/>
            <a:chExt cx="7152976" cy="6035898"/>
          </a:xfrm>
        </p:grpSpPr>
        <p:sp>
          <p:nvSpPr>
            <p:cNvPr id="13" name="Block Arc 12">
              <a:extLst>
                <a:ext uri="{FF2B5EF4-FFF2-40B4-BE49-F238E27FC236}">
                  <a16:creationId xmlns:a16="http://schemas.microsoft.com/office/drawing/2014/main" id="{9A03AF92-02BD-47E2-A404-BB2CC42E685C}"/>
                </a:ext>
              </a:extLst>
            </p:cNvPr>
            <p:cNvSpPr/>
            <p:nvPr/>
          </p:nvSpPr>
          <p:spPr>
            <a:xfrm rot="10800000">
              <a:off x="1485900" y="465263"/>
              <a:ext cx="5927473" cy="5927473"/>
            </a:xfrm>
            <a:prstGeom prst="blockArc">
              <a:avLst>
                <a:gd name="adj1" fmla="val 18830686"/>
                <a:gd name="adj2" fmla="val 2758043"/>
                <a:gd name="adj3" fmla="val 4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pic>
          <p:nvPicPr>
            <p:cNvPr id="5" name="Picture 4">
              <a:extLst>
                <a:ext uri="{FF2B5EF4-FFF2-40B4-BE49-F238E27FC236}">
                  <a16:creationId xmlns:a16="http://schemas.microsoft.com/office/drawing/2014/main" id="{C5A4D653-0226-41F6-BC91-78C160639881}"/>
                </a:ext>
              </a:extLst>
            </p:cNvPr>
            <p:cNvPicPr>
              <a:picLocks noChangeAspect="1"/>
            </p:cNvPicPr>
            <p:nvPr/>
          </p:nvPicPr>
          <p:blipFill>
            <a:blip r:embed="rId2"/>
            <a:stretch>
              <a:fillRect/>
            </a:stretch>
          </p:blipFill>
          <p:spPr>
            <a:xfrm>
              <a:off x="2450242" y="356839"/>
              <a:ext cx="4501762" cy="2195259"/>
            </a:xfrm>
            <a:prstGeom prst="rect">
              <a:avLst/>
            </a:prstGeom>
            <a:ln>
              <a:solidFill>
                <a:srgbClr val="002060"/>
              </a:solidFill>
            </a:ln>
          </p:spPr>
        </p:pic>
        <p:pic>
          <p:nvPicPr>
            <p:cNvPr id="8" name="Picture 7">
              <a:extLst>
                <a:ext uri="{FF2B5EF4-FFF2-40B4-BE49-F238E27FC236}">
                  <a16:creationId xmlns:a16="http://schemas.microsoft.com/office/drawing/2014/main" id="{BC4458A0-E688-492E-A449-D7C49E0F3004}"/>
                </a:ext>
              </a:extLst>
            </p:cNvPr>
            <p:cNvPicPr>
              <a:picLocks noChangeAspect="1"/>
            </p:cNvPicPr>
            <p:nvPr/>
          </p:nvPicPr>
          <p:blipFill>
            <a:blip r:embed="rId3"/>
            <a:stretch>
              <a:fillRect/>
            </a:stretch>
          </p:blipFill>
          <p:spPr>
            <a:xfrm>
              <a:off x="260397" y="2686030"/>
              <a:ext cx="3324255" cy="1760721"/>
            </a:xfrm>
            <a:prstGeom prst="rect">
              <a:avLst/>
            </a:prstGeom>
            <a:ln>
              <a:solidFill>
                <a:srgbClr val="002060"/>
              </a:solidFill>
            </a:ln>
          </p:spPr>
        </p:pic>
        <p:pic>
          <p:nvPicPr>
            <p:cNvPr id="7" name="Picture 6">
              <a:extLst>
                <a:ext uri="{FF2B5EF4-FFF2-40B4-BE49-F238E27FC236}">
                  <a16:creationId xmlns:a16="http://schemas.microsoft.com/office/drawing/2014/main" id="{6B64BF12-2735-4155-AC45-BD6B1D4EC9A4}"/>
                </a:ext>
              </a:extLst>
            </p:cNvPr>
            <p:cNvPicPr>
              <a:picLocks noChangeAspect="1"/>
            </p:cNvPicPr>
            <p:nvPr/>
          </p:nvPicPr>
          <p:blipFill>
            <a:blip r:embed="rId4"/>
            <a:stretch>
              <a:fillRect/>
            </a:stretch>
          </p:blipFill>
          <p:spPr>
            <a:xfrm>
              <a:off x="2452728" y="4563018"/>
              <a:ext cx="4076647" cy="1829719"/>
            </a:xfrm>
            <a:prstGeom prst="rect">
              <a:avLst/>
            </a:prstGeom>
            <a:ln>
              <a:solidFill>
                <a:srgbClr val="002060"/>
              </a:solidFill>
            </a:ln>
          </p:spPr>
        </p:pic>
      </p:grpSp>
      <p:cxnSp>
        <p:nvCxnSpPr>
          <p:cNvPr id="28" name="Straight Connector 27">
            <a:extLst>
              <a:ext uri="{FF2B5EF4-FFF2-40B4-BE49-F238E27FC236}">
                <a16:creationId xmlns:a16="http://schemas.microsoft.com/office/drawing/2014/main" id="{691EA03E-1E01-4D58-8F0F-0D69A88FA20B}"/>
              </a:ext>
            </a:extLst>
          </p:cNvPr>
          <p:cNvCxnSpPr>
            <a:cxnSpLocks/>
          </p:cNvCxnSpPr>
          <p:nvPr/>
        </p:nvCxnSpPr>
        <p:spPr>
          <a:xfrm>
            <a:off x="997163" y="2619067"/>
            <a:ext cx="11194830" cy="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C2F0A6-8332-4C86-A45E-68B997ED8888}"/>
              </a:ext>
            </a:extLst>
          </p:cNvPr>
          <p:cNvCxnSpPr>
            <a:cxnSpLocks/>
          </p:cNvCxnSpPr>
          <p:nvPr/>
        </p:nvCxnSpPr>
        <p:spPr>
          <a:xfrm>
            <a:off x="997163" y="4513719"/>
            <a:ext cx="11194830" cy="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ECB4C66-B682-4906-9BC6-00DFBB9F1163}"/>
              </a:ext>
            </a:extLst>
          </p:cNvPr>
          <p:cNvSpPr txBox="1"/>
          <p:nvPr/>
        </p:nvSpPr>
        <p:spPr>
          <a:xfrm>
            <a:off x="8409689" y="4692875"/>
            <a:ext cx="2551512" cy="369332"/>
          </a:xfrm>
          <a:prstGeom prst="rect">
            <a:avLst/>
          </a:prstGeom>
          <a:noFill/>
        </p:spPr>
        <p:txBody>
          <a:bodyPr wrap="square" rtlCol="0">
            <a:spAutoFit/>
          </a:bodyPr>
          <a:lstStyle/>
          <a:p>
            <a:pPr algn="just"/>
            <a:r>
              <a:rPr lang="en-IN" b="1" i="1" dirty="0"/>
              <a:t>Based on Sub-Categories</a:t>
            </a:r>
          </a:p>
        </p:txBody>
      </p:sp>
      <p:sp>
        <p:nvSpPr>
          <p:cNvPr id="33" name="TextBox 32">
            <a:extLst>
              <a:ext uri="{FF2B5EF4-FFF2-40B4-BE49-F238E27FC236}">
                <a16:creationId xmlns:a16="http://schemas.microsoft.com/office/drawing/2014/main" id="{8CD4B13F-1E71-4E63-B114-85352CA9F517}"/>
              </a:ext>
            </a:extLst>
          </p:cNvPr>
          <p:cNvSpPr txBox="1"/>
          <p:nvPr/>
        </p:nvSpPr>
        <p:spPr>
          <a:xfrm>
            <a:off x="8409689" y="2737319"/>
            <a:ext cx="2785155" cy="369332"/>
          </a:xfrm>
          <a:prstGeom prst="rect">
            <a:avLst/>
          </a:prstGeom>
          <a:noFill/>
        </p:spPr>
        <p:txBody>
          <a:bodyPr wrap="square" rtlCol="0">
            <a:spAutoFit/>
          </a:bodyPr>
          <a:lstStyle/>
          <a:p>
            <a:pPr algn="just"/>
            <a:r>
              <a:rPr lang="en-IN" b="1" i="1" dirty="0"/>
              <a:t>Based on Main Categories</a:t>
            </a:r>
          </a:p>
        </p:txBody>
      </p:sp>
      <p:sp>
        <p:nvSpPr>
          <p:cNvPr id="30" name="TextBox 29">
            <a:extLst>
              <a:ext uri="{FF2B5EF4-FFF2-40B4-BE49-F238E27FC236}">
                <a16:creationId xmlns:a16="http://schemas.microsoft.com/office/drawing/2014/main" id="{74BDB3BF-B334-4BFB-9CA5-0726D2D43AA4}"/>
              </a:ext>
            </a:extLst>
          </p:cNvPr>
          <p:cNvSpPr txBox="1"/>
          <p:nvPr/>
        </p:nvSpPr>
        <p:spPr>
          <a:xfrm>
            <a:off x="8409689" y="526874"/>
            <a:ext cx="1757709" cy="369332"/>
          </a:xfrm>
          <a:prstGeom prst="rect">
            <a:avLst/>
          </a:prstGeom>
          <a:noFill/>
        </p:spPr>
        <p:txBody>
          <a:bodyPr wrap="square" rtlCol="0">
            <a:spAutoFit/>
          </a:bodyPr>
          <a:lstStyle/>
          <a:p>
            <a:pPr algn="just"/>
            <a:r>
              <a:rPr lang="en-IN" b="1" i="1" dirty="0"/>
              <a:t>Based on Name</a:t>
            </a:r>
          </a:p>
        </p:txBody>
      </p:sp>
      <p:sp>
        <p:nvSpPr>
          <p:cNvPr id="35" name="TextBox 34">
            <a:extLst>
              <a:ext uri="{FF2B5EF4-FFF2-40B4-BE49-F238E27FC236}">
                <a16:creationId xmlns:a16="http://schemas.microsoft.com/office/drawing/2014/main" id="{A2F36228-E2D3-4A6F-A880-C2BD5EB03666}"/>
              </a:ext>
            </a:extLst>
          </p:cNvPr>
          <p:cNvSpPr txBox="1"/>
          <p:nvPr/>
        </p:nvSpPr>
        <p:spPr>
          <a:xfrm>
            <a:off x="8409689" y="886997"/>
            <a:ext cx="1583397"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New</a:t>
            </a:r>
          </a:p>
          <a:p>
            <a:pPr marL="285750" indent="-285750" algn="just">
              <a:buFont typeface="Arial" panose="020B0604020202020204" pitchFamily="34" charset="0"/>
              <a:buChar char="•"/>
            </a:pPr>
            <a:r>
              <a:rPr lang="en-IN" dirty="0"/>
              <a:t>Record</a:t>
            </a:r>
          </a:p>
          <a:p>
            <a:pPr marL="285750" indent="-285750" algn="just">
              <a:buFont typeface="Arial" panose="020B0604020202020204" pitchFamily="34" charset="0"/>
              <a:buChar char="•"/>
            </a:pPr>
            <a:r>
              <a:rPr lang="en-IN" dirty="0"/>
              <a:t>Book</a:t>
            </a:r>
          </a:p>
          <a:p>
            <a:pPr marL="285750" indent="-285750" algn="just">
              <a:buFont typeface="Arial" panose="020B0604020202020204" pitchFamily="34" charset="0"/>
              <a:buChar char="•"/>
            </a:pPr>
            <a:r>
              <a:rPr lang="en-IN" dirty="0"/>
              <a:t>Film</a:t>
            </a:r>
          </a:p>
          <a:p>
            <a:pPr marL="285750" indent="-285750" algn="just">
              <a:buFont typeface="Arial" panose="020B0604020202020204" pitchFamily="34" charset="0"/>
              <a:buChar char="•"/>
            </a:pPr>
            <a:r>
              <a:rPr lang="en-IN" dirty="0"/>
              <a:t>Album</a:t>
            </a:r>
          </a:p>
        </p:txBody>
      </p:sp>
      <p:sp>
        <p:nvSpPr>
          <p:cNvPr id="36" name="TextBox 35">
            <a:extLst>
              <a:ext uri="{FF2B5EF4-FFF2-40B4-BE49-F238E27FC236}">
                <a16:creationId xmlns:a16="http://schemas.microsoft.com/office/drawing/2014/main" id="{35BC18EA-537A-4554-8744-7247448E5AF0}"/>
              </a:ext>
            </a:extLst>
          </p:cNvPr>
          <p:cNvSpPr txBox="1"/>
          <p:nvPr/>
        </p:nvSpPr>
        <p:spPr>
          <a:xfrm>
            <a:off x="8409689" y="3095454"/>
            <a:ext cx="1378123" cy="1200329"/>
          </a:xfrm>
          <a:prstGeom prst="rect">
            <a:avLst/>
          </a:prstGeom>
          <a:noFill/>
        </p:spPr>
        <p:txBody>
          <a:bodyPr wrap="square" rtlCol="0">
            <a:spAutoFit/>
          </a:bodyPr>
          <a:lstStyle/>
          <a:p>
            <a:pPr marL="285750" indent="-285750" algn="just">
              <a:buFont typeface="Arial" panose="020B0604020202020204" pitchFamily="34" charset="0"/>
              <a:buChar char="•"/>
            </a:pPr>
            <a:r>
              <a:rPr lang="en-IN" dirty="0"/>
              <a:t>Music</a:t>
            </a:r>
          </a:p>
          <a:p>
            <a:pPr marL="285750" indent="-285750" algn="just">
              <a:buFont typeface="Arial" panose="020B0604020202020204" pitchFamily="34" charset="0"/>
              <a:buChar char="•"/>
            </a:pPr>
            <a:r>
              <a:rPr lang="en-IN" dirty="0"/>
              <a:t>Film</a:t>
            </a:r>
          </a:p>
          <a:p>
            <a:pPr marL="285750" indent="-285750" algn="just">
              <a:buFont typeface="Arial" panose="020B0604020202020204" pitchFamily="34" charset="0"/>
              <a:buChar char="•"/>
            </a:pPr>
            <a:r>
              <a:rPr lang="en-IN" dirty="0"/>
              <a:t>Video</a:t>
            </a:r>
          </a:p>
          <a:p>
            <a:pPr marL="285750" indent="-285750" algn="just">
              <a:buFont typeface="Arial" panose="020B0604020202020204" pitchFamily="34" charset="0"/>
              <a:buChar char="•"/>
            </a:pPr>
            <a:r>
              <a:rPr lang="en-IN" dirty="0"/>
              <a:t>Games</a:t>
            </a:r>
          </a:p>
        </p:txBody>
      </p:sp>
      <p:sp>
        <p:nvSpPr>
          <p:cNvPr id="38" name="TextBox 37">
            <a:extLst>
              <a:ext uri="{FF2B5EF4-FFF2-40B4-BE49-F238E27FC236}">
                <a16:creationId xmlns:a16="http://schemas.microsoft.com/office/drawing/2014/main" id="{9624BEB9-02E9-4752-B72A-FF3C0D9CA378}"/>
              </a:ext>
            </a:extLst>
          </p:cNvPr>
          <p:cNvSpPr txBox="1"/>
          <p:nvPr/>
        </p:nvSpPr>
        <p:spPr>
          <a:xfrm>
            <a:off x="8409689" y="5046090"/>
            <a:ext cx="1757709" cy="1200329"/>
          </a:xfrm>
          <a:prstGeom prst="rect">
            <a:avLst/>
          </a:prstGeom>
          <a:noFill/>
        </p:spPr>
        <p:txBody>
          <a:bodyPr wrap="square" rtlCol="0">
            <a:spAutoFit/>
          </a:bodyPr>
          <a:lstStyle/>
          <a:p>
            <a:pPr marL="285750" indent="-285750" algn="just">
              <a:buFont typeface="Arial" panose="020B0604020202020204" pitchFamily="34" charset="0"/>
              <a:buChar char="•"/>
            </a:pPr>
            <a:r>
              <a:rPr lang="en-IN" dirty="0"/>
              <a:t>Music</a:t>
            </a:r>
          </a:p>
          <a:p>
            <a:pPr marL="285750" indent="-285750" algn="just">
              <a:buFont typeface="Arial" panose="020B0604020202020204" pitchFamily="34" charset="0"/>
              <a:buChar char="•"/>
            </a:pPr>
            <a:r>
              <a:rPr lang="en-IN" dirty="0"/>
              <a:t>Film</a:t>
            </a:r>
          </a:p>
          <a:p>
            <a:pPr marL="285750" indent="-285750" algn="just">
              <a:buFont typeface="Arial" panose="020B0604020202020204" pitchFamily="34" charset="0"/>
              <a:buChar char="•"/>
            </a:pPr>
            <a:r>
              <a:rPr lang="en-IN" dirty="0"/>
              <a:t>Rock</a:t>
            </a:r>
          </a:p>
          <a:p>
            <a:pPr marL="285750" indent="-285750" algn="just">
              <a:buFont typeface="Arial" panose="020B0604020202020204" pitchFamily="34" charset="0"/>
              <a:buChar char="•"/>
            </a:pPr>
            <a:r>
              <a:rPr lang="en-IN" dirty="0"/>
              <a:t>Narrative</a:t>
            </a:r>
          </a:p>
        </p:txBody>
      </p:sp>
      <p:sp>
        <p:nvSpPr>
          <p:cNvPr id="21" name="TextBox 20">
            <a:extLst>
              <a:ext uri="{FF2B5EF4-FFF2-40B4-BE49-F238E27FC236}">
                <a16:creationId xmlns:a16="http://schemas.microsoft.com/office/drawing/2014/main" id="{20B4CE68-E960-4A19-9F44-328FD0DD6241}"/>
              </a:ext>
            </a:extLst>
          </p:cNvPr>
          <p:cNvSpPr txBox="1"/>
          <p:nvPr/>
        </p:nvSpPr>
        <p:spPr>
          <a:xfrm rot="16200000">
            <a:off x="-1255741" y="3299224"/>
            <a:ext cx="3508653" cy="259551"/>
          </a:xfrm>
          <a:prstGeom prst="rect">
            <a:avLst/>
          </a:prstGeom>
          <a:noFill/>
        </p:spPr>
        <p:txBody>
          <a:bodyPr vert="vert" wrap="square" rtlCol="0" anchor="ctr" anchorCtr="0">
            <a:spAutoFit/>
          </a:bodyPr>
          <a:lstStyle/>
          <a:p>
            <a:pPr algn="just"/>
            <a:r>
              <a:rPr lang="en-IN" sz="2400" b="1" dirty="0"/>
              <a:t>WORDCLOUD</a:t>
            </a:r>
          </a:p>
        </p:txBody>
      </p:sp>
    </p:spTree>
    <p:extLst>
      <p:ext uri="{BB962C8B-B14F-4D97-AF65-F5344CB8AC3E}">
        <p14:creationId xmlns:p14="http://schemas.microsoft.com/office/powerpoint/2010/main" val="262805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6203402"/>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Generating word cloud</a:t>
            </a:r>
            <a:endParaRPr lang="en-US" sz="2000" b="1" dirty="0">
              <a:solidFill>
                <a:srgbClr val="0070C0"/>
              </a:solidFill>
              <a:latin typeface="+mn-lt"/>
            </a:endParaRPr>
          </a:p>
        </p:txBody>
      </p:sp>
      <p:pic>
        <p:nvPicPr>
          <p:cNvPr id="2" name="Picture 1">
            <a:extLst>
              <a:ext uri="{FF2B5EF4-FFF2-40B4-BE49-F238E27FC236}">
                <a16:creationId xmlns:a16="http://schemas.microsoft.com/office/drawing/2014/main" id="{81A05EAE-0479-4484-A664-2A0E185D95A2}"/>
              </a:ext>
            </a:extLst>
          </p:cNvPr>
          <p:cNvPicPr>
            <a:picLocks noChangeAspect="1"/>
          </p:cNvPicPr>
          <p:nvPr/>
        </p:nvPicPr>
        <p:blipFill>
          <a:blip r:embed="rId2"/>
          <a:stretch>
            <a:fillRect/>
          </a:stretch>
        </p:blipFill>
        <p:spPr>
          <a:xfrm>
            <a:off x="838200" y="1238602"/>
            <a:ext cx="8771262" cy="4844958"/>
          </a:xfrm>
          <a:prstGeom prst="rect">
            <a:avLst/>
          </a:prstGeom>
        </p:spPr>
      </p:pic>
    </p:spTree>
    <p:extLst>
      <p:ext uri="{BB962C8B-B14F-4D97-AF65-F5344CB8AC3E}">
        <p14:creationId xmlns:p14="http://schemas.microsoft.com/office/powerpoint/2010/main" val="97585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4886325"/>
            <a:ext cx="12191993" cy="15995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Data pre-processing for modelling</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1957F0A-A697-4A22-9BD8-1CD658DCD87F}"/>
              </a:ext>
            </a:extLst>
          </p:cNvPr>
          <p:cNvPicPr>
            <a:picLocks noChangeAspect="1"/>
          </p:cNvPicPr>
          <p:nvPr/>
        </p:nvPicPr>
        <p:blipFill>
          <a:blip r:embed="rId2"/>
          <a:stretch>
            <a:fillRect/>
          </a:stretch>
        </p:blipFill>
        <p:spPr>
          <a:xfrm>
            <a:off x="1152484" y="1377020"/>
            <a:ext cx="9491426" cy="3474966"/>
          </a:xfrm>
          <a:prstGeom prst="rect">
            <a:avLst/>
          </a:prstGeom>
        </p:spPr>
      </p:pic>
      <p:sp>
        <p:nvSpPr>
          <p:cNvPr id="7" name="TextBox 6">
            <a:extLst>
              <a:ext uri="{FF2B5EF4-FFF2-40B4-BE49-F238E27FC236}">
                <a16:creationId xmlns:a16="http://schemas.microsoft.com/office/drawing/2014/main" id="{F3D25620-D7B2-4237-812A-3C085FB29783}"/>
              </a:ext>
            </a:extLst>
          </p:cNvPr>
          <p:cNvSpPr txBox="1"/>
          <p:nvPr/>
        </p:nvSpPr>
        <p:spPr>
          <a:xfrm>
            <a:off x="180975" y="5224427"/>
            <a:ext cx="11725275" cy="923330"/>
          </a:xfrm>
          <a:prstGeom prst="rect">
            <a:avLst/>
          </a:prstGeom>
          <a:noFill/>
        </p:spPr>
        <p:txBody>
          <a:bodyPr wrap="square" rtlCol="0">
            <a:spAutoFit/>
          </a:bodyPr>
          <a:lstStyle/>
          <a:p>
            <a:pPr algn="just"/>
            <a:r>
              <a:rPr lang="en-IN" dirty="0"/>
              <a:t>We have introduced a metric called Willingness which gives an idea about percentage of goal amount a backer is willing to fund based on past trends. This helps a potential investor as they can learn about the past interest for a project under a particular category and decide whether to invest in a similar project.</a:t>
            </a:r>
          </a:p>
        </p:txBody>
      </p:sp>
    </p:spTree>
    <p:extLst>
      <p:ext uri="{BB962C8B-B14F-4D97-AF65-F5344CB8AC3E}">
        <p14:creationId xmlns:p14="http://schemas.microsoft.com/office/powerpoint/2010/main" val="72724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Correlation Plot</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9A6A6BA-B91E-4EDE-9AD1-A50276BC0067}"/>
              </a:ext>
            </a:extLst>
          </p:cNvPr>
          <p:cNvPicPr>
            <a:picLocks noChangeAspect="1"/>
          </p:cNvPicPr>
          <p:nvPr/>
        </p:nvPicPr>
        <p:blipFill>
          <a:blip r:embed="rId2"/>
          <a:stretch>
            <a:fillRect/>
          </a:stretch>
        </p:blipFill>
        <p:spPr>
          <a:xfrm>
            <a:off x="5304396" y="1652085"/>
            <a:ext cx="6875369" cy="1872860"/>
          </a:xfrm>
          <a:prstGeom prst="rect">
            <a:avLst/>
          </a:prstGeom>
        </p:spPr>
      </p:pic>
      <p:pic>
        <p:nvPicPr>
          <p:cNvPr id="8" name="Picture 7">
            <a:extLst>
              <a:ext uri="{FF2B5EF4-FFF2-40B4-BE49-F238E27FC236}">
                <a16:creationId xmlns:a16="http://schemas.microsoft.com/office/drawing/2014/main" id="{186DD2CA-15AC-44E7-BB53-542D5F19C52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0451" y="1171856"/>
            <a:ext cx="4923494" cy="3696147"/>
          </a:xfrm>
          <a:prstGeom prst="rect">
            <a:avLst/>
          </a:prstGeom>
        </p:spPr>
      </p:pic>
      <p:sp>
        <p:nvSpPr>
          <p:cNvPr id="10" name="TextBox 9">
            <a:extLst>
              <a:ext uri="{FF2B5EF4-FFF2-40B4-BE49-F238E27FC236}">
                <a16:creationId xmlns:a16="http://schemas.microsoft.com/office/drawing/2014/main" id="{66B53064-D0AB-4F40-8B2D-A27FFB1F205D}"/>
              </a:ext>
            </a:extLst>
          </p:cNvPr>
          <p:cNvSpPr txBox="1"/>
          <p:nvPr/>
        </p:nvSpPr>
        <p:spPr>
          <a:xfrm>
            <a:off x="233358" y="5070305"/>
            <a:ext cx="11725275" cy="1200329"/>
          </a:xfrm>
          <a:prstGeom prst="rect">
            <a:avLst/>
          </a:prstGeom>
          <a:noFill/>
        </p:spPr>
        <p:txBody>
          <a:bodyPr wrap="square" rtlCol="0">
            <a:spAutoFit/>
          </a:bodyPr>
          <a:lstStyle/>
          <a:p>
            <a:pPr algn="just"/>
            <a:r>
              <a:rPr lang="en-IN" dirty="0"/>
              <a:t>Backers and the USD pledged amount have a relatively high correlation. We are not considering the correlation with percent since it is a derived metric.</a:t>
            </a:r>
          </a:p>
          <a:p>
            <a:pPr algn="just"/>
            <a:r>
              <a:rPr lang="en-IN" dirty="0"/>
              <a:t>This plot can be used to finalise the variables for the modelling. We have considered willingness, time difference and categories for modelling.</a:t>
            </a:r>
            <a:endParaRPr lang="en-US" dirty="0"/>
          </a:p>
        </p:txBody>
      </p:sp>
    </p:spTree>
    <p:extLst>
      <p:ext uri="{BB962C8B-B14F-4D97-AF65-F5344CB8AC3E}">
        <p14:creationId xmlns:p14="http://schemas.microsoft.com/office/powerpoint/2010/main" val="241306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Linear relationship between pledged amount and number of backers</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6B53064-D0AB-4F40-8B2D-A27FFB1F205D}"/>
              </a:ext>
            </a:extLst>
          </p:cNvPr>
          <p:cNvSpPr txBox="1"/>
          <p:nvPr/>
        </p:nvSpPr>
        <p:spPr>
          <a:xfrm>
            <a:off x="233358" y="5070305"/>
            <a:ext cx="11725275" cy="1200329"/>
          </a:xfrm>
          <a:prstGeom prst="rect">
            <a:avLst/>
          </a:prstGeom>
          <a:noFill/>
        </p:spPr>
        <p:txBody>
          <a:bodyPr wrap="square" rtlCol="0">
            <a:spAutoFit/>
          </a:bodyPr>
          <a:lstStyle/>
          <a:p>
            <a:pPr algn="just"/>
            <a:r>
              <a:rPr lang="en-US" dirty="0"/>
              <a:t>Coefficient of Determination: 0.690678348296891</a:t>
            </a:r>
          </a:p>
          <a:p>
            <a:pPr algn="just"/>
            <a:r>
              <a:rPr lang="en-US" dirty="0"/>
              <a:t>Intercept: [13.53088962]</a:t>
            </a:r>
          </a:p>
          <a:p>
            <a:pPr algn="just"/>
            <a:r>
              <a:rPr lang="en-US" dirty="0"/>
              <a:t>Slope: [[0.01057472]]</a:t>
            </a:r>
          </a:p>
          <a:p>
            <a:pPr algn="just"/>
            <a:r>
              <a:rPr lang="en-US" dirty="0"/>
              <a:t>The Linear Model is: USD Pledged Amount = [13.53088962] + [[0.01057472]] * Number of backers</a:t>
            </a:r>
          </a:p>
        </p:txBody>
      </p:sp>
      <p:pic>
        <p:nvPicPr>
          <p:cNvPr id="2" name="Picture 1">
            <a:extLst>
              <a:ext uri="{FF2B5EF4-FFF2-40B4-BE49-F238E27FC236}">
                <a16:creationId xmlns:a16="http://schemas.microsoft.com/office/drawing/2014/main" id="{404B618F-7098-4E49-A706-0CC0433449A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0570" y="1316326"/>
            <a:ext cx="4625471" cy="3193532"/>
          </a:xfrm>
          <a:prstGeom prst="rect">
            <a:avLst/>
          </a:prstGeom>
        </p:spPr>
      </p:pic>
      <p:pic>
        <p:nvPicPr>
          <p:cNvPr id="3" name="Picture 2">
            <a:extLst>
              <a:ext uri="{FF2B5EF4-FFF2-40B4-BE49-F238E27FC236}">
                <a16:creationId xmlns:a16="http://schemas.microsoft.com/office/drawing/2014/main" id="{FB9C188C-1030-422B-90DD-1476BE6C5539}"/>
              </a:ext>
            </a:extLst>
          </p:cNvPr>
          <p:cNvPicPr>
            <a:picLocks noChangeAspect="1"/>
          </p:cNvPicPr>
          <p:nvPr/>
        </p:nvPicPr>
        <p:blipFill>
          <a:blip r:embed="rId3"/>
          <a:stretch>
            <a:fillRect/>
          </a:stretch>
        </p:blipFill>
        <p:spPr>
          <a:xfrm>
            <a:off x="6579556" y="1203119"/>
            <a:ext cx="4774244" cy="3419946"/>
          </a:xfrm>
          <a:prstGeom prst="rect">
            <a:avLst/>
          </a:prstGeom>
        </p:spPr>
      </p:pic>
    </p:spTree>
    <p:extLst>
      <p:ext uri="{BB962C8B-B14F-4D97-AF65-F5344CB8AC3E}">
        <p14:creationId xmlns:p14="http://schemas.microsoft.com/office/powerpoint/2010/main" val="315428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1011A47-3201-4E47-A220-04159825310B}"/>
              </a:ext>
            </a:extLst>
          </p:cNvPr>
          <p:cNvSpPr/>
          <p:nvPr/>
        </p:nvSpPr>
        <p:spPr>
          <a:xfrm>
            <a:off x="0" y="290704"/>
            <a:ext cx="12191993" cy="4384555"/>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4C3F551-AA3D-41DA-905B-51EF672D70CA}"/>
              </a:ext>
            </a:extLst>
          </p:cNvPr>
          <p:cNvSpPr/>
          <p:nvPr/>
        </p:nvSpPr>
        <p:spPr>
          <a:xfrm>
            <a:off x="0" y="4675260"/>
            <a:ext cx="12191993" cy="1810600"/>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investors clipart">
            <a:extLst>
              <a:ext uri="{FF2B5EF4-FFF2-40B4-BE49-F238E27FC236}">
                <a16:creationId xmlns:a16="http://schemas.microsoft.com/office/drawing/2014/main" id="{FF5D2A17-204B-4C04-8721-6878A98EEF1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0492" y="4870619"/>
            <a:ext cx="1355607" cy="1224283"/>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B6522249-E4AE-415E-9563-A6345B7629BF}"/>
              </a:ext>
            </a:extLst>
          </p:cNvPr>
          <p:cNvSpPr/>
          <p:nvPr/>
        </p:nvSpPr>
        <p:spPr>
          <a:xfrm>
            <a:off x="3207606" y="4819978"/>
            <a:ext cx="1355608" cy="128596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565939-8FD3-4DA3-BD1C-E8B3A1910088}"/>
              </a:ext>
            </a:extLst>
          </p:cNvPr>
          <p:cNvSpPr/>
          <p:nvPr/>
        </p:nvSpPr>
        <p:spPr>
          <a:xfrm>
            <a:off x="2104325" y="1365186"/>
            <a:ext cx="9605657" cy="646331"/>
          </a:xfrm>
          <a:prstGeom prst="rect">
            <a:avLst/>
          </a:prstGeom>
        </p:spPr>
        <p:txBody>
          <a:bodyPr wrap="square">
            <a:spAutoFit/>
          </a:bodyPr>
          <a:lstStyle/>
          <a:p>
            <a:pPr lvl="0"/>
            <a:r>
              <a:rPr lang="en-US" dirty="0"/>
              <a:t>Kickstarter is a global crowdfunding platform built around creative projects/ideas. It serves as a launchpad for creators to realize their project ideas.</a:t>
            </a:r>
          </a:p>
        </p:txBody>
      </p:sp>
      <p:sp>
        <p:nvSpPr>
          <p:cNvPr id="7" name="TextBox 6">
            <a:extLst>
              <a:ext uri="{FF2B5EF4-FFF2-40B4-BE49-F238E27FC236}">
                <a16:creationId xmlns:a16="http://schemas.microsoft.com/office/drawing/2014/main" id="{D533759C-5780-4AE9-A68C-7020E6655A2E}"/>
              </a:ext>
            </a:extLst>
          </p:cNvPr>
          <p:cNvSpPr txBox="1"/>
          <p:nvPr/>
        </p:nvSpPr>
        <p:spPr>
          <a:xfrm>
            <a:off x="373617" y="1474227"/>
            <a:ext cx="1097160" cy="369332"/>
          </a:xfrm>
          <a:prstGeom prst="rect">
            <a:avLst/>
          </a:prstGeom>
          <a:noFill/>
        </p:spPr>
        <p:txBody>
          <a:bodyPr wrap="none" rtlCol="0">
            <a:spAutoFit/>
          </a:bodyPr>
          <a:lstStyle/>
          <a:p>
            <a:r>
              <a:rPr lang="en-IN" b="1" dirty="0">
                <a:solidFill>
                  <a:srgbClr val="4472C4"/>
                </a:solidFill>
              </a:rPr>
              <a:t>Overview</a:t>
            </a:r>
            <a:endParaRPr lang="en-US" b="1" dirty="0">
              <a:solidFill>
                <a:srgbClr val="4472C4"/>
              </a:solidFill>
            </a:endParaRPr>
          </a:p>
        </p:txBody>
      </p:sp>
      <p:cxnSp>
        <p:nvCxnSpPr>
          <p:cNvPr id="8" name="Straight Connector 7">
            <a:extLst>
              <a:ext uri="{FF2B5EF4-FFF2-40B4-BE49-F238E27FC236}">
                <a16:creationId xmlns:a16="http://schemas.microsoft.com/office/drawing/2014/main" id="{01D2582F-F396-4EC4-A393-8C4055491317}"/>
              </a:ext>
            </a:extLst>
          </p:cNvPr>
          <p:cNvCxnSpPr>
            <a:cxnSpLocks/>
          </p:cNvCxnSpPr>
          <p:nvPr/>
        </p:nvCxnSpPr>
        <p:spPr>
          <a:xfrm>
            <a:off x="1844394" y="1365186"/>
            <a:ext cx="0" cy="668497"/>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824AB9A6-2FB2-40F4-93F2-3804EFB1AA1E}"/>
              </a:ext>
            </a:extLst>
          </p:cNvPr>
          <p:cNvSpPr>
            <a:spLocks noGrp="1"/>
          </p:cNvSpPr>
          <p:nvPr>
            <p:ph type="title"/>
          </p:nvPr>
        </p:nvSpPr>
        <p:spPr>
          <a:xfrm>
            <a:off x="838200" y="124220"/>
            <a:ext cx="10515600" cy="1325563"/>
          </a:xfrm>
        </p:spPr>
        <p:txBody>
          <a:bodyPr>
            <a:noAutofit/>
          </a:bodyPr>
          <a:lstStyle/>
          <a:p>
            <a:r>
              <a:rPr lang="en-US" sz="2000" b="1" i="0" dirty="0">
                <a:solidFill>
                  <a:srgbClr val="0070C0"/>
                </a:solidFill>
                <a:effectLst/>
                <a:latin typeface="+mn-lt"/>
              </a:rPr>
              <a:t>Kickstarter sets itself apart from other crowdfunding websites because the backers, the individuals who pledge money receive a reward corresponding to the amount pledged only if the project is successful.</a:t>
            </a:r>
            <a:endParaRPr lang="en-US" sz="2000" b="1" dirty="0">
              <a:solidFill>
                <a:srgbClr val="0070C0"/>
              </a:solidFill>
              <a:latin typeface="+mn-lt"/>
            </a:endParaRPr>
          </a:p>
        </p:txBody>
      </p:sp>
      <p:sp>
        <p:nvSpPr>
          <p:cNvPr id="35" name="TextBox 34">
            <a:extLst>
              <a:ext uri="{FF2B5EF4-FFF2-40B4-BE49-F238E27FC236}">
                <a16:creationId xmlns:a16="http://schemas.microsoft.com/office/drawing/2014/main" id="{4F508F08-B20C-44DD-B3EF-B77EB9F61C81}"/>
              </a:ext>
            </a:extLst>
          </p:cNvPr>
          <p:cNvSpPr txBox="1"/>
          <p:nvPr/>
        </p:nvSpPr>
        <p:spPr>
          <a:xfrm>
            <a:off x="6173164" y="6108164"/>
            <a:ext cx="2018309" cy="400110"/>
          </a:xfrm>
          <a:prstGeom prst="rect">
            <a:avLst/>
          </a:prstGeom>
          <a:noFill/>
        </p:spPr>
        <p:txBody>
          <a:bodyPr wrap="none" rtlCol="0">
            <a:spAutoFit/>
          </a:bodyPr>
          <a:lstStyle/>
          <a:p>
            <a:r>
              <a:rPr lang="en-IN" sz="2000" b="1" dirty="0">
                <a:solidFill>
                  <a:srgbClr val="FF0000"/>
                </a:solidFill>
              </a:rPr>
              <a:t>17 Million </a:t>
            </a:r>
            <a:r>
              <a:rPr lang="en-IN" dirty="0"/>
              <a:t>backers</a:t>
            </a:r>
            <a:endParaRPr lang="en-US" dirty="0"/>
          </a:p>
        </p:txBody>
      </p:sp>
      <p:pic>
        <p:nvPicPr>
          <p:cNvPr id="2052" name="Picture 4" descr="Image result for dollar sign clipart">
            <a:extLst>
              <a:ext uri="{FF2B5EF4-FFF2-40B4-BE49-F238E27FC236}">
                <a16:creationId xmlns:a16="http://schemas.microsoft.com/office/drawing/2014/main" id="{35829A1B-5A72-428B-BA45-C3D71127335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95904" y="4930834"/>
            <a:ext cx="753347" cy="106425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276137D2-BCB6-47BD-BD03-5E453D003869}"/>
              </a:ext>
            </a:extLst>
          </p:cNvPr>
          <p:cNvSpPr txBox="1"/>
          <p:nvPr/>
        </p:nvSpPr>
        <p:spPr>
          <a:xfrm>
            <a:off x="9593950" y="6108164"/>
            <a:ext cx="2266454" cy="400110"/>
          </a:xfrm>
          <a:prstGeom prst="rect">
            <a:avLst/>
          </a:prstGeom>
          <a:noFill/>
        </p:spPr>
        <p:txBody>
          <a:bodyPr wrap="none" rtlCol="0">
            <a:spAutoFit/>
          </a:bodyPr>
          <a:lstStyle/>
          <a:p>
            <a:r>
              <a:rPr lang="en-IN" sz="2000" b="1" dirty="0">
                <a:solidFill>
                  <a:srgbClr val="FF0000"/>
                </a:solidFill>
              </a:rPr>
              <a:t>$4.4 Billion </a:t>
            </a:r>
            <a:r>
              <a:rPr lang="en-IN" dirty="0"/>
              <a:t>pledged</a:t>
            </a:r>
            <a:endParaRPr lang="en-US" dirty="0"/>
          </a:p>
        </p:txBody>
      </p:sp>
      <p:sp>
        <p:nvSpPr>
          <p:cNvPr id="41" name="Oval 40">
            <a:extLst>
              <a:ext uri="{FF2B5EF4-FFF2-40B4-BE49-F238E27FC236}">
                <a16:creationId xmlns:a16="http://schemas.microsoft.com/office/drawing/2014/main" id="{CCB1B590-DD32-4B0C-BABB-94A7E7E30C41}"/>
              </a:ext>
            </a:extLst>
          </p:cNvPr>
          <p:cNvSpPr/>
          <p:nvPr/>
        </p:nvSpPr>
        <p:spPr>
          <a:xfrm>
            <a:off x="6560491" y="4819978"/>
            <a:ext cx="1355608" cy="128596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28E9888-9A0D-4452-8992-E5B16323FEB8}"/>
              </a:ext>
            </a:extLst>
          </p:cNvPr>
          <p:cNvSpPr/>
          <p:nvPr/>
        </p:nvSpPr>
        <p:spPr>
          <a:xfrm>
            <a:off x="9998192" y="4819978"/>
            <a:ext cx="1355608" cy="128596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project clipart">
            <a:extLst>
              <a:ext uri="{FF2B5EF4-FFF2-40B4-BE49-F238E27FC236}">
                <a16:creationId xmlns:a16="http://schemas.microsoft.com/office/drawing/2014/main" id="{36888D35-699B-49EE-88DA-3FB0DAC26E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1044" y="4949595"/>
            <a:ext cx="847568" cy="1026729"/>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FB2A7897-C484-49BC-8489-3EEB9B8910DB}"/>
              </a:ext>
            </a:extLst>
          </p:cNvPr>
          <p:cNvSpPr txBox="1"/>
          <p:nvPr/>
        </p:nvSpPr>
        <p:spPr>
          <a:xfrm>
            <a:off x="2895673" y="6108164"/>
            <a:ext cx="2413161" cy="400110"/>
          </a:xfrm>
          <a:prstGeom prst="rect">
            <a:avLst/>
          </a:prstGeom>
          <a:noFill/>
        </p:spPr>
        <p:txBody>
          <a:bodyPr wrap="none" rtlCol="0">
            <a:spAutoFit/>
          </a:bodyPr>
          <a:lstStyle/>
          <a:p>
            <a:r>
              <a:rPr lang="en-IN" dirty="0"/>
              <a:t>Over</a:t>
            </a:r>
            <a:r>
              <a:rPr lang="en-IN" sz="2000" b="1" dirty="0">
                <a:solidFill>
                  <a:srgbClr val="FF0000"/>
                </a:solidFill>
              </a:rPr>
              <a:t> 165,000 </a:t>
            </a:r>
            <a:r>
              <a:rPr lang="en-IN" dirty="0"/>
              <a:t>projects</a:t>
            </a:r>
            <a:endParaRPr lang="en-US" dirty="0"/>
          </a:p>
        </p:txBody>
      </p:sp>
      <p:sp>
        <p:nvSpPr>
          <p:cNvPr id="39" name="Isosceles Triangle 38">
            <a:extLst>
              <a:ext uri="{FF2B5EF4-FFF2-40B4-BE49-F238E27FC236}">
                <a16:creationId xmlns:a16="http://schemas.microsoft.com/office/drawing/2014/main" id="{3BAC2F4C-1CD5-4B77-97B3-50F235F91774}"/>
              </a:ext>
            </a:extLst>
          </p:cNvPr>
          <p:cNvSpPr/>
          <p:nvPr/>
        </p:nvSpPr>
        <p:spPr>
          <a:xfrm rot="10800000">
            <a:off x="5700399" y="4551434"/>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67067121-8B79-479A-B850-1F26E80F8EAD}"/>
              </a:ext>
            </a:extLst>
          </p:cNvPr>
          <p:cNvGrpSpPr/>
          <p:nvPr/>
        </p:nvGrpSpPr>
        <p:grpSpPr>
          <a:xfrm>
            <a:off x="1622314" y="1997889"/>
            <a:ext cx="9299402" cy="2619375"/>
            <a:chOff x="730423" y="3429000"/>
            <a:chExt cx="10547565" cy="2950032"/>
          </a:xfrm>
        </p:grpSpPr>
        <p:sp>
          <p:nvSpPr>
            <p:cNvPr id="73" name="Rectangle 72">
              <a:extLst>
                <a:ext uri="{FF2B5EF4-FFF2-40B4-BE49-F238E27FC236}">
                  <a16:creationId xmlns:a16="http://schemas.microsoft.com/office/drawing/2014/main" id="{463A8FCA-5C96-49BA-8066-44EF14605595}"/>
                </a:ext>
              </a:extLst>
            </p:cNvPr>
            <p:cNvSpPr/>
            <p:nvPr/>
          </p:nvSpPr>
          <p:spPr>
            <a:xfrm>
              <a:off x="730423" y="4469113"/>
              <a:ext cx="2073417" cy="8008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Launch of project/idea with a defined goal amount</a:t>
              </a:r>
              <a:endParaRPr lang="en-US" sz="1400" dirty="0"/>
            </a:p>
          </p:txBody>
        </p:sp>
        <p:sp>
          <p:nvSpPr>
            <p:cNvPr id="74" name="Rectangle 73">
              <a:extLst>
                <a:ext uri="{FF2B5EF4-FFF2-40B4-BE49-F238E27FC236}">
                  <a16:creationId xmlns:a16="http://schemas.microsoft.com/office/drawing/2014/main" id="{A5E7B7AD-E3E1-4E9C-B4BF-45617322B038}"/>
                </a:ext>
              </a:extLst>
            </p:cNvPr>
            <p:cNvSpPr/>
            <p:nvPr/>
          </p:nvSpPr>
          <p:spPr>
            <a:xfrm>
              <a:off x="3165279" y="4469113"/>
              <a:ext cx="2073417" cy="8008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Receive funding from backers</a:t>
              </a:r>
              <a:endParaRPr lang="en-US" sz="1400" dirty="0"/>
            </a:p>
          </p:txBody>
        </p:sp>
        <p:sp>
          <p:nvSpPr>
            <p:cNvPr id="75" name="Rectangle 74">
              <a:extLst>
                <a:ext uri="{FF2B5EF4-FFF2-40B4-BE49-F238E27FC236}">
                  <a16:creationId xmlns:a16="http://schemas.microsoft.com/office/drawing/2014/main" id="{880AC26A-F0F1-4AAE-8F17-A14422BC8237}"/>
                </a:ext>
              </a:extLst>
            </p:cNvPr>
            <p:cNvSpPr/>
            <p:nvPr/>
          </p:nvSpPr>
          <p:spPr>
            <a:xfrm>
              <a:off x="5600135" y="4469113"/>
              <a:ext cx="2073417" cy="8008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Funding matches goal amount?</a:t>
              </a:r>
              <a:endParaRPr lang="en-US" sz="1400" dirty="0"/>
            </a:p>
          </p:txBody>
        </p:sp>
        <p:cxnSp>
          <p:nvCxnSpPr>
            <p:cNvPr id="76" name="Straight Arrow Connector 75">
              <a:extLst>
                <a:ext uri="{FF2B5EF4-FFF2-40B4-BE49-F238E27FC236}">
                  <a16:creationId xmlns:a16="http://schemas.microsoft.com/office/drawing/2014/main" id="{F5AD7410-819E-4B98-9F43-A4255073E389}"/>
                </a:ext>
              </a:extLst>
            </p:cNvPr>
            <p:cNvCxnSpPr>
              <a:cxnSpLocks/>
              <a:stCxn id="75" idx="3"/>
              <a:endCxn id="77" idx="1"/>
            </p:cNvCxnSpPr>
            <p:nvPr/>
          </p:nvCxnSpPr>
          <p:spPr>
            <a:xfrm flipV="1">
              <a:off x="7673552" y="3655629"/>
              <a:ext cx="1531019" cy="121392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2C7DA50C-DC57-4BF2-AD38-81C03F8E3EC6}"/>
                </a:ext>
              </a:extLst>
            </p:cNvPr>
            <p:cNvSpPr/>
            <p:nvPr/>
          </p:nvSpPr>
          <p:spPr>
            <a:xfrm>
              <a:off x="9204571" y="3429000"/>
              <a:ext cx="2073417" cy="4532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Project is successful</a:t>
              </a:r>
              <a:endParaRPr lang="en-US" sz="1400" dirty="0"/>
            </a:p>
          </p:txBody>
        </p:sp>
        <p:cxnSp>
          <p:nvCxnSpPr>
            <p:cNvPr id="78" name="Straight Arrow Connector 77">
              <a:extLst>
                <a:ext uri="{FF2B5EF4-FFF2-40B4-BE49-F238E27FC236}">
                  <a16:creationId xmlns:a16="http://schemas.microsoft.com/office/drawing/2014/main" id="{CF5AE97B-DD09-4A84-ADB9-5C58241E30BC}"/>
                </a:ext>
              </a:extLst>
            </p:cNvPr>
            <p:cNvCxnSpPr>
              <a:cxnSpLocks/>
              <a:stCxn id="75" idx="3"/>
              <a:endCxn id="79" idx="1"/>
            </p:cNvCxnSpPr>
            <p:nvPr/>
          </p:nvCxnSpPr>
          <p:spPr>
            <a:xfrm>
              <a:off x="7673552" y="4869554"/>
              <a:ext cx="1531019" cy="128284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A42C82FE-7684-459D-9D5C-822EF17D6A0E}"/>
                </a:ext>
              </a:extLst>
            </p:cNvPr>
            <p:cNvSpPr/>
            <p:nvPr/>
          </p:nvSpPr>
          <p:spPr>
            <a:xfrm>
              <a:off x="9204571" y="5925774"/>
              <a:ext cx="2073417" cy="4532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Project has failed</a:t>
              </a:r>
              <a:endParaRPr lang="en-US" sz="1400" dirty="0"/>
            </a:p>
          </p:txBody>
        </p:sp>
        <p:sp>
          <p:nvSpPr>
            <p:cNvPr id="80" name="TextBox 79">
              <a:extLst>
                <a:ext uri="{FF2B5EF4-FFF2-40B4-BE49-F238E27FC236}">
                  <a16:creationId xmlns:a16="http://schemas.microsoft.com/office/drawing/2014/main" id="{08373E80-9EC9-4094-B90A-1E007A9D2CC9}"/>
                </a:ext>
              </a:extLst>
            </p:cNvPr>
            <p:cNvSpPr txBox="1"/>
            <p:nvPr/>
          </p:nvSpPr>
          <p:spPr>
            <a:xfrm>
              <a:off x="8066887" y="3840994"/>
              <a:ext cx="487249" cy="338554"/>
            </a:xfrm>
            <a:prstGeom prst="rect">
              <a:avLst/>
            </a:prstGeom>
            <a:noFill/>
          </p:spPr>
          <p:txBody>
            <a:bodyPr wrap="none" rtlCol="0">
              <a:spAutoFit/>
            </a:bodyPr>
            <a:lstStyle/>
            <a:p>
              <a:r>
                <a:rPr lang="en-IN" sz="1600" b="1" dirty="0"/>
                <a:t>YES</a:t>
              </a:r>
              <a:endParaRPr lang="en-US" sz="1600" b="1" dirty="0"/>
            </a:p>
          </p:txBody>
        </p:sp>
        <p:sp>
          <p:nvSpPr>
            <p:cNvPr id="81" name="TextBox 80">
              <a:extLst>
                <a:ext uri="{FF2B5EF4-FFF2-40B4-BE49-F238E27FC236}">
                  <a16:creationId xmlns:a16="http://schemas.microsoft.com/office/drawing/2014/main" id="{EB161A0B-1DC6-40C3-B90A-6FE78BE662D0}"/>
                </a:ext>
              </a:extLst>
            </p:cNvPr>
            <p:cNvSpPr txBox="1"/>
            <p:nvPr/>
          </p:nvSpPr>
          <p:spPr>
            <a:xfrm>
              <a:off x="8066887" y="5587125"/>
              <a:ext cx="458781" cy="338554"/>
            </a:xfrm>
            <a:prstGeom prst="rect">
              <a:avLst/>
            </a:prstGeom>
            <a:noFill/>
          </p:spPr>
          <p:txBody>
            <a:bodyPr wrap="none" rtlCol="0">
              <a:spAutoFit/>
            </a:bodyPr>
            <a:lstStyle/>
            <a:p>
              <a:r>
                <a:rPr lang="en-IN" sz="1600" b="1" dirty="0"/>
                <a:t>NO</a:t>
              </a:r>
              <a:endParaRPr lang="en-US" sz="1600" b="1" dirty="0"/>
            </a:p>
          </p:txBody>
        </p:sp>
        <p:cxnSp>
          <p:nvCxnSpPr>
            <p:cNvPr id="82" name="Straight Arrow Connector 81">
              <a:extLst>
                <a:ext uri="{FF2B5EF4-FFF2-40B4-BE49-F238E27FC236}">
                  <a16:creationId xmlns:a16="http://schemas.microsoft.com/office/drawing/2014/main" id="{01B059EE-D54B-4CA2-BB49-6934C8FE8210}"/>
                </a:ext>
              </a:extLst>
            </p:cNvPr>
            <p:cNvCxnSpPr>
              <a:cxnSpLocks/>
              <a:stCxn id="73" idx="3"/>
              <a:endCxn id="74" idx="1"/>
            </p:cNvCxnSpPr>
            <p:nvPr/>
          </p:nvCxnSpPr>
          <p:spPr>
            <a:xfrm>
              <a:off x="2803840" y="4869554"/>
              <a:ext cx="361439" cy="0"/>
            </a:xfrm>
            <a:prstGeom prst="straightConnector1">
              <a:avLst/>
            </a:prstGeom>
            <a:ln>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88732DC-29B4-464B-8523-C937736BCA91}"/>
                </a:ext>
              </a:extLst>
            </p:cNvPr>
            <p:cNvCxnSpPr>
              <a:cxnSpLocks/>
              <a:stCxn id="74" idx="3"/>
              <a:endCxn id="75" idx="1"/>
            </p:cNvCxnSpPr>
            <p:nvPr/>
          </p:nvCxnSpPr>
          <p:spPr>
            <a:xfrm>
              <a:off x="5238696" y="4869554"/>
              <a:ext cx="361439" cy="0"/>
            </a:xfrm>
            <a:prstGeom prst="straightConnector1">
              <a:avLst/>
            </a:prstGeom>
            <a:ln>
              <a:solidFill>
                <a:srgbClr val="BFBFBF"/>
              </a:solidFill>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57F590CB-BFCC-4631-A3B2-F23A4A13D846}"/>
              </a:ext>
            </a:extLst>
          </p:cNvPr>
          <p:cNvSpPr txBox="1"/>
          <p:nvPr/>
        </p:nvSpPr>
        <p:spPr>
          <a:xfrm>
            <a:off x="208894" y="5298094"/>
            <a:ext cx="2109424" cy="369332"/>
          </a:xfrm>
          <a:prstGeom prst="rect">
            <a:avLst/>
          </a:prstGeom>
          <a:noFill/>
        </p:spPr>
        <p:txBody>
          <a:bodyPr wrap="none" rtlCol="0">
            <a:spAutoFit/>
          </a:bodyPr>
          <a:lstStyle/>
          <a:p>
            <a:r>
              <a:rPr lang="en-IN" b="1" dirty="0">
                <a:solidFill>
                  <a:srgbClr val="0070C0"/>
                </a:solidFill>
              </a:rPr>
              <a:t>Kickstarter Statistics</a:t>
            </a:r>
            <a:endParaRPr lang="en-US" b="1" dirty="0">
              <a:solidFill>
                <a:srgbClr val="0070C0"/>
              </a:solidFill>
            </a:endParaRPr>
          </a:p>
        </p:txBody>
      </p:sp>
      <p:cxnSp>
        <p:nvCxnSpPr>
          <p:cNvPr id="85" name="Straight Connector 84">
            <a:extLst>
              <a:ext uri="{FF2B5EF4-FFF2-40B4-BE49-F238E27FC236}">
                <a16:creationId xmlns:a16="http://schemas.microsoft.com/office/drawing/2014/main" id="{D72B053F-9A97-486F-A280-C2992EE84FB7}"/>
              </a:ext>
            </a:extLst>
          </p:cNvPr>
          <p:cNvCxnSpPr>
            <a:cxnSpLocks/>
          </p:cNvCxnSpPr>
          <p:nvPr/>
        </p:nvCxnSpPr>
        <p:spPr>
          <a:xfrm>
            <a:off x="2343437" y="5101627"/>
            <a:ext cx="0" cy="874697"/>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21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Logistic Regression</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0F2F60A3-BE41-4F23-976E-32272B43CD34}"/>
              </a:ext>
            </a:extLst>
          </p:cNvPr>
          <p:cNvPicPr>
            <a:picLocks noChangeAspect="1"/>
          </p:cNvPicPr>
          <p:nvPr/>
        </p:nvPicPr>
        <p:blipFill>
          <a:blip r:embed="rId2"/>
          <a:stretch>
            <a:fillRect/>
          </a:stretch>
        </p:blipFill>
        <p:spPr>
          <a:xfrm>
            <a:off x="5229097" y="2395202"/>
            <a:ext cx="6739080" cy="1325562"/>
          </a:xfrm>
          <a:prstGeom prst="rect">
            <a:avLst/>
          </a:prstGeom>
        </p:spPr>
      </p:pic>
      <p:pic>
        <p:nvPicPr>
          <p:cNvPr id="5" name="Picture 4">
            <a:extLst>
              <a:ext uri="{FF2B5EF4-FFF2-40B4-BE49-F238E27FC236}">
                <a16:creationId xmlns:a16="http://schemas.microsoft.com/office/drawing/2014/main" id="{B70B1299-2681-4DB3-934C-9C96C90A05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8967" y="1723369"/>
            <a:ext cx="4516314" cy="3055854"/>
          </a:xfrm>
          <a:prstGeom prst="rect">
            <a:avLst/>
          </a:prstGeom>
        </p:spPr>
      </p:pic>
      <p:sp>
        <p:nvSpPr>
          <p:cNvPr id="9" name="TextBox 8">
            <a:extLst>
              <a:ext uri="{FF2B5EF4-FFF2-40B4-BE49-F238E27FC236}">
                <a16:creationId xmlns:a16="http://schemas.microsoft.com/office/drawing/2014/main" id="{74D3705F-DD25-41A6-AC73-5DE635B612C9}"/>
              </a:ext>
            </a:extLst>
          </p:cNvPr>
          <p:cNvSpPr txBox="1"/>
          <p:nvPr/>
        </p:nvSpPr>
        <p:spPr>
          <a:xfrm>
            <a:off x="233358" y="5234984"/>
            <a:ext cx="11725275" cy="923330"/>
          </a:xfrm>
          <a:prstGeom prst="rect">
            <a:avLst/>
          </a:prstGeom>
          <a:noFill/>
        </p:spPr>
        <p:txBody>
          <a:bodyPr wrap="square" rtlCol="0">
            <a:spAutoFit/>
          </a:bodyPr>
          <a:lstStyle/>
          <a:p>
            <a:pPr algn="just"/>
            <a:r>
              <a:rPr lang="en-IN" dirty="0"/>
              <a:t>Logistic regression is used to classify the project as successful or failed.</a:t>
            </a:r>
          </a:p>
          <a:p>
            <a:pPr algn="just"/>
            <a:r>
              <a:rPr lang="en-IN" dirty="0"/>
              <a:t> </a:t>
            </a:r>
          </a:p>
          <a:p>
            <a:pPr algn="just"/>
            <a:r>
              <a:rPr lang="en-IN" dirty="0"/>
              <a:t>Area under the curve gives the measure of accuracy of the model: 72%</a:t>
            </a:r>
          </a:p>
        </p:txBody>
      </p:sp>
    </p:spTree>
    <p:extLst>
      <p:ext uri="{BB962C8B-B14F-4D97-AF65-F5344CB8AC3E}">
        <p14:creationId xmlns:p14="http://schemas.microsoft.com/office/powerpoint/2010/main" val="2689407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4886325"/>
            <a:ext cx="12191993" cy="15995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Confusion Matrix</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83D5FEB1-4979-4734-967D-205B5F386EF9}"/>
              </a:ext>
            </a:extLst>
          </p:cNvPr>
          <p:cNvGrpSpPr/>
          <p:nvPr/>
        </p:nvGrpSpPr>
        <p:grpSpPr>
          <a:xfrm>
            <a:off x="6095996" y="683581"/>
            <a:ext cx="5668531" cy="4057993"/>
            <a:chOff x="-47500" y="24854"/>
            <a:chExt cx="12239500" cy="7835903"/>
          </a:xfrm>
        </p:grpSpPr>
        <p:pic>
          <p:nvPicPr>
            <p:cNvPr id="3" name="Picture 2">
              <a:extLst>
                <a:ext uri="{FF2B5EF4-FFF2-40B4-BE49-F238E27FC236}">
                  <a16:creationId xmlns:a16="http://schemas.microsoft.com/office/drawing/2014/main" id="{695D9468-4F1B-4E90-B3C8-536670846C0B}"/>
                </a:ext>
              </a:extLst>
            </p:cNvPr>
            <p:cNvPicPr>
              <a:picLocks noChangeAspect="1"/>
            </p:cNvPicPr>
            <p:nvPr/>
          </p:nvPicPr>
          <p:blipFill>
            <a:blip r:embed="rId2"/>
            <a:stretch>
              <a:fillRect/>
            </a:stretch>
          </p:blipFill>
          <p:spPr>
            <a:xfrm>
              <a:off x="0" y="24854"/>
              <a:ext cx="12192000" cy="6808292"/>
            </a:xfrm>
            <a:prstGeom prst="rect">
              <a:avLst/>
            </a:prstGeom>
          </p:spPr>
        </p:pic>
        <p:pic>
          <p:nvPicPr>
            <p:cNvPr id="6" name="Picture 5">
              <a:extLst>
                <a:ext uri="{FF2B5EF4-FFF2-40B4-BE49-F238E27FC236}">
                  <a16:creationId xmlns:a16="http://schemas.microsoft.com/office/drawing/2014/main" id="{6C7BAEE5-09EF-4DF1-960B-912AACA3BCAF}"/>
                </a:ext>
              </a:extLst>
            </p:cNvPr>
            <p:cNvPicPr>
              <a:picLocks noChangeAspect="1"/>
            </p:cNvPicPr>
            <p:nvPr/>
          </p:nvPicPr>
          <p:blipFill>
            <a:blip r:embed="rId3"/>
            <a:stretch>
              <a:fillRect/>
            </a:stretch>
          </p:blipFill>
          <p:spPr>
            <a:xfrm>
              <a:off x="-47500" y="6833146"/>
              <a:ext cx="12192000" cy="1027611"/>
            </a:xfrm>
            <a:prstGeom prst="rect">
              <a:avLst/>
            </a:prstGeom>
          </p:spPr>
        </p:pic>
      </p:grpSp>
      <p:pic>
        <p:nvPicPr>
          <p:cNvPr id="8" name="Picture 7">
            <a:extLst>
              <a:ext uri="{FF2B5EF4-FFF2-40B4-BE49-F238E27FC236}">
                <a16:creationId xmlns:a16="http://schemas.microsoft.com/office/drawing/2014/main" id="{6E904421-3259-43E9-8A79-DD9954FF8A5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38200" y="1007987"/>
            <a:ext cx="4894902" cy="3785209"/>
          </a:xfrm>
          <a:prstGeom prst="rect">
            <a:avLst/>
          </a:prstGeom>
        </p:spPr>
      </p:pic>
      <p:sp>
        <p:nvSpPr>
          <p:cNvPr id="10" name="TextBox 9">
            <a:extLst>
              <a:ext uri="{FF2B5EF4-FFF2-40B4-BE49-F238E27FC236}">
                <a16:creationId xmlns:a16="http://schemas.microsoft.com/office/drawing/2014/main" id="{F5F57D25-7298-4EE4-B27F-540C4EC18460}"/>
              </a:ext>
            </a:extLst>
          </p:cNvPr>
          <p:cNvSpPr txBox="1"/>
          <p:nvPr/>
        </p:nvSpPr>
        <p:spPr>
          <a:xfrm>
            <a:off x="233358" y="5309376"/>
            <a:ext cx="11725275" cy="646331"/>
          </a:xfrm>
          <a:prstGeom prst="rect">
            <a:avLst/>
          </a:prstGeom>
          <a:noFill/>
        </p:spPr>
        <p:txBody>
          <a:bodyPr wrap="square" rtlCol="0">
            <a:spAutoFit/>
          </a:bodyPr>
          <a:lstStyle/>
          <a:p>
            <a:pPr algn="just"/>
            <a:r>
              <a:rPr lang="en-IN" dirty="0"/>
              <a:t>Using willingness, time difference and categories as variables, our logistic regression model predicted project success with an accuracy of 72%.</a:t>
            </a:r>
          </a:p>
        </p:txBody>
      </p:sp>
    </p:spTree>
    <p:extLst>
      <p:ext uri="{BB962C8B-B14F-4D97-AF65-F5344CB8AC3E}">
        <p14:creationId xmlns:p14="http://schemas.microsoft.com/office/powerpoint/2010/main" val="259390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4886325"/>
            <a:ext cx="12191993" cy="15995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Random Forest</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0D527E0-E7B8-40C2-9670-2533C452CBA9}"/>
              </a:ext>
            </a:extLst>
          </p:cNvPr>
          <p:cNvPicPr>
            <a:picLocks noChangeAspect="1"/>
          </p:cNvPicPr>
          <p:nvPr/>
        </p:nvPicPr>
        <p:blipFill>
          <a:blip r:embed="rId2"/>
          <a:stretch>
            <a:fillRect/>
          </a:stretch>
        </p:blipFill>
        <p:spPr>
          <a:xfrm>
            <a:off x="5980205" y="1831415"/>
            <a:ext cx="5792691" cy="2715972"/>
          </a:xfrm>
          <a:prstGeom prst="rect">
            <a:avLst/>
          </a:prstGeom>
        </p:spPr>
      </p:pic>
      <p:pic>
        <p:nvPicPr>
          <p:cNvPr id="6" name="Picture 5">
            <a:extLst>
              <a:ext uri="{FF2B5EF4-FFF2-40B4-BE49-F238E27FC236}">
                <a16:creationId xmlns:a16="http://schemas.microsoft.com/office/drawing/2014/main" id="{ACC6CA89-F80E-4E54-A61B-969427C5973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5467" y="1475996"/>
            <a:ext cx="5194931" cy="3378125"/>
          </a:xfrm>
          <a:prstGeom prst="rect">
            <a:avLst/>
          </a:prstGeom>
        </p:spPr>
      </p:pic>
      <p:sp>
        <p:nvSpPr>
          <p:cNvPr id="9" name="TextBox 8">
            <a:extLst>
              <a:ext uri="{FF2B5EF4-FFF2-40B4-BE49-F238E27FC236}">
                <a16:creationId xmlns:a16="http://schemas.microsoft.com/office/drawing/2014/main" id="{E8756115-B758-4953-B2D8-1DF70B3EAFCE}"/>
              </a:ext>
            </a:extLst>
          </p:cNvPr>
          <p:cNvSpPr txBox="1"/>
          <p:nvPr/>
        </p:nvSpPr>
        <p:spPr>
          <a:xfrm>
            <a:off x="233358" y="5362926"/>
            <a:ext cx="11725275" cy="646331"/>
          </a:xfrm>
          <a:prstGeom prst="rect">
            <a:avLst/>
          </a:prstGeom>
          <a:noFill/>
        </p:spPr>
        <p:txBody>
          <a:bodyPr wrap="square" rtlCol="0">
            <a:spAutoFit/>
          </a:bodyPr>
          <a:lstStyle/>
          <a:p>
            <a:pPr algn="just"/>
            <a:r>
              <a:rPr lang="en-IN" dirty="0"/>
              <a:t>This model gives us the relative importance of the variables considered in the model. Willingness and time difference have high importance. </a:t>
            </a:r>
          </a:p>
        </p:txBody>
      </p:sp>
    </p:spTree>
    <p:extLst>
      <p:ext uri="{BB962C8B-B14F-4D97-AF65-F5344CB8AC3E}">
        <p14:creationId xmlns:p14="http://schemas.microsoft.com/office/powerpoint/2010/main" val="195126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6207750"/>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Results and Observations</a:t>
            </a:r>
            <a:endParaRPr lang="en-US" sz="2000" b="1" dirty="0">
              <a:solidFill>
                <a:srgbClr val="0070C0"/>
              </a:solidFill>
              <a:latin typeface="+mn-lt"/>
            </a:endParaRPr>
          </a:p>
        </p:txBody>
      </p:sp>
      <p:sp>
        <p:nvSpPr>
          <p:cNvPr id="10" name="TextBox 9">
            <a:extLst>
              <a:ext uri="{FF2B5EF4-FFF2-40B4-BE49-F238E27FC236}">
                <a16:creationId xmlns:a16="http://schemas.microsoft.com/office/drawing/2014/main" id="{43870FAF-C91B-481C-A31C-A40977BA691F}"/>
              </a:ext>
            </a:extLst>
          </p:cNvPr>
          <p:cNvSpPr txBox="1"/>
          <p:nvPr/>
        </p:nvSpPr>
        <p:spPr>
          <a:xfrm>
            <a:off x="838201" y="1449783"/>
            <a:ext cx="10515600"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Willingness Factor</a:t>
            </a:r>
          </a:p>
          <a:p>
            <a:pPr algn="just"/>
            <a:endParaRPr lang="en-IN" dirty="0"/>
          </a:p>
          <a:p>
            <a:pPr marL="969963" indent="-400050" algn="just">
              <a:buFont typeface="Courier New" panose="02070309020205020404" pitchFamily="49" charset="0"/>
              <a:buChar char="o"/>
            </a:pPr>
            <a:r>
              <a:rPr lang="en-IN" i="1" dirty="0"/>
              <a:t>The past trends of percentage of goal amount a backer is willing to fund is a  deciding factor for a project to be a success in any category/country and so on</a:t>
            </a:r>
          </a:p>
          <a:p>
            <a:pPr marL="969963" indent="-400050" algn="just">
              <a:buFont typeface="Courier New" panose="02070309020205020404" pitchFamily="49" charset="0"/>
              <a:buChar char="o"/>
            </a:pPr>
            <a:endParaRPr lang="en-IN" i="1" dirty="0"/>
          </a:p>
          <a:p>
            <a:pPr marL="969963" indent="-400050" algn="just">
              <a:buFont typeface="Courier New" panose="02070309020205020404" pitchFamily="49" charset="0"/>
              <a:buChar char="o"/>
            </a:pPr>
            <a:r>
              <a:rPr lang="en-IN" i="1" dirty="0"/>
              <a:t>If a backer wishes to fund a project in a particular domain, he should look at the historical funding patterns for similar project </a:t>
            </a:r>
          </a:p>
          <a:p>
            <a:pPr algn="just"/>
            <a:endParaRPr lang="en-IN" dirty="0"/>
          </a:p>
          <a:p>
            <a:pPr marL="285750" indent="-285750" algn="just">
              <a:buFont typeface="Arial" panose="020B0604020202020204" pitchFamily="34" charset="0"/>
              <a:buChar char="•"/>
            </a:pPr>
            <a:r>
              <a:rPr lang="en-IN" dirty="0"/>
              <a:t>Successful projects usually have a low average funding period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Music has the most number of projects exceeding goal amounts by 50% and it also has a high success rate, thereby making it the safest bet</a:t>
            </a:r>
          </a:p>
        </p:txBody>
      </p:sp>
    </p:spTree>
    <p:extLst>
      <p:ext uri="{BB962C8B-B14F-4D97-AF65-F5344CB8AC3E}">
        <p14:creationId xmlns:p14="http://schemas.microsoft.com/office/powerpoint/2010/main" val="313055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3054335D-23F8-44FA-B4F6-51825DE57019}"/>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Project Flow</a:t>
            </a:r>
            <a:endParaRPr lang="en-US" sz="2000" b="1" dirty="0">
              <a:solidFill>
                <a:srgbClr val="0070C0"/>
              </a:solidFill>
              <a:latin typeface="+mn-lt"/>
            </a:endParaRPr>
          </a:p>
        </p:txBody>
      </p:sp>
      <p:sp>
        <p:nvSpPr>
          <p:cNvPr id="3" name="TextBox 2">
            <a:extLst>
              <a:ext uri="{FF2B5EF4-FFF2-40B4-BE49-F238E27FC236}">
                <a16:creationId xmlns:a16="http://schemas.microsoft.com/office/drawing/2014/main" id="{0413ACFF-3804-448D-8728-AC77B4A2D452}"/>
              </a:ext>
            </a:extLst>
          </p:cNvPr>
          <p:cNvSpPr txBox="1"/>
          <p:nvPr/>
        </p:nvSpPr>
        <p:spPr>
          <a:xfrm>
            <a:off x="838200" y="1265117"/>
            <a:ext cx="3420360" cy="333873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IN" dirty="0"/>
              <a:t>Defining problem statement</a:t>
            </a:r>
          </a:p>
          <a:p>
            <a:pPr marL="285750" indent="-285750">
              <a:lnSpc>
                <a:spcPct val="200000"/>
              </a:lnSpc>
              <a:buFont typeface="Arial" panose="020B0604020202020204" pitchFamily="34" charset="0"/>
              <a:buChar char="•"/>
            </a:pPr>
            <a:r>
              <a:rPr lang="en-IN" dirty="0"/>
              <a:t>Data cleaning</a:t>
            </a:r>
          </a:p>
          <a:p>
            <a:pPr marL="285750" indent="-285750">
              <a:lnSpc>
                <a:spcPct val="200000"/>
              </a:lnSpc>
              <a:buFont typeface="Arial" panose="020B0604020202020204" pitchFamily="34" charset="0"/>
              <a:buChar char="•"/>
            </a:pPr>
            <a:r>
              <a:rPr lang="en-IN" dirty="0"/>
              <a:t>Exploratory Data Analysis (EDA)</a:t>
            </a:r>
          </a:p>
          <a:p>
            <a:pPr marL="285750" indent="-285750">
              <a:lnSpc>
                <a:spcPct val="200000"/>
              </a:lnSpc>
              <a:buFont typeface="Arial" panose="020B0604020202020204" pitchFamily="34" charset="0"/>
              <a:buChar char="•"/>
            </a:pPr>
            <a:r>
              <a:rPr lang="en-US" dirty="0"/>
              <a:t>Data pre-processing</a:t>
            </a:r>
          </a:p>
          <a:p>
            <a:pPr marL="285750" indent="-285750">
              <a:lnSpc>
                <a:spcPct val="200000"/>
              </a:lnSpc>
              <a:buFont typeface="Arial" panose="020B0604020202020204" pitchFamily="34" charset="0"/>
              <a:buChar char="•"/>
            </a:pPr>
            <a:r>
              <a:rPr lang="en-US" dirty="0"/>
              <a:t>Model building and Analysis</a:t>
            </a:r>
          </a:p>
          <a:p>
            <a:pPr marL="285750" indent="-285750">
              <a:lnSpc>
                <a:spcPct val="200000"/>
              </a:lnSpc>
              <a:buFont typeface="Arial" panose="020B0604020202020204" pitchFamily="34" charset="0"/>
              <a:buChar char="•"/>
            </a:pPr>
            <a:r>
              <a:rPr lang="en-US" dirty="0"/>
              <a:t>Results and Observations</a:t>
            </a:r>
          </a:p>
        </p:txBody>
      </p:sp>
    </p:spTree>
    <p:extLst>
      <p:ext uri="{BB962C8B-B14F-4D97-AF65-F5344CB8AC3E}">
        <p14:creationId xmlns:p14="http://schemas.microsoft.com/office/powerpoint/2010/main" val="3870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9BA440-9815-42A0-8A48-3160615C4031}"/>
              </a:ext>
            </a:extLst>
          </p:cNvPr>
          <p:cNvSpPr/>
          <p:nvPr/>
        </p:nvSpPr>
        <p:spPr>
          <a:xfrm>
            <a:off x="2436333" y="1783667"/>
            <a:ext cx="9060342" cy="923330"/>
          </a:xfrm>
          <a:prstGeom prst="rect">
            <a:avLst/>
          </a:prstGeom>
        </p:spPr>
        <p:txBody>
          <a:bodyPr wrap="square">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Which projects are likely to be successful?</a:t>
            </a:r>
          </a:p>
          <a:p>
            <a:pPr algn="just"/>
            <a:r>
              <a:rPr lang="en-IN" dirty="0"/>
              <a:t>Successful projects are defined as the ones which have received pledges equal to or exceeding the goal amount</a:t>
            </a:r>
            <a:endParaRPr lang="en-US" dirty="0"/>
          </a:p>
        </p:txBody>
      </p:sp>
      <p:sp>
        <p:nvSpPr>
          <p:cNvPr id="19" name="TextBox 18">
            <a:extLst>
              <a:ext uri="{FF2B5EF4-FFF2-40B4-BE49-F238E27FC236}">
                <a16:creationId xmlns:a16="http://schemas.microsoft.com/office/drawing/2014/main" id="{1FDA8644-56A7-4172-A934-C745B14B509E}"/>
              </a:ext>
            </a:extLst>
          </p:cNvPr>
          <p:cNvSpPr txBox="1"/>
          <p:nvPr/>
        </p:nvSpPr>
        <p:spPr>
          <a:xfrm>
            <a:off x="208894" y="2013461"/>
            <a:ext cx="2041649" cy="369332"/>
          </a:xfrm>
          <a:prstGeom prst="rect">
            <a:avLst/>
          </a:prstGeom>
          <a:noFill/>
        </p:spPr>
        <p:txBody>
          <a:bodyPr wrap="none" rtlCol="0">
            <a:spAutoFit/>
          </a:bodyPr>
          <a:lstStyle/>
          <a:p>
            <a:r>
              <a:rPr lang="en-IN" b="1" dirty="0">
                <a:solidFill>
                  <a:srgbClr val="4472C4"/>
                </a:solidFill>
              </a:rPr>
              <a:t>Problem Statement</a:t>
            </a:r>
            <a:endParaRPr lang="en-US" b="1" dirty="0">
              <a:solidFill>
                <a:srgbClr val="4472C4"/>
              </a:solidFill>
            </a:endParaRPr>
          </a:p>
        </p:txBody>
      </p:sp>
      <p:cxnSp>
        <p:nvCxnSpPr>
          <p:cNvPr id="20" name="Straight Connector 19">
            <a:extLst>
              <a:ext uri="{FF2B5EF4-FFF2-40B4-BE49-F238E27FC236}">
                <a16:creationId xmlns:a16="http://schemas.microsoft.com/office/drawing/2014/main" id="{163857E4-5A00-4F36-9801-19FE6D1D0068}"/>
              </a:ext>
            </a:extLst>
          </p:cNvPr>
          <p:cNvCxnSpPr>
            <a:cxnSpLocks/>
          </p:cNvCxnSpPr>
          <p:nvPr/>
        </p:nvCxnSpPr>
        <p:spPr>
          <a:xfrm>
            <a:off x="2343437" y="1551523"/>
            <a:ext cx="0" cy="1387619"/>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3054335D-23F8-44FA-B4F6-51825DE57019}"/>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W</a:t>
            </a:r>
            <a:r>
              <a:rPr lang="en-US" sz="2000" b="1" dirty="0">
                <a:solidFill>
                  <a:srgbClr val="0070C0"/>
                </a:solidFill>
                <a:latin typeface="+mn-lt"/>
              </a:rPr>
              <a:t>e aim to develop a model that could help backers select the right project/idea by predicting which projects are likely to be successful</a:t>
            </a:r>
          </a:p>
        </p:txBody>
      </p:sp>
      <p:sp>
        <p:nvSpPr>
          <p:cNvPr id="24" name="Rectangle 23">
            <a:extLst>
              <a:ext uri="{FF2B5EF4-FFF2-40B4-BE49-F238E27FC236}">
                <a16:creationId xmlns:a16="http://schemas.microsoft.com/office/drawing/2014/main" id="{E7DB4229-B09C-4CCF-98D6-C9F37822977A}"/>
              </a:ext>
            </a:extLst>
          </p:cNvPr>
          <p:cNvSpPr/>
          <p:nvPr/>
        </p:nvSpPr>
        <p:spPr>
          <a:xfrm>
            <a:off x="2436332" y="4151004"/>
            <a:ext cx="9060325" cy="923330"/>
          </a:xfrm>
          <a:prstGeom prst="rect">
            <a:avLst/>
          </a:prstGeom>
        </p:spPr>
        <p:txBody>
          <a:bodyPr wrap="square">
            <a:spAutoFit/>
          </a:bodyPr>
          <a:lstStyle/>
          <a:p>
            <a:pPr algn="just"/>
            <a:r>
              <a:rPr lang="en-US" dirty="0"/>
              <a:t>The data is collected from the Kickstarter platform for 380,000 projects spanning over 9 years – from 2009 to 2018. The dataset includes project categories, funding deadlines, pledged amounts, countries, and number of backers.</a:t>
            </a:r>
          </a:p>
        </p:txBody>
      </p:sp>
      <p:sp>
        <p:nvSpPr>
          <p:cNvPr id="25" name="TextBox 24">
            <a:extLst>
              <a:ext uri="{FF2B5EF4-FFF2-40B4-BE49-F238E27FC236}">
                <a16:creationId xmlns:a16="http://schemas.microsoft.com/office/drawing/2014/main" id="{6E279848-6096-4B85-8636-89CC41BA363C}"/>
              </a:ext>
            </a:extLst>
          </p:cNvPr>
          <p:cNvSpPr txBox="1"/>
          <p:nvPr/>
        </p:nvSpPr>
        <p:spPr>
          <a:xfrm>
            <a:off x="430043" y="4428003"/>
            <a:ext cx="1599349" cy="369332"/>
          </a:xfrm>
          <a:prstGeom prst="rect">
            <a:avLst/>
          </a:prstGeom>
          <a:noFill/>
        </p:spPr>
        <p:txBody>
          <a:bodyPr wrap="none" rtlCol="0">
            <a:spAutoFit/>
          </a:bodyPr>
          <a:lstStyle/>
          <a:p>
            <a:r>
              <a:rPr lang="en-IN" b="1" dirty="0">
                <a:solidFill>
                  <a:srgbClr val="4472C4"/>
                </a:solidFill>
              </a:rPr>
              <a:t>Data Overview</a:t>
            </a:r>
            <a:endParaRPr lang="en-US" b="1" dirty="0">
              <a:solidFill>
                <a:srgbClr val="4472C4"/>
              </a:solidFill>
            </a:endParaRPr>
          </a:p>
        </p:txBody>
      </p:sp>
      <p:cxnSp>
        <p:nvCxnSpPr>
          <p:cNvPr id="26" name="Straight Connector 25">
            <a:extLst>
              <a:ext uri="{FF2B5EF4-FFF2-40B4-BE49-F238E27FC236}">
                <a16:creationId xmlns:a16="http://schemas.microsoft.com/office/drawing/2014/main" id="{3A6A9E5C-0E88-4A91-9F3B-27A04A522CA6}"/>
              </a:ext>
            </a:extLst>
          </p:cNvPr>
          <p:cNvCxnSpPr>
            <a:cxnSpLocks/>
          </p:cNvCxnSpPr>
          <p:nvPr/>
        </p:nvCxnSpPr>
        <p:spPr>
          <a:xfrm>
            <a:off x="2343437" y="3987281"/>
            <a:ext cx="0" cy="1248965"/>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37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4467225"/>
            <a:ext cx="12191993" cy="20186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1765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Over half of the overall projects were deemed to be a failure, with successful projects more than a third of the total</a:t>
            </a:r>
            <a:endParaRPr lang="en-US" sz="2000" b="1" dirty="0">
              <a:solidFill>
                <a:srgbClr val="0070C0"/>
              </a:solidFill>
              <a:latin typeface="+mn-lt"/>
            </a:endParaRPr>
          </a:p>
        </p:txBody>
      </p:sp>
      <p:pic>
        <p:nvPicPr>
          <p:cNvPr id="5" name="Picture 4">
            <a:extLst>
              <a:ext uri="{FF2B5EF4-FFF2-40B4-BE49-F238E27FC236}">
                <a16:creationId xmlns:a16="http://schemas.microsoft.com/office/drawing/2014/main" id="{DEBFBC26-8B93-4046-B2C4-69324E6086C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8200" y="1208319"/>
            <a:ext cx="4233862" cy="3145962"/>
          </a:xfrm>
          <a:prstGeom prst="rect">
            <a:avLst/>
          </a:prstGeom>
        </p:spPr>
      </p:pic>
      <p:pic>
        <p:nvPicPr>
          <p:cNvPr id="6" name="Picture 5">
            <a:extLst>
              <a:ext uri="{FF2B5EF4-FFF2-40B4-BE49-F238E27FC236}">
                <a16:creationId xmlns:a16="http://schemas.microsoft.com/office/drawing/2014/main" id="{44122FEC-E942-4798-8315-4793AEC3B34F}"/>
              </a:ext>
            </a:extLst>
          </p:cNvPr>
          <p:cNvPicPr>
            <a:picLocks noChangeAspect="1"/>
          </p:cNvPicPr>
          <p:nvPr/>
        </p:nvPicPr>
        <p:blipFill>
          <a:blip r:embed="rId3"/>
          <a:stretch>
            <a:fillRect/>
          </a:stretch>
        </p:blipFill>
        <p:spPr>
          <a:xfrm>
            <a:off x="5353230" y="1616267"/>
            <a:ext cx="6581597" cy="2341647"/>
          </a:xfrm>
          <a:prstGeom prst="rect">
            <a:avLst/>
          </a:prstGeom>
        </p:spPr>
      </p:pic>
      <p:sp>
        <p:nvSpPr>
          <p:cNvPr id="13" name="TextBox 12">
            <a:extLst>
              <a:ext uri="{FF2B5EF4-FFF2-40B4-BE49-F238E27FC236}">
                <a16:creationId xmlns:a16="http://schemas.microsoft.com/office/drawing/2014/main" id="{AFFD031E-B5C1-4AB0-B790-01E2DCF36CC5}"/>
              </a:ext>
            </a:extLst>
          </p:cNvPr>
          <p:cNvSpPr txBox="1"/>
          <p:nvPr/>
        </p:nvSpPr>
        <p:spPr>
          <a:xfrm>
            <a:off x="180975" y="4737877"/>
            <a:ext cx="6848475" cy="1754326"/>
          </a:xfrm>
          <a:prstGeom prst="rect">
            <a:avLst/>
          </a:prstGeom>
          <a:noFill/>
        </p:spPr>
        <p:txBody>
          <a:bodyPr wrap="square" rtlCol="0">
            <a:spAutoFit/>
          </a:bodyPr>
          <a:lstStyle/>
          <a:p>
            <a:pPr algn="just"/>
            <a:r>
              <a:rPr lang="en-IN" dirty="0"/>
              <a:t>Apart from success and failure, the other project states can be classified as follows:</a:t>
            </a:r>
          </a:p>
          <a:p>
            <a:pPr marL="285750" indent="-285750" algn="just">
              <a:buFont typeface="Arial" panose="020B0604020202020204" pitchFamily="34" charset="0"/>
              <a:buChar char="•"/>
            </a:pPr>
            <a:r>
              <a:rPr lang="en-IN" dirty="0"/>
              <a:t>Cancelled – User cancels the project</a:t>
            </a:r>
          </a:p>
          <a:p>
            <a:pPr marL="285750" indent="-285750" algn="just">
              <a:buFont typeface="Arial" panose="020B0604020202020204" pitchFamily="34" charset="0"/>
              <a:buChar char="•"/>
            </a:pPr>
            <a:r>
              <a:rPr lang="en-IN" dirty="0"/>
              <a:t>Suspended – Project deemed to be in violation of Kickstarter’s rules</a:t>
            </a:r>
          </a:p>
          <a:p>
            <a:pPr marL="285750" indent="-285750" algn="just">
              <a:buFont typeface="Arial" panose="020B0604020202020204" pitchFamily="34" charset="0"/>
              <a:buChar char="•"/>
            </a:pPr>
            <a:r>
              <a:rPr lang="en-IN" dirty="0"/>
              <a:t>Undefined – No data available for the project state</a:t>
            </a:r>
          </a:p>
          <a:p>
            <a:pPr marL="285750" indent="-285750" algn="just">
              <a:buFont typeface="Arial" panose="020B0604020202020204" pitchFamily="34" charset="0"/>
              <a:buChar char="•"/>
            </a:pPr>
            <a:r>
              <a:rPr lang="en-IN" dirty="0"/>
              <a:t>Live – Current projects; ignored due to incomplete data</a:t>
            </a:r>
          </a:p>
        </p:txBody>
      </p:sp>
      <p:cxnSp>
        <p:nvCxnSpPr>
          <p:cNvPr id="8" name="Straight Connector 7">
            <a:extLst>
              <a:ext uri="{FF2B5EF4-FFF2-40B4-BE49-F238E27FC236}">
                <a16:creationId xmlns:a16="http://schemas.microsoft.com/office/drawing/2014/main" id="{B3454188-1D4C-4749-8BCF-0426AE940D15}"/>
              </a:ext>
            </a:extLst>
          </p:cNvPr>
          <p:cNvCxnSpPr/>
          <p:nvPr/>
        </p:nvCxnSpPr>
        <p:spPr>
          <a:xfrm>
            <a:off x="7296150" y="4467225"/>
            <a:ext cx="0" cy="201863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399034"/>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a:extLst>
              <a:ext uri="{FF2B5EF4-FFF2-40B4-BE49-F238E27FC236}">
                <a16:creationId xmlns:a16="http://schemas.microsoft.com/office/drawing/2014/main" id="{E1DB28D6-D0E1-424A-8B54-C3F18BCCA8E6}"/>
              </a:ext>
            </a:extLst>
          </p:cNvPr>
          <p:cNvSpPr/>
          <p:nvPr/>
        </p:nvSpPr>
        <p:spPr>
          <a:xfrm rot="5400000">
            <a:off x="7136451" y="5457332"/>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53A0DFBA-2086-4562-87F7-2334C0FF2993}"/>
              </a:ext>
            </a:extLst>
          </p:cNvPr>
          <p:cNvSpPr txBox="1"/>
          <p:nvPr/>
        </p:nvSpPr>
        <p:spPr>
          <a:xfrm>
            <a:off x="7753348" y="4999488"/>
            <a:ext cx="3981448" cy="954107"/>
          </a:xfrm>
          <a:prstGeom prst="rect">
            <a:avLst/>
          </a:prstGeom>
          <a:noFill/>
        </p:spPr>
        <p:txBody>
          <a:bodyPr wrap="square" rtlCol="0">
            <a:spAutoFit/>
          </a:bodyPr>
          <a:lstStyle/>
          <a:p>
            <a:pPr algn="ctr"/>
            <a:r>
              <a:rPr lang="en-IN" dirty="0"/>
              <a:t>Henceforth, we are considering only successful and failed projects, which comprise </a:t>
            </a:r>
            <a:r>
              <a:rPr lang="en-IN" sz="2000" b="1" dirty="0">
                <a:solidFill>
                  <a:srgbClr val="FF0000"/>
                </a:solidFill>
              </a:rPr>
              <a:t>88%</a:t>
            </a:r>
            <a:r>
              <a:rPr lang="en-IN" dirty="0"/>
              <a:t> of the overall dataset</a:t>
            </a:r>
          </a:p>
        </p:txBody>
      </p:sp>
    </p:spTree>
    <p:extLst>
      <p:ext uri="{BB962C8B-B14F-4D97-AF65-F5344CB8AC3E}">
        <p14:creationId xmlns:p14="http://schemas.microsoft.com/office/powerpoint/2010/main" val="252601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E5C113B-BBBD-492E-98E5-BDD98D58BB38}"/>
              </a:ext>
            </a:extLst>
          </p:cNvPr>
          <p:cNvSpPr/>
          <p:nvPr/>
        </p:nvSpPr>
        <p:spPr>
          <a:xfrm>
            <a:off x="0" y="5238929"/>
            <a:ext cx="12191993" cy="1246931"/>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FEE90F-FAA9-404F-805A-89F1DADBD38B}"/>
              </a:ext>
            </a:extLst>
          </p:cNvPr>
          <p:cNvSpPr/>
          <p:nvPr/>
        </p:nvSpPr>
        <p:spPr>
          <a:xfrm>
            <a:off x="0" y="290704"/>
            <a:ext cx="12191993" cy="4948225"/>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95645"/>
            <a:ext cx="10515600" cy="1325563"/>
          </a:xfrm>
        </p:spPr>
        <p:txBody>
          <a:bodyPr>
            <a:noAutofit/>
          </a:bodyPr>
          <a:lstStyle/>
          <a:p>
            <a:r>
              <a:rPr lang="en-IN" sz="2000" b="1" dirty="0">
                <a:solidFill>
                  <a:srgbClr val="0070C0"/>
                </a:solidFill>
                <a:latin typeface="+mn-lt"/>
              </a:rPr>
              <a:t>Projects in the U.S. leads the way with the highest number of successful projects, followed by Great Britain</a:t>
            </a:r>
            <a:endParaRPr lang="en-US" sz="2000" b="1" dirty="0">
              <a:solidFill>
                <a:srgbClr val="0070C0"/>
              </a:solidFill>
              <a:latin typeface="+mn-lt"/>
            </a:endParaRPr>
          </a:p>
        </p:txBody>
      </p:sp>
      <p:sp>
        <p:nvSpPr>
          <p:cNvPr id="7" name="TextBox 6">
            <a:extLst>
              <a:ext uri="{FF2B5EF4-FFF2-40B4-BE49-F238E27FC236}">
                <a16:creationId xmlns:a16="http://schemas.microsoft.com/office/drawing/2014/main" id="{0438CF83-A837-4AEB-AAE1-01AD3E1F4600}"/>
              </a:ext>
            </a:extLst>
          </p:cNvPr>
          <p:cNvSpPr txBox="1"/>
          <p:nvPr/>
        </p:nvSpPr>
        <p:spPr>
          <a:xfrm>
            <a:off x="457200" y="5446103"/>
            <a:ext cx="10896600" cy="923330"/>
          </a:xfrm>
          <a:prstGeom prst="rect">
            <a:avLst/>
          </a:prstGeom>
          <a:noFill/>
        </p:spPr>
        <p:txBody>
          <a:bodyPr wrap="square" rtlCol="0">
            <a:spAutoFit/>
          </a:bodyPr>
          <a:lstStyle/>
          <a:p>
            <a:pPr algn="just"/>
            <a:r>
              <a:rPr lang="en-IN" dirty="0"/>
              <a:t>Hong Kong, the U.S., Great Britain and Singapore represent countries with the highest rate of successful projects. Furthermore, looking at the sheer number of total projects by country, U.S. represents nearly 80% of the overall projects in Kickstarter. This means that higher number of successful projects come from U.S.</a:t>
            </a:r>
            <a:endParaRPr lang="en-US" dirty="0"/>
          </a:p>
        </p:txBody>
      </p:sp>
      <p:sp>
        <p:nvSpPr>
          <p:cNvPr id="10" name="Isosceles Triangle 9">
            <a:extLst>
              <a:ext uri="{FF2B5EF4-FFF2-40B4-BE49-F238E27FC236}">
                <a16:creationId xmlns:a16="http://schemas.microsoft.com/office/drawing/2014/main" id="{3D8A7C12-B5F7-4E3A-A718-CFDF6CCDDB4D}"/>
              </a:ext>
            </a:extLst>
          </p:cNvPr>
          <p:cNvSpPr/>
          <p:nvPr/>
        </p:nvSpPr>
        <p:spPr>
          <a:xfrm rot="10800000">
            <a:off x="5898197" y="5131827"/>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7226407C-60E6-4C01-8F79-4415DB9E24C6}"/>
              </a:ext>
            </a:extLst>
          </p:cNvPr>
          <p:cNvPicPr>
            <a:picLocks noChangeAspect="1"/>
          </p:cNvPicPr>
          <p:nvPr/>
        </p:nvPicPr>
        <p:blipFill rotWithShape="1">
          <a:blip r:embed="rId2"/>
          <a:srcRect r="22302"/>
          <a:stretch/>
        </p:blipFill>
        <p:spPr>
          <a:xfrm>
            <a:off x="6852513" y="3376081"/>
            <a:ext cx="3600450" cy="1651420"/>
          </a:xfrm>
          <a:prstGeom prst="rect">
            <a:avLst/>
          </a:prstGeom>
        </p:spPr>
      </p:pic>
      <p:pic>
        <p:nvPicPr>
          <p:cNvPr id="5" name="Picture 4">
            <a:extLst>
              <a:ext uri="{FF2B5EF4-FFF2-40B4-BE49-F238E27FC236}">
                <a16:creationId xmlns:a16="http://schemas.microsoft.com/office/drawing/2014/main" id="{6034AA5D-2EBA-4C20-A626-C21BD7CEFF37}"/>
              </a:ext>
            </a:extLst>
          </p:cNvPr>
          <p:cNvPicPr>
            <a:picLocks noChangeAspect="1"/>
          </p:cNvPicPr>
          <p:nvPr/>
        </p:nvPicPr>
        <p:blipFill>
          <a:blip r:embed="rId3"/>
          <a:stretch>
            <a:fillRect/>
          </a:stretch>
        </p:blipFill>
        <p:spPr>
          <a:xfrm>
            <a:off x="838200" y="3376081"/>
            <a:ext cx="3600450" cy="1651419"/>
          </a:xfrm>
          <a:prstGeom prst="rect">
            <a:avLst/>
          </a:prstGeom>
        </p:spPr>
      </p:pic>
      <p:pic>
        <p:nvPicPr>
          <p:cNvPr id="6" name="Picture 5">
            <a:extLst>
              <a:ext uri="{FF2B5EF4-FFF2-40B4-BE49-F238E27FC236}">
                <a16:creationId xmlns:a16="http://schemas.microsoft.com/office/drawing/2014/main" id="{F1768B3C-2685-4748-96E1-F4F2D933C007}"/>
              </a:ext>
            </a:extLst>
          </p:cNvPr>
          <p:cNvPicPr>
            <a:picLocks noChangeAspect="1"/>
          </p:cNvPicPr>
          <p:nvPr/>
        </p:nvPicPr>
        <p:blipFill rotWithShape="1">
          <a:blip r:embed="rId4"/>
          <a:srcRect r="31701"/>
          <a:stretch/>
        </p:blipFill>
        <p:spPr>
          <a:xfrm>
            <a:off x="6852512" y="1060771"/>
            <a:ext cx="3600450" cy="2127074"/>
          </a:xfrm>
          <a:prstGeom prst="rect">
            <a:avLst/>
          </a:prstGeom>
        </p:spPr>
      </p:pic>
      <p:pic>
        <p:nvPicPr>
          <p:cNvPr id="12" name="Picture 11">
            <a:extLst>
              <a:ext uri="{FF2B5EF4-FFF2-40B4-BE49-F238E27FC236}">
                <a16:creationId xmlns:a16="http://schemas.microsoft.com/office/drawing/2014/main" id="{67F5B594-8EEC-41FC-84E1-1BC48E1F7226}"/>
              </a:ext>
            </a:extLst>
          </p:cNvPr>
          <p:cNvPicPr>
            <a:picLocks noChangeAspect="1"/>
          </p:cNvPicPr>
          <p:nvPr/>
        </p:nvPicPr>
        <p:blipFill>
          <a:blip r:embed="rId5"/>
          <a:stretch>
            <a:fillRect/>
          </a:stretch>
        </p:blipFill>
        <p:spPr>
          <a:xfrm>
            <a:off x="838200" y="1060771"/>
            <a:ext cx="3600450" cy="2127074"/>
          </a:xfrm>
          <a:prstGeom prst="rect">
            <a:avLst/>
          </a:prstGeom>
        </p:spPr>
      </p:pic>
    </p:spTree>
    <p:extLst>
      <p:ext uri="{BB962C8B-B14F-4D97-AF65-F5344CB8AC3E}">
        <p14:creationId xmlns:p14="http://schemas.microsoft.com/office/powerpoint/2010/main" val="2063399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E5C113B-BBBD-492E-98E5-BDD98D58BB38}"/>
              </a:ext>
            </a:extLst>
          </p:cNvPr>
          <p:cNvSpPr/>
          <p:nvPr/>
        </p:nvSpPr>
        <p:spPr>
          <a:xfrm>
            <a:off x="0" y="4467225"/>
            <a:ext cx="12191993" cy="20186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FEE90F-FAA9-404F-805A-89F1DADBD38B}"/>
              </a:ext>
            </a:extLst>
          </p:cNvPr>
          <p:cNvSpPr/>
          <p:nvPr/>
        </p:nvSpPr>
        <p:spPr>
          <a:xfrm>
            <a:off x="0" y="290704"/>
            <a:ext cx="12191993" cy="41765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US" sz="2000" b="1" dirty="0">
                <a:solidFill>
                  <a:srgbClr val="0070C0"/>
                </a:solidFill>
                <a:latin typeface="+mn-lt"/>
              </a:rPr>
              <a:t>Nearly 3/4</a:t>
            </a:r>
            <a:r>
              <a:rPr lang="en-US" sz="2000" b="1" baseline="30000" dirty="0">
                <a:solidFill>
                  <a:srgbClr val="0070C0"/>
                </a:solidFill>
                <a:latin typeface="+mn-lt"/>
              </a:rPr>
              <a:t>th</a:t>
            </a:r>
            <a:r>
              <a:rPr lang="en-US" sz="2000" b="1" dirty="0">
                <a:solidFill>
                  <a:srgbClr val="0070C0"/>
                </a:solidFill>
                <a:latin typeface="+mn-lt"/>
              </a:rPr>
              <a:t> of the categories have more failed projects than successful projects</a:t>
            </a:r>
          </a:p>
        </p:txBody>
      </p:sp>
      <p:sp>
        <p:nvSpPr>
          <p:cNvPr id="7" name="TextBox 6">
            <a:extLst>
              <a:ext uri="{FF2B5EF4-FFF2-40B4-BE49-F238E27FC236}">
                <a16:creationId xmlns:a16="http://schemas.microsoft.com/office/drawing/2014/main" id="{0438CF83-A837-4AEB-AAE1-01AD3E1F4600}"/>
              </a:ext>
            </a:extLst>
          </p:cNvPr>
          <p:cNvSpPr txBox="1"/>
          <p:nvPr/>
        </p:nvSpPr>
        <p:spPr>
          <a:xfrm>
            <a:off x="457200" y="5025407"/>
            <a:ext cx="10896600" cy="923330"/>
          </a:xfrm>
          <a:prstGeom prst="rect">
            <a:avLst/>
          </a:prstGeom>
          <a:noFill/>
        </p:spPr>
        <p:txBody>
          <a:bodyPr wrap="square" rtlCol="0">
            <a:spAutoFit/>
          </a:bodyPr>
          <a:lstStyle/>
          <a:p>
            <a:pPr algn="just"/>
            <a:r>
              <a:rPr lang="en-IN" dirty="0"/>
              <a:t>Categories such as Comics, Dance, Music and Theatre have some of the highest rates of success. In contrast, categories such as Technology and Journalism have the highest risk, with the failure rates over 3 times that of the success rates</a:t>
            </a:r>
            <a:endParaRPr lang="en-US" dirty="0"/>
          </a:p>
        </p:txBody>
      </p:sp>
      <p:sp>
        <p:nvSpPr>
          <p:cNvPr id="10" name="Isosceles Triangle 9">
            <a:extLst>
              <a:ext uri="{FF2B5EF4-FFF2-40B4-BE49-F238E27FC236}">
                <a16:creationId xmlns:a16="http://schemas.microsoft.com/office/drawing/2014/main" id="{3D8A7C12-B5F7-4E3A-A718-CFDF6CCDDB4D}"/>
              </a:ext>
            </a:extLst>
          </p:cNvPr>
          <p:cNvSpPr/>
          <p:nvPr/>
        </p:nvSpPr>
        <p:spPr>
          <a:xfrm rot="10800000">
            <a:off x="5700399" y="4399034"/>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E457D207-48B8-48A4-8DC2-D9435CEEC8D3}"/>
              </a:ext>
            </a:extLst>
          </p:cNvPr>
          <p:cNvPicPr>
            <a:picLocks noChangeAspect="1"/>
          </p:cNvPicPr>
          <p:nvPr/>
        </p:nvPicPr>
        <p:blipFill>
          <a:blip r:embed="rId2"/>
          <a:stretch>
            <a:fillRect/>
          </a:stretch>
        </p:blipFill>
        <p:spPr>
          <a:xfrm>
            <a:off x="6572249" y="1246812"/>
            <a:ext cx="5076825" cy="2594741"/>
          </a:xfrm>
          <a:prstGeom prst="rect">
            <a:avLst/>
          </a:prstGeom>
        </p:spPr>
      </p:pic>
      <p:pic>
        <p:nvPicPr>
          <p:cNvPr id="14" name="Picture 13">
            <a:extLst>
              <a:ext uri="{FF2B5EF4-FFF2-40B4-BE49-F238E27FC236}">
                <a16:creationId xmlns:a16="http://schemas.microsoft.com/office/drawing/2014/main" id="{6CB517B0-7D0D-4AC0-A93D-FC86C620FDD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9365" y="1246812"/>
            <a:ext cx="5076825" cy="2740053"/>
          </a:xfrm>
          <a:prstGeom prst="rect">
            <a:avLst/>
          </a:prstGeom>
        </p:spPr>
      </p:pic>
    </p:spTree>
    <p:extLst>
      <p:ext uri="{BB962C8B-B14F-4D97-AF65-F5344CB8AC3E}">
        <p14:creationId xmlns:p14="http://schemas.microsoft.com/office/powerpoint/2010/main" val="386218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4467225"/>
            <a:ext cx="12191993" cy="20186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1765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Music has high number of projects exceeding goal amount by 50% with a greater success rate</a:t>
            </a:r>
            <a:endParaRPr lang="en-US" sz="2000" b="1" dirty="0">
              <a:solidFill>
                <a:srgbClr val="0070C0"/>
              </a:solidFill>
              <a:latin typeface="+mn-lt"/>
            </a:endParaRPr>
          </a:p>
        </p:txBody>
      </p:sp>
      <p:sp>
        <p:nvSpPr>
          <p:cNvPr id="13" name="TextBox 12">
            <a:extLst>
              <a:ext uri="{FF2B5EF4-FFF2-40B4-BE49-F238E27FC236}">
                <a16:creationId xmlns:a16="http://schemas.microsoft.com/office/drawing/2014/main" id="{AFFD031E-B5C1-4AB0-B790-01E2DCF36CC5}"/>
              </a:ext>
            </a:extLst>
          </p:cNvPr>
          <p:cNvSpPr txBox="1"/>
          <p:nvPr/>
        </p:nvSpPr>
        <p:spPr>
          <a:xfrm>
            <a:off x="180975" y="4837094"/>
            <a:ext cx="11863072" cy="1200329"/>
          </a:xfrm>
          <a:prstGeom prst="rect">
            <a:avLst/>
          </a:prstGeom>
          <a:noFill/>
        </p:spPr>
        <p:txBody>
          <a:bodyPr wrap="square" rtlCol="0">
            <a:spAutoFit/>
          </a:bodyPr>
          <a:lstStyle/>
          <a:p>
            <a:pPr algn="just"/>
            <a:r>
              <a:rPr lang="en-IN" dirty="0"/>
              <a:t>The above chart shows the project categories which have received pledges exceeding their goal amounts by 50%. Comparing these results with that of the previous slide, we infer that projects under categories such as Games and Design have a high chance of exceeding the goal amount by 50%, but are riskier as their actual success percentage is low. Music, on the other hand has a high chance of exceeding the goal amount by 50% and a high success rate as well.</a:t>
            </a: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399034"/>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4018AE68-E7D1-4952-8AA7-D90356690392}"/>
              </a:ext>
            </a:extLst>
          </p:cNvPr>
          <p:cNvPicPr>
            <a:picLocks noChangeAspect="1"/>
          </p:cNvPicPr>
          <p:nvPr/>
        </p:nvPicPr>
        <p:blipFill>
          <a:blip r:embed="rId2"/>
          <a:stretch>
            <a:fillRect/>
          </a:stretch>
        </p:blipFill>
        <p:spPr>
          <a:xfrm>
            <a:off x="6377312" y="1433865"/>
            <a:ext cx="5666735" cy="2076187"/>
          </a:xfrm>
          <a:prstGeom prst="rect">
            <a:avLst/>
          </a:prstGeom>
        </p:spPr>
      </p:pic>
      <p:pic>
        <p:nvPicPr>
          <p:cNvPr id="3" name="Picture 2">
            <a:extLst>
              <a:ext uri="{FF2B5EF4-FFF2-40B4-BE49-F238E27FC236}">
                <a16:creationId xmlns:a16="http://schemas.microsoft.com/office/drawing/2014/main" id="{7500056B-44D2-4AD6-97B9-32A0BBBA146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9845" y="1343482"/>
            <a:ext cx="6157622" cy="2166570"/>
          </a:xfrm>
          <a:prstGeom prst="rect">
            <a:avLst/>
          </a:prstGeom>
        </p:spPr>
      </p:pic>
    </p:spTree>
    <p:extLst>
      <p:ext uri="{BB962C8B-B14F-4D97-AF65-F5344CB8AC3E}">
        <p14:creationId xmlns:p14="http://schemas.microsoft.com/office/powerpoint/2010/main" val="128906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1CCA8E8-53C1-4933-8277-A63B61E26162}"/>
              </a:ext>
            </a:extLst>
          </p:cNvPr>
          <p:cNvSpPr/>
          <p:nvPr/>
        </p:nvSpPr>
        <p:spPr>
          <a:xfrm>
            <a:off x="0" y="4886325"/>
            <a:ext cx="12191993" cy="159953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 categories have similar funding period, between 30-35 days.</a:t>
            </a:r>
          </a:p>
        </p:txBody>
      </p:sp>
      <p:sp>
        <p:nvSpPr>
          <p:cNvPr id="16" name="Rectangle 15">
            <a:extLst>
              <a:ext uri="{FF2B5EF4-FFF2-40B4-BE49-F238E27FC236}">
                <a16:creationId xmlns:a16="http://schemas.microsoft.com/office/drawing/2014/main" id="{2B7F6964-A262-40E8-9DCA-726AEBCA47B8}"/>
              </a:ext>
            </a:extLst>
          </p:cNvPr>
          <p:cNvSpPr/>
          <p:nvPr/>
        </p:nvSpPr>
        <p:spPr>
          <a:xfrm>
            <a:off x="0" y="290704"/>
            <a:ext cx="12191993" cy="4595621"/>
          </a:xfrm>
          <a:prstGeom prst="rect">
            <a:avLst/>
          </a:prstGeom>
          <a:solidFill>
            <a:schemeClr val="bg1">
              <a:lumMod val="6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84890058-04FA-42A6-8040-AB27CA7911C6}"/>
              </a:ext>
            </a:extLst>
          </p:cNvPr>
          <p:cNvSpPr>
            <a:spLocks noGrp="1"/>
          </p:cNvSpPr>
          <p:nvPr>
            <p:ph type="title"/>
          </p:nvPr>
        </p:nvSpPr>
        <p:spPr>
          <a:xfrm>
            <a:off x="838200" y="124220"/>
            <a:ext cx="10515600" cy="1325563"/>
          </a:xfrm>
        </p:spPr>
        <p:txBody>
          <a:bodyPr>
            <a:noAutofit/>
          </a:bodyPr>
          <a:lstStyle/>
          <a:p>
            <a:r>
              <a:rPr lang="en-IN" sz="2000" b="1" dirty="0">
                <a:solidFill>
                  <a:srgbClr val="0070C0"/>
                </a:solidFill>
                <a:latin typeface="+mn-lt"/>
              </a:rPr>
              <a:t>Average funding period across categories</a:t>
            </a:r>
            <a:endParaRPr lang="en-US" sz="2000" b="1" dirty="0">
              <a:solidFill>
                <a:srgbClr val="0070C0"/>
              </a:solidFill>
              <a:latin typeface="+mn-lt"/>
            </a:endParaRPr>
          </a:p>
        </p:txBody>
      </p:sp>
      <p:sp>
        <p:nvSpPr>
          <p:cNvPr id="18" name="Isosceles Triangle 17">
            <a:extLst>
              <a:ext uri="{FF2B5EF4-FFF2-40B4-BE49-F238E27FC236}">
                <a16:creationId xmlns:a16="http://schemas.microsoft.com/office/drawing/2014/main" id="{3A8C9752-A3FA-4031-B658-3FCF7C76A1CA}"/>
              </a:ext>
            </a:extLst>
          </p:cNvPr>
          <p:cNvSpPr/>
          <p:nvPr/>
        </p:nvSpPr>
        <p:spPr>
          <a:xfrm rot="10800000">
            <a:off x="5700399" y="4779223"/>
            <a:ext cx="395597" cy="2142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5717844-7478-45FC-9B50-8DA13532FB8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078" y="1387298"/>
            <a:ext cx="4962739" cy="2865863"/>
          </a:xfrm>
          <a:prstGeom prst="rect">
            <a:avLst/>
          </a:prstGeom>
        </p:spPr>
      </p:pic>
      <p:pic>
        <p:nvPicPr>
          <p:cNvPr id="10" name="Picture 9">
            <a:extLst>
              <a:ext uri="{FF2B5EF4-FFF2-40B4-BE49-F238E27FC236}">
                <a16:creationId xmlns:a16="http://schemas.microsoft.com/office/drawing/2014/main" id="{93C2DA10-293E-415E-AC29-B86711701E21}"/>
              </a:ext>
            </a:extLst>
          </p:cNvPr>
          <p:cNvPicPr>
            <a:picLocks noChangeAspect="1"/>
          </p:cNvPicPr>
          <p:nvPr/>
        </p:nvPicPr>
        <p:blipFill>
          <a:blip r:embed="rId3"/>
          <a:stretch>
            <a:fillRect/>
          </a:stretch>
        </p:blipFill>
        <p:spPr>
          <a:xfrm>
            <a:off x="5408342" y="2078777"/>
            <a:ext cx="6679580" cy="1404719"/>
          </a:xfrm>
          <a:prstGeom prst="rect">
            <a:avLst/>
          </a:prstGeom>
        </p:spPr>
      </p:pic>
    </p:spTree>
    <p:extLst>
      <p:ext uri="{BB962C8B-B14F-4D97-AF65-F5344CB8AC3E}">
        <p14:creationId xmlns:p14="http://schemas.microsoft.com/office/powerpoint/2010/main" val="366965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1224</Words>
  <Application>Microsoft Office PowerPoint</Application>
  <PresentationFormat>Widescreen</PresentationFormat>
  <Paragraphs>108</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PowerPoint Presentation</vt:lpstr>
      <vt:lpstr>Kickstarter sets itself apart from other crowdfunding websites because the backers, the individuals who pledge money receive a reward corresponding to the amount pledged only if the project is successful.</vt:lpstr>
      <vt:lpstr>Project Flow</vt:lpstr>
      <vt:lpstr>We aim to develop a model that could help backers select the right project/idea by predicting which projects are likely to be successful</vt:lpstr>
      <vt:lpstr>Over half of the overall projects were deemed to be a failure, with successful projects more than a third of the total</vt:lpstr>
      <vt:lpstr>Projects in the U.S. leads the way with the highest number of successful projects, followed by Great Britain</vt:lpstr>
      <vt:lpstr>Nearly 3/4th of the categories have more failed projects than successful projects</vt:lpstr>
      <vt:lpstr>Music has high number of projects exceeding goal amount by 50% with a greater success rate</vt:lpstr>
      <vt:lpstr>Average funding period across categories</vt:lpstr>
      <vt:lpstr>Kickstarter has seen a drop in the success rates in recent years</vt:lpstr>
      <vt:lpstr>Confidence level of backers has remained steady recently, with the average funding period remaining constant over the past three years </vt:lpstr>
      <vt:lpstr>Successful projects usually have a low average funding period</vt:lpstr>
      <vt:lpstr>Countries with higher average funding period correspondingly have low rates of success</vt:lpstr>
      <vt:lpstr>Mean of Goal amount for successful projects is higher than the mean for all the projects</vt:lpstr>
      <vt:lpstr>PowerPoint Presentation</vt:lpstr>
      <vt:lpstr>Generating word cloud</vt:lpstr>
      <vt:lpstr>Data pre-processing for modelling</vt:lpstr>
      <vt:lpstr>Correlation Plot</vt:lpstr>
      <vt:lpstr>Linear relationship between pledged amount and number of backers</vt:lpstr>
      <vt:lpstr>Logistic Regression</vt:lpstr>
      <vt:lpstr>Confusion Matrix</vt:lpstr>
      <vt:lpstr>Random Forest</vt:lpstr>
      <vt:lpstr>Results and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Rahul</dc:creator>
  <cp:lastModifiedBy>Rukmini Sunil</cp:lastModifiedBy>
  <cp:revision>94</cp:revision>
  <dcterms:created xsi:type="dcterms:W3CDTF">2019-07-27T16:07:23Z</dcterms:created>
  <dcterms:modified xsi:type="dcterms:W3CDTF">2019-07-29T03:04:42Z</dcterms:modified>
</cp:coreProperties>
</file>