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A5C9D1D-DE39-4559-852A-BA3325D9B90C}" type="datetimeFigureOut">
              <a:rPr lang="en-US" smtClean="0"/>
              <a:t>13-Nov-13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95F3BFE-C1DE-4894-9EA0-2979E09D90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SIRISHA PAKALAPATI</a:t>
            </a:r>
          </a:p>
          <a:p>
            <a:r>
              <a:rPr lang="en-US" dirty="0" smtClean="0"/>
              <a:t>16161825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A=LOAD 'file1' AS (x, y, z);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B=LOAD 'file2' AS (t, u, v);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C=FILTER A by y &gt; 0;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D=JOIN C BY x, B BY u;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E=GROUP D BY z;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F=FOREACH E GENERATE     	</a:t>
            </a:r>
            <a:endParaRPr lang="en-US" altLang="zh-CN" dirty="0" smtClean="0"/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group</a:t>
            </a:r>
            <a:r>
              <a:rPr lang="en-US" altLang="zh-CN" dirty="0" smtClean="0"/>
              <a:t>, COUNT(D);</a:t>
            </a:r>
          </a:p>
          <a:p>
            <a:pPr>
              <a:spcBef>
                <a:spcPct val="0"/>
              </a:spcBef>
              <a:spcAft>
                <a:spcPts val="1425"/>
              </a:spcAft>
              <a:buNone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zh-CN" dirty="0" smtClean="0"/>
              <a:t>STORE F INTO 'output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400" y="24384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29400" y="2628900"/>
            <a:ext cx="8382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32004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68356" y="3862614"/>
            <a:ext cx="894443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86500" y="4457700"/>
            <a:ext cx="10287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0" y="5181600"/>
            <a:ext cx="11811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77000" y="5867400"/>
            <a:ext cx="838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486400" y="2819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6715578" y="3009900"/>
            <a:ext cx="180522" cy="852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7400" y="3505200"/>
            <a:ext cx="762000" cy="357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715578" y="4243614"/>
            <a:ext cx="85272" cy="21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6800850" y="4838700"/>
            <a:ext cx="76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48500" y="556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1:1 correspondence with most logical operators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Except for: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DISTINCT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(CO)GROUP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JOIN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 Reduce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Determine </a:t>
            </a:r>
            <a:r>
              <a:rPr lang="en-US" altLang="zh-CN" dirty="0" smtClean="0"/>
              <a:t>Map Reduce </a:t>
            </a:r>
            <a:r>
              <a:rPr lang="en-US" altLang="zh-CN" dirty="0" smtClean="0"/>
              <a:t>boundaries</a:t>
            </a:r>
          </a:p>
          <a:p>
            <a:pPr marL="539750" lvl="1" indent="0">
              <a:spcBef>
                <a:spcPct val="0"/>
              </a:spcBef>
              <a:spcAft>
                <a:spcPts val="1425"/>
              </a:spcAft>
              <a:buSzPct val="45000"/>
              <a:buNone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sz="3200" dirty="0" smtClean="0"/>
              <a:t>GLOBAL REARRANGE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Some operations are done by </a:t>
            </a:r>
            <a:r>
              <a:rPr lang="en-US" altLang="zh-CN" dirty="0" smtClean="0"/>
              <a:t>Map Reduce </a:t>
            </a:r>
            <a:r>
              <a:rPr lang="en-US" altLang="zh-CN" dirty="0" smtClean="0"/>
              <a:t>framework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Coalesce other operators into Map &amp; Reduce stages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Generate job jar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types: 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smtClean="0"/>
              <a:t>long, double</a:t>
            </a:r>
            <a:r>
              <a:rPr lang="en-US" dirty="0"/>
              <a:t>, </a:t>
            </a:r>
            <a:r>
              <a:rPr lang="en-US" dirty="0" smtClean="0"/>
              <a:t>char array, byte array.</a:t>
            </a:r>
            <a:endParaRPr lang="en-US" dirty="0"/>
          </a:p>
          <a:p>
            <a:r>
              <a:rPr lang="en-US" dirty="0" smtClean="0"/>
              <a:t>Complex </a:t>
            </a:r>
            <a:r>
              <a:rPr lang="en-US" dirty="0"/>
              <a:t>types:</a:t>
            </a:r>
          </a:p>
          <a:p>
            <a:pPr marL="68580" indent="0">
              <a:buNone/>
            </a:pPr>
            <a:r>
              <a:rPr lang="en-US" dirty="0" smtClean="0"/>
              <a:t>	– </a:t>
            </a:r>
            <a:r>
              <a:rPr lang="en-US" dirty="0"/>
              <a:t>map: associative array.</a:t>
            </a:r>
          </a:p>
          <a:p>
            <a:pPr marL="68580" indent="0">
              <a:buNone/>
            </a:pPr>
            <a:r>
              <a:rPr lang="en-US" dirty="0" smtClean="0"/>
              <a:t>	– </a:t>
            </a:r>
            <a:r>
              <a:rPr lang="en-US" dirty="0"/>
              <a:t>tuple: ordered list of data, elements </a:t>
            </a:r>
            <a:r>
              <a:rPr lang="en-US" dirty="0" smtClean="0"/>
              <a:t>may be </a:t>
            </a:r>
            <a:r>
              <a:rPr lang="en-US" dirty="0"/>
              <a:t>of any scalar or complex type.</a:t>
            </a:r>
          </a:p>
          <a:p>
            <a:pPr marL="68580" indent="0">
              <a:buNone/>
            </a:pPr>
            <a:r>
              <a:rPr lang="en-US" dirty="0" smtClean="0"/>
              <a:t>	– </a:t>
            </a:r>
            <a:r>
              <a:rPr lang="en-US" dirty="0"/>
              <a:t>bag: unordered collection of tuples.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9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Load –Read the data from the file. </a:t>
            </a:r>
          </a:p>
          <a:p>
            <a:r>
              <a:rPr lang="en-US" altLang="zh-CN" dirty="0" smtClean="0"/>
              <a:t>Store-writes the data to the file.</a:t>
            </a:r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-Apply expressions to each record and output one or more records.</a:t>
            </a:r>
          </a:p>
          <a:p>
            <a:r>
              <a:rPr lang="en-US" dirty="0" smtClean="0"/>
              <a:t>Filter-</a:t>
            </a:r>
            <a:r>
              <a:rPr lang="en-US" dirty="0"/>
              <a:t>Apply predicate and remove records that do not return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group/</a:t>
            </a:r>
            <a:r>
              <a:rPr lang="en-US" dirty="0" err="1" smtClean="0"/>
              <a:t>cogroup</a:t>
            </a:r>
            <a:r>
              <a:rPr lang="en-US" dirty="0" smtClean="0"/>
              <a:t>-</a:t>
            </a:r>
            <a:r>
              <a:rPr lang="en-US" dirty="0"/>
              <a:t>Collect records with the same key from one or more inputs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COMMANDS-2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Join-</a:t>
            </a:r>
            <a:r>
              <a:rPr lang="en-US" dirty="0"/>
              <a:t>Join two or more inputs based on a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Order-</a:t>
            </a:r>
            <a:r>
              <a:rPr lang="en-US" dirty="0"/>
              <a:t>Sort records based on a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Distinct-</a:t>
            </a:r>
            <a:r>
              <a:rPr lang="en-US" dirty="0"/>
              <a:t>Remove duplicate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Union-</a:t>
            </a:r>
            <a:r>
              <a:rPr lang="en-US" dirty="0"/>
              <a:t>Merge two data </a:t>
            </a:r>
            <a:r>
              <a:rPr lang="en-US" dirty="0" smtClean="0"/>
              <a:t>sets</a:t>
            </a:r>
          </a:p>
          <a:p>
            <a:r>
              <a:rPr lang="en-US" dirty="0"/>
              <a:t>split </a:t>
            </a:r>
            <a:r>
              <a:rPr lang="en-US" dirty="0" smtClean="0"/>
              <a:t>-Split </a:t>
            </a:r>
            <a:r>
              <a:rPr lang="en-US" dirty="0"/>
              <a:t>data into 2 or more sets, based on filter conditions.</a:t>
            </a:r>
          </a:p>
          <a:p>
            <a:r>
              <a:rPr lang="en-US" dirty="0" smtClean="0"/>
              <a:t>Stream-</a:t>
            </a:r>
            <a:r>
              <a:rPr lang="en-US" dirty="0"/>
              <a:t>Send all records through a user provided binary.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it Works with Map Reduce</a:t>
            </a:r>
          </a:p>
          <a:p>
            <a:r>
              <a:rPr lang="en-US" dirty="0" smtClean="0"/>
              <a:t>Pig </a:t>
            </a:r>
            <a:r>
              <a:rPr lang="en-US" dirty="0"/>
              <a:t>Latin by Example</a:t>
            </a:r>
          </a:p>
          <a:p>
            <a:r>
              <a:rPr lang="en-US" dirty="0" smtClean="0"/>
              <a:t>Wrap </a:t>
            </a:r>
            <a:r>
              <a:rPr lang="en-US" dirty="0"/>
              <a:t>up &amp;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Map Reduce is very powerful,</a:t>
            </a:r>
          </a:p>
          <a:p>
            <a:pPr marL="68580" indent="0">
              <a:buNone/>
            </a:pPr>
            <a:r>
              <a:rPr lang="en-US" dirty="0"/>
              <a:t>but:</a:t>
            </a:r>
          </a:p>
          <a:p>
            <a:pPr marL="68580" indent="0">
              <a:buNone/>
            </a:pPr>
            <a:r>
              <a:rPr lang="en-US" dirty="0"/>
              <a:t>– It requires a Java programmer.</a:t>
            </a:r>
          </a:p>
          <a:p>
            <a:pPr marL="68580" indent="0">
              <a:buNone/>
            </a:pPr>
            <a:r>
              <a:rPr lang="en-US" dirty="0"/>
              <a:t>– User has to re-invent </a:t>
            </a:r>
            <a:r>
              <a:rPr lang="en-US" dirty="0" smtClean="0"/>
              <a:t>common 	functionality </a:t>
            </a:r>
            <a:r>
              <a:rPr lang="en-US" dirty="0"/>
              <a:t>(join, filter,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PIG 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/>
              <a:t>Pig provides a higher </a:t>
            </a:r>
            <a:r>
              <a:rPr lang="en-US" dirty="0" smtClean="0"/>
              <a:t>level language</a:t>
            </a:r>
            <a:r>
              <a:rPr lang="en-US" dirty="0"/>
              <a:t>, Pig Latin, that:</a:t>
            </a:r>
          </a:p>
          <a:p>
            <a:pPr marL="68580" indent="0">
              <a:buNone/>
            </a:pPr>
            <a:r>
              <a:rPr lang="en-US" dirty="0" smtClean="0"/>
              <a:t>– </a:t>
            </a:r>
            <a:r>
              <a:rPr lang="en-US" dirty="0"/>
              <a:t>Increases productivity. In one test</a:t>
            </a:r>
          </a:p>
          <a:p>
            <a:pPr marL="68580" indent="0">
              <a:buNone/>
            </a:pPr>
            <a:r>
              <a:rPr lang="en-US" dirty="0" smtClean="0"/>
              <a:t>	• </a:t>
            </a:r>
            <a:r>
              <a:rPr lang="en-US" dirty="0"/>
              <a:t>10 lines of Pig Latin ≈ 200 lines of Java.</a:t>
            </a:r>
          </a:p>
          <a:p>
            <a:pPr marL="68580" indent="0">
              <a:buNone/>
            </a:pPr>
            <a:r>
              <a:rPr lang="en-US" dirty="0" smtClean="0"/>
              <a:t>	• </a:t>
            </a:r>
            <a:r>
              <a:rPr lang="en-US" dirty="0"/>
              <a:t>What took 4 hours to write in Java took </a:t>
            </a:r>
            <a:r>
              <a:rPr lang="en-US" dirty="0" smtClean="0"/>
              <a:t>	15minutes </a:t>
            </a:r>
            <a:r>
              <a:rPr lang="en-US" dirty="0"/>
              <a:t>in Pig Latin.</a:t>
            </a:r>
          </a:p>
          <a:p>
            <a:pPr marL="68580" indent="0">
              <a:buNone/>
            </a:pPr>
            <a:r>
              <a:rPr lang="en-US" dirty="0"/>
              <a:t>– Opens the system to </a:t>
            </a:r>
            <a:r>
              <a:rPr lang="en-US" dirty="0" smtClean="0"/>
              <a:t>non-Java programmers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dirty="0"/>
              <a:t>– Provides common operations like </a:t>
            </a:r>
            <a:r>
              <a:rPr lang="en-US" dirty="0" smtClean="0"/>
              <a:t>join, group</a:t>
            </a:r>
            <a:r>
              <a:rPr lang="en-US" dirty="0"/>
              <a:t>, filter,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Pig provides an </a:t>
            </a:r>
            <a:r>
              <a:rPr lang="en-US" dirty="0" smtClean="0"/>
              <a:t>execution engine </a:t>
            </a:r>
            <a:r>
              <a:rPr lang="en-US" dirty="0"/>
              <a:t>atop </a:t>
            </a:r>
            <a:r>
              <a:rPr lang="en-US" dirty="0" err="1"/>
              <a:t>Hadoop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– </a:t>
            </a:r>
            <a:r>
              <a:rPr lang="en-US" dirty="0"/>
              <a:t>Removes need for users to tune </a:t>
            </a:r>
            <a:r>
              <a:rPr lang="en-US" dirty="0" err="1"/>
              <a:t>Hadoop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for their needs.</a:t>
            </a:r>
          </a:p>
          <a:p>
            <a:pPr marL="68580" indent="0">
              <a:buNone/>
            </a:pPr>
            <a:r>
              <a:rPr lang="en-US" dirty="0"/>
              <a:t>– Insulates users from changes in </a:t>
            </a:r>
            <a:r>
              <a:rPr lang="en-US" dirty="0" err="1"/>
              <a:t>Hadoop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Pig Latin is a data flow </a:t>
            </a:r>
            <a:r>
              <a:rPr lang="en-US" dirty="0" smtClean="0"/>
              <a:t>language rather </a:t>
            </a:r>
            <a:r>
              <a:rPr lang="en-US" dirty="0"/>
              <a:t>than procedural </a:t>
            </a:r>
            <a:r>
              <a:rPr lang="en-US" dirty="0" smtClean="0"/>
              <a:t>or declarative</a:t>
            </a:r>
            <a:r>
              <a:rPr lang="en-US" dirty="0"/>
              <a:t>.</a:t>
            </a:r>
          </a:p>
          <a:p>
            <a:r>
              <a:rPr lang="en-US" dirty="0" smtClean="0"/>
              <a:t>User </a:t>
            </a:r>
            <a:r>
              <a:rPr lang="en-US" dirty="0"/>
              <a:t>code and existing binaries </a:t>
            </a:r>
            <a:r>
              <a:rPr lang="en-US" dirty="0" smtClean="0"/>
              <a:t>can be </a:t>
            </a:r>
            <a:r>
              <a:rPr lang="en-US" dirty="0"/>
              <a:t>included almost anywhere</a:t>
            </a:r>
            <a:r>
              <a:rPr lang="en-US" dirty="0" smtClean="0"/>
              <a:t>.</a:t>
            </a:r>
          </a:p>
          <a:p>
            <a:r>
              <a:rPr lang="en-US" dirty="0"/>
              <a:t>Support for nested types.</a:t>
            </a:r>
          </a:p>
          <a:p>
            <a:r>
              <a:rPr lang="en-US" dirty="0" smtClean="0"/>
              <a:t>Operates </a:t>
            </a:r>
            <a:r>
              <a:rPr lang="en-US" dirty="0"/>
              <a:t>on files in HDFS.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8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How </a:t>
            </a:r>
            <a:r>
              <a:rPr lang="en-US" dirty="0"/>
              <a:t>Pig is Being Used</a:t>
            </a:r>
            <a:r>
              <a:rPr lang="en-US" altLang="zh-CN" dirty="0">
                <a:solidFill>
                  <a:srgbClr val="000000"/>
                </a:solidFill>
              </a:rPr>
              <a:t/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50"/>
              </a:spcBef>
              <a:buNone/>
            </a:pPr>
            <a:endParaRPr lang="en-US" altLang="zh-CN" sz="2600" dirty="0" smtClean="0">
              <a:solidFill>
                <a:srgbClr val="000000"/>
              </a:solidFill>
            </a:endParaRPr>
          </a:p>
          <a:p>
            <a:r>
              <a:rPr lang="en-US" dirty="0"/>
              <a:t>Web log processing.</a:t>
            </a:r>
          </a:p>
          <a:p>
            <a:r>
              <a:rPr lang="en-US" dirty="0" smtClean="0"/>
              <a:t>Data </a:t>
            </a:r>
            <a:r>
              <a:rPr lang="en-US" dirty="0"/>
              <a:t>processing for web </a:t>
            </a:r>
            <a:r>
              <a:rPr lang="en-US" dirty="0" smtClean="0"/>
              <a:t>search platforms</a:t>
            </a:r>
            <a:r>
              <a:rPr lang="en-US" dirty="0"/>
              <a:t>.</a:t>
            </a:r>
          </a:p>
          <a:p>
            <a:r>
              <a:rPr lang="en-US" dirty="0" smtClean="0"/>
              <a:t>Ad </a:t>
            </a:r>
            <a:r>
              <a:rPr lang="en-US" dirty="0"/>
              <a:t>hoc queries across </a:t>
            </a:r>
            <a:r>
              <a:rPr lang="en-US" dirty="0" smtClean="0"/>
              <a:t>large data </a:t>
            </a:r>
            <a:r>
              <a:rPr lang="en-US" dirty="0"/>
              <a:t>sets.</a:t>
            </a:r>
          </a:p>
          <a:p>
            <a:r>
              <a:rPr lang="en-US" dirty="0" smtClean="0"/>
              <a:t>Rapid </a:t>
            </a:r>
            <a:r>
              <a:rPr lang="en-US" dirty="0"/>
              <a:t>prototyping of </a:t>
            </a:r>
            <a:r>
              <a:rPr lang="en-US" dirty="0" smtClean="0"/>
              <a:t>algorithms for </a:t>
            </a:r>
            <a:r>
              <a:rPr lang="en-US" dirty="0"/>
              <a:t>processing large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337" y="2324100"/>
            <a:ext cx="5982339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4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Type checking with schema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References verifying</a:t>
            </a:r>
          </a:p>
          <a:p>
            <a:pPr marL="430213" indent="-323850">
              <a:spcBef>
                <a:spcPct val="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Logic plan generating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One-to-one fashion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Independent of execution platform</a:t>
            </a:r>
          </a:p>
          <a:p>
            <a:pPr marL="862013" lvl="1" indent="-322263">
              <a:spcBef>
                <a:spcPct val="0"/>
              </a:spcBef>
              <a:spcAft>
                <a:spcPts val="1138"/>
              </a:spcAft>
              <a:buSzPct val="45000"/>
              <a:buFont typeface="Wingdings" charset="2"/>
              <a:buChar char=""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zh-CN" dirty="0" smtClean="0"/>
              <a:t>Limited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637</TotalTime>
  <Words>407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APACHE PIG</vt:lpstr>
      <vt:lpstr>OUTLINE</vt:lpstr>
      <vt:lpstr>MOTIVATION</vt:lpstr>
      <vt:lpstr>PIG LATIN</vt:lpstr>
      <vt:lpstr>PIG ENGINE</vt:lpstr>
      <vt:lpstr>WHY PIG</vt:lpstr>
      <vt:lpstr> How Pig is Being Used </vt:lpstr>
      <vt:lpstr>Compilation</vt:lpstr>
      <vt:lpstr>Parsing</vt:lpstr>
      <vt:lpstr>Logic Plan</vt:lpstr>
      <vt:lpstr>Physical Plan</vt:lpstr>
      <vt:lpstr>Map Reduce Plan</vt:lpstr>
      <vt:lpstr>DATA TYPES</vt:lpstr>
      <vt:lpstr>PIG COMMANDS</vt:lpstr>
      <vt:lpstr>PIG COMMANDS-2</vt:lpstr>
      <vt:lpstr>Application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sony</dc:creator>
  <cp:lastModifiedBy>sony</cp:lastModifiedBy>
  <cp:revision>12</cp:revision>
  <dcterms:created xsi:type="dcterms:W3CDTF">2013-10-28T20:23:16Z</dcterms:created>
  <dcterms:modified xsi:type="dcterms:W3CDTF">2013-11-13T21:57:38Z</dcterms:modified>
</cp:coreProperties>
</file>