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A5C9D1D-DE39-4559-852A-BA3325D9B90C}" type="datetimeFigureOut">
              <a:rPr lang="en-US" smtClean="0"/>
              <a:t>28-Oct-13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SIRISHA PAKALAPATI</a:t>
            </a:r>
          </a:p>
          <a:p>
            <a:r>
              <a:rPr lang="en-US" dirty="0" smtClean="0"/>
              <a:t>16161825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A=LOAD 'file1' AS (x, y, z);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B=LOAD 'file2' AS (t, u, v);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C=FILTER A by y &gt; 0;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D=JOIN C BY x, B BY u;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E=GROUP D BY z;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F=FOREACH E GENERATE     	group, COUNT(D);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STORE F INTO 'output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1:1 correspondence with most logical operators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Except for: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DISTINCT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(CO)GROUP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JOIN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Determine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boundaries</a:t>
            </a:r>
          </a:p>
          <a:p>
            <a:pPr marL="862013" lvl="1" indent="-322263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sz="3200" dirty="0" smtClean="0"/>
              <a:t>GLOBAL REARRANGE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Some operations are done by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framework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Coalesce other operators into Map &amp; Reduce stages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Generate job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Read the dataset once and process it in multiple ways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Good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Eliminate the cost to read it multiple times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Bad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Reduce the amount of memory for each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Java memory management</a:t>
            </a:r>
            <a:br>
              <a:rPr lang="en-US" altLang="zh-CN" dirty="0" smtClean="0"/>
            </a:br>
            <a:r>
              <a:rPr lang="en-US" altLang="zh-CN" dirty="0" smtClean="0"/>
              <a:t>NO low-level control over allocation and </a:t>
            </a:r>
            <a:r>
              <a:rPr lang="en-US" altLang="zh-CN" dirty="0" err="1" smtClean="0"/>
              <a:t>deallocation</a:t>
            </a:r>
            <a:endParaRPr lang="en-US" altLang="zh-CN" dirty="0" smtClean="0"/>
          </a:p>
          <a:p>
            <a:r>
              <a:rPr lang="en-US" altLang="zh-CN" dirty="0" smtClean="0"/>
              <a:t>Intermediate results exceed available memory</a:t>
            </a:r>
          </a:p>
          <a:p>
            <a:r>
              <a:rPr lang="en-US" altLang="zh-CN" dirty="0" smtClean="0"/>
              <a:t>Memory manager: a list of Pig bags in a JVM</a:t>
            </a:r>
          </a:p>
          <a:p>
            <a:r>
              <a:rPr lang="en-US" altLang="zh-CN" dirty="0" smtClean="0"/>
              <a:t>Spill old bags and perform Garbage collection:</a:t>
            </a:r>
            <a:br>
              <a:rPr lang="en-US" altLang="zh-CN" dirty="0" smtClean="0"/>
            </a:br>
            <a:r>
              <a:rPr lang="en-US" altLang="zh-CN" dirty="0" smtClean="0"/>
              <a:t>when a new bag is added to the list;</a:t>
            </a:r>
            <a:br>
              <a:rPr lang="en-US" altLang="zh-CN" dirty="0" smtClean="0"/>
            </a:br>
            <a:r>
              <a:rPr lang="en-US" altLang="zh-CN" dirty="0" smtClean="0"/>
              <a:t>when the memory runs too low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New strategy (from Pig Manual)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Pig 0.6.0, the strategy for how Pig decides when to spill bags to disk is changed.</a:t>
            </a:r>
          </a:p>
          <a:p>
            <a:r>
              <a:rPr lang="en-US" altLang="zh-CN" dirty="0" smtClean="0"/>
              <a:t>In the past, Pig tried to figure out when an application was getting close to memory limit and then spill at that time.</a:t>
            </a:r>
          </a:p>
          <a:p>
            <a:r>
              <a:rPr lang="en-US" altLang="zh-CN" dirty="0" smtClean="0"/>
              <a:t>However, because Java does not include an accurate way to determine when to spill, Pig often ran out of memory.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Allows data to be pushed through external </a:t>
            </a:r>
            <a:r>
              <a:rPr lang="en-US" altLang="zh-CN" dirty="0" err="1" smtClean="0"/>
              <a:t>executables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  <a:br>
              <a:rPr lang="en-US" altLang="zh-CN" dirty="0" smtClean="0"/>
            </a:br>
            <a:r>
              <a:rPr lang="en-US" altLang="zh-CN" sz="1500" dirty="0" smtClean="0">
                <a:latin typeface="Courier New" pitchFamily="-110" charset="0"/>
                <a:cs typeface="Courier New" pitchFamily="-110" charset="0"/>
              </a:rPr>
              <a:t>A = LOAD 'data';</a:t>
            </a:r>
            <a:br>
              <a:rPr lang="en-US" altLang="zh-CN" sz="1500" dirty="0" smtClean="0">
                <a:latin typeface="Courier New" pitchFamily="-110" charset="0"/>
                <a:cs typeface="Courier New" pitchFamily="-110" charset="0"/>
              </a:rPr>
            </a:br>
            <a:r>
              <a:rPr lang="en-US" altLang="zh-CN" sz="1500" dirty="0" smtClean="0">
                <a:latin typeface="Courier New" pitchFamily="-110" charset="0"/>
                <a:cs typeface="Courier New" pitchFamily="-110" charset="0"/>
              </a:rPr>
              <a:t>B = STREAM A THROUGH 'stream.pl -n 5'; </a:t>
            </a:r>
          </a:p>
          <a:p>
            <a:r>
              <a:rPr lang="en-US" altLang="zh-CN" dirty="0" smtClean="0"/>
              <a:t>Due to asynchronous behavior of external </a:t>
            </a:r>
            <a:r>
              <a:rPr lang="en-US" altLang="zh-CN" dirty="0" err="1" smtClean="0"/>
              <a:t>executables</a:t>
            </a:r>
            <a:r>
              <a:rPr lang="en-US" altLang="zh-CN" dirty="0" smtClean="0"/>
              <a:t>, each STREAM operator will create two threads for feeding and consuming data from external </a:t>
            </a:r>
            <a:r>
              <a:rPr lang="en-US" altLang="zh-CN" dirty="0" err="1" smtClean="0"/>
              <a:t>executables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Fragment-replicate; skewed; merge join</a:t>
            </a:r>
          </a:p>
          <a:p>
            <a:r>
              <a:rPr lang="en-US" altLang="zh-CN" dirty="0" smtClean="0"/>
              <a:t>User has to know when to use which join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Because pig is a domestic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it will do whatever u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tell to do</a:t>
            </a:r>
            <a:endParaRPr lang="en-US" dirty="0"/>
          </a:p>
        </p:txBody>
      </p:sp>
      <p:pic>
        <p:nvPicPr>
          <p:cNvPr id="4" name="Picture 7" descr="piglat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3352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support more nested operators (current only FILTER, ORDER, DISTINCT)</a:t>
            </a:r>
          </a:p>
          <a:p>
            <a:r>
              <a:rPr lang="en-US" altLang="zh-CN" dirty="0" smtClean="0"/>
              <a:t>Better optimization</a:t>
            </a:r>
            <a:br>
              <a:rPr lang="en-US" altLang="zh-CN" dirty="0" smtClean="0"/>
            </a:br>
            <a:r>
              <a:rPr lang="en-US" altLang="zh-CN" dirty="0" smtClean="0"/>
              <a:t>order of execution, non-linear</a:t>
            </a:r>
          </a:p>
          <a:p>
            <a:r>
              <a:rPr lang="en-US" altLang="zh-CN" dirty="0" smtClean="0"/>
              <a:t>Metadata facility (better knowledge of data)</a:t>
            </a:r>
          </a:p>
          <a:p>
            <a:r>
              <a:rPr lang="en-US" altLang="zh-CN" dirty="0" smtClean="0"/>
              <a:t>Parallel job execution (inter-job, currently intra-job)</a:t>
            </a:r>
          </a:p>
          <a:p>
            <a:r>
              <a:rPr lang="en-US" altLang="zh-CN" dirty="0" smtClean="0"/>
              <a:t>Column-storage</a:t>
            </a:r>
            <a:endParaRPr lang="zh-CN" alt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What is pig?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Provides a simple language for queries and data manipulation, Pig Latin, that is compiled into map-reduce jobs that are run on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Hadoop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Pig Latin combines the high-level data manipulation constructs of SQL with the procedural programming of map-reduce some from of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adhoc</a:t>
            </a:r>
            <a:r>
              <a:rPr lang="en-US" altLang="zh-CN" sz="2000" dirty="0" smtClean="0">
                <a:solidFill>
                  <a:srgbClr val="000000"/>
                </a:solidFill>
              </a:rPr>
              <a:t> processing and analysis of all of this information  is required</a:t>
            </a:r>
          </a:p>
          <a:p>
            <a:pPr marL="0" indent="0">
              <a:buNone/>
            </a:pPr>
            <a:r>
              <a:rPr lang="en-US" dirty="0" smtClean="0"/>
              <a:t>2) Why is it important?</a:t>
            </a:r>
          </a:p>
          <a:p>
            <a:pPr marL="1314450" lvl="3" indent="-457200"/>
            <a:r>
              <a:rPr lang="en-US" altLang="zh-CN" dirty="0" smtClean="0">
                <a:solidFill>
                  <a:srgbClr val="000000"/>
                </a:solidFill>
              </a:rPr>
              <a:t>some from of </a:t>
            </a:r>
            <a:r>
              <a:rPr lang="en-US" altLang="zh-CN" dirty="0" err="1" smtClean="0">
                <a:solidFill>
                  <a:srgbClr val="000000"/>
                </a:solidFill>
              </a:rPr>
              <a:t>adhoc</a:t>
            </a:r>
            <a:r>
              <a:rPr lang="en-US" altLang="zh-CN" dirty="0" smtClean="0">
                <a:solidFill>
                  <a:srgbClr val="000000"/>
                </a:solidFill>
              </a:rPr>
              <a:t> processing and analysis of all of this information  is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zh-CN" sz="3000" dirty="0" smtClean="0">
                <a:solidFill>
                  <a:srgbClr val="000000"/>
                </a:solidFill>
              </a:rPr>
              <a:t>Raw map-reduce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Complex n-stage data flows are not supported; joins and related tasks require workarounds or custom implementations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Resulting code is difficult to reuse and maintain; shifts focus and attention away from data analysis</a:t>
            </a:r>
          </a:p>
          <a:p>
            <a:pPr>
              <a:lnSpc>
                <a:spcPct val="90000"/>
              </a:lnSpc>
              <a:spcBef>
                <a:spcPts val="650"/>
              </a:spcBef>
              <a:buNone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Language Features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Several options for user-interaction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Built primarily for scan-centric workloads and read-only data analysis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Flexible, fully nested data model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Extensive UDF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Pig Latin vs. SQL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50"/>
              </a:spcBef>
              <a:buFont typeface="Arial" charset="0"/>
              <a:buChar char="•"/>
            </a:pPr>
            <a:r>
              <a:rPr lang="en-US" altLang="zh-CN" sz="2600" dirty="0" smtClean="0">
                <a:solidFill>
                  <a:srgbClr val="000000"/>
                </a:solidFill>
              </a:rPr>
              <a:t>Pig Latin is procedural (dataflow programming model)</a:t>
            </a:r>
          </a:p>
          <a:p>
            <a:pPr lvl="1">
              <a:spcBef>
                <a:spcPts val="550"/>
              </a:spcBef>
              <a:buFont typeface="Arial" charset="0"/>
              <a:buChar char="–"/>
            </a:pPr>
            <a:r>
              <a:rPr lang="en-US" altLang="zh-CN" sz="2200" dirty="0" smtClean="0">
                <a:solidFill>
                  <a:srgbClr val="000000"/>
                </a:solidFill>
              </a:rPr>
              <a:t>Step-by-step query style is much cleaner and easier to write and follow than trying to wrap everything into a single block of SQL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Lazy evaluation (data not processed prior to STORE command)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Data can be stored at any point during the pipeline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An execution plan can be explicitly defined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No need to rely on the system to choose the desired plan via optimizer hints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Pipeline splits are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zh-CN" sz="3000" dirty="0" smtClean="0">
                <a:solidFill>
                  <a:srgbClr val="000000"/>
                </a:solidFill>
              </a:rPr>
              <a:t>Supports four basic types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Atom: a simple atomic value (</a:t>
            </a:r>
            <a:r>
              <a:rPr lang="en-US" altLang="zh-CN" sz="2600" i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,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long</a:t>
            </a:r>
            <a:r>
              <a:rPr lang="en-US" altLang="zh-CN" sz="2600" dirty="0" smtClean="0">
                <a:solidFill>
                  <a:srgbClr val="000000"/>
                </a:solidFill>
              </a:rPr>
              <a:t>,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double</a:t>
            </a:r>
            <a:r>
              <a:rPr lang="en-US" altLang="zh-CN" sz="2600" dirty="0" smtClean="0">
                <a:solidFill>
                  <a:srgbClr val="000000"/>
                </a:solidFill>
              </a:rPr>
              <a:t>,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string</a:t>
            </a:r>
            <a:r>
              <a:rPr lang="en-US" altLang="zh-CN" sz="2600" dirty="0" smtClean="0">
                <a:solidFill>
                  <a:srgbClr val="000000"/>
                </a:solidFill>
              </a:rPr>
              <a:t>)</a:t>
            </a:r>
          </a:p>
          <a:p>
            <a:pPr lvl="2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altLang="zh-CN" sz="2200" dirty="0" smtClean="0">
                <a:solidFill>
                  <a:srgbClr val="000000"/>
                </a:solidFill>
              </a:rPr>
              <a:t>ex: ‘Peter’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Tuple: a sequence of fields that can be any of the data types </a:t>
            </a:r>
          </a:p>
          <a:p>
            <a:pPr lvl="2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altLang="zh-CN" sz="2200" dirty="0" smtClean="0">
                <a:solidFill>
                  <a:srgbClr val="000000"/>
                </a:solidFill>
              </a:rPr>
              <a:t>ex: (‘Peter’, 14)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Bag: a collection of tuples of potentially varying structures, can contain duplicates</a:t>
            </a:r>
          </a:p>
          <a:p>
            <a:pPr lvl="2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</a:pPr>
            <a:r>
              <a:rPr lang="en-US" altLang="zh-CN" sz="2200" dirty="0" smtClean="0">
                <a:solidFill>
                  <a:srgbClr val="000000"/>
                </a:solidFill>
              </a:rPr>
              <a:t>ex: {(‘Peter’), (‘Bob’, (14, 21))}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600" dirty="0" smtClean="0">
                <a:solidFill>
                  <a:srgbClr val="000000"/>
                </a:solidFill>
              </a:rPr>
              <a:t>Map: an associative array, the key must be a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char array </a:t>
            </a:r>
            <a:r>
              <a:rPr lang="en-US" altLang="zh-CN" sz="2600" dirty="0" smtClean="0">
                <a:solidFill>
                  <a:srgbClr val="000000"/>
                </a:solidFill>
              </a:rPr>
              <a:t>but the value can be any type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8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Pig Latin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zh-CN" sz="3000" dirty="0" smtClean="0">
                <a:solidFill>
                  <a:srgbClr val="000000"/>
                </a:solidFill>
              </a:rPr>
              <a:t>FOREACH-GENERATE (per-tuple processing)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Iterates over every input tuple in the bag, producing one output each, allowing efficient parallel implementation</a:t>
            </a:r>
          </a:p>
          <a:p>
            <a:pPr>
              <a:lnSpc>
                <a:spcPct val="80000"/>
              </a:lnSpc>
              <a:spcBef>
                <a:spcPts val="650"/>
              </a:spcBef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(CO)GROUP vs. JOIN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COGROUP takes advantage of nested data structure (combination of GROUP BY and JOIN)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User can choose to go through with cross-product for a join or perform aggregation on the nested bags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None/>
            </a:pPr>
            <a:endParaRPr lang="en-US" altLang="zh-CN" sz="15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zh-CN" sz="3000" dirty="0" smtClean="0">
                <a:solidFill>
                  <a:srgbClr val="000000"/>
                </a:solidFill>
              </a:rPr>
              <a:t>LOAD / STORE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</a:pPr>
            <a:r>
              <a:rPr lang="en-US" altLang="zh-CN" sz="2000" dirty="0" smtClean="0">
                <a:solidFill>
                  <a:srgbClr val="000000"/>
                </a:solidFill>
              </a:rPr>
              <a:t>Default implementation expects/outputs to tab-delimited plain text file</a:t>
            </a:r>
          </a:p>
          <a:p>
            <a:pPr>
              <a:lnSpc>
                <a:spcPct val="80000"/>
              </a:lnSpc>
              <a:spcBef>
                <a:spcPts val="650"/>
              </a:spcBef>
              <a:buNone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337" y="2324100"/>
            <a:ext cx="5982339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4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Type checking with schema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References verifying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Logic plan generating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One-to-one fashion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Independent of execution platform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Limited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309</TotalTime>
  <Words>681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APACHE PIG</vt:lpstr>
      <vt:lpstr>Introduction</vt:lpstr>
      <vt:lpstr>Existing solutions</vt:lpstr>
      <vt:lpstr>Language Features </vt:lpstr>
      <vt:lpstr>Pig Latin vs. SQL </vt:lpstr>
      <vt:lpstr>data models</vt:lpstr>
      <vt:lpstr>Pig Latin </vt:lpstr>
      <vt:lpstr>Compilation</vt:lpstr>
      <vt:lpstr>Parsing</vt:lpstr>
      <vt:lpstr>Logic Plan</vt:lpstr>
      <vt:lpstr>Physical Plan</vt:lpstr>
      <vt:lpstr>MapReduce Plan</vt:lpstr>
      <vt:lpstr>Branching Plans</vt:lpstr>
      <vt:lpstr>Memory management</vt:lpstr>
      <vt:lpstr>New strategy (from Pig Manual)</vt:lpstr>
      <vt:lpstr>Streaming</vt:lpstr>
      <vt:lpstr>Pig problem</vt:lpstr>
      <vt:lpstr>Future work</vt:lpstr>
      <vt:lpstr>Application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sony</dc:creator>
  <cp:lastModifiedBy>sony</cp:lastModifiedBy>
  <cp:revision>6</cp:revision>
  <dcterms:created xsi:type="dcterms:W3CDTF">2013-10-28T20:23:16Z</dcterms:created>
  <dcterms:modified xsi:type="dcterms:W3CDTF">2013-10-29T01:32:21Z</dcterms:modified>
</cp:coreProperties>
</file>