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1" r:id="rId4"/>
    <p:sldId id="284" r:id="rId5"/>
    <p:sldId id="282" r:id="rId6"/>
    <p:sldId id="286" r:id="rId7"/>
    <p:sldId id="287" r:id="rId8"/>
    <p:sldId id="288" r:id="rId9"/>
    <p:sldId id="289" r:id="rId10"/>
    <p:sldId id="291" r:id="rId11"/>
    <p:sldId id="290" r:id="rId12"/>
    <p:sldId id="28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B8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5" autoAdjust="0"/>
  </p:normalViewPr>
  <p:slideViewPr>
    <p:cSldViewPr snapToGrid="0">
      <p:cViewPr varScale="1">
        <p:scale>
          <a:sx n="75" d="100"/>
          <a:sy n="75" d="100"/>
        </p:scale>
        <p:origin x="2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4712-6191-4137-B34F-1EC97092BBD4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D2A4-E35A-4346-8627-408E39714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9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D2A4-E35A-4346-8627-408E397146B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57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52D0F-DF79-ABB9-215E-EF232DA38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7078AB-2A87-0498-9A26-3327CEA01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63C6C4-1202-D3DB-4923-1F4CC983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E4DEB-C4C5-9EFB-CC8D-4036BAA4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775FD-1AB0-B8FF-2F04-439785F3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9F3B5-5AE6-D1B6-4305-E931D8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1599D9-5F4B-CD66-E996-BEC1FEE38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ADEB2E-047D-306E-A651-D272913E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2FE8A-C893-4C89-18A8-B2C3A8E5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E75C1-EA83-20E7-925A-0A365D7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6BFF0A-4771-7322-E75C-840C70A09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D1090-E48C-CC81-3C47-36967961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05FD8-DEFE-4524-36B1-DC4E50B9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4FC99-903C-6649-5A4A-08841CA1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F86BD-0E2A-5621-6D56-3874C9B0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12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3641B-7D36-DC1B-22A9-C216E574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312EA-CBAC-E5B3-B121-B0319316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775B3-0E48-B764-D5D6-CC40D855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A3996-505A-1523-6040-81614B16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860A7-4B4B-690A-4FF1-E86FB1D3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4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7390C-5C94-7792-6399-2B26A26D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92954E-DF0B-F613-F3F3-23610CAA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44180-6C37-B0B3-9A65-98715DC5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80F37-C4A7-B9C9-60D6-E7D8A992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83968-6424-11C6-B5AD-30F0070D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7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EF080-BC12-37B2-392A-E80981C5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C7684-3141-94D3-D094-EE5F8D87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F94A2B-0E2D-899E-CA06-41B08DACB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BEE3C-C79C-DACE-9F04-E2575F5C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20F4A-F1EC-26C4-1429-E7AE0DFC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B8A383-5F43-42C2-79CC-07AA65B3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97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95927-7335-3984-B547-5CEFB9B8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042DA9-0339-E0D0-AEE0-C9F158B4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256D0B-BBAC-D3CB-309F-FE6D0397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D5C697-8146-F8FF-8394-96DDC3A83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E02BC7-10E0-420D-DB1F-B66C496CB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2D5930-06A0-8D06-FBB0-B656E4AC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A67DB1-AC2E-D967-5A0E-9D2D1763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751AEF-4D34-C775-ADD2-73028B4B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9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2491-D84E-3AC0-CA39-4564B435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80BF18-30E6-0FEC-8AF5-8A570FD5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E225FA-6760-69F8-4B2E-8362D241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62A46-CB7B-012F-DFD7-CB9A84B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7FFF2A-3BE1-F3C0-3C9A-F3DD1D6E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115F60-9404-AA12-24D1-2B821BD9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140ABD-E358-5A51-F04F-EAAF9821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8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89CEF-19CA-3A61-70AE-3018629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B1B76-B268-7837-55FD-60E62FA1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56D17-5E01-B0F9-27A1-ADD1D58C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F1F371-3648-0727-2846-406DC393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EBCBB-A4DE-823E-6326-53C074DE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B1B9B3-E65C-831B-16BF-F5688D38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93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48781-FD77-F373-32E2-14011E39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4793FC-2C26-69F1-9C24-C84CEB15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08E15B-7FD3-ACAB-A1F5-ECA4A0E0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95CCD-AAE3-EA5E-12D0-5F80E102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2BE796-1159-1E5F-8675-73B159A3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CBABD2-B8E6-96C0-4B3A-675005D2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2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5BE508-DAEE-1257-B0C1-84BB71F8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D37B42-7E2E-BA2A-A0A8-1774D441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3CC84B-CA53-B02B-B089-D94EB02B2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D847-E526-4FA4-A413-6F327792963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1774CB-B399-5E98-B617-95DF028E6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C741F-C3F6-B217-E360-FA14B2C14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BF34-823D-4A3D-B111-08324C110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1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4D88B-F7BD-9FEB-06AE-81FE1EDA9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16b CPU – V2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5928C4-FAAD-56E5-2A8F-93643DD05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Capacités de l’architecture &amp; </a:t>
            </a:r>
          </a:p>
          <a:p>
            <a:r>
              <a:rPr lang="fr-FR" dirty="0"/>
              <a:t>Implémentation de la </a:t>
            </a:r>
            <a:r>
              <a:rPr lang="fr-FR" dirty="0" err="1"/>
              <a:t>micro-architecture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78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C498D-FA17-5DC8-A213-B4418644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151116"/>
            <a:ext cx="10515600" cy="769769"/>
          </a:xfrm>
        </p:spPr>
        <p:txBody>
          <a:bodyPr>
            <a:normAutofit/>
          </a:bodyPr>
          <a:lstStyle/>
          <a:p>
            <a:r>
              <a:rPr lang="fr-FR" sz="3200" dirty="0" err="1"/>
              <a:t>Register</a:t>
            </a:r>
            <a:r>
              <a:rPr lang="fr-FR" sz="3200" dirty="0"/>
              <a:t> File Organisation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F000F4-4268-B727-8A14-80D8FCCA2BF2}"/>
              </a:ext>
            </a:extLst>
          </p:cNvPr>
          <p:cNvSpPr txBox="1"/>
          <p:nvPr/>
        </p:nvSpPr>
        <p:spPr>
          <a:xfrm>
            <a:off x="3229584" y="1154349"/>
            <a:ext cx="4403387" cy="5438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$0 : 0x0000</a:t>
            </a:r>
          </a:p>
          <a:p>
            <a:r>
              <a:rPr lang="fr-FR" sz="1400" dirty="0"/>
              <a:t>$GP : Global Pointer (variables visible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anywhere</a:t>
            </a:r>
            <a:r>
              <a:rPr lang="fr-FR" sz="1400" dirty="0"/>
              <a:t> </a:t>
            </a:r>
            <a:r>
              <a:rPr lang="fr-FR" sz="1400" dirty="0" err="1"/>
              <a:t>within</a:t>
            </a:r>
            <a:r>
              <a:rPr lang="fr-FR" sz="1400" dirty="0"/>
              <a:t> the program).</a:t>
            </a:r>
          </a:p>
          <a:p>
            <a:r>
              <a:rPr lang="fr-FR" sz="1400" dirty="0"/>
              <a:t>$SP : Stack Pointer (points to 1st free stack memory location)</a:t>
            </a:r>
          </a:p>
          <a:p>
            <a:r>
              <a:rPr lang="fr-FR" sz="1400" dirty="0"/>
              <a:t>$BP : Base (or Frame) Pointer ($BP &lt;= $SP)</a:t>
            </a:r>
          </a:p>
          <a:p>
            <a:r>
              <a:rPr lang="fr-FR" sz="1400" dirty="0"/>
              <a:t>$RA : </a:t>
            </a:r>
            <a:r>
              <a:rPr lang="fr-FR" sz="1400" dirty="0" err="1"/>
              <a:t>Function</a:t>
            </a:r>
            <a:r>
              <a:rPr lang="fr-FR" sz="1400" dirty="0"/>
              <a:t> Return </a:t>
            </a:r>
            <a:r>
              <a:rPr lang="fr-FR" sz="1400" dirty="0" err="1"/>
              <a:t>Address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$s0 (</a:t>
            </a:r>
            <a:r>
              <a:rPr lang="fr-FR" sz="1400" dirty="0" err="1"/>
              <a:t>callee-preserved</a:t>
            </a:r>
            <a:r>
              <a:rPr lang="fr-FR" sz="1400" dirty="0"/>
              <a:t>)</a:t>
            </a:r>
          </a:p>
          <a:p>
            <a:r>
              <a:rPr lang="fr-FR" sz="1400" dirty="0"/>
              <a:t>$t0 (</a:t>
            </a:r>
            <a:r>
              <a:rPr lang="fr-FR" sz="1400" dirty="0" err="1"/>
              <a:t>temporary</a:t>
            </a:r>
            <a:r>
              <a:rPr lang="fr-FR" sz="1400" dirty="0"/>
              <a:t> </a:t>
            </a:r>
            <a:r>
              <a:rPr lang="fr-FR" sz="1400" dirty="0" err="1"/>
              <a:t>registers</a:t>
            </a:r>
            <a:r>
              <a:rPr lang="fr-FR" sz="1400" dirty="0"/>
              <a:t>)</a:t>
            </a:r>
          </a:p>
          <a:p>
            <a:r>
              <a:rPr lang="fr-FR" sz="1400" dirty="0"/>
              <a:t>$t1</a:t>
            </a:r>
          </a:p>
          <a:p>
            <a:endParaRPr lang="fr-FR" sz="1400" dirty="0"/>
          </a:p>
          <a:p>
            <a:r>
              <a:rPr lang="fr-FR" sz="1400" dirty="0"/>
              <a:t>$s1</a:t>
            </a:r>
          </a:p>
          <a:p>
            <a:r>
              <a:rPr lang="fr-FR" sz="1400" dirty="0"/>
              <a:t>$t2</a:t>
            </a:r>
          </a:p>
          <a:p>
            <a:r>
              <a:rPr lang="fr-FR" sz="1400" dirty="0"/>
              <a:t>$t3</a:t>
            </a:r>
          </a:p>
          <a:p>
            <a:endParaRPr lang="fr-FR" sz="1400" dirty="0"/>
          </a:p>
          <a:p>
            <a:r>
              <a:rPr lang="fr-FR" sz="1400" dirty="0"/>
              <a:t>$v0 (return values of a </a:t>
            </a:r>
            <a:r>
              <a:rPr lang="fr-FR" sz="1400" dirty="0" err="1"/>
              <a:t>procedure</a:t>
            </a:r>
            <a:r>
              <a:rPr lang="fr-FR" sz="1400" dirty="0"/>
              <a:t>)</a:t>
            </a:r>
          </a:p>
          <a:p>
            <a:r>
              <a:rPr lang="fr-FR" sz="1400" dirty="0"/>
              <a:t>$v1</a:t>
            </a:r>
          </a:p>
          <a:p>
            <a:endParaRPr lang="fr-FR" sz="1400" dirty="0"/>
          </a:p>
          <a:p>
            <a:r>
              <a:rPr lang="fr-FR" sz="1400" dirty="0"/>
              <a:t>$a0 (input arguments to a </a:t>
            </a:r>
            <a:r>
              <a:rPr lang="fr-FR" sz="1400" dirty="0" err="1"/>
              <a:t>procedure</a:t>
            </a:r>
            <a:r>
              <a:rPr lang="fr-FR" sz="1400" dirty="0"/>
              <a:t>)</a:t>
            </a:r>
          </a:p>
          <a:p>
            <a:r>
              <a:rPr lang="fr-FR" sz="1400" dirty="0"/>
              <a:t>$a1</a:t>
            </a:r>
          </a:p>
          <a:p>
            <a:r>
              <a:rPr lang="fr-FR" sz="1400" dirty="0"/>
              <a:t>$a2</a:t>
            </a:r>
          </a:p>
        </p:txBody>
      </p:sp>
    </p:spTree>
    <p:extLst>
      <p:ext uri="{BB962C8B-B14F-4D97-AF65-F5344CB8AC3E}">
        <p14:creationId xmlns:p14="http://schemas.microsoft.com/office/powerpoint/2010/main" val="197813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78774A8-C007-F44E-836C-1913E785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7" y="139176"/>
            <a:ext cx="5044816" cy="982747"/>
          </a:xfrm>
        </p:spPr>
        <p:txBody>
          <a:bodyPr>
            <a:normAutofit/>
          </a:bodyPr>
          <a:lstStyle/>
          <a:p>
            <a:r>
              <a:rPr lang="fr-FR" sz="3200" dirty="0"/>
              <a:t>Controls </a:t>
            </a:r>
            <a:r>
              <a:rPr lang="fr-FR" sz="3200" dirty="0" err="1"/>
              <a:t>logic</a:t>
            </a:r>
            <a:br>
              <a:rPr lang="fr-FR" sz="2800" dirty="0"/>
            </a:br>
            <a:r>
              <a:rPr lang="fr-FR" sz="2000" dirty="0" err="1"/>
              <a:t>handles</a:t>
            </a:r>
            <a:r>
              <a:rPr lang="fr-FR" sz="2000" dirty="0"/>
              <a:t> V2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53FBC059-3898-793B-3CA3-8D3CFA266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40726"/>
              </p:ext>
            </p:extLst>
          </p:nvPr>
        </p:nvGraphicFramePr>
        <p:xfrm>
          <a:off x="389104" y="2759835"/>
          <a:ext cx="11264416" cy="147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400">
                  <a:extLst>
                    <a:ext uri="{9D8B030D-6E8A-4147-A177-3AD203B41FA5}">
                      <a16:colId xmlns:a16="http://schemas.microsoft.com/office/drawing/2014/main" val="2788723282"/>
                    </a:ext>
                  </a:extLst>
                </a:gridCol>
                <a:gridCol w="711209">
                  <a:extLst>
                    <a:ext uri="{9D8B030D-6E8A-4147-A177-3AD203B41FA5}">
                      <a16:colId xmlns:a16="http://schemas.microsoft.com/office/drawing/2014/main" val="3547442206"/>
                    </a:ext>
                  </a:extLst>
                </a:gridCol>
                <a:gridCol w="859385">
                  <a:extLst>
                    <a:ext uri="{9D8B030D-6E8A-4147-A177-3AD203B41FA5}">
                      <a16:colId xmlns:a16="http://schemas.microsoft.com/office/drawing/2014/main" val="2048923956"/>
                    </a:ext>
                  </a:extLst>
                </a:gridCol>
                <a:gridCol w="843302">
                  <a:extLst>
                    <a:ext uri="{9D8B030D-6E8A-4147-A177-3AD203B41FA5}">
                      <a16:colId xmlns:a16="http://schemas.microsoft.com/office/drawing/2014/main" val="1124228154"/>
                    </a:ext>
                  </a:extLst>
                </a:gridCol>
                <a:gridCol w="783022">
                  <a:extLst>
                    <a:ext uri="{9D8B030D-6E8A-4147-A177-3AD203B41FA5}">
                      <a16:colId xmlns:a16="http://schemas.microsoft.com/office/drawing/2014/main" val="1435897078"/>
                    </a:ext>
                  </a:extLst>
                </a:gridCol>
                <a:gridCol w="680713">
                  <a:extLst>
                    <a:ext uri="{9D8B030D-6E8A-4147-A177-3AD203B41FA5}">
                      <a16:colId xmlns:a16="http://schemas.microsoft.com/office/drawing/2014/main" val="1905927404"/>
                    </a:ext>
                  </a:extLst>
                </a:gridCol>
                <a:gridCol w="948522">
                  <a:extLst>
                    <a:ext uri="{9D8B030D-6E8A-4147-A177-3AD203B41FA5}">
                      <a16:colId xmlns:a16="http://schemas.microsoft.com/office/drawing/2014/main" val="3178374954"/>
                    </a:ext>
                  </a:extLst>
                </a:gridCol>
                <a:gridCol w="736151">
                  <a:extLst>
                    <a:ext uri="{9D8B030D-6E8A-4147-A177-3AD203B41FA5}">
                      <a16:colId xmlns:a16="http://schemas.microsoft.com/office/drawing/2014/main" val="690143382"/>
                    </a:ext>
                  </a:extLst>
                </a:gridCol>
                <a:gridCol w="729309">
                  <a:extLst>
                    <a:ext uri="{9D8B030D-6E8A-4147-A177-3AD203B41FA5}">
                      <a16:colId xmlns:a16="http://schemas.microsoft.com/office/drawing/2014/main" val="2707023857"/>
                    </a:ext>
                  </a:extLst>
                </a:gridCol>
                <a:gridCol w="904180">
                  <a:extLst>
                    <a:ext uri="{9D8B030D-6E8A-4147-A177-3AD203B41FA5}">
                      <a16:colId xmlns:a16="http://schemas.microsoft.com/office/drawing/2014/main" val="208517117"/>
                    </a:ext>
                  </a:extLst>
                </a:gridCol>
                <a:gridCol w="1004734">
                  <a:extLst>
                    <a:ext uri="{9D8B030D-6E8A-4147-A177-3AD203B41FA5}">
                      <a16:colId xmlns:a16="http://schemas.microsoft.com/office/drawing/2014/main" val="1880521273"/>
                    </a:ext>
                  </a:extLst>
                </a:gridCol>
                <a:gridCol w="807825">
                  <a:extLst>
                    <a:ext uri="{9D8B030D-6E8A-4147-A177-3AD203B41FA5}">
                      <a16:colId xmlns:a16="http://schemas.microsoft.com/office/drawing/2014/main" val="2712945922"/>
                    </a:ext>
                  </a:extLst>
                </a:gridCol>
                <a:gridCol w="822888">
                  <a:extLst>
                    <a:ext uri="{9D8B030D-6E8A-4147-A177-3AD203B41FA5}">
                      <a16:colId xmlns:a16="http://schemas.microsoft.com/office/drawing/2014/main" val="22383428"/>
                    </a:ext>
                  </a:extLst>
                </a:gridCol>
                <a:gridCol w="781776">
                  <a:extLst>
                    <a:ext uri="{9D8B030D-6E8A-4147-A177-3AD203B41FA5}">
                      <a16:colId xmlns:a16="http://schemas.microsoft.com/office/drawing/2014/main" val="1232525456"/>
                    </a:ext>
                  </a:extLst>
                </a:gridCol>
              </a:tblGrid>
              <a:tr h="102984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 Capture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 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src1 In Src2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dst In Src2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R0 / R1w / R2w / i2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R1 Capture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R1 or PC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R2 or 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ALU Ctrls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update Flags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RAM 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WriteSrc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 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 </a:t>
                      </a:r>
                      <a:r>
                        <a:rPr lang="fr-FR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Load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673868"/>
                  </a:ext>
                </a:extLst>
              </a:tr>
              <a:tr h="443247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95253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C6B8CA12-6DC6-3456-10A1-A2D23B53FE25}"/>
              </a:ext>
            </a:extLst>
          </p:cNvPr>
          <p:cNvSpPr txBox="1"/>
          <p:nvPr/>
        </p:nvSpPr>
        <p:spPr>
          <a:xfrm>
            <a:off x="823608" y="2254091"/>
            <a:ext cx="85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des actionneurs et taille en bits associée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ED83C0-7C80-60F6-5F89-611EB6B4385D}"/>
              </a:ext>
            </a:extLst>
          </p:cNvPr>
          <p:cNvSpPr txBox="1"/>
          <p:nvPr/>
        </p:nvSpPr>
        <p:spPr>
          <a:xfrm>
            <a:off x="1238655" y="5025957"/>
            <a:ext cx="476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Total : 14 actionneurs commandables, sur 18 bits</a:t>
            </a:r>
          </a:p>
        </p:txBody>
      </p:sp>
    </p:spTree>
    <p:extLst>
      <p:ext uri="{BB962C8B-B14F-4D97-AF65-F5344CB8AC3E}">
        <p14:creationId xmlns:p14="http://schemas.microsoft.com/office/powerpoint/2010/main" val="160527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94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CC7F8-089F-5808-DFFB-9F8AC79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Nouvelle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BE192D-70D4-A501-25B4-A0A16CD5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332"/>
          </a:xfrm>
        </p:spPr>
        <p:txBody>
          <a:bodyPr>
            <a:normAutofit/>
          </a:bodyPr>
          <a:lstStyle/>
          <a:p>
            <a:r>
              <a:rPr lang="fr-FR" dirty="0"/>
              <a:t>Bénéficier d’instruction R et I avec </a:t>
            </a:r>
            <a:r>
              <a:rPr lang="fr-FR" dirty="0">
                <a:highlight>
                  <a:srgbClr val="FFFF00"/>
                </a:highlight>
              </a:rPr>
              <a:t>tous les registres possibles</a:t>
            </a:r>
          </a:p>
          <a:p>
            <a:r>
              <a:rPr lang="fr-FR" dirty="0"/>
              <a:t>Passer à </a:t>
            </a:r>
            <a:r>
              <a:rPr lang="fr-FR" dirty="0">
                <a:highlight>
                  <a:srgbClr val="FFFF00"/>
                </a:highlight>
              </a:rPr>
              <a:t>16 registres </a:t>
            </a:r>
            <a:r>
              <a:rPr lang="fr-FR" dirty="0"/>
              <a:t>(PC exclu), 4 spéciaux + 12 généraux (</a:t>
            </a:r>
            <a:r>
              <a:rPr lang="fr-FR" dirty="0" err="1"/>
              <a:t>préc</a:t>
            </a:r>
            <a:r>
              <a:rPr lang="fr-FR" dirty="0"/>
              <a:t>. 8)</a:t>
            </a:r>
          </a:p>
          <a:p>
            <a:r>
              <a:rPr lang="fr-FR" dirty="0"/>
              <a:t>Les instructions </a:t>
            </a:r>
            <a:r>
              <a:rPr lang="fr-FR" dirty="0">
                <a:highlight>
                  <a:srgbClr val="FFFF00"/>
                </a:highlight>
              </a:rPr>
              <a:t>R</a:t>
            </a:r>
            <a:r>
              <a:rPr lang="fr-FR" dirty="0"/>
              <a:t> resteraient sur </a:t>
            </a:r>
            <a:r>
              <a:rPr lang="fr-FR" dirty="0">
                <a:highlight>
                  <a:srgbClr val="FFFF00"/>
                </a:highlight>
              </a:rPr>
              <a:t>1 mot </a:t>
            </a:r>
            <a:r>
              <a:rPr lang="fr-FR" dirty="0"/>
              <a:t>; </a:t>
            </a:r>
            <a:r>
              <a:rPr lang="fr-FR" dirty="0">
                <a:highlight>
                  <a:srgbClr val="FFFF00"/>
                </a:highlight>
              </a:rPr>
              <a:t>16 instructions </a:t>
            </a:r>
            <a:r>
              <a:rPr lang="fr-FR" dirty="0"/>
              <a:t>seraient alors disponibles.</a:t>
            </a:r>
          </a:p>
          <a:p>
            <a:r>
              <a:rPr lang="fr-FR" dirty="0"/>
              <a:t>Des instructions </a:t>
            </a:r>
            <a:r>
              <a:rPr lang="fr-FR" dirty="0" err="1"/>
              <a:t>Immediate</a:t>
            </a:r>
            <a:r>
              <a:rPr lang="fr-FR" dirty="0"/>
              <a:t> qui seraient de 2 types : </a:t>
            </a:r>
          </a:p>
          <a:p>
            <a:pPr lvl="1"/>
            <a:r>
              <a:rPr lang="fr-FR" dirty="0" err="1"/>
              <a:t>Accumulate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 err="1">
                <a:sym typeface="Wingdings" panose="05000000000000000000" pitchFamily="2" charset="2"/>
              </a:rPr>
              <a:t>Imm</a:t>
            </a:r>
            <a:r>
              <a:rPr lang="fr-FR" dirty="0">
                <a:sym typeface="Wingdings" panose="05000000000000000000" pitchFamily="2" charset="2"/>
              </a:rPr>
              <a:t>=0), sur 1 mot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Immediate</a:t>
            </a:r>
            <a:r>
              <a:rPr lang="fr-FR" dirty="0">
                <a:sym typeface="Wingdings" panose="05000000000000000000" pitchFamily="2" charset="2"/>
              </a:rPr>
              <a:t> on full </a:t>
            </a:r>
            <a:r>
              <a:rPr lang="fr-FR" dirty="0" err="1">
                <a:sym typeface="Wingdings" panose="05000000000000000000" pitchFamily="2" charset="2"/>
              </a:rPr>
              <a:t>word</a:t>
            </a:r>
            <a:r>
              <a:rPr lang="fr-FR" dirty="0">
                <a:sym typeface="Wingdings" panose="05000000000000000000" pitchFamily="2" charset="2"/>
              </a:rPr>
              <a:t> ( [-</a:t>
            </a:r>
            <a:r>
              <a:rPr lang="fr-FR" dirty="0">
                <a:effectLst/>
              </a:rPr>
              <a:t>32768, +32767]), sur 2 mots</a:t>
            </a:r>
          </a:p>
          <a:p>
            <a:r>
              <a:rPr lang="fr-FR" dirty="0">
                <a:effectLst/>
              </a:rPr>
              <a:t>Les instructions de </a:t>
            </a:r>
            <a:r>
              <a:rPr lang="fr-FR" dirty="0">
                <a:effectLst/>
                <a:highlight>
                  <a:srgbClr val="FFFF00"/>
                </a:highlight>
              </a:rPr>
              <a:t>JUMP</a:t>
            </a:r>
            <a:r>
              <a:rPr lang="fr-FR" dirty="0">
                <a:effectLst/>
              </a:rPr>
              <a:t> et </a:t>
            </a:r>
            <a:r>
              <a:rPr lang="fr-FR" dirty="0">
                <a:effectLst/>
                <a:highlight>
                  <a:srgbClr val="FFFF00"/>
                </a:highlight>
              </a:rPr>
              <a:t>BRANCH</a:t>
            </a:r>
            <a:r>
              <a:rPr lang="fr-FR" dirty="0">
                <a:effectLst/>
              </a:rPr>
              <a:t> resteraient sur </a:t>
            </a:r>
            <a:r>
              <a:rPr lang="fr-FR" dirty="0">
                <a:effectLst/>
                <a:highlight>
                  <a:srgbClr val="FFFF00"/>
                </a:highlight>
              </a:rPr>
              <a:t>1 mot </a:t>
            </a:r>
            <a:r>
              <a:rPr lang="fr-FR" dirty="0">
                <a:effectLst/>
              </a:rPr>
              <a:t>à l’exception de </a:t>
            </a:r>
            <a:r>
              <a:rPr lang="fr-FR" dirty="0">
                <a:effectLst/>
                <a:highlight>
                  <a:srgbClr val="FFFF00"/>
                </a:highlight>
              </a:rPr>
              <a:t>JAL</a:t>
            </a:r>
            <a:r>
              <a:rPr lang="fr-FR" dirty="0">
                <a:effectLst/>
              </a:rPr>
              <a:t>, afin de prévoir des appels à des fonctions très éloignées en mémoire.</a:t>
            </a:r>
          </a:p>
        </p:txBody>
      </p:sp>
    </p:spTree>
    <p:extLst>
      <p:ext uri="{BB962C8B-B14F-4D97-AF65-F5344CB8AC3E}">
        <p14:creationId xmlns:p14="http://schemas.microsoft.com/office/powerpoint/2010/main" val="206837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88C03A33-C9FB-2F4C-5059-36D5B16E8B39}"/>
              </a:ext>
            </a:extLst>
          </p:cNvPr>
          <p:cNvGrpSpPr/>
          <p:nvPr/>
        </p:nvGrpSpPr>
        <p:grpSpPr>
          <a:xfrm>
            <a:off x="549613" y="2372881"/>
            <a:ext cx="9392055" cy="486383"/>
            <a:chOff x="666345" y="2678667"/>
            <a:chExt cx="9392055" cy="4863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5FA736-4070-546D-32FD-9CDAF04F7624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4813C87-AD26-7EC1-67AB-C62A23877E14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0</a:t>
              </a:r>
              <a:r>
                <a:rPr lang="fr-FR" dirty="0"/>
                <a:t> 	opcode (3) </a:t>
              </a:r>
              <a:r>
                <a:rPr lang="fr-FR" dirty="0">
                  <a:sym typeface="Wingdings" panose="05000000000000000000" pitchFamily="2" charset="2"/>
                </a:rPr>
                <a:t> </a:t>
              </a:r>
              <a:r>
                <a:rPr lang="fr-FR" dirty="0" err="1">
                  <a:sym typeface="Wingdings" panose="05000000000000000000" pitchFamily="2" charset="2"/>
                </a:rPr>
                <a:t>ALUctrl</a:t>
              </a:r>
              <a:r>
                <a:rPr lang="fr-FR" dirty="0">
                  <a:sym typeface="Wingdings" panose="05000000000000000000" pitchFamily="2" charset="2"/>
                </a:rPr>
                <a:t> (3)</a:t>
              </a:r>
              <a:r>
                <a:rPr lang="fr-FR" dirty="0"/>
                <a:t>	dst (4) 		src1 (4)	 	src2 (4)	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95DEB61-A003-697F-57D1-0436B7EE4CCE}"/>
                </a:ext>
              </a:extLst>
            </p:cNvPr>
            <p:cNvCxnSpPr>
              <a:cxnSpLocks/>
            </p:cNvCxnSpPr>
            <p:nvPr/>
          </p:nvCxnSpPr>
          <p:spPr>
            <a:xfrm>
              <a:off x="4274117" y="269424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A9C5077-5CD9-E559-9CA4-40EC42DDB3FE}"/>
                </a:ext>
              </a:extLst>
            </p:cNvPr>
            <p:cNvCxnSpPr>
              <a:cxnSpLocks/>
            </p:cNvCxnSpPr>
            <p:nvPr/>
          </p:nvCxnSpPr>
          <p:spPr>
            <a:xfrm>
              <a:off x="6163722" y="269812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D1E074B-CBB1-4AF4-16EF-FD5CDBA7897A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6FC863-E221-6DF6-5865-8AECA26F6D7B}"/>
                </a:ext>
              </a:extLst>
            </p:cNvPr>
            <p:cNvCxnSpPr>
              <a:cxnSpLocks/>
            </p:cNvCxnSpPr>
            <p:nvPr/>
          </p:nvCxnSpPr>
          <p:spPr>
            <a:xfrm>
              <a:off x="8029695" y="269424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87E33566-3EB6-0F3D-C32E-AE1F26AB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6" y="102034"/>
            <a:ext cx="4765957" cy="1058800"/>
          </a:xfrm>
        </p:spPr>
        <p:txBody>
          <a:bodyPr>
            <a:normAutofit/>
          </a:bodyPr>
          <a:lstStyle/>
          <a:p>
            <a:r>
              <a:rPr lang="fr-FR" sz="3200" dirty="0"/>
              <a:t>Nouvelle Architecture</a:t>
            </a:r>
            <a:br>
              <a:rPr lang="fr-FR" sz="3200" dirty="0"/>
            </a:br>
            <a:r>
              <a:rPr lang="fr-FR" sz="2000" dirty="0"/>
              <a:t>R-type arch.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7F2463-DED3-ABA3-4406-CEFC49A557CB}"/>
              </a:ext>
            </a:extLst>
          </p:cNvPr>
          <p:cNvSpPr txBox="1"/>
          <p:nvPr/>
        </p:nvSpPr>
        <p:spPr>
          <a:xfrm>
            <a:off x="1290994" y="2948753"/>
            <a:ext cx="2365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ADD-XOR (0x0-0x4)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RESERVED (0x5-0x7)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41889E6-A427-E27E-9B7F-F32D904ED527}"/>
              </a:ext>
            </a:extLst>
          </p:cNvPr>
          <p:cNvSpPr txBox="1"/>
          <p:nvPr/>
        </p:nvSpPr>
        <p:spPr>
          <a:xfrm>
            <a:off x="549612" y="1511983"/>
            <a:ext cx="554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Print" panose="02000600000000000000" pitchFamily="2" charset="0"/>
              </a:rPr>
              <a:t>R3-type</a:t>
            </a:r>
          </a:p>
          <a:p>
            <a:r>
              <a:rPr lang="fr-FR" dirty="0" err="1">
                <a:latin typeface="Arial Narrow" panose="020B0606020202030204" pitchFamily="34" charset="0"/>
              </a:rPr>
              <a:t>Property</a:t>
            </a:r>
            <a:r>
              <a:rPr lang="fr-FR" dirty="0">
                <a:latin typeface="Arial Narrow" panose="020B0606020202030204" pitchFamily="34" charset="0"/>
              </a:rPr>
              <a:t>: dst </a:t>
            </a:r>
            <a:r>
              <a:rPr lang="fr-FR" dirty="0" err="1">
                <a:latin typeface="Arial Narrow" panose="020B0606020202030204" pitchFamily="34" charset="0"/>
              </a:rPr>
              <a:t>cannot</a:t>
            </a:r>
            <a:r>
              <a:rPr lang="fr-FR" dirty="0">
                <a:latin typeface="Arial Narrow" panose="020B0606020202030204" pitchFamily="34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</a:rPr>
              <a:t>be</a:t>
            </a:r>
            <a:r>
              <a:rPr lang="fr-FR" dirty="0">
                <a:latin typeface="Arial Narrow" panose="020B0606020202030204" pitchFamily="34" charset="0"/>
              </a:rPr>
              <a:t> $0, as </a:t>
            </a:r>
            <a:r>
              <a:rPr lang="fr-FR" dirty="0" err="1">
                <a:latin typeface="Arial Narrow" panose="020B0606020202030204" pitchFamily="34" charset="0"/>
              </a:rPr>
              <a:t>it</a:t>
            </a:r>
            <a:r>
              <a:rPr lang="fr-FR" dirty="0">
                <a:latin typeface="Arial Narrow" panose="020B0606020202030204" pitchFamily="34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</a:rPr>
              <a:t>is</a:t>
            </a:r>
            <a:r>
              <a:rPr lang="fr-FR" dirty="0">
                <a:latin typeface="Arial Narrow" panose="020B0606020202030204" pitchFamily="34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</a:rPr>
              <a:t>unalterable</a:t>
            </a:r>
            <a:r>
              <a:rPr lang="fr-FR" dirty="0">
                <a:latin typeface="Arial Narrow" panose="020B0606020202030204" pitchFamily="34" charset="0"/>
              </a:rPr>
              <a:t>!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889CC0-F5BB-1FB0-8860-BD2F1F406207}"/>
              </a:ext>
            </a:extLst>
          </p:cNvPr>
          <p:cNvSpPr txBox="1"/>
          <p:nvPr/>
        </p:nvSpPr>
        <p:spPr>
          <a:xfrm>
            <a:off x="1290993" y="4867069"/>
            <a:ext cx="225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NOP (0x0)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FF"/>
                </a:highlight>
              </a:rPr>
              <a:t>CMP</a:t>
            </a:r>
            <a:r>
              <a:rPr lang="fr-FR" dirty="0"/>
              <a:t> (0x1)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C000"/>
                </a:solidFill>
                <a:highlight>
                  <a:srgbClr val="0000FF"/>
                </a:highlight>
              </a:rPr>
              <a:t>MOV</a:t>
            </a:r>
            <a:r>
              <a:rPr lang="fr-FR" dirty="0"/>
              <a:t> (0x2)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RESERVED (0x03)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B54ED9C-9AF6-F263-C512-AD14AE411AD2}"/>
              </a:ext>
            </a:extLst>
          </p:cNvPr>
          <p:cNvGrpSpPr/>
          <p:nvPr/>
        </p:nvGrpSpPr>
        <p:grpSpPr>
          <a:xfrm>
            <a:off x="549613" y="4257789"/>
            <a:ext cx="9392055" cy="486383"/>
            <a:chOff x="666345" y="2678667"/>
            <a:chExt cx="9392055" cy="4863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81992-471B-EB10-E3F8-8A9EA1FC5575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B7B52E3-42CC-3F57-C1AD-8A194AE2998B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0</a:t>
              </a:r>
              <a:r>
                <a:rPr lang="fr-FR" dirty="0"/>
                <a:t> 	</a:t>
              </a:r>
              <a:r>
                <a:rPr lang="fr-FR" dirty="0">
                  <a:solidFill>
                    <a:srgbClr val="FF0000"/>
                  </a:solidFill>
                </a:rPr>
                <a:t>0</a:t>
              </a:r>
              <a:r>
                <a:rPr lang="fr-FR" dirty="0"/>
                <a:t> opcode (2)</a:t>
              </a:r>
              <a:r>
                <a:rPr lang="fr-FR" dirty="0">
                  <a:sym typeface="Wingdings" panose="05000000000000000000" pitchFamily="2" charset="2"/>
                </a:rPr>
                <a:t>  </a:t>
              </a:r>
              <a:r>
                <a:rPr lang="fr-FR" dirty="0" err="1">
                  <a:sym typeface="Wingdings" panose="05000000000000000000" pitchFamily="2" charset="2"/>
                </a:rPr>
                <a:t>ALUctrl</a:t>
              </a:r>
              <a:r>
                <a:rPr lang="fr-FR" dirty="0">
                  <a:sym typeface="Wingdings" panose="05000000000000000000" pitchFamily="2" charset="2"/>
                </a:rPr>
                <a:t> (3) </a:t>
              </a:r>
              <a:r>
                <a:rPr lang="fr-FR" dirty="0"/>
                <a:t>	</a:t>
              </a:r>
              <a:r>
                <a:rPr lang="fr-FR" dirty="0">
                  <a:solidFill>
                    <a:schemeClr val="bg1"/>
                  </a:solidFill>
                </a:rPr>
                <a:t>0000</a:t>
              </a:r>
              <a:r>
                <a:rPr lang="fr-FR" dirty="0"/>
                <a:t>		src1 (4)	 	</a:t>
              </a:r>
              <a:r>
                <a:rPr lang="fr-FR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src2</a:t>
              </a:r>
              <a:r>
                <a:rPr lang="fr-FR" dirty="0"/>
                <a:t>/</a:t>
              </a:r>
              <a:r>
                <a:rPr lang="fr-FR" dirty="0">
                  <a:solidFill>
                    <a:srgbClr val="FFC000"/>
                  </a:solidFill>
                </a:rPr>
                <a:t>dst</a:t>
              </a:r>
              <a:r>
                <a:rPr lang="fr-FR" dirty="0"/>
                <a:t> (4) 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7CA7461C-7F0D-7DED-F0B0-49B475D1F97E}"/>
                </a:ext>
              </a:extLst>
            </p:cNvPr>
            <p:cNvCxnSpPr>
              <a:cxnSpLocks/>
            </p:cNvCxnSpPr>
            <p:nvPr/>
          </p:nvCxnSpPr>
          <p:spPr>
            <a:xfrm>
              <a:off x="4274117" y="269424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E2BA4E5-A8AA-9741-8A6A-199E61361BBD}"/>
                </a:ext>
              </a:extLst>
            </p:cNvPr>
            <p:cNvCxnSpPr>
              <a:cxnSpLocks/>
            </p:cNvCxnSpPr>
            <p:nvPr/>
          </p:nvCxnSpPr>
          <p:spPr>
            <a:xfrm>
              <a:off x="6163722" y="269812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D46F60C-4839-94CE-CE21-392E5FB295F5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4045C6D-BDD0-BD7D-3432-D3C53D80E268}"/>
                </a:ext>
              </a:extLst>
            </p:cNvPr>
            <p:cNvCxnSpPr>
              <a:cxnSpLocks/>
            </p:cNvCxnSpPr>
            <p:nvPr/>
          </p:nvCxnSpPr>
          <p:spPr>
            <a:xfrm>
              <a:off x="8029695" y="269424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5B90A1AB-F121-CC8D-6094-726460938B04}"/>
              </a:ext>
            </a:extLst>
          </p:cNvPr>
          <p:cNvSpPr txBox="1"/>
          <p:nvPr/>
        </p:nvSpPr>
        <p:spPr>
          <a:xfrm>
            <a:off x="549613" y="3810952"/>
            <a:ext cx="356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Print" panose="02000600000000000000" pitchFamily="2" charset="0"/>
              </a:rPr>
              <a:t>R2-type : </a:t>
            </a:r>
            <a:r>
              <a:rPr lang="fr-FR" dirty="0">
                <a:solidFill>
                  <a:srgbClr val="FF0000"/>
                </a:solidFill>
                <a:latin typeface="Segoe Print" panose="02000600000000000000" pitchFamily="2" charset="0"/>
              </a:rPr>
              <a:t>batch1</a:t>
            </a:r>
          </a:p>
        </p:txBody>
      </p:sp>
    </p:spTree>
    <p:extLst>
      <p:ext uri="{BB962C8B-B14F-4D97-AF65-F5344CB8AC3E}">
        <p14:creationId xmlns:p14="http://schemas.microsoft.com/office/powerpoint/2010/main" val="140691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7E33566-3EB6-0F3D-C32E-AE1F26AB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6" y="102034"/>
            <a:ext cx="4765957" cy="1058800"/>
          </a:xfrm>
        </p:spPr>
        <p:txBody>
          <a:bodyPr>
            <a:normAutofit/>
          </a:bodyPr>
          <a:lstStyle/>
          <a:p>
            <a:r>
              <a:rPr lang="fr-FR" sz="3200" dirty="0"/>
              <a:t>Nouvelle Architecture</a:t>
            </a:r>
            <a:br>
              <a:rPr lang="fr-FR" sz="3200" dirty="0"/>
            </a:br>
            <a:r>
              <a:rPr lang="fr-FR" sz="2000" dirty="0"/>
              <a:t>R-type arch.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889CC0-F5BB-1FB0-8860-BD2F1F406207}"/>
              </a:ext>
            </a:extLst>
          </p:cNvPr>
          <p:cNvSpPr txBox="1"/>
          <p:nvPr/>
        </p:nvSpPr>
        <p:spPr>
          <a:xfrm>
            <a:off x="1290994" y="3018814"/>
            <a:ext cx="225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C000"/>
                </a:solidFill>
                <a:highlight>
                  <a:srgbClr val="0000FF"/>
                </a:highlight>
              </a:rPr>
              <a:t>SLL</a:t>
            </a:r>
            <a:r>
              <a:rPr lang="fr-FR" dirty="0"/>
              <a:t> (0x01)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C000"/>
                </a:solidFill>
                <a:highlight>
                  <a:srgbClr val="0000FF"/>
                </a:highlight>
              </a:rPr>
              <a:t>SRL</a:t>
            </a:r>
            <a:r>
              <a:rPr lang="fr-FR" dirty="0"/>
              <a:t> (0x02)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C000"/>
                </a:solidFill>
                <a:highlight>
                  <a:srgbClr val="0000FF"/>
                </a:highlight>
              </a:rPr>
              <a:t>SRA</a:t>
            </a:r>
            <a:r>
              <a:rPr lang="fr-FR" dirty="0"/>
              <a:t> (0x03)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RESERVED (0x00)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B54ED9C-9AF6-F263-C512-AD14AE411AD2}"/>
              </a:ext>
            </a:extLst>
          </p:cNvPr>
          <p:cNvGrpSpPr/>
          <p:nvPr/>
        </p:nvGrpSpPr>
        <p:grpSpPr>
          <a:xfrm>
            <a:off x="549614" y="2409534"/>
            <a:ext cx="9392055" cy="486383"/>
            <a:chOff x="666345" y="2678667"/>
            <a:chExt cx="9392055" cy="4863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81992-471B-EB10-E3F8-8A9EA1FC5575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B7B52E3-42CC-3F57-C1AD-8A194AE2998B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0</a:t>
              </a:r>
              <a:r>
                <a:rPr lang="fr-FR" dirty="0"/>
                <a:t> 	</a:t>
              </a:r>
              <a:r>
                <a:rPr lang="fr-FR" dirty="0">
                  <a:solidFill>
                    <a:srgbClr val="FF0000"/>
                  </a:solidFill>
                </a:rPr>
                <a:t>1</a:t>
              </a:r>
              <a:r>
                <a:rPr lang="fr-FR" dirty="0"/>
                <a:t> opcode (2)</a:t>
              </a:r>
              <a:r>
                <a:rPr lang="fr-FR" dirty="0">
                  <a:sym typeface="Wingdings" panose="05000000000000000000" pitchFamily="2" charset="2"/>
                </a:rPr>
                <a:t>  </a:t>
              </a:r>
              <a:r>
                <a:rPr lang="fr-FR" dirty="0" err="1">
                  <a:sym typeface="Wingdings" panose="05000000000000000000" pitchFamily="2" charset="2"/>
                </a:rPr>
                <a:t>ALUctrl</a:t>
              </a:r>
              <a:r>
                <a:rPr lang="fr-FR" dirty="0">
                  <a:sym typeface="Wingdings" panose="05000000000000000000" pitchFamily="2" charset="2"/>
                </a:rPr>
                <a:t> (3) </a:t>
              </a:r>
              <a:r>
                <a:rPr lang="fr-FR" dirty="0"/>
                <a:t>	</a:t>
              </a:r>
              <a:r>
                <a:rPr lang="fr-FR" dirty="0">
                  <a:solidFill>
                    <a:schemeClr val="bg1"/>
                  </a:solidFill>
                </a:rPr>
                <a:t>0000</a:t>
              </a:r>
              <a:r>
                <a:rPr lang="fr-FR" dirty="0"/>
                <a:t>		src1 (4)	 	</a:t>
              </a:r>
              <a:r>
                <a:rPr lang="fr-FR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src2</a:t>
              </a:r>
              <a:r>
                <a:rPr lang="fr-FR" dirty="0"/>
                <a:t>/</a:t>
              </a:r>
              <a:r>
                <a:rPr lang="fr-FR" dirty="0">
                  <a:solidFill>
                    <a:srgbClr val="FFC000"/>
                  </a:solidFill>
                </a:rPr>
                <a:t>dst</a:t>
              </a:r>
              <a:r>
                <a:rPr lang="fr-FR" dirty="0"/>
                <a:t> (4) 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7CA7461C-7F0D-7DED-F0B0-49B475D1F97E}"/>
                </a:ext>
              </a:extLst>
            </p:cNvPr>
            <p:cNvCxnSpPr>
              <a:cxnSpLocks/>
            </p:cNvCxnSpPr>
            <p:nvPr/>
          </p:nvCxnSpPr>
          <p:spPr>
            <a:xfrm>
              <a:off x="4274117" y="269424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E2BA4E5-A8AA-9741-8A6A-199E61361BBD}"/>
                </a:ext>
              </a:extLst>
            </p:cNvPr>
            <p:cNvCxnSpPr>
              <a:cxnSpLocks/>
            </p:cNvCxnSpPr>
            <p:nvPr/>
          </p:nvCxnSpPr>
          <p:spPr>
            <a:xfrm>
              <a:off x="6163722" y="269812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D46F60C-4839-94CE-CE21-392E5FB295F5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4045C6D-BDD0-BD7D-3432-D3C53D80E268}"/>
                </a:ext>
              </a:extLst>
            </p:cNvPr>
            <p:cNvCxnSpPr>
              <a:cxnSpLocks/>
            </p:cNvCxnSpPr>
            <p:nvPr/>
          </p:nvCxnSpPr>
          <p:spPr>
            <a:xfrm>
              <a:off x="8029695" y="269424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5B90A1AB-F121-CC8D-6094-726460938B04}"/>
              </a:ext>
            </a:extLst>
          </p:cNvPr>
          <p:cNvSpPr txBox="1"/>
          <p:nvPr/>
        </p:nvSpPr>
        <p:spPr>
          <a:xfrm>
            <a:off x="549614" y="1962697"/>
            <a:ext cx="23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Print" panose="02000600000000000000" pitchFamily="2" charset="0"/>
              </a:rPr>
              <a:t>R2-type : </a:t>
            </a:r>
            <a:r>
              <a:rPr lang="fr-FR" dirty="0">
                <a:solidFill>
                  <a:srgbClr val="FF0000"/>
                </a:solidFill>
                <a:latin typeface="Segoe Print" panose="02000600000000000000" pitchFamily="2" charset="0"/>
              </a:rPr>
              <a:t>batch2</a:t>
            </a:r>
          </a:p>
        </p:txBody>
      </p:sp>
    </p:spTree>
    <p:extLst>
      <p:ext uri="{BB962C8B-B14F-4D97-AF65-F5344CB8AC3E}">
        <p14:creationId xmlns:p14="http://schemas.microsoft.com/office/powerpoint/2010/main" val="14158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D99D836-FFD7-8C41-8888-D8123079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6" y="102034"/>
            <a:ext cx="4765957" cy="1058800"/>
          </a:xfrm>
        </p:spPr>
        <p:txBody>
          <a:bodyPr>
            <a:normAutofit/>
          </a:bodyPr>
          <a:lstStyle/>
          <a:p>
            <a:r>
              <a:rPr lang="fr-FR" sz="3200" dirty="0"/>
              <a:t>Nouvelle Architecture</a:t>
            </a:r>
            <a:br>
              <a:rPr lang="fr-FR" sz="3200" dirty="0"/>
            </a:br>
            <a:r>
              <a:rPr lang="fr-FR" sz="2000" dirty="0"/>
              <a:t>I/J-type arch. 1w, R0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D165F0-E692-53AC-E9C4-8C160F43D602}"/>
              </a:ext>
            </a:extLst>
          </p:cNvPr>
          <p:cNvSpPr txBox="1"/>
          <p:nvPr/>
        </p:nvSpPr>
        <p:spPr>
          <a:xfrm>
            <a:off x="516894" y="1345412"/>
            <a:ext cx="731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Print" panose="02000600000000000000" pitchFamily="2" charset="0"/>
              </a:rPr>
              <a:t>Branch-type (1w, R0)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17204C6-80D8-B54A-9690-691F4496DDC8}"/>
              </a:ext>
            </a:extLst>
          </p:cNvPr>
          <p:cNvGrpSpPr/>
          <p:nvPr/>
        </p:nvGrpSpPr>
        <p:grpSpPr>
          <a:xfrm>
            <a:off x="516894" y="1822042"/>
            <a:ext cx="9392055" cy="499353"/>
            <a:chOff x="666345" y="2678667"/>
            <a:chExt cx="9392055" cy="4993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F5A4DD-E37D-E1F4-4895-AC0CBD7EDC57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49DCD05-E392-2783-BDCB-BFC30D0666A3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  <a:r>
                <a:rPr lang="fr-FR" dirty="0"/>
                <a:t> 	</a:t>
              </a:r>
              <a:r>
                <a:rPr lang="fr-FR" dirty="0">
                  <a:solidFill>
                    <a:schemeClr val="bg1"/>
                  </a:solidFill>
                </a:rPr>
                <a:t>00</a:t>
              </a:r>
              <a:r>
                <a:rPr lang="fr-FR" dirty="0"/>
                <a:t>	</a:t>
              </a:r>
              <a:r>
                <a:rPr lang="fr-FR" dirty="0" err="1"/>
                <a:t>opCode</a:t>
              </a:r>
              <a:r>
                <a:rPr lang="fr-FR" dirty="0"/>
                <a:t>(2)		</a:t>
              </a:r>
              <a:r>
                <a:rPr lang="fr-FR" dirty="0" err="1"/>
                <a:t>Signed</a:t>
              </a:r>
              <a:r>
                <a:rPr lang="fr-FR" dirty="0"/>
                <a:t> </a:t>
              </a:r>
              <a:r>
                <a:rPr lang="fr-FR" dirty="0" err="1"/>
                <a:t>Immediate</a:t>
              </a:r>
              <a:r>
                <a:rPr lang="fr-FR" dirty="0"/>
                <a:t> (11)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79142A0-C952-1B8B-D0DE-E5B2BB367287}"/>
                </a:ext>
              </a:extLst>
            </p:cNvPr>
            <p:cNvCxnSpPr>
              <a:cxnSpLocks/>
            </p:cNvCxnSpPr>
            <p:nvPr/>
          </p:nvCxnSpPr>
          <p:spPr>
            <a:xfrm>
              <a:off x="2503682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89FF469-CB66-C2FC-2733-1687E36DA65B}"/>
                </a:ext>
              </a:extLst>
            </p:cNvPr>
            <p:cNvCxnSpPr>
              <a:cxnSpLocks/>
            </p:cNvCxnSpPr>
            <p:nvPr/>
          </p:nvCxnSpPr>
          <p:spPr>
            <a:xfrm>
              <a:off x="3792749" y="271109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91F69201-853B-D045-2965-110E48390DBE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8083D9A5-40A3-0E72-B66D-6FBF2088C846}"/>
              </a:ext>
            </a:extLst>
          </p:cNvPr>
          <p:cNvSpPr txBox="1"/>
          <p:nvPr/>
        </p:nvSpPr>
        <p:spPr>
          <a:xfrm>
            <a:off x="1258274" y="2404407"/>
            <a:ext cx="225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BZ (0x0)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BNZ (0x1)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BLT (0x2)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BLE (0x03)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A059BA-3DEF-4DFB-6323-FC7E541C8163}"/>
              </a:ext>
            </a:extLst>
          </p:cNvPr>
          <p:cNvSpPr txBox="1"/>
          <p:nvPr/>
        </p:nvSpPr>
        <p:spPr>
          <a:xfrm>
            <a:off x="516894" y="3840117"/>
            <a:ext cx="731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Print" panose="02000600000000000000" pitchFamily="2" charset="0"/>
              </a:rPr>
              <a:t>Jump-type (1w, R0)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7D84E38-E4AC-2521-B3BC-F349E4420366}"/>
              </a:ext>
            </a:extLst>
          </p:cNvPr>
          <p:cNvGrpSpPr/>
          <p:nvPr/>
        </p:nvGrpSpPr>
        <p:grpSpPr>
          <a:xfrm>
            <a:off x="516894" y="4316747"/>
            <a:ext cx="9392055" cy="469535"/>
            <a:chOff x="666345" y="2678667"/>
            <a:chExt cx="9392055" cy="4695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FD840E-F611-E6FA-9F4A-2645C0B1C888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83B0037-C627-8087-60A4-0551F981C954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  <a:r>
                <a:rPr lang="fr-FR" dirty="0"/>
                <a:t> 	</a:t>
              </a:r>
              <a:r>
                <a:rPr lang="fr-FR" dirty="0">
                  <a:solidFill>
                    <a:schemeClr val="bg1"/>
                  </a:solidFill>
                </a:rPr>
                <a:t>01	0 </a:t>
              </a:r>
              <a:r>
                <a:rPr lang="fr-FR" dirty="0" err="1"/>
                <a:t>opCode</a:t>
              </a:r>
              <a:r>
                <a:rPr lang="fr-FR" dirty="0"/>
                <a:t>(1)		</a:t>
              </a:r>
              <a:r>
                <a:rPr lang="fr-FR" dirty="0" err="1"/>
                <a:t>Signed</a:t>
              </a:r>
              <a:r>
                <a:rPr lang="fr-FR" dirty="0"/>
                <a:t> </a:t>
              </a:r>
              <a:r>
                <a:rPr lang="fr-FR" dirty="0" err="1"/>
                <a:t>Immediate</a:t>
              </a:r>
              <a:r>
                <a:rPr lang="fr-FR" dirty="0"/>
                <a:t> (11)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83BBFE0-20C0-2A9D-B618-19AE0935FC0A}"/>
                </a:ext>
              </a:extLst>
            </p:cNvPr>
            <p:cNvCxnSpPr>
              <a:cxnSpLocks/>
            </p:cNvCxnSpPr>
            <p:nvPr/>
          </p:nvCxnSpPr>
          <p:spPr>
            <a:xfrm>
              <a:off x="2503682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7767DDE-5007-F803-2FE9-FF8A80619987}"/>
                </a:ext>
              </a:extLst>
            </p:cNvPr>
            <p:cNvCxnSpPr>
              <a:cxnSpLocks/>
            </p:cNvCxnSpPr>
            <p:nvPr/>
          </p:nvCxnSpPr>
          <p:spPr>
            <a:xfrm>
              <a:off x="38550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2748C96-5C1F-8E63-5DE0-DCA2160B671E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B5AA0575-294F-DC68-1F45-AD9802705D42}"/>
              </a:ext>
            </a:extLst>
          </p:cNvPr>
          <p:cNvSpPr txBox="1"/>
          <p:nvPr/>
        </p:nvSpPr>
        <p:spPr>
          <a:xfrm>
            <a:off x="1258273" y="4890973"/>
            <a:ext cx="495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JI (0x0)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BCF (0x1) : Branch if </a:t>
            </a:r>
            <a:r>
              <a:rPr lang="fr-FR">
                <a:solidFill>
                  <a:srgbClr val="FF0000"/>
                </a:solidFill>
              </a:rPr>
              <a:t>Carry Flag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6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D99D836-FFD7-8C41-8888-D8123079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6" y="102034"/>
            <a:ext cx="4765957" cy="1058800"/>
          </a:xfrm>
        </p:spPr>
        <p:txBody>
          <a:bodyPr>
            <a:normAutofit/>
          </a:bodyPr>
          <a:lstStyle/>
          <a:p>
            <a:r>
              <a:rPr lang="fr-FR" sz="3200" dirty="0"/>
              <a:t>Nouvelle Architecture</a:t>
            </a:r>
            <a:br>
              <a:rPr lang="fr-FR" sz="3200" dirty="0"/>
            </a:br>
            <a:r>
              <a:rPr lang="fr-FR" sz="2000" dirty="0"/>
              <a:t>I/J-type arch. 1w, R2 (1dst + 1src + 1Imm[4])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A059BA-3DEF-4DFB-6323-FC7E541C8163}"/>
              </a:ext>
            </a:extLst>
          </p:cNvPr>
          <p:cNvSpPr txBox="1"/>
          <p:nvPr/>
        </p:nvSpPr>
        <p:spPr>
          <a:xfrm>
            <a:off x="516894" y="1978892"/>
            <a:ext cx="731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Print" panose="02000600000000000000" pitchFamily="2" charset="0"/>
              </a:rPr>
              <a:t>R2/MEM-type (1w, R2)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7D84E38-E4AC-2521-B3BC-F349E4420366}"/>
              </a:ext>
            </a:extLst>
          </p:cNvPr>
          <p:cNvGrpSpPr/>
          <p:nvPr/>
        </p:nvGrpSpPr>
        <p:grpSpPr>
          <a:xfrm>
            <a:off x="516894" y="2455522"/>
            <a:ext cx="9392055" cy="499353"/>
            <a:chOff x="666345" y="2678667"/>
            <a:chExt cx="9392055" cy="4993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FD840E-F611-E6FA-9F4A-2645C0B1C888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83B0037-C627-8087-60A4-0551F981C954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  <a:r>
                <a:rPr lang="fr-FR" dirty="0"/>
                <a:t> 	</a:t>
              </a:r>
              <a:r>
                <a:rPr lang="fr-FR" dirty="0">
                  <a:solidFill>
                    <a:schemeClr val="bg1"/>
                  </a:solidFill>
                </a:rPr>
                <a:t>10</a:t>
              </a:r>
              <a:r>
                <a:rPr lang="fr-FR" dirty="0"/>
                <a:t>	</a:t>
              </a:r>
              <a:r>
                <a:rPr lang="fr-FR" dirty="0" err="1"/>
                <a:t>opCode</a:t>
              </a:r>
              <a:r>
                <a:rPr lang="fr-FR" dirty="0"/>
                <a:t>(1)	 </a:t>
              </a:r>
              <a:r>
                <a:rPr lang="fr-FR" dirty="0" err="1"/>
                <a:t>Imm</a:t>
              </a:r>
              <a:r>
                <a:rPr lang="fr-FR" dirty="0"/>
                <a:t>(4) 		 src1(4)		</a:t>
              </a:r>
              <a:r>
                <a:rPr lang="fr-FR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src2</a:t>
              </a:r>
              <a:r>
                <a:rPr lang="fr-FR" dirty="0"/>
                <a:t>/</a:t>
              </a:r>
              <a:r>
                <a:rPr lang="fr-FR" dirty="0">
                  <a:solidFill>
                    <a:srgbClr val="FFC000"/>
                  </a:solidFill>
                </a:rPr>
                <a:t>dst</a:t>
              </a:r>
              <a:r>
                <a:rPr lang="fr-FR" dirty="0"/>
                <a:t> (4) 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83BBFE0-20C0-2A9D-B618-19AE0935FC0A}"/>
                </a:ext>
              </a:extLst>
            </p:cNvPr>
            <p:cNvCxnSpPr>
              <a:cxnSpLocks/>
            </p:cNvCxnSpPr>
            <p:nvPr/>
          </p:nvCxnSpPr>
          <p:spPr>
            <a:xfrm>
              <a:off x="2503682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7767DDE-5007-F803-2FE9-FF8A80619987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67" y="2711092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2748C96-5C1F-8E63-5DE0-DCA2160B671E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B5AA0575-294F-DC68-1F45-AD9802705D42}"/>
              </a:ext>
            </a:extLst>
          </p:cNvPr>
          <p:cNvSpPr txBox="1"/>
          <p:nvPr/>
        </p:nvSpPr>
        <p:spPr>
          <a:xfrm>
            <a:off x="1258273" y="3029748"/>
            <a:ext cx="236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2"/>
                </a:solidFill>
                <a:highlight>
                  <a:srgbClr val="0000FF"/>
                </a:highlight>
              </a:rPr>
              <a:t>lw</a:t>
            </a:r>
            <a:r>
              <a:rPr lang="fr-FR" dirty="0"/>
              <a:t> (0x0)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FF"/>
                </a:highlight>
              </a:rPr>
              <a:t>sw</a:t>
            </a:r>
            <a:r>
              <a:rPr lang="fr-FR" dirty="0"/>
              <a:t> (0x1)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3FD6E7D-2D15-8DA0-7BA2-EDA4182B0D28}"/>
              </a:ext>
            </a:extLst>
          </p:cNvPr>
          <p:cNvCxnSpPr>
            <a:cxnSpLocks/>
          </p:cNvCxnSpPr>
          <p:nvPr/>
        </p:nvCxnSpPr>
        <p:spPr>
          <a:xfrm>
            <a:off x="5544766" y="2455522"/>
            <a:ext cx="0" cy="4669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A48B4AC-D378-4764-B812-160B7494749B}"/>
              </a:ext>
            </a:extLst>
          </p:cNvPr>
          <p:cNvCxnSpPr>
            <a:cxnSpLocks/>
          </p:cNvCxnSpPr>
          <p:nvPr/>
        </p:nvCxnSpPr>
        <p:spPr>
          <a:xfrm>
            <a:off x="7765915" y="2455522"/>
            <a:ext cx="0" cy="4669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2DD136B-0880-C474-B3A2-6F3869525196}"/>
              </a:ext>
            </a:extLst>
          </p:cNvPr>
          <p:cNvSpPr txBox="1"/>
          <p:nvPr/>
        </p:nvSpPr>
        <p:spPr>
          <a:xfrm>
            <a:off x="1309992" y="4385154"/>
            <a:ext cx="5350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Sw</a:t>
            </a:r>
            <a:r>
              <a:rPr lang="fr-FR" dirty="0"/>
              <a:t> WD2, Imm+A2 (reg, mem </a:t>
            </a:r>
            <a:r>
              <a:rPr lang="fr-FR" dirty="0" err="1"/>
              <a:t>address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LW AW, Imm+A2 (reg, mem </a:t>
            </a:r>
            <a:r>
              <a:rPr lang="fr-FR" dirty="0" err="1"/>
              <a:t>address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31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D99D836-FFD7-8C41-8888-D8123079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6" y="102034"/>
            <a:ext cx="4765957" cy="1058800"/>
          </a:xfrm>
        </p:spPr>
        <p:txBody>
          <a:bodyPr>
            <a:normAutofit/>
          </a:bodyPr>
          <a:lstStyle/>
          <a:p>
            <a:r>
              <a:rPr lang="fr-FR" sz="3200" dirty="0"/>
              <a:t>Nouvelle Architecture</a:t>
            </a:r>
            <a:br>
              <a:rPr lang="fr-FR" sz="3200" dirty="0"/>
            </a:br>
            <a:r>
              <a:rPr lang="fr-FR" sz="2000" dirty="0"/>
              <a:t>I/J-type arch. 1w, R1 (1src + 1Imm[4]) or R2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A059BA-3DEF-4DFB-6323-FC7E541C8163}"/>
              </a:ext>
            </a:extLst>
          </p:cNvPr>
          <p:cNvSpPr txBox="1"/>
          <p:nvPr/>
        </p:nvSpPr>
        <p:spPr>
          <a:xfrm>
            <a:off x="516894" y="1965277"/>
            <a:ext cx="731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Print" panose="02000600000000000000" pitchFamily="2" charset="0"/>
              </a:rPr>
              <a:t>R1-type + R2/ALU-type (1w, R1 or R2)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5AA0575-294F-DC68-1F45-AD9802705D42}"/>
              </a:ext>
            </a:extLst>
          </p:cNvPr>
          <p:cNvSpPr txBox="1"/>
          <p:nvPr/>
        </p:nvSpPr>
        <p:spPr>
          <a:xfrm>
            <a:off x="1258273" y="3016133"/>
            <a:ext cx="236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FF"/>
                </a:highlight>
              </a:rPr>
              <a:t>JR</a:t>
            </a:r>
            <a:r>
              <a:rPr lang="fr-FR" dirty="0"/>
              <a:t> (0x0)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C000"/>
                </a:solidFill>
                <a:highlight>
                  <a:srgbClr val="0000FF"/>
                </a:highlight>
              </a:rPr>
              <a:t>ADDa</a:t>
            </a:r>
            <a:r>
              <a:rPr lang="fr-FR" dirty="0"/>
              <a:t> (0x1)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3FD6E7D-2D15-8DA0-7BA2-EDA4182B0D28}"/>
              </a:ext>
            </a:extLst>
          </p:cNvPr>
          <p:cNvCxnSpPr>
            <a:cxnSpLocks/>
          </p:cNvCxnSpPr>
          <p:nvPr/>
        </p:nvCxnSpPr>
        <p:spPr>
          <a:xfrm>
            <a:off x="5544766" y="2441907"/>
            <a:ext cx="0" cy="4669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A48B4AC-D378-4764-B812-160B7494749B}"/>
              </a:ext>
            </a:extLst>
          </p:cNvPr>
          <p:cNvCxnSpPr>
            <a:cxnSpLocks/>
          </p:cNvCxnSpPr>
          <p:nvPr/>
        </p:nvCxnSpPr>
        <p:spPr>
          <a:xfrm>
            <a:off x="7765915" y="2441907"/>
            <a:ext cx="0" cy="4669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7E6B93B-E459-ED3D-890F-BE1C13A6B1D2}"/>
              </a:ext>
            </a:extLst>
          </p:cNvPr>
          <p:cNvGrpSpPr/>
          <p:nvPr/>
        </p:nvGrpSpPr>
        <p:grpSpPr>
          <a:xfrm>
            <a:off x="516894" y="2439300"/>
            <a:ext cx="9392055" cy="469535"/>
            <a:chOff x="666345" y="2678667"/>
            <a:chExt cx="9392055" cy="4695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FB2690-11EC-2673-BB84-2F1824F4C546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FBDE49E-F77F-E7F3-13D9-66FC7C13AB04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  <a:r>
                <a:rPr lang="fr-FR" dirty="0"/>
                <a:t> 	</a:t>
              </a:r>
              <a:r>
                <a:rPr lang="fr-FR" dirty="0">
                  <a:solidFill>
                    <a:schemeClr val="bg1"/>
                  </a:solidFill>
                </a:rPr>
                <a:t>01	1 </a:t>
              </a:r>
              <a:r>
                <a:rPr lang="fr-FR" dirty="0" err="1"/>
                <a:t>opCode</a:t>
              </a:r>
              <a:r>
                <a:rPr lang="fr-FR" dirty="0"/>
                <a:t>(1)	 </a:t>
              </a:r>
              <a:r>
                <a:rPr lang="fr-FR" dirty="0" err="1"/>
                <a:t>Imm</a:t>
              </a:r>
              <a:r>
                <a:rPr lang="fr-FR" dirty="0"/>
                <a:t>(7)				</a:t>
              </a:r>
              <a:r>
                <a:rPr lang="fr-FR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src1</a:t>
              </a:r>
              <a:r>
                <a:rPr lang="fr-FR" dirty="0"/>
                <a:t>/</a:t>
              </a:r>
              <a:r>
                <a:rPr lang="fr-FR" dirty="0">
                  <a:solidFill>
                    <a:srgbClr val="FFC000"/>
                  </a:solidFill>
                </a:rPr>
                <a:t>src1+dst </a:t>
              </a:r>
              <a:r>
                <a:rPr lang="fr-FR" dirty="0"/>
                <a:t>(4)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0343BEB-3C60-7B0F-A65D-E0018F8AACF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682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876D9529-2E13-2F9C-028E-945F6F426626}"/>
                </a:ext>
              </a:extLst>
            </p:cNvPr>
            <p:cNvCxnSpPr>
              <a:cxnSpLocks/>
            </p:cNvCxnSpPr>
            <p:nvPr/>
          </p:nvCxnSpPr>
          <p:spPr>
            <a:xfrm>
              <a:off x="38550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7AD7696-B221-7302-D7B1-2C7328153990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E800ABFE-5783-34B5-F804-A9878AB9D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55297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9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D99D836-FFD7-8C41-8888-D8123079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6" y="102034"/>
            <a:ext cx="4765957" cy="1058800"/>
          </a:xfrm>
        </p:spPr>
        <p:txBody>
          <a:bodyPr>
            <a:normAutofit/>
          </a:bodyPr>
          <a:lstStyle/>
          <a:p>
            <a:r>
              <a:rPr lang="fr-FR" sz="3200" dirty="0"/>
              <a:t>Nouvelle Architecture</a:t>
            </a:r>
            <a:br>
              <a:rPr lang="fr-FR" sz="3200" dirty="0"/>
            </a:br>
            <a:r>
              <a:rPr lang="fr-FR" sz="2000" dirty="0"/>
              <a:t>I/J-type arch. 2w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A059BA-3DEF-4DFB-6323-FC7E541C8163}"/>
              </a:ext>
            </a:extLst>
          </p:cNvPr>
          <p:cNvSpPr txBox="1"/>
          <p:nvPr/>
        </p:nvSpPr>
        <p:spPr>
          <a:xfrm>
            <a:off x="516894" y="1952950"/>
            <a:ext cx="731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Print" panose="02000600000000000000" pitchFamily="2" charset="0"/>
              </a:rPr>
              <a:t>2w-type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3FD6E7D-2D15-8DA0-7BA2-EDA4182B0D28}"/>
              </a:ext>
            </a:extLst>
          </p:cNvPr>
          <p:cNvCxnSpPr>
            <a:cxnSpLocks/>
          </p:cNvCxnSpPr>
          <p:nvPr/>
        </p:nvCxnSpPr>
        <p:spPr>
          <a:xfrm>
            <a:off x="5544766" y="2429580"/>
            <a:ext cx="0" cy="4669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A48B4AC-D378-4764-B812-160B7494749B}"/>
              </a:ext>
            </a:extLst>
          </p:cNvPr>
          <p:cNvCxnSpPr>
            <a:cxnSpLocks/>
          </p:cNvCxnSpPr>
          <p:nvPr/>
        </p:nvCxnSpPr>
        <p:spPr>
          <a:xfrm>
            <a:off x="7765915" y="2429580"/>
            <a:ext cx="0" cy="4669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7E6B93B-E459-ED3D-890F-BE1C13A6B1D2}"/>
              </a:ext>
            </a:extLst>
          </p:cNvPr>
          <p:cNvGrpSpPr/>
          <p:nvPr/>
        </p:nvGrpSpPr>
        <p:grpSpPr>
          <a:xfrm>
            <a:off x="516894" y="2426973"/>
            <a:ext cx="9392055" cy="469535"/>
            <a:chOff x="666345" y="2678667"/>
            <a:chExt cx="9392055" cy="4695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FB2690-11EC-2673-BB84-2F1824F4C546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FBDE49E-F77F-E7F3-13D9-66FC7C13AB04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  <a:r>
                <a:rPr lang="fr-FR" dirty="0"/>
                <a:t> 	</a:t>
              </a:r>
              <a:r>
                <a:rPr lang="fr-FR" dirty="0">
                  <a:solidFill>
                    <a:schemeClr val="bg1"/>
                  </a:solidFill>
                </a:rPr>
                <a:t>11	</a:t>
              </a:r>
              <a:r>
                <a:rPr lang="fr-FR" dirty="0" err="1">
                  <a:solidFill>
                    <a:srgbClr val="FF0000"/>
                  </a:solidFill>
                </a:rPr>
                <a:t>aluCtrl</a:t>
              </a:r>
              <a:r>
                <a:rPr lang="fr-FR" dirty="0">
                  <a:solidFill>
                    <a:srgbClr val="FF0000"/>
                  </a:solidFill>
                </a:rPr>
                <a:t>(3)</a:t>
              </a:r>
              <a:r>
                <a:rPr lang="fr-FR" dirty="0"/>
                <a:t>		</a:t>
              </a:r>
              <a:r>
                <a:rPr lang="fr-FR" dirty="0" err="1"/>
                <a:t>opCode</a:t>
              </a:r>
              <a:r>
                <a:rPr lang="fr-FR" dirty="0"/>
                <a:t>(2)	 src1(4)		dst (4)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0343BEB-3C60-7B0F-A65D-E0018F8AACF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682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876D9529-2E13-2F9C-028E-945F6F426626}"/>
                </a:ext>
              </a:extLst>
            </p:cNvPr>
            <p:cNvCxnSpPr>
              <a:cxnSpLocks/>
            </p:cNvCxnSpPr>
            <p:nvPr/>
          </p:nvCxnSpPr>
          <p:spPr>
            <a:xfrm>
              <a:off x="38550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7AD7696-B221-7302-D7B1-2C7328153990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25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70716E74-554D-E860-0ACF-AF745EBC8B16}"/>
                </a:ext>
              </a:extLst>
            </p:cNvPr>
            <p:cNvCxnSpPr>
              <a:cxnSpLocks/>
            </p:cNvCxnSpPr>
            <p:nvPr/>
          </p:nvCxnSpPr>
          <p:spPr>
            <a:xfrm>
              <a:off x="5680582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E800ABFE-5783-34B5-F804-A9878AB9D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55297" y="2678667"/>
              <a:ext cx="0" cy="4669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5734D417-4D37-C054-9707-E30B076BB480}"/>
              </a:ext>
            </a:extLst>
          </p:cNvPr>
          <p:cNvSpPr txBox="1"/>
          <p:nvPr/>
        </p:nvSpPr>
        <p:spPr>
          <a:xfrm>
            <a:off x="1258272" y="3851734"/>
            <a:ext cx="587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JAL (</a:t>
            </a:r>
            <a:r>
              <a:rPr lang="fr-FR" dirty="0" err="1"/>
              <a:t>aluCtrl</a:t>
            </a:r>
            <a:r>
              <a:rPr lang="fr-FR" dirty="0"/>
              <a:t>=0x0, </a:t>
            </a:r>
            <a:r>
              <a:rPr lang="fr-FR" dirty="0" err="1"/>
              <a:t>opCode</a:t>
            </a:r>
            <a:r>
              <a:rPr lang="fr-FR" dirty="0"/>
              <a:t>=0x0) : dst=$ra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ALUi2 (</a:t>
            </a:r>
            <a:r>
              <a:rPr lang="fr-FR" dirty="0" err="1"/>
              <a:t>aluCtrl</a:t>
            </a:r>
            <a:r>
              <a:rPr lang="fr-FR" dirty="0"/>
              <a:t>=0x0-0x4, </a:t>
            </a:r>
            <a:r>
              <a:rPr lang="fr-FR" dirty="0" err="1"/>
              <a:t>opCode</a:t>
            </a:r>
            <a:r>
              <a:rPr lang="fr-FR" dirty="0"/>
              <a:t>=0x1) : src1, dst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LODi2 (</a:t>
            </a:r>
            <a:r>
              <a:rPr lang="fr-FR" dirty="0" err="1"/>
              <a:t>aluCtrl</a:t>
            </a:r>
            <a:r>
              <a:rPr lang="fr-FR" dirty="0"/>
              <a:t>=0x0, </a:t>
            </a:r>
            <a:r>
              <a:rPr lang="fr-FR" dirty="0" err="1"/>
              <a:t>opCode</a:t>
            </a:r>
            <a:r>
              <a:rPr lang="fr-FR" dirty="0"/>
              <a:t>=0x2) : src1=$0, dst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CMPi2 (</a:t>
            </a:r>
            <a:r>
              <a:rPr lang="fr-FR" dirty="0" err="1"/>
              <a:t>aluCtrl</a:t>
            </a:r>
            <a:r>
              <a:rPr lang="fr-FR" dirty="0"/>
              <a:t>=0x1, </a:t>
            </a:r>
            <a:r>
              <a:rPr lang="fr-FR" dirty="0" err="1"/>
              <a:t>opCode</a:t>
            </a:r>
            <a:r>
              <a:rPr lang="fr-FR" dirty="0"/>
              <a:t>=0x3) : src1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257BD0B-4895-FDFF-FC7E-3341917B08A8}"/>
              </a:ext>
            </a:extLst>
          </p:cNvPr>
          <p:cNvGrpSpPr/>
          <p:nvPr/>
        </p:nvGrpSpPr>
        <p:grpSpPr>
          <a:xfrm>
            <a:off x="516893" y="3014515"/>
            <a:ext cx="9392055" cy="466928"/>
            <a:chOff x="666345" y="2681274"/>
            <a:chExt cx="9392055" cy="466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438AC4-B2B1-36B1-5B71-DFD00F0DAD4C}"/>
                </a:ext>
              </a:extLst>
            </p:cNvPr>
            <p:cNvSpPr/>
            <p:nvPr/>
          </p:nvSpPr>
          <p:spPr>
            <a:xfrm>
              <a:off x="666345" y="2681274"/>
              <a:ext cx="9392055" cy="466928"/>
            </a:xfrm>
            <a:prstGeom prst="rect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A3CDC94-F037-6454-BCB2-F3428375B3B1}"/>
                </a:ext>
              </a:extLst>
            </p:cNvPr>
            <p:cNvSpPr txBox="1"/>
            <p:nvPr/>
          </p:nvSpPr>
          <p:spPr>
            <a:xfrm>
              <a:off x="727204" y="2711092"/>
              <a:ext cx="93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Immediate</a:t>
              </a:r>
              <a:r>
                <a:rPr lang="fr-FR" dirty="0"/>
                <a:t> (16)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D3B2EF8-CB1F-4611-B541-50D0E80A2B7A}"/>
              </a:ext>
            </a:extLst>
          </p:cNvPr>
          <p:cNvSpPr txBox="1"/>
          <p:nvPr/>
        </p:nvSpPr>
        <p:spPr>
          <a:xfrm>
            <a:off x="1258272" y="5927387"/>
            <a:ext cx="100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TODO : </a:t>
            </a:r>
            <a:r>
              <a:rPr lang="fr-FR" dirty="0" err="1"/>
              <a:t>Add</a:t>
            </a:r>
            <a:r>
              <a:rPr lang="fr-FR" dirty="0"/>
              <a:t> Jump </a:t>
            </a:r>
            <a:r>
              <a:rPr lang="fr-FR" dirty="0" err="1"/>
              <a:t>Immediate</a:t>
            </a:r>
            <a:r>
              <a:rPr lang="fr-FR" dirty="0"/>
              <a:t> on 16b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by assembler script (7b version or new 16b).</a:t>
            </a:r>
          </a:p>
        </p:txBody>
      </p:sp>
    </p:spTree>
    <p:extLst>
      <p:ext uri="{BB962C8B-B14F-4D97-AF65-F5344CB8AC3E}">
        <p14:creationId xmlns:p14="http://schemas.microsoft.com/office/powerpoint/2010/main" val="122269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B27E9-F336-FFD8-1849-B7710BFA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8" y="231735"/>
            <a:ext cx="2450772" cy="544180"/>
          </a:xfrm>
        </p:spPr>
        <p:txBody>
          <a:bodyPr>
            <a:normAutofit fontScale="90000"/>
          </a:bodyPr>
          <a:lstStyle/>
          <a:p>
            <a:r>
              <a:rPr lang="fr-FR" sz="2000" dirty="0" err="1"/>
              <a:t>micro-architecture</a:t>
            </a:r>
            <a:r>
              <a:rPr lang="fr-FR" sz="2000" dirty="0"/>
              <a:t> V2</a:t>
            </a:r>
            <a:br>
              <a:rPr lang="fr-FR" sz="2000" dirty="0"/>
            </a:b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447D0E-BD25-6877-9DAD-9FE0D0FB0A12}"/>
              </a:ext>
            </a:extLst>
          </p:cNvPr>
          <p:cNvSpPr txBox="1"/>
          <p:nvPr/>
        </p:nvSpPr>
        <p:spPr>
          <a:xfrm>
            <a:off x="6814546" y="1990119"/>
            <a:ext cx="1587388" cy="26376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Register</a:t>
            </a:r>
            <a:r>
              <a:rPr lang="fr-FR" sz="1200" dirty="0">
                <a:solidFill>
                  <a:schemeClr val="tx1"/>
                </a:solidFill>
              </a:rPr>
              <a:t> File</a:t>
            </a:r>
          </a:p>
          <a:p>
            <a:pPr algn="ctr"/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16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4F3F2B5-6F55-AFEB-C836-31F7AAD108A5}"/>
              </a:ext>
            </a:extLst>
          </p:cNvPr>
          <p:cNvCxnSpPr>
            <a:cxnSpLocks/>
          </p:cNvCxnSpPr>
          <p:nvPr/>
        </p:nvCxnSpPr>
        <p:spPr>
          <a:xfrm>
            <a:off x="5591029" y="2878280"/>
            <a:ext cx="1221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24D55420-89E3-FD77-1BF4-28FFDEB4D439}"/>
              </a:ext>
            </a:extLst>
          </p:cNvPr>
          <p:cNvSpPr txBox="1"/>
          <p:nvPr/>
        </p:nvSpPr>
        <p:spPr>
          <a:xfrm>
            <a:off x="6284516" y="2588459"/>
            <a:ext cx="658394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A2 (4)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7C7F5F-0580-0EFB-4E1A-507E66381ABE}"/>
              </a:ext>
            </a:extLst>
          </p:cNvPr>
          <p:cNvSpPr txBox="1"/>
          <p:nvPr/>
        </p:nvSpPr>
        <p:spPr>
          <a:xfrm>
            <a:off x="6272190" y="2153061"/>
            <a:ext cx="66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A1 (4)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7959A87-68CF-8ED4-0516-D10E8F93AD12}"/>
              </a:ext>
            </a:extLst>
          </p:cNvPr>
          <p:cNvGrpSpPr/>
          <p:nvPr/>
        </p:nvGrpSpPr>
        <p:grpSpPr>
          <a:xfrm>
            <a:off x="3399787" y="2093520"/>
            <a:ext cx="2607104" cy="261610"/>
            <a:chOff x="3230502" y="2857942"/>
            <a:chExt cx="2754284" cy="261610"/>
          </a:xfrm>
        </p:grpSpPr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4DB9ADC9-B709-4501-A815-ACE69D034F7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625" y="3078321"/>
              <a:ext cx="26561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57E936F4-09CF-1A79-FA57-611533C67210}"/>
                </a:ext>
              </a:extLst>
            </p:cNvPr>
            <p:cNvSpPr txBox="1"/>
            <p:nvPr/>
          </p:nvSpPr>
          <p:spPr>
            <a:xfrm>
              <a:off x="3230502" y="2857942"/>
              <a:ext cx="2253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>
                  <a:latin typeface="Segoe Print" panose="02000600000000000000" pitchFamily="2" charset="0"/>
                </a:rPr>
                <a:t>Inst</a:t>
              </a:r>
              <a:r>
                <a:rPr lang="fr-FR" sz="1100" b="1" dirty="0">
                  <a:latin typeface="Segoe Print" panose="02000600000000000000" pitchFamily="2" charset="0"/>
                </a:rPr>
                <a:t> [7:4] (Src1)</a:t>
              </a:r>
            </a:p>
          </p:txBody>
        </p:sp>
      </p:grp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5300BA36-FD61-A201-D2C8-C3D4325151F7}"/>
              </a:ext>
            </a:extLst>
          </p:cNvPr>
          <p:cNvCxnSpPr>
            <a:cxnSpLocks/>
          </p:cNvCxnSpPr>
          <p:nvPr/>
        </p:nvCxnSpPr>
        <p:spPr>
          <a:xfrm flipV="1">
            <a:off x="915857" y="1400815"/>
            <a:ext cx="0" cy="861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rganigramme : Opération manuelle 124">
            <a:extLst>
              <a:ext uri="{FF2B5EF4-FFF2-40B4-BE49-F238E27FC236}">
                <a16:creationId xmlns:a16="http://schemas.microsoft.com/office/drawing/2014/main" id="{57C802C2-8EF1-E822-F33D-51AC68B95C15}"/>
              </a:ext>
            </a:extLst>
          </p:cNvPr>
          <p:cNvSpPr/>
          <p:nvPr/>
        </p:nvSpPr>
        <p:spPr>
          <a:xfrm rot="16200000">
            <a:off x="9088504" y="1468551"/>
            <a:ext cx="571415" cy="242042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6625E7F3-691B-9532-BFF6-4DE584468231}"/>
              </a:ext>
            </a:extLst>
          </p:cNvPr>
          <p:cNvSpPr txBox="1"/>
          <p:nvPr/>
        </p:nvSpPr>
        <p:spPr>
          <a:xfrm>
            <a:off x="8401280" y="2541616"/>
            <a:ext cx="433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R1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737CFE54-E038-951F-FE08-CCBBFA3C54EC}"/>
              </a:ext>
            </a:extLst>
          </p:cNvPr>
          <p:cNvGrpSpPr/>
          <p:nvPr/>
        </p:nvGrpSpPr>
        <p:grpSpPr>
          <a:xfrm>
            <a:off x="8410262" y="1407300"/>
            <a:ext cx="865619" cy="1398609"/>
            <a:chOff x="8410262" y="1407300"/>
            <a:chExt cx="865619" cy="1398609"/>
          </a:xfrm>
        </p:grpSpPr>
        <p:cxnSp>
          <p:nvCxnSpPr>
            <p:cNvPr id="129" name="Connecteur droit avec flèche 128">
              <a:extLst>
                <a:ext uri="{FF2B5EF4-FFF2-40B4-BE49-F238E27FC236}">
                  <a16:creationId xmlns:a16="http://schemas.microsoft.com/office/drawing/2014/main" id="{DC0C3B2F-C29A-4AB0-A0F1-BB6819FCC927}"/>
                </a:ext>
              </a:extLst>
            </p:cNvPr>
            <p:cNvCxnSpPr>
              <a:cxnSpLocks/>
            </p:cNvCxnSpPr>
            <p:nvPr/>
          </p:nvCxnSpPr>
          <p:spPr>
            <a:xfrm>
              <a:off x="8885334" y="1407300"/>
              <a:ext cx="3905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B97C9F65-0B37-C523-FFB3-BA011DE4924E}"/>
                </a:ext>
              </a:extLst>
            </p:cNvPr>
            <p:cNvCxnSpPr>
              <a:cxnSpLocks/>
            </p:cNvCxnSpPr>
            <p:nvPr/>
          </p:nvCxnSpPr>
          <p:spPr>
            <a:xfrm>
              <a:off x="8885334" y="1410688"/>
              <a:ext cx="0" cy="1395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33B84AF5-6084-1211-4947-0B739A3B8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0262" y="2805909"/>
              <a:ext cx="47507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0B0FF253-436E-CD05-DFBB-4BDB91407751}"/>
              </a:ext>
            </a:extLst>
          </p:cNvPr>
          <p:cNvCxnSpPr>
            <a:cxnSpLocks/>
          </p:cNvCxnSpPr>
          <p:nvPr/>
        </p:nvCxnSpPr>
        <p:spPr>
          <a:xfrm>
            <a:off x="9551523" y="1578006"/>
            <a:ext cx="7380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AEFBB4F9-8A85-FB4C-FCED-CB6D81695F13}"/>
              </a:ext>
            </a:extLst>
          </p:cNvPr>
          <p:cNvCxnSpPr>
            <a:cxnSpLocks/>
            <a:stCxn id="149" idx="2"/>
            <a:endCxn id="125" idx="3"/>
          </p:cNvCxnSpPr>
          <p:nvPr/>
        </p:nvCxnSpPr>
        <p:spPr>
          <a:xfrm>
            <a:off x="9374211" y="1012156"/>
            <a:ext cx="1" cy="3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0D0B4E3E-6BBD-EAB0-25B6-37C5E845F811}"/>
              </a:ext>
            </a:extLst>
          </p:cNvPr>
          <p:cNvSpPr txBox="1"/>
          <p:nvPr/>
        </p:nvSpPr>
        <p:spPr>
          <a:xfrm>
            <a:off x="9013181" y="750546"/>
            <a:ext cx="7220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R1 or PC</a:t>
            </a:r>
          </a:p>
        </p:txBody>
      </p:sp>
      <p:grpSp>
        <p:nvGrpSpPr>
          <p:cNvPr id="337" name="Groupe 336">
            <a:extLst>
              <a:ext uri="{FF2B5EF4-FFF2-40B4-BE49-F238E27FC236}">
                <a16:creationId xmlns:a16="http://schemas.microsoft.com/office/drawing/2014/main" id="{D2882939-6FB9-B74D-00D7-ED038B4108D1}"/>
              </a:ext>
            </a:extLst>
          </p:cNvPr>
          <p:cNvGrpSpPr/>
          <p:nvPr/>
        </p:nvGrpSpPr>
        <p:grpSpPr>
          <a:xfrm>
            <a:off x="286522" y="2469076"/>
            <a:ext cx="11613646" cy="4274662"/>
            <a:chOff x="286522" y="2469076"/>
            <a:chExt cx="11613646" cy="4145026"/>
          </a:xfrm>
        </p:grpSpPr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AD1EF6DE-CD39-6F1B-D76B-F32B7C93154E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2" y="2469076"/>
              <a:ext cx="0" cy="22289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05C707B4-29A3-9785-58F4-3F30D8403C00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0" y="6614102"/>
              <a:ext cx="1101194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E7AF935D-44FE-FEC0-DCE0-78DF8EBA7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0168" y="2477311"/>
              <a:ext cx="0" cy="4136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E2D4F055-174B-B903-C001-84E0A75F8982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>
              <a:off x="11181721" y="2471220"/>
              <a:ext cx="71844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004AEEF-621C-FDA1-D1B7-460817625EC5}"/>
              </a:ext>
            </a:extLst>
          </p:cNvPr>
          <p:cNvGrpSpPr/>
          <p:nvPr/>
        </p:nvGrpSpPr>
        <p:grpSpPr>
          <a:xfrm>
            <a:off x="184852" y="2149717"/>
            <a:ext cx="494102" cy="316485"/>
            <a:chOff x="904954" y="2292655"/>
            <a:chExt cx="494102" cy="316485"/>
          </a:xfrm>
        </p:grpSpPr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829CF42D-3FE0-83CE-7BEB-B2A386D75EC7}"/>
                </a:ext>
              </a:extLst>
            </p:cNvPr>
            <p:cNvCxnSpPr>
              <a:cxnSpLocks/>
            </p:cNvCxnSpPr>
            <p:nvPr/>
          </p:nvCxnSpPr>
          <p:spPr>
            <a:xfrm>
              <a:off x="999560" y="2609140"/>
              <a:ext cx="27922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307CECA2-1E47-D70E-5D53-BC1B4A0D348E}"/>
                </a:ext>
              </a:extLst>
            </p:cNvPr>
            <p:cNvSpPr txBox="1"/>
            <p:nvPr/>
          </p:nvSpPr>
          <p:spPr>
            <a:xfrm>
              <a:off x="904954" y="2292655"/>
              <a:ext cx="4941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Segoe Print" panose="02000600000000000000" pitchFamily="2" charset="0"/>
                </a:rPr>
                <a:t>PC’’</a:t>
              </a:r>
            </a:p>
          </p:txBody>
        </p:sp>
      </p:grpSp>
      <p:sp>
        <p:nvSpPr>
          <p:cNvPr id="195" name="Organigramme : Opération manuelle 194">
            <a:extLst>
              <a:ext uri="{FF2B5EF4-FFF2-40B4-BE49-F238E27FC236}">
                <a16:creationId xmlns:a16="http://schemas.microsoft.com/office/drawing/2014/main" id="{B6D543AC-8426-7A34-9571-1D073AC10FFF}"/>
              </a:ext>
            </a:extLst>
          </p:cNvPr>
          <p:cNvSpPr/>
          <p:nvPr/>
        </p:nvSpPr>
        <p:spPr>
          <a:xfrm rot="16200000">
            <a:off x="9509981" y="3165912"/>
            <a:ext cx="571415" cy="242042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BD24C7A6-744F-33BA-0187-F1ECAFCF7888}"/>
              </a:ext>
            </a:extLst>
          </p:cNvPr>
          <p:cNvCxnSpPr>
            <a:cxnSpLocks/>
          </p:cNvCxnSpPr>
          <p:nvPr/>
        </p:nvCxnSpPr>
        <p:spPr>
          <a:xfrm>
            <a:off x="8410262" y="3121477"/>
            <a:ext cx="12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ZoneTexte 205">
            <a:extLst>
              <a:ext uri="{FF2B5EF4-FFF2-40B4-BE49-F238E27FC236}">
                <a16:creationId xmlns:a16="http://schemas.microsoft.com/office/drawing/2014/main" id="{811AD824-59B0-8218-9FE6-165ED44016F0}"/>
              </a:ext>
            </a:extLst>
          </p:cNvPr>
          <p:cNvSpPr txBox="1"/>
          <p:nvPr/>
        </p:nvSpPr>
        <p:spPr>
          <a:xfrm>
            <a:off x="8410492" y="2859400"/>
            <a:ext cx="433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R2</a:t>
            </a:r>
          </a:p>
        </p:txBody>
      </p: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F099974B-CE2F-E6C8-A3C7-4DE7672FE72B}"/>
              </a:ext>
            </a:extLst>
          </p:cNvPr>
          <p:cNvCxnSpPr>
            <a:cxnSpLocks/>
          </p:cNvCxnSpPr>
          <p:nvPr/>
        </p:nvCxnSpPr>
        <p:spPr>
          <a:xfrm>
            <a:off x="9936990" y="3286933"/>
            <a:ext cx="352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Connecteur droit avec flèche 209">
            <a:extLst>
              <a:ext uri="{FF2B5EF4-FFF2-40B4-BE49-F238E27FC236}">
                <a16:creationId xmlns:a16="http://schemas.microsoft.com/office/drawing/2014/main" id="{479AB726-D644-2773-8E4F-ED2F2412B195}"/>
              </a:ext>
            </a:extLst>
          </p:cNvPr>
          <p:cNvCxnSpPr>
            <a:cxnSpLocks/>
            <a:stCxn id="211" idx="2"/>
            <a:endCxn id="195" idx="3"/>
          </p:cNvCxnSpPr>
          <p:nvPr/>
        </p:nvCxnSpPr>
        <p:spPr>
          <a:xfrm flipH="1">
            <a:off x="9795689" y="2739154"/>
            <a:ext cx="244" cy="31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ZoneTexte 210">
            <a:extLst>
              <a:ext uri="{FF2B5EF4-FFF2-40B4-BE49-F238E27FC236}">
                <a16:creationId xmlns:a16="http://schemas.microsoft.com/office/drawing/2014/main" id="{B3E75B89-28EC-0209-86C3-967ED41B78A0}"/>
              </a:ext>
            </a:extLst>
          </p:cNvPr>
          <p:cNvSpPr txBox="1"/>
          <p:nvPr/>
        </p:nvSpPr>
        <p:spPr>
          <a:xfrm>
            <a:off x="9434903" y="2477544"/>
            <a:ext cx="7220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R2 or SE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689785-F665-65D1-EB9C-9DAC5C5C1866}"/>
              </a:ext>
            </a:extLst>
          </p:cNvPr>
          <p:cNvGrpSpPr/>
          <p:nvPr/>
        </p:nvGrpSpPr>
        <p:grpSpPr>
          <a:xfrm>
            <a:off x="5741742" y="2861019"/>
            <a:ext cx="714558" cy="445796"/>
            <a:chOff x="5690227" y="2957726"/>
            <a:chExt cx="714558" cy="445796"/>
          </a:xfrm>
        </p:grpSpPr>
        <p:cxnSp>
          <p:nvCxnSpPr>
            <p:cNvPr id="222" name="Connecteur droit avec flèche 221">
              <a:extLst>
                <a:ext uri="{FF2B5EF4-FFF2-40B4-BE49-F238E27FC236}">
                  <a16:creationId xmlns:a16="http://schemas.microsoft.com/office/drawing/2014/main" id="{C95002C7-97CB-29E2-CA81-2C932ECA090E}"/>
                </a:ext>
              </a:extLst>
            </p:cNvPr>
            <p:cNvCxnSpPr>
              <a:cxnSpLocks/>
              <a:stCxn id="223" idx="2"/>
              <a:endCxn id="216" idx="3"/>
            </p:cNvCxnSpPr>
            <p:nvPr/>
          </p:nvCxnSpPr>
          <p:spPr>
            <a:xfrm flipH="1">
              <a:off x="6043622" y="3219336"/>
              <a:ext cx="3884" cy="18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ZoneTexte 222">
              <a:extLst>
                <a:ext uri="{FF2B5EF4-FFF2-40B4-BE49-F238E27FC236}">
                  <a16:creationId xmlns:a16="http://schemas.microsoft.com/office/drawing/2014/main" id="{485E35A1-820E-3634-B61A-CA2F6D6FC387}"/>
                </a:ext>
              </a:extLst>
            </p:cNvPr>
            <p:cNvSpPr txBox="1"/>
            <p:nvPr/>
          </p:nvSpPr>
          <p:spPr>
            <a:xfrm>
              <a:off x="5690227" y="2957726"/>
              <a:ext cx="71455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dstInSrc2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A0BA371-30E0-5E00-5636-3F654DE2596F}"/>
              </a:ext>
            </a:extLst>
          </p:cNvPr>
          <p:cNvGrpSpPr/>
          <p:nvPr/>
        </p:nvGrpSpPr>
        <p:grpSpPr>
          <a:xfrm>
            <a:off x="5669638" y="1423813"/>
            <a:ext cx="476340" cy="2587987"/>
            <a:chOff x="5662682" y="1424155"/>
            <a:chExt cx="345571" cy="2587987"/>
          </a:xfrm>
        </p:grpSpPr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5FD0A254-F801-6A3D-316C-00A64C5BE992}"/>
                </a:ext>
              </a:extLst>
            </p:cNvPr>
            <p:cNvCxnSpPr>
              <a:cxnSpLocks/>
            </p:cNvCxnSpPr>
            <p:nvPr/>
          </p:nvCxnSpPr>
          <p:spPr>
            <a:xfrm>
              <a:off x="5662682" y="1424155"/>
              <a:ext cx="0" cy="25879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Connecteur droit avec flèche 255">
              <a:extLst>
                <a:ext uri="{FF2B5EF4-FFF2-40B4-BE49-F238E27FC236}">
                  <a16:creationId xmlns:a16="http://schemas.microsoft.com/office/drawing/2014/main" id="{8B3901C0-AEF3-6C2D-1180-E089B9BEF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682" y="4012142"/>
              <a:ext cx="34557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2AD91FD3-52FA-1915-7E25-D7D4C535AC9C}"/>
              </a:ext>
            </a:extLst>
          </p:cNvPr>
          <p:cNvGrpSpPr/>
          <p:nvPr/>
        </p:nvGrpSpPr>
        <p:grpSpPr>
          <a:xfrm>
            <a:off x="5659783" y="4400149"/>
            <a:ext cx="492911" cy="2343589"/>
            <a:chOff x="5659784" y="4400149"/>
            <a:chExt cx="350076" cy="2343589"/>
          </a:xfrm>
        </p:grpSpPr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6F2A5048-D539-0BBB-3536-E45987F74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9784" y="4400149"/>
              <a:ext cx="0" cy="234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onnecteur droit avec flèche 257">
              <a:extLst>
                <a:ext uri="{FF2B5EF4-FFF2-40B4-BE49-F238E27FC236}">
                  <a16:creationId xmlns:a16="http://schemas.microsoft.com/office/drawing/2014/main" id="{C20D7435-0F8B-5EC9-24CE-C0AB7149F060}"/>
                </a:ext>
              </a:extLst>
            </p:cNvPr>
            <p:cNvCxnSpPr/>
            <p:nvPr/>
          </p:nvCxnSpPr>
          <p:spPr>
            <a:xfrm>
              <a:off x="5661393" y="4400149"/>
              <a:ext cx="34846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6A8C59C-D268-DA0D-1043-00DB03E82891}"/>
              </a:ext>
            </a:extLst>
          </p:cNvPr>
          <p:cNvGrpSpPr/>
          <p:nvPr/>
        </p:nvGrpSpPr>
        <p:grpSpPr>
          <a:xfrm>
            <a:off x="10267321" y="700006"/>
            <a:ext cx="914400" cy="3312136"/>
            <a:chOff x="10147510" y="973086"/>
            <a:chExt cx="914400" cy="3312136"/>
          </a:xfrm>
        </p:grpSpPr>
        <p:sp>
          <p:nvSpPr>
            <p:cNvPr id="30" name="Flèche : chevron 29">
              <a:extLst>
                <a:ext uri="{FF2B5EF4-FFF2-40B4-BE49-F238E27FC236}">
                  <a16:creationId xmlns:a16="http://schemas.microsoft.com/office/drawing/2014/main" id="{6A883978-2E0F-1D9F-B73D-F1C079222DDB}"/>
                </a:ext>
              </a:extLst>
            </p:cNvPr>
            <p:cNvSpPr/>
            <p:nvPr/>
          </p:nvSpPr>
          <p:spPr>
            <a:xfrm>
              <a:off x="10147510" y="1676712"/>
              <a:ext cx="914400" cy="2135175"/>
            </a:xfrm>
            <a:prstGeom prst="chevr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36BA1EB-EC31-0AA3-7216-4A09F3487158}"/>
                </a:ext>
              </a:extLst>
            </p:cNvPr>
            <p:cNvSpPr txBox="1"/>
            <p:nvPr/>
          </p:nvSpPr>
          <p:spPr>
            <a:xfrm>
              <a:off x="10386622" y="3895479"/>
              <a:ext cx="293670" cy="389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4CA221C-1FDE-90E0-7DBC-BF3717DF11C5}"/>
                </a:ext>
              </a:extLst>
            </p:cNvPr>
            <p:cNvSpPr txBox="1"/>
            <p:nvPr/>
          </p:nvSpPr>
          <p:spPr>
            <a:xfrm>
              <a:off x="10305339" y="1349050"/>
              <a:ext cx="293670" cy="389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Arial Black" panose="020B0A04020102020204" pitchFamily="34" charset="0"/>
                </a:rPr>
                <a:t>A</a:t>
              </a:r>
            </a:p>
          </p:txBody>
        </p:sp>
        <p:cxnSp>
          <p:nvCxnSpPr>
            <p:cNvPr id="274" name="Connecteur droit avec flèche 273">
              <a:extLst>
                <a:ext uri="{FF2B5EF4-FFF2-40B4-BE49-F238E27FC236}">
                  <a16:creationId xmlns:a16="http://schemas.microsoft.com/office/drawing/2014/main" id="{85F5BF6C-AAB8-DBDF-B0AE-A192FC1C768A}"/>
                </a:ext>
              </a:extLst>
            </p:cNvPr>
            <p:cNvCxnSpPr>
              <a:cxnSpLocks/>
              <a:stCxn id="275" idx="2"/>
            </p:cNvCxnSpPr>
            <p:nvPr/>
          </p:nvCxnSpPr>
          <p:spPr>
            <a:xfrm>
              <a:off x="10665919" y="1403973"/>
              <a:ext cx="0" cy="3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594480F9-3238-DCFA-0A7C-EF59CE5A1824}"/>
                </a:ext>
              </a:extLst>
            </p:cNvPr>
            <p:cNvSpPr txBox="1"/>
            <p:nvPr/>
          </p:nvSpPr>
          <p:spPr>
            <a:xfrm>
              <a:off x="10286588" y="973086"/>
              <a:ext cx="75866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accent2"/>
                  </a:solidFill>
                  <a:latin typeface="Arial Narrow" panose="020B0606020202030204" pitchFamily="34" charset="0"/>
                </a:rPr>
                <a:t>0,</a:t>
              </a:r>
              <a:r>
                <a:rPr lang="fr-FR" sz="11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ALU </a:t>
              </a:r>
              <a:r>
                <a:rPr lang="fr-FR" sz="1100" b="1" dirty="0" err="1">
                  <a:solidFill>
                    <a:schemeClr val="accent1"/>
                  </a:solidFill>
                  <a:latin typeface="Arial Narrow" panose="020B0606020202030204" pitchFamily="34" charset="0"/>
                </a:rPr>
                <a:t>ctrls</a:t>
              </a:r>
              <a:endPara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722770A4-0B08-211D-84E7-F4FC1631D437}"/>
              </a:ext>
            </a:extLst>
          </p:cNvPr>
          <p:cNvCxnSpPr>
            <a:cxnSpLocks/>
            <a:stCxn id="291" idx="2"/>
            <a:endCxn id="4" idx="0"/>
          </p:cNvCxnSpPr>
          <p:nvPr/>
        </p:nvCxnSpPr>
        <p:spPr>
          <a:xfrm flipH="1">
            <a:off x="7608240" y="1169143"/>
            <a:ext cx="8328" cy="82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>
            <a:extLst>
              <a:ext uri="{FF2B5EF4-FFF2-40B4-BE49-F238E27FC236}">
                <a16:creationId xmlns:a16="http://schemas.microsoft.com/office/drawing/2014/main" id="{D3C5C34A-AA01-DD1E-D7BB-B9EB27A1BC24}"/>
              </a:ext>
            </a:extLst>
          </p:cNvPr>
          <p:cNvSpPr txBox="1"/>
          <p:nvPr/>
        </p:nvSpPr>
        <p:spPr>
          <a:xfrm>
            <a:off x="7254445" y="738256"/>
            <a:ext cx="72424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REG</a:t>
            </a:r>
          </a:p>
          <a:p>
            <a:pPr algn="ctr"/>
            <a:r>
              <a: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Write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C3C04559-C697-B33E-D6C6-CC5C30085C4D}"/>
              </a:ext>
            </a:extLst>
          </p:cNvPr>
          <p:cNvGrpSpPr/>
          <p:nvPr/>
        </p:nvGrpSpPr>
        <p:grpSpPr>
          <a:xfrm>
            <a:off x="5591029" y="3601063"/>
            <a:ext cx="1272811" cy="1073041"/>
            <a:chOff x="4040002" y="3555630"/>
            <a:chExt cx="1604483" cy="1351038"/>
          </a:xfrm>
        </p:grpSpPr>
        <p:sp>
          <p:nvSpPr>
            <p:cNvPr id="204" name="ZoneTexte 203">
              <a:extLst>
                <a:ext uri="{FF2B5EF4-FFF2-40B4-BE49-F238E27FC236}">
                  <a16:creationId xmlns:a16="http://schemas.microsoft.com/office/drawing/2014/main" id="{460CB8C0-1D85-388C-CF1C-12493465C63E}"/>
                </a:ext>
              </a:extLst>
            </p:cNvPr>
            <p:cNvSpPr txBox="1"/>
            <p:nvPr/>
          </p:nvSpPr>
          <p:spPr>
            <a:xfrm>
              <a:off x="4040002" y="3840611"/>
              <a:ext cx="1148174" cy="104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latin typeface="Segoe Print" panose="02000600000000000000" pitchFamily="2" charset="0"/>
                </a:rPr>
                <a:t>PC’</a:t>
              </a:r>
            </a:p>
            <a:p>
              <a:r>
                <a:rPr lang="fr-FR" sz="1200" b="1" dirty="0">
                  <a:latin typeface="Segoe Print" panose="02000600000000000000" pitchFamily="2" charset="0"/>
                </a:rPr>
                <a:t>RAM Out</a:t>
              </a:r>
            </a:p>
            <a:p>
              <a:r>
                <a:rPr lang="fr-FR" sz="1200" b="1" dirty="0">
                  <a:latin typeface="Segoe Print" panose="02000600000000000000" pitchFamily="2" charset="0"/>
                </a:rPr>
                <a:t>ALU Out</a:t>
              </a:r>
            </a:p>
            <a:p>
              <a:r>
                <a:rPr lang="fr-FR" sz="1200" b="1" dirty="0">
                  <a:latin typeface="Segoe Print" panose="02000600000000000000" pitchFamily="2" charset="0"/>
                </a:rPr>
                <a:t>R1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D3562F96-2218-E38F-B89B-4F1E763FD6A7}"/>
                </a:ext>
              </a:extLst>
            </p:cNvPr>
            <p:cNvGrpSpPr/>
            <p:nvPr/>
          </p:nvGrpSpPr>
          <p:grpSpPr>
            <a:xfrm>
              <a:off x="5056654" y="4060256"/>
              <a:ext cx="587831" cy="362031"/>
              <a:chOff x="2666086" y="5342044"/>
              <a:chExt cx="972804" cy="423837"/>
            </a:xfrm>
          </p:grpSpPr>
          <p:cxnSp>
            <p:nvCxnSpPr>
              <p:cNvPr id="200" name="Connecteur droit avec flèche 199">
                <a:extLst>
                  <a:ext uri="{FF2B5EF4-FFF2-40B4-BE49-F238E27FC236}">
                    <a16:creationId xmlns:a16="http://schemas.microsoft.com/office/drawing/2014/main" id="{695E57BA-55D5-E088-8593-A6BFE4867261}"/>
                  </a:ext>
                </a:extLst>
              </p:cNvPr>
              <p:cNvCxnSpPr>
                <a:cxnSpLocks/>
                <a:stCxn id="202" idx="2"/>
              </p:cNvCxnSpPr>
              <p:nvPr/>
            </p:nvCxnSpPr>
            <p:spPr>
              <a:xfrm flipV="1">
                <a:off x="2666086" y="5765859"/>
                <a:ext cx="865935" cy="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01" name="ZoneTexte 200">
                <a:extLst>
                  <a:ext uri="{FF2B5EF4-FFF2-40B4-BE49-F238E27FC236}">
                    <a16:creationId xmlns:a16="http://schemas.microsoft.com/office/drawing/2014/main" id="{11E82980-1079-D986-257F-72A35CD339C3}"/>
                  </a:ext>
                </a:extLst>
              </p:cNvPr>
              <p:cNvSpPr txBox="1"/>
              <p:nvPr/>
            </p:nvSpPr>
            <p:spPr>
              <a:xfrm>
                <a:off x="2706280" y="5342044"/>
                <a:ext cx="932610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Arial Black" panose="020B0A04020102020204" pitchFamily="34" charset="0"/>
                  </a:rPr>
                  <a:t>WD</a:t>
                </a:r>
              </a:p>
            </p:txBody>
          </p:sp>
        </p:grpSp>
        <p:sp>
          <p:nvSpPr>
            <p:cNvPr id="202" name="Organigramme : Opération manuelle 201">
              <a:extLst>
                <a:ext uri="{FF2B5EF4-FFF2-40B4-BE49-F238E27FC236}">
                  <a16:creationId xmlns:a16="http://schemas.microsoft.com/office/drawing/2014/main" id="{86FA78F0-77CC-6E8D-74AC-2405483B2F0C}"/>
                </a:ext>
              </a:extLst>
            </p:cNvPr>
            <p:cNvSpPr/>
            <p:nvPr/>
          </p:nvSpPr>
          <p:spPr>
            <a:xfrm rot="16200000">
              <a:off x="4425533" y="4275549"/>
              <a:ext cx="968783" cy="293455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0F7C89EA-DD5A-73F0-E05E-6C0BFE20621A}"/>
                </a:ext>
              </a:extLst>
            </p:cNvPr>
            <p:cNvGrpSpPr/>
            <p:nvPr/>
          </p:nvGrpSpPr>
          <p:grpSpPr>
            <a:xfrm>
              <a:off x="4453372" y="3555630"/>
              <a:ext cx="907904" cy="479133"/>
              <a:chOff x="7792593" y="1713276"/>
              <a:chExt cx="907904" cy="479133"/>
            </a:xfrm>
          </p:grpSpPr>
          <p:cxnSp>
            <p:nvCxnSpPr>
              <p:cNvPr id="212" name="Connecteur droit avec flèche 211">
                <a:extLst>
                  <a:ext uri="{FF2B5EF4-FFF2-40B4-BE49-F238E27FC236}">
                    <a16:creationId xmlns:a16="http://schemas.microsoft.com/office/drawing/2014/main" id="{BB89F6C4-E1E7-59EA-5D49-461B38E2CC79}"/>
                  </a:ext>
                </a:extLst>
              </p:cNvPr>
              <p:cNvCxnSpPr>
                <a:cxnSpLocks/>
                <a:stCxn id="217" idx="2"/>
                <a:endCxn id="202" idx="3"/>
              </p:cNvCxnSpPr>
              <p:nvPr/>
            </p:nvCxnSpPr>
            <p:spPr>
              <a:xfrm>
                <a:off x="8246545" y="1974888"/>
                <a:ext cx="2601" cy="2175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9BCF1EA9-8804-11D5-F634-45E502C83ADE}"/>
                  </a:ext>
                </a:extLst>
              </p:cNvPr>
              <p:cNvSpPr txBox="1"/>
              <p:nvPr/>
            </p:nvSpPr>
            <p:spPr>
              <a:xfrm>
                <a:off x="7792593" y="1713276"/>
                <a:ext cx="907904" cy="261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Write Src</a:t>
                </a:r>
              </a:p>
            </p:txBody>
          </p:sp>
        </p:grpSp>
      </p:grp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13D2949-37F0-BB36-12F5-B56894C06934}"/>
              </a:ext>
            </a:extLst>
          </p:cNvPr>
          <p:cNvSpPr/>
          <p:nvPr/>
        </p:nvSpPr>
        <p:spPr>
          <a:xfrm>
            <a:off x="566528" y="1929394"/>
            <a:ext cx="242043" cy="11818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958A3E4-6671-F1DD-1570-38F677C2A164}"/>
              </a:ext>
            </a:extLst>
          </p:cNvPr>
          <p:cNvSpPr/>
          <p:nvPr/>
        </p:nvSpPr>
        <p:spPr>
          <a:xfrm>
            <a:off x="2586489" y="2020986"/>
            <a:ext cx="242043" cy="11818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MIR</a:t>
            </a:r>
          </a:p>
        </p:txBody>
      </p: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463BFBC7-89B7-D342-5864-D49BC71A26F9}"/>
              </a:ext>
            </a:extLst>
          </p:cNvPr>
          <p:cNvGrpSpPr/>
          <p:nvPr/>
        </p:nvGrpSpPr>
        <p:grpSpPr>
          <a:xfrm>
            <a:off x="2846205" y="2242506"/>
            <a:ext cx="563125" cy="4194533"/>
            <a:chOff x="3260640" y="5800941"/>
            <a:chExt cx="598328" cy="4194533"/>
          </a:xfrm>
        </p:grpSpPr>
        <p:cxnSp>
          <p:nvCxnSpPr>
            <p:cNvPr id="237" name="Connecteur droit avec flèche 236">
              <a:extLst>
                <a:ext uri="{FF2B5EF4-FFF2-40B4-BE49-F238E27FC236}">
                  <a16:creationId xmlns:a16="http://schemas.microsoft.com/office/drawing/2014/main" id="{9CFC2CE0-9E37-B8A0-8713-B7B9A5A0371B}"/>
                </a:ext>
              </a:extLst>
            </p:cNvPr>
            <p:cNvCxnSpPr>
              <a:cxnSpLocks/>
            </p:cNvCxnSpPr>
            <p:nvPr/>
          </p:nvCxnSpPr>
          <p:spPr>
            <a:xfrm>
              <a:off x="3858968" y="5800941"/>
              <a:ext cx="0" cy="4194533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DFC21ADF-D231-742C-10B7-AF4BD8801AFE}"/>
                </a:ext>
              </a:extLst>
            </p:cNvPr>
            <p:cNvSpPr txBox="1"/>
            <p:nvPr/>
          </p:nvSpPr>
          <p:spPr>
            <a:xfrm rot="16200000">
              <a:off x="2899560" y="6563542"/>
              <a:ext cx="1000123" cy="277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b="1" dirty="0" err="1">
                  <a:latin typeface="Segoe Print" panose="02000600000000000000" pitchFamily="2" charset="0"/>
                </a:rPr>
                <a:t>Intr</a:t>
              </a:r>
              <a:r>
                <a:rPr lang="fr-FR" sz="1100" b="1" dirty="0">
                  <a:latin typeface="Segoe Print" panose="02000600000000000000" pitchFamily="2" charset="0"/>
                </a:rPr>
                <a:t> [15:0]</a:t>
              </a:r>
            </a:p>
          </p:txBody>
        </p:sp>
      </p:grpSp>
      <p:sp>
        <p:nvSpPr>
          <p:cNvPr id="239" name="ZoneTexte 238">
            <a:extLst>
              <a:ext uri="{FF2B5EF4-FFF2-40B4-BE49-F238E27FC236}">
                <a16:creationId xmlns:a16="http://schemas.microsoft.com/office/drawing/2014/main" id="{B481AA6F-B8BB-8217-039C-FFD9B39AE728}"/>
              </a:ext>
            </a:extLst>
          </p:cNvPr>
          <p:cNvSpPr txBox="1"/>
          <p:nvPr/>
        </p:nvSpPr>
        <p:spPr>
          <a:xfrm>
            <a:off x="870249" y="1410688"/>
            <a:ext cx="4361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Segoe Print" panose="02000600000000000000" pitchFamily="2" charset="0"/>
              </a:rPr>
              <a:t>PC</a:t>
            </a:r>
          </a:p>
        </p:txBody>
      </p: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17E78710-36F4-283F-C9C9-1DC32065FCD8}"/>
              </a:ext>
            </a:extLst>
          </p:cNvPr>
          <p:cNvGrpSpPr/>
          <p:nvPr/>
        </p:nvGrpSpPr>
        <p:grpSpPr>
          <a:xfrm>
            <a:off x="326519" y="1255760"/>
            <a:ext cx="722060" cy="673634"/>
            <a:chOff x="8150665" y="1458854"/>
            <a:chExt cx="722060" cy="673634"/>
          </a:xfrm>
        </p:grpSpPr>
        <p:cxnSp>
          <p:nvCxnSpPr>
            <p:cNvPr id="241" name="Connecteur droit avec flèche 240">
              <a:extLst>
                <a:ext uri="{FF2B5EF4-FFF2-40B4-BE49-F238E27FC236}">
                  <a16:creationId xmlns:a16="http://schemas.microsoft.com/office/drawing/2014/main" id="{1AEF871E-F273-81D3-5155-7F47A34C9017}"/>
                </a:ext>
              </a:extLst>
            </p:cNvPr>
            <p:cNvCxnSpPr>
              <a:cxnSpLocks/>
              <a:stCxn id="242" idx="2"/>
              <a:endCxn id="234" idx="0"/>
            </p:cNvCxnSpPr>
            <p:nvPr/>
          </p:nvCxnSpPr>
          <p:spPr>
            <a:xfrm>
              <a:off x="8511695" y="1720464"/>
              <a:ext cx="1" cy="412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99B6F1CE-DBD2-9EF0-8846-9617AF1B5AA2}"/>
                </a:ext>
              </a:extLst>
            </p:cNvPr>
            <p:cNvSpPr txBox="1"/>
            <p:nvPr/>
          </p:nvSpPr>
          <p:spPr>
            <a:xfrm>
              <a:off x="8150665" y="1458854"/>
              <a:ext cx="72206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PC </a:t>
              </a:r>
              <a:r>
                <a:rPr lang="fr-FR" sz="1100" b="1" dirty="0" err="1">
                  <a:solidFill>
                    <a:schemeClr val="accent1"/>
                  </a:solidFill>
                  <a:latin typeface="Arial Narrow" panose="020B0606020202030204" pitchFamily="34" charset="0"/>
                </a:rPr>
                <a:t>load</a:t>
              </a:r>
              <a:endPara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44" name="ZoneTexte 243">
            <a:extLst>
              <a:ext uri="{FF2B5EF4-FFF2-40B4-BE49-F238E27FC236}">
                <a16:creationId xmlns:a16="http://schemas.microsoft.com/office/drawing/2014/main" id="{63B559D4-64C4-014F-17D5-092C86290B83}"/>
              </a:ext>
            </a:extLst>
          </p:cNvPr>
          <p:cNvSpPr txBox="1"/>
          <p:nvPr/>
        </p:nvSpPr>
        <p:spPr>
          <a:xfrm>
            <a:off x="1603454" y="2003633"/>
            <a:ext cx="352627" cy="1223546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rgbClr val="7030A0"/>
                </a:solidFill>
              </a:rPr>
              <a:t>SRAM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2A240698-B910-E242-8B10-DC153F438C43}"/>
              </a:ext>
            </a:extLst>
          </p:cNvPr>
          <p:cNvGrpSpPr/>
          <p:nvPr/>
        </p:nvGrpSpPr>
        <p:grpSpPr>
          <a:xfrm>
            <a:off x="1421960" y="923489"/>
            <a:ext cx="722060" cy="1080144"/>
            <a:chOff x="8124944" y="1044111"/>
            <a:chExt cx="722060" cy="1080144"/>
          </a:xfrm>
        </p:grpSpPr>
        <p:cxnSp>
          <p:nvCxnSpPr>
            <p:cNvPr id="247" name="Connecteur droit avec flèche 246">
              <a:extLst>
                <a:ext uri="{FF2B5EF4-FFF2-40B4-BE49-F238E27FC236}">
                  <a16:creationId xmlns:a16="http://schemas.microsoft.com/office/drawing/2014/main" id="{600BCCFA-4A8E-3710-C4C2-321FCBD77085}"/>
                </a:ext>
              </a:extLst>
            </p:cNvPr>
            <p:cNvCxnSpPr>
              <a:cxnSpLocks/>
              <a:stCxn id="249" idx="2"/>
              <a:endCxn id="244" idx="0"/>
            </p:cNvCxnSpPr>
            <p:nvPr/>
          </p:nvCxnSpPr>
          <p:spPr>
            <a:xfrm flipH="1">
              <a:off x="8482752" y="1474998"/>
              <a:ext cx="3222" cy="64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ZoneTexte 248">
              <a:extLst>
                <a:ext uri="{FF2B5EF4-FFF2-40B4-BE49-F238E27FC236}">
                  <a16:creationId xmlns:a16="http://schemas.microsoft.com/office/drawing/2014/main" id="{67DD568A-1CB8-CAB5-5A1C-E70882FAF591}"/>
                </a:ext>
              </a:extLst>
            </p:cNvPr>
            <p:cNvSpPr txBox="1"/>
            <p:nvPr/>
          </p:nvSpPr>
          <p:spPr>
            <a:xfrm>
              <a:off x="8124944" y="1044111"/>
              <a:ext cx="7220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RAM Write</a:t>
              </a:r>
            </a:p>
          </p:txBody>
        </p:sp>
      </p:grpSp>
      <p:sp>
        <p:nvSpPr>
          <p:cNvPr id="257" name="ZoneTexte 256">
            <a:extLst>
              <a:ext uri="{FF2B5EF4-FFF2-40B4-BE49-F238E27FC236}">
                <a16:creationId xmlns:a16="http://schemas.microsoft.com/office/drawing/2014/main" id="{B0903FE3-639A-66B3-C650-4554EBB28309}"/>
              </a:ext>
            </a:extLst>
          </p:cNvPr>
          <p:cNvSpPr txBox="1"/>
          <p:nvPr/>
        </p:nvSpPr>
        <p:spPr>
          <a:xfrm>
            <a:off x="968621" y="2006109"/>
            <a:ext cx="743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Arial Black" panose="020B0A04020102020204" pitchFamily="34" charset="0"/>
              </a:rPr>
              <a:t>PC/A1</a:t>
            </a:r>
          </a:p>
        </p:txBody>
      </p: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945BA420-1EB3-2A37-892E-917B8BE71AAB}"/>
              </a:ext>
            </a:extLst>
          </p:cNvPr>
          <p:cNvGrpSpPr/>
          <p:nvPr/>
        </p:nvGrpSpPr>
        <p:grpSpPr>
          <a:xfrm>
            <a:off x="1940266" y="2079834"/>
            <a:ext cx="646223" cy="261610"/>
            <a:chOff x="716287" y="5160953"/>
            <a:chExt cx="4700275" cy="261610"/>
          </a:xfrm>
        </p:grpSpPr>
        <p:cxnSp>
          <p:nvCxnSpPr>
            <p:cNvPr id="265" name="Connecteur droit avec flèche 264">
              <a:extLst>
                <a:ext uri="{FF2B5EF4-FFF2-40B4-BE49-F238E27FC236}">
                  <a16:creationId xmlns:a16="http://schemas.microsoft.com/office/drawing/2014/main" id="{EF0AEE5B-F730-E72D-DCCD-606D85C50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317" y="5383350"/>
              <a:ext cx="4585245" cy="35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2BB9BE52-3084-C663-AE56-AD39B988220B}"/>
                </a:ext>
              </a:extLst>
            </p:cNvPr>
            <p:cNvSpPr txBox="1"/>
            <p:nvPr/>
          </p:nvSpPr>
          <p:spPr>
            <a:xfrm>
              <a:off x="716287" y="5160953"/>
              <a:ext cx="4147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Arial Black" panose="020B0A04020102020204" pitchFamily="34" charset="0"/>
                </a:rPr>
                <a:t>RD1</a:t>
              </a:r>
            </a:p>
          </p:txBody>
        </p:sp>
      </p:grpSp>
      <p:cxnSp>
        <p:nvCxnSpPr>
          <p:cNvPr id="271" name="Connecteur droit avec flèche 270">
            <a:extLst>
              <a:ext uri="{FF2B5EF4-FFF2-40B4-BE49-F238E27FC236}">
                <a16:creationId xmlns:a16="http://schemas.microsoft.com/office/drawing/2014/main" id="{9851B49B-37B4-8E39-D5C2-F2C06C540AB4}"/>
              </a:ext>
            </a:extLst>
          </p:cNvPr>
          <p:cNvCxnSpPr>
            <a:cxnSpLocks/>
          </p:cNvCxnSpPr>
          <p:nvPr/>
        </p:nvCxnSpPr>
        <p:spPr>
          <a:xfrm>
            <a:off x="826256" y="2242850"/>
            <a:ext cx="7771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79D0409A-DDCC-CA1F-BC1B-0E097889C1D2}"/>
              </a:ext>
            </a:extLst>
          </p:cNvPr>
          <p:cNvGrpSpPr/>
          <p:nvPr/>
        </p:nvGrpSpPr>
        <p:grpSpPr>
          <a:xfrm>
            <a:off x="2212183" y="734339"/>
            <a:ext cx="5739906" cy="4365897"/>
            <a:chOff x="8220377" y="856419"/>
            <a:chExt cx="5739906" cy="4365897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9E951F86-9E9B-0AC3-B1AA-213BF5A6652B}"/>
                </a:ext>
              </a:extLst>
            </p:cNvPr>
            <p:cNvCxnSpPr>
              <a:cxnSpLocks/>
              <a:stCxn id="277" idx="2"/>
              <a:endCxn id="235" idx="0"/>
            </p:cNvCxnSpPr>
            <p:nvPr/>
          </p:nvCxnSpPr>
          <p:spPr>
            <a:xfrm>
              <a:off x="8712176" y="1162728"/>
              <a:ext cx="3529" cy="980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065A7B96-199C-400D-DAF1-6D625C4D7927}"/>
                </a:ext>
              </a:extLst>
            </p:cNvPr>
            <p:cNvSpPr txBox="1"/>
            <p:nvPr/>
          </p:nvSpPr>
          <p:spPr>
            <a:xfrm>
              <a:off x="8220377" y="901118"/>
              <a:ext cx="9835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rgbClr val="DD2B80"/>
                  </a:solidFill>
                  <a:latin typeface="Arial Narrow" panose="020B0606020202030204" pitchFamily="34" charset="0"/>
                </a:rPr>
                <a:t>New </a:t>
              </a:r>
              <a:r>
                <a:rPr lang="fr-FR" sz="1100" b="1" dirty="0" err="1">
                  <a:solidFill>
                    <a:srgbClr val="DD2B80"/>
                  </a:solidFill>
                  <a:latin typeface="Arial Narrow" panose="020B0606020202030204" pitchFamily="34" charset="0"/>
                </a:rPr>
                <a:t>Instr</a:t>
              </a:r>
              <a:r>
                <a:rPr lang="fr-FR" sz="1100" b="1" dirty="0">
                  <a:solidFill>
                    <a:srgbClr val="DD2B80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cxnSp>
          <p:nvCxnSpPr>
            <p:cNvPr id="252" name="Connecteur droit avec flèche 251">
              <a:extLst>
                <a:ext uri="{FF2B5EF4-FFF2-40B4-BE49-F238E27FC236}">
                  <a16:creationId xmlns:a16="http://schemas.microsoft.com/office/drawing/2014/main" id="{44992725-D6E2-1F1A-6696-A3352AC0C0CB}"/>
                </a:ext>
              </a:extLst>
            </p:cNvPr>
            <p:cNvCxnSpPr>
              <a:cxnSpLocks/>
              <a:stCxn id="253" idx="2"/>
              <a:endCxn id="203" idx="0"/>
            </p:cNvCxnSpPr>
            <p:nvPr/>
          </p:nvCxnSpPr>
          <p:spPr>
            <a:xfrm>
              <a:off x="10836371" y="1118029"/>
              <a:ext cx="183950" cy="201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C89BC4E9-A9DC-3C39-F711-66A0D4540A43}"/>
                </a:ext>
              </a:extLst>
            </p:cNvPr>
            <p:cNvSpPr txBox="1"/>
            <p:nvPr/>
          </p:nvSpPr>
          <p:spPr>
            <a:xfrm>
              <a:off x="10260422" y="856419"/>
              <a:ext cx="11518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PC Capture (O)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B3A69F0C-C914-EFE9-3C22-F54C7452CB37}"/>
                </a:ext>
              </a:extLst>
            </p:cNvPr>
            <p:cNvSpPr txBox="1"/>
            <p:nvPr/>
          </p:nvSpPr>
          <p:spPr>
            <a:xfrm>
              <a:off x="10106482" y="4553943"/>
              <a:ext cx="86163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rgbClr val="DD2B80"/>
                  </a:solidFill>
                  <a:latin typeface="Arial Narrow" panose="020B0606020202030204" pitchFamily="34" charset="0"/>
                </a:rPr>
                <a:t>MEM Capture</a:t>
              </a:r>
            </a:p>
          </p:txBody>
        </p:sp>
        <p:cxnSp>
          <p:nvCxnSpPr>
            <p:cNvPr id="296" name="Connecteur droit avec flèche 295">
              <a:extLst>
                <a:ext uri="{FF2B5EF4-FFF2-40B4-BE49-F238E27FC236}">
                  <a16:creationId xmlns:a16="http://schemas.microsoft.com/office/drawing/2014/main" id="{E10580D8-3090-46CC-2E46-AD73F1F3C7EF}"/>
                </a:ext>
              </a:extLst>
            </p:cNvPr>
            <p:cNvCxnSpPr>
              <a:cxnSpLocks/>
              <a:stCxn id="295" idx="3"/>
              <a:endCxn id="270" idx="2"/>
            </p:cNvCxnSpPr>
            <p:nvPr/>
          </p:nvCxnSpPr>
          <p:spPr>
            <a:xfrm flipV="1">
              <a:off x="10968112" y="4543502"/>
              <a:ext cx="408103" cy="225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avec flèche 296">
              <a:extLst>
                <a:ext uri="{FF2B5EF4-FFF2-40B4-BE49-F238E27FC236}">
                  <a16:creationId xmlns:a16="http://schemas.microsoft.com/office/drawing/2014/main" id="{3278004B-B444-6370-5F56-E100D19DC0F2}"/>
                </a:ext>
              </a:extLst>
            </p:cNvPr>
            <p:cNvCxnSpPr>
              <a:cxnSpLocks/>
              <a:stCxn id="295" idx="3"/>
              <a:endCxn id="293" idx="2"/>
            </p:cNvCxnSpPr>
            <p:nvPr/>
          </p:nvCxnSpPr>
          <p:spPr>
            <a:xfrm>
              <a:off x="10968112" y="4769387"/>
              <a:ext cx="474575" cy="326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ZoneTexte 300">
              <a:extLst>
                <a:ext uri="{FF2B5EF4-FFF2-40B4-BE49-F238E27FC236}">
                  <a16:creationId xmlns:a16="http://schemas.microsoft.com/office/drawing/2014/main" id="{33E5B135-D438-6B40-2CE3-E63DFCC81088}"/>
                </a:ext>
              </a:extLst>
            </p:cNvPr>
            <p:cNvSpPr txBox="1"/>
            <p:nvPr/>
          </p:nvSpPr>
          <p:spPr>
            <a:xfrm>
              <a:off x="12935543" y="4960706"/>
              <a:ext cx="10247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R1 Capture (O)</a:t>
              </a:r>
            </a:p>
          </p:txBody>
        </p:sp>
        <p:cxnSp>
          <p:nvCxnSpPr>
            <p:cNvPr id="302" name="Connecteur droit avec flèche 301">
              <a:extLst>
                <a:ext uri="{FF2B5EF4-FFF2-40B4-BE49-F238E27FC236}">
                  <a16:creationId xmlns:a16="http://schemas.microsoft.com/office/drawing/2014/main" id="{36645B37-B7E5-6116-0110-1D126A2E01A9}"/>
                </a:ext>
              </a:extLst>
            </p:cNvPr>
            <p:cNvCxnSpPr>
              <a:cxnSpLocks/>
              <a:stCxn id="301" idx="1"/>
              <a:endCxn id="267" idx="2"/>
            </p:cNvCxnSpPr>
            <p:nvPr/>
          </p:nvCxnSpPr>
          <p:spPr>
            <a:xfrm flipH="1">
              <a:off x="12553656" y="5091511"/>
              <a:ext cx="381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AA839F16-9573-BB20-6A85-CF3C172284EE}"/>
              </a:ext>
            </a:extLst>
          </p:cNvPr>
          <p:cNvCxnSpPr>
            <a:cxnSpLocks/>
          </p:cNvCxnSpPr>
          <p:nvPr/>
        </p:nvCxnSpPr>
        <p:spPr>
          <a:xfrm flipH="1">
            <a:off x="2828532" y="2569394"/>
            <a:ext cx="59034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31AAB491-9581-A418-E6A7-24B2E14B7471}"/>
              </a:ext>
            </a:extLst>
          </p:cNvPr>
          <p:cNvCxnSpPr>
            <a:cxnSpLocks/>
          </p:cNvCxnSpPr>
          <p:nvPr/>
        </p:nvCxnSpPr>
        <p:spPr>
          <a:xfrm flipV="1">
            <a:off x="8725939" y="2803226"/>
            <a:ext cx="0" cy="19644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682218E4-44AE-1982-378E-8CB78B919CD8}"/>
              </a:ext>
            </a:extLst>
          </p:cNvPr>
          <p:cNvCxnSpPr>
            <a:cxnSpLocks/>
          </p:cNvCxnSpPr>
          <p:nvPr/>
        </p:nvCxnSpPr>
        <p:spPr>
          <a:xfrm flipH="1">
            <a:off x="5792055" y="4767710"/>
            <a:ext cx="29338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onnecteur droit 283">
            <a:extLst>
              <a:ext uri="{FF2B5EF4-FFF2-40B4-BE49-F238E27FC236}">
                <a16:creationId xmlns:a16="http://schemas.microsoft.com/office/drawing/2014/main" id="{DA8A0CF3-6C24-4EBE-74A2-69DF155372B4}"/>
              </a:ext>
            </a:extLst>
          </p:cNvPr>
          <p:cNvCxnSpPr>
            <a:cxnSpLocks/>
          </p:cNvCxnSpPr>
          <p:nvPr/>
        </p:nvCxnSpPr>
        <p:spPr>
          <a:xfrm>
            <a:off x="5792055" y="4585515"/>
            <a:ext cx="0" cy="1821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8A57E88F-E10E-BCA4-7DA0-C90D2F95F668}"/>
              </a:ext>
            </a:extLst>
          </p:cNvPr>
          <p:cNvCxnSpPr>
            <a:cxnSpLocks/>
          </p:cNvCxnSpPr>
          <p:nvPr/>
        </p:nvCxnSpPr>
        <p:spPr>
          <a:xfrm>
            <a:off x="5789488" y="4585515"/>
            <a:ext cx="363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F789F965-ACDD-E089-5DC6-D9C22762E6E8}"/>
              </a:ext>
            </a:extLst>
          </p:cNvPr>
          <p:cNvSpPr txBox="1"/>
          <p:nvPr/>
        </p:nvSpPr>
        <p:spPr>
          <a:xfrm>
            <a:off x="1102355" y="2670134"/>
            <a:ext cx="545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Arial Black" panose="020B0A04020102020204" pitchFamily="34" charset="0"/>
              </a:rPr>
              <a:t>WD2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9A67062-558A-D427-8C67-EA866363E60F}"/>
              </a:ext>
            </a:extLst>
          </p:cNvPr>
          <p:cNvGrpSpPr/>
          <p:nvPr/>
        </p:nvGrpSpPr>
        <p:grpSpPr>
          <a:xfrm>
            <a:off x="1082846" y="2886334"/>
            <a:ext cx="7962032" cy="2321467"/>
            <a:chOff x="1082846" y="2886334"/>
            <a:chExt cx="7962032" cy="2321467"/>
          </a:xfrm>
        </p:grpSpPr>
        <p:cxnSp>
          <p:nvCxnSpPr>
            <p:cNvPr id="261" name="Connecteur droit avec flèche 260">
              <a:extLst>
                <a:ext uri="{FF2B5EF4-FFF2-40B4-BE49-F238E27FC236}">
                  <a16:creationId xmlns:a16="http://schemas.microsoft.com/office/drawing/2014/main" id="{4004881D-994A-D39A-D536-F77823C879E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846" y="2897374"/>
              <a:ext cx="5401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7F1B61F1-87BE-D15F-CBD6-BAF9274DFEF5}"/>
                </a:ext>
              </a:extLst>
            </p:cNvPr>
            <p:cNvGrpSpPr/>
            <p:nvPr/>
          </p:nvGrpSpPr>
          <p:grpSpPr>
            <a:xfrm>
              <a:off x="1082846" y="2886334"/>
              <a:ext cx="7962032" cy="2321467"/>
              <a:chOff x="1245214" y="3516880"/>
              <a:chExt cx="5578029" cy="2410756"/>
            </a:xfrm>
          </p:grpSpPr>
          <p:cxnSp>
            <p:nvCxnSpPr>
              <p:cNvPr id="326" name="Connecteur droit 325">
                <a:extLst>
                  <a:ext uri="{FF2B5EF4-FFF2-40B4-BE49-F238E27FC236}">
                    <a16:creationId xmlns:a16="http://schemas.microsoft.com/office/drawing/2014/main" id="{E1ECC263-27EE-0DBC-633E-D2A68020D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243" y="3760583"/>
                <a:ext cx="0" cy="216031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FA792C55-3301-6ED8-FE99-0422FC457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214" y="5920902"/>
                <a:ext cx="557802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02130E1A-4649-E170-1CC5-9E3FBF28E3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214" y="3516880"/>
                <a:ext cx="0" cy="24107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1" name="Connecteur droit 330">
            <a:extLst>
              <a:ext uri="{FF2B5EF4-FFF2-40B4-BE49-F238E27FC236}">
                <a16:creationId xmlns:a16="http://schemas.microsoft.com/office/drawing/2014/main" id="{085FD568-E9D4-7C8E-1A9D-43D0EA1E20B7}"/>
              </a:ext>
            </a:extLst>
          </p:cNvPr>
          <p:cNvCxnSpPr>
            <a:cxnSpLocks/>
          </p:cNvCxnSpPr>
          <p:nvPr/>
        </p:nvCxnSpPr>
        <p:spPr>
          <a:xfrm>
            <a:off x="893520" y="2598839"/>
            <a:ext cx="0" cy="41448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F6EF73CC-7604-58F8-BFB0-8401BA0A985F}"/>
              </a:ext>
            </a:extLst>
          </p:cNvPr>
          <p:cNvCxnSpPr>
            <a:cxnSpLocks/>
            <a:endCxn id="355" idx="2"/>
          </p:cNvCxnSpPr>
          <p:nvPr/>
        </p:nvCxnSpPr>
        <p:spPr>
          <a:xfrm flipV="1">
            <a:off x="11098151" y="668876"/>
            <a:ext cx="0" cy="151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ZoneTexte 354">
            <a:extLst>
              <a:ext uri="{FF2B5EF4-FFF2-40B4-BE49-F238E27FC236}">
                <a16:creationId xmlns:a16="http://schemas.microsoft.com/office/drawing/2014/main" id="{73D24F04-B343-6C22-04B1-E5FF190F2BFE}"/>
              </a:ext>
            </a:extLst>
          </p:cNvPr>
          <p:cNvSpPr txBox="1"/>
          <p:nvPr/>
        </p:nvSpPr>
        <p:spPr>
          <a:xfrm>
            <a:off x="10718820" y="407266"/>
            <a:ext cx="75866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ALU flags</a:t>
            </a:r>
          </a:p>
        </p:txBody>
      </p: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6FCF6467-C416-9481-866B-056C085503DA}"/>
              </a:ext>
            </a:extLst>
          </p:cNvPr>
          <p:cNvCxnSpPr>
            <a:cxnSpLocks/>
            <a:stCxn id="179" idx="0"/>
            <a:endCxn id="234" idx="2"/>
          </p:cNvCxnSpPr>
          <p:nvPr/>
        </p:nvCxnSpPr>
        <p:spPr>
          <a:xfrm flipV="1">
            <a:off x="684684" y="3111228"/>
            <a:ext cx="2866" cy="24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>
            <a:extLst>
              <a:ext uri="{FF2B5EF4-FFF2-40B4-BE49-F238E27FC236}">
                <a16:creationId xmlns:a16="http://schemas.microsoft.com/office/drawing/2014/main" id="{05A13D12-C519-0290-EF1A-B7A9F2ED42F9}"/>
              </a:ext>
            </a:extLst>
          </p:cNvPr>
          <p:cNvSpPr txBox="1"/>
          <p:nvPr/>
        </p:nvSpPr>
        <p:spPr>
          <a:xfrm>
            <a:off x="323654" y="3357147"/>
            <a:ext cx="7220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PC count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1911C9-62A8-9399-7D72-F1C5317919E9}"/>
              </a:ext>
            </a:extLst>
          </p:cNvPr>
          <p:cNvSpPr/>
          <p:nvPr/>
        </p:nvSpPr>
        <p:spPr>
          <a:xfrm>
            <a:off x="8453883" y="2275401"/>
            <a:ext cx="242043" cy="11818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25EB3673-7D9A-3F0D-0435-523DAA8FCDE6}"/>
              </a:ext>
            </a:extLst>
          </p:cNvPr>
          <p:cNvCxnSpPr>
            <a:cxnSpLocks/>
            <a:stCxn id="182" idx="2"/>
            <a:endCxn id="180" idx="0"/>
          </p:cNvCxnSpPr>
          <p:nvPr/>
        </p:nvCxnSpPr>
        <p:spPr>
          <a:xfrm flipH="1">
            <a:off x="8574905" y="1145909"/>
            <a:ext cx="748" cy="112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ZoneTexte 181">
            <a:extLst>
              <a:ext uri="{FF2B5EF4-FFF2-40B4-BE49-F238E27FC236}">
                <a16:creationId xmlns:a16="http://schemas.microsoft.com/office/drawing/2014/main" id="{07E4C551-52A7-FC6F-ACAA-995406B7F0D3}"/>
              </a:ext>
            </a:extLst>
          </p:cNvPr>
          <p:cNvSpPr txBox="1"/>
          <p:nvPr/>
        </p:nvSpPr>
        <p:spPr>
          <a:xfrm>
            <a:off x="8213530" y="715022"/>
            <a:ext cx="72424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DD2B80"/>
                </a:solidFill>
                <a:latin typeface="Arial Narrow" panose="020B0606020202030204" pitchFamily="34" charset="0"/>
              </a:rPr>
              <a:t>REG</a:t>
            </a:r>
          </a:p>
          <a:p>
            <a:pPr algn="ctr"/>
            <a:r>
              <a:rPr lang="fr-FR" sz="1100" b="1" dirty="0">
                <a:solidFill>
                  <a:srgbClr val="DD2B80"/>
                </a:solidFill>
                <a:latin typeface="Arial Narrow" panose="020B0606020202030204" pitchFamily="34" charset="0"/>
              </a:rPr>
              <a:t>Capture</a:t>
            </a:r>
          </a:p>
        </p:txBody>
      </p:sp>
      <p:cxnSp>
        <p:nvCxnSpPr>
          <p:cNvPr id="192" name="Connecteur droit avec flèche 191">
            <a:extLst>
              <a:ext uri="{FF2B5EF4-FFF2-40B4-BE49-F238E27FC236}">
                <a16:creationId xmlns:a16="http://schemas.microsoft.com/office/drawing/2014/main" id="{5FEDB19D-1173-AF03-2E36-EEBB3A9A4E0B}"/>
              </a:ext>
            </a:extLst>
          </p:cNvPr>
          <p:cNvCxnSpPr>
            <a:cxnSpLocks/>
            <a:stCxn id="197" idx="2"/>
          </p:cNvCxnSpPr>
          <p:nvPr/>
        </p:nvCxnSpPr>
        <p:spPr>
          <a:xfrm>
            <a:off x="10406399" y="803337"/>
            <a:ext cx="0" cy="61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>
            <a:extLst>
              <a:ext uri="{FF2B5EF4-FFF2-40B4-BE49-F238E27FC236}">
                <a16:creationId xmlns:a16="http://schemas.microsoft.com/office/drawing/2014/main" id="{E16BEE4F-6BA0-C540-B1A2-38827410D2D2}"/>
              </a:ext>
            </a:extLst>
          </p:cNvPr>
          <p:cNvSpPr txBox="1"/>
          <p:nvPr/>
        </p:nvSpPr>
        <p:spPr>
          <a:xfrm>
            <a:off x="10027068" y="372450"/>
            <a:ext cx="75866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Update flags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74BB67A-9575-2F45-3078-C390551BA1A9}"/>
              </a:ext>
            </a:extLst>
          </p:cNvPr>
          <p:cNvGrpSpPr/>
          <p:nvPr/>
        </p:nvGrpSpPr>
        <p:grpSpPr>
          <a:xfrm>
            <a:off x="3409328" y="5153993"/>
            <a:ext cx="5964888" cy="1460108"/>
            <a:chOff x="2956576" y="5059502"/>
            <a:chExt cx="5964888" cy="1460108"/>
          </a:xfrm>
        </p:grpSpPr>
        <p:sp>
          <p:nvSpPr>
            <p:cNvPr id="157" name="Organigramme : Opération manuelle 156">
              <a:extLst>
                <a:ext uri="{FF2B5EF4-FFF2-40B4-BE49-F238E27FC236}">
                  <a16:creationId xmlns:a16="http://schemas.microsoft.com/office/drawing/2014/main" id="{898427C6-86ED-C7C2-6A57-0E55DB771BB6}"/>
                </a:ext>
              </a:extLst>
            </p:cNvPr>
            <p:cNvSpPr/>
            <p:nvPr/>
          </p:nvSpPr>
          <p:spPr>
            <a:xfrm rot="16200000">
              <a:off x="7678185" y="5767990"/>
              <a:ext cx="1190007" cy="313233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8BD4B93A-4AC1-026E-A1F4-435CF9251EFF}"/>
                </a:ext>
              </a:extLst>
            </p:cNvPr>
            <p:cNvGrpSpPr/>
            <p:nvPr/>
          </p:nvGrpSpPr>
          <p:grpSpPr>
            <a:xfrm>
              <a:off x="2956576" y="5583643"/>
              <a:ext cx="5159994" cy="359770"/>
              <a:chOff x="2956576" y="5530947"/>
              <a:chExt cx="5159994" cy="359770"/>
            </a:xfrm>
          </p:grpSpPr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59852AA5-2B7F-0EFC-553D-781DCD690C74}"/>
                  </a:ext>
                </a:extLst>
              </p:cNvPr>
              <p:cNvSpPr txBox="1"/>
              <p:nvPr/>
            </p:nvSpPr>
            <p:spPr>
              <a:xfrm>
                <a:off x="4918721" y="5584250"/>
                <a:ext cx="2475789" cy="30646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Sign-extend</a:t>
                </a:r>
                <a:r>
                  <a:rPr lang="fr-FR" sz="1200" dirty="0">
                    <a:solidFill>
                      <a:schemeClr val="tx1"/>
                    </a:solidFill>
                  </a:rPr>
                  <a:t> 4 </a:t>
                </a:r>
                <a:r>
                  <a:rPr lang="fr-FR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fr-FR" sz="1200" dirty="0">
                    <a:solidFill>
                      <a:schemeClr val="tx1"/>
                    </a:solidFill>
                  </a:rPr>
                  <a:t> 16 </a:t>
                </a:r>
              </a:p>
            </p:txBody>
          </p:sp>
          <p:grpSp>
            <p:nvGrpSpPr>
              <p:cNvPr id="162" name="Groupe 161">
                <a:extLst>
                  <a:ext uri="{FF2B5EF4-FFF2-40B4-BE49-F238E27FC236}">
                    <a16:creationId xmlns:a16="http://schemas.microsoft.com/office/drawing/2014/main" id="{F2119C1D-5301-0B8C-AA65-0CF451BDDE3D}"/>
                  </a:ext>
                </a:extLst>
              </p:cNvPr>
              <p:cNvGrpSpPr/>
              <p:nvPr/>
            </p:nvGrpSpPr>
            <p:grpSpPr>
              <a:xfrm>
                <a:off x="2956576" y="5530947"/>
                <a:ext cx="1962146" cy="261610"/>
                <a:chOff x="2906317" y="5972098"/>
                <a:chExt cx="1968468" cy="244868"/>
              </a:xfrm>
            </p:grpSpPr>
            <p:cxnSp>
              <p:nvCxnSpPr>
                <p:cNvPr id="166" name="Connecteur droit avec flèche 165">
                  <a:extLst>
                    <a:ext uri="{FF2B5EF4-FFF2-40B4-BE49-F238E27FC236}">
                      <a16:creationId xmlns:a16="http://schemas.microsoft.com/office/drawing/2014/main" id="{A80D2AB9-6191-72B1-8453-E261D69941AA}"/>
                    </a:ext>
                  </a:extLst>
                </p:cNvPr>
                <p:cNvCxnSpPr>
                  <a:cxnSpLocks/>
                  <a:endCxn id="161" idx="1"/>
                </p:cNvCxnSpPr>
                <p:nvPr/>
              </p:nvCxnSpPr>
              <p:spPr>
                <a:xfrm>
                  <a:off x="2986120" y="6197244"/>
                  <a:ext cx="1888665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B6EE817C-36DE-80A3-3447-530B324B3A71}"/>
                    </a:ext>
                  </a:extLst>
                </p:cNvPr>
                <p:cNvSpPr txBox="1"/>
                <p:nvPr/>
              </p:nvSpPr>
              <p:spPr>
                <a:xfrm>
                  <a:off x="2906317" y="5972098"/>
                  <a:ext cx="1023191" cy="244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Segoe Print" panose="02000600000000000000" pitchFamily="2" charset="0"/>
                    </a:rPr>
                    <a:t>Inst</a:t>
                  </a:r>
                  <a:r>
                    <a:rPr lang="fr-FR" sz="1100" b="1" dirty="0">
                      <a:latin typeface="Segoe Print" panose="02000600000000000000" pitchFamily="2" charset="0"/>
                    </a:rPr>
                    <a:t> [11:8]</a:t>
                  </a:r>
                </a:p>
              </p:txBody>
            </p:sp>
          </p:grpSp>
          <p:cxnSp>
            <p:nvCxnSpPr>
              <p:cNvPr id="164" name="Connecteur droit avec flèche 163">
                <a:extLst>
                  <a:ext uri="{FF2B5EF4-FFF2-40B4-BE49-F238E27FC236}">
                    <a16:creationId xmlns:a16="http://schemas.microsoft.com/office/drawing/2014/main" id="{E65893F7-60AC-75BF-85A5-2178E789A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510" y="5737482"/>
                <a:ext cx="72206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00555951-83C2-43FB-C503-16EDEB64DF46}"/>
                </a:ext>
              </a:extLst>
            </p:cNvPr>
            <p:cNvGrpSpPr/>
            <p:nvPr/>
          </p:nvGrpSpPr>
          <p:grpSpPr>
            <a:xfrm>
              <a:off x="2990737" y="5208966"/>
              <a:ext cx="5125833" cy="319039"/>
              <a:chOff x="2990737" y="6001938"/>
              <a:chExt cx="5125833" cy="319039"/>
            </a:xfrm>
          </p:grpSpPr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163CF4AB-7590-CA33-9EB2-804CCCF78E09}"/>
                  </a:ext>
                </a:extLst>
              </p:cNvPr>
              <p:cNvSpPr txBox="1"/>
              <p:nvPr/>
            </p:nvSpPr>
            <p:spPr>
              <a:xfrm>
                <a:off x="4918721" y="6014510"/>
                <a:ext cx="2475789" cy="30646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Sign-extend</a:t>
                </a:r>
                <a:r>
                  <a:rPr lang="fr-FR" sz="1200" dirty="0">
                    <a:solidFill>
                      <a:schemeClr val="tx1"/>
                    </a:solidFill>
                  </a:rPr>
                  <a:t> 11 </a:t>
                </a:r>
                <a:r>
                  <a:rPr lang="fr-FR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fr-FR" sz="1200" dirty="0">
                    <a:solidFill>
                      <a:schemeClr val="tx1"/>
                    </a:solidFill>
                  </a:rPr>
                  <a:t> 16 </a:t>
                </a:r>
              </a:p>
            </p:txBody>
          </p: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81F829F4-87F1-317A-86C2-779B3047D90D}"/>
                  </a:ext>
                </a:extLst>
              </p:cNvPr>
              <p:cNvGrpSpPr/>
              <p:nvPr/>
            </p:nvGrpSpPr>
            <p:grpSpPr>
              <a:xfrm>
                <a:off x="2990737" y="6001938"/>
                <a:ext cx="1951416" cy="265000"/>
                <a:chOff x="2940105" y="5902744"/>
                <a:chExt cx="1978616" cy="265000"/>
              </a:xfrm>
            </p:grpSpPr>
            <p:cxnSp>
              <p:nvCxnSpPr>
                <p:cNvPr id="175" name="Connecteur droit avec flèche 174">
                  <a:extLst>
                    <a:ext uri="{FF2B5EF4-FFF2-40B4-BE49-F238E27FC236}">
                      <a16:creationId xmlns:a16="http://schemas.microsoft.com/office/drawing/2014/main" id="{B22FCB4F-36BD-8CBA-C0C4-2A0B47CD43B8}"/>
                    </a:ext>
                  </a:extLst>
                </p:cNvPr>
                <p:cNvCxnSpPr>
                  <a:cxnSpLocks/>
                  <a:endCxn id="172" idx="1"/>
                </p:cNvCxnSpPr>
                <p:nvPr/>
              </p:nvCxnSpPr>
              <p:spPr>
                <a:xfrm>
                  <a:off x="2986121" y="6167744"/>
                  <a:ext cx="1932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28E1F2C0-3126-BB18-D7B6-D6458EE5069F}"/>
                    </a:ext>
                  </a:extLst>
                </p:cNvPr>
                <p:cNvSpPr txBox="1"/>
                <p:nvPr/>
              </p:nvSpPr>
              <p:spPr>
                <a:xfrm>
                  <a:off x="2940105" y="5902744"/>
                  <a:ext cx="12038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Segoe Print" panose="02000600000000000000" pitchFamily="2" charset="0"/>
                    </a:rPr>
                    <a:t>Inst</a:t>
                  </a:r>
                  <a:r>
                    <a:rPr lang="fr-FR" sz="1100" b="1" dirty="0">
                      <a:latin typeface="Segoe Print" panose="02000600000000000000" pitchFamily="2" charset="0"/>
                    </a:rPr>
                    <a:t> [10:0]</a:t>
                  </a:r>
                </a:p>
              </p:txBody>
            </p:sp>
          </p:grpSp>
          <p:cxnSp>
            <p:nvCxnSpPr>
              <p:cNvPr id="174" name="Connecteur droit avec flèche 173">
                <a:extLst>
                  <a:ext uri="{FF2B5EF4-FFF2-40B4-BE49-F238E27FC236}">
                    <a16:creationId xmlns:a16="http://schemas.microsoft.com/office/drawing/2014/main" id="{C177A52B-E51E-220A-1DF3-4AE1013EB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510" y="6167743"/>
                <a:ext cx="72206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47D839A4-287F-A28A-8078-EDC4D3F9F27A}"/>
                </a:ext>
              </a:extLst>
            </p:cNvPr>
            <p:cNvGrpSpPr/>
            <p:nvPr/>
          </p:nvGrpSpPr>
          <p:grpSpPr>
            <a:xfrm>
              <a:off x="2966123" y="5986571"/>
              <a:ext cx="5150447" cy="355977"/>
              <a:chOff x="2966123" y="5534740"/>
              <a:chExt cx="5150447" cy="355977"/>
            </a:xfrm>
          </p:grpSpPr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1882C52E-DB59-330D-25B9-E50AC50B72DD}"/>
                  </a:ext>
                </a:extLst>
              </p:cNvPr>
              <p:cNvSpPr txBox="1"/>
              <p:nvPr/>
            </p:nvSpPr>
            <p:spPr>
              <a:xfrm>
                <a:off x="4918721" y="5584250"/>
                <a:ext cx="2475789" cy="30646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Sign-extend</a:t>
                </a:r>
                <a:r>
                  <a:rPr lang="fr-FR" sz="1200" dirty="0">
                    <a:solidFill>
                      <a:schemeClr val="tx1"/>
                    </a:solidFill>
                  </a:rPr>
                  <a:t> 7 </a:t>
                </a:r>
                <a:r>
                  <a:rPr lang="fr-FR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fr-FR" sz="1200" dirty="0">
                    <a:solidFill>
                      <a:schemeClr val="tx1"/>
                    </a:solidFill>
                  </a:rPr>
                  <a:t> 16 </a:t>
                </a:r>
              </a:p>
            </p:txBody>
          </p:sp>
          <p:grpSp>
            <p:nvGrpSpPr>
              <p:cNvPr id="187" name="Groupe 186">
                <a:extLst>
                  <a:ext uri="{FF2B5EF4-FFF2-40B4-BE49-F238E27FC236}">
                    <a16:creationId xmlns:a16="http://schemas.microsoft.com/office/drawing/2014/main" id="{73D7630E-CD4B-7616-C0D4-B7A116B616EC}"/>
                  </a:ext>
                </a:extLst>
              </p:cNvPr>
              <p:cNvGrpSpPr/>
              <p:nvPr/>
            </p:nvGrpSpPr>
            <p:grpSpPr>
              <a:xfrm>
                <a:off x="2966123" y="5534740"/>
                <a:ext cx="1952597" cy="261610"/>
                <a:chOff x="2915896" y="5975649"/>
                <a:chExt cx="1958889" cy="244868"/>
              </a:xfrm>
            </p:grpSpPr>
            <p:cxnSp>
              <p:nvCxnSpPr>
                <p:cNvPr id="189" name="Connecteur droit avec flèche 188">
                  <a:extLst>
                    <a:ext uri="{FF2B5EF4-FFF2-40B4-BE49-F238E27FC236}">
                      <a16:creationId xmlns:a16="http://schemas.microsoft.com/office/drawing/2014/main" id="{B9A92364-F38D-5E72-DE94-6364B49E26AA}"/>
                    </a:ext>
                  </a:extLst>
                </p:cNvPr>
                <p:cNvCxnSpPr>
                  <a:cxnSpLocks/>
                  <a:endCxn id="184" idx="1"/>
                </p:cNvCxnSpPr>
                <p:nvPr/>
              </p:nvCxnSpPr>
              <p:spPr>
                <a:xfrm>
                  <a:off x="2986120" y="6197245"/>
                  <a:ext cx="1888665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90" name="ZoneTexte 189">
                  <a:extLst>
                    <a:ext uri="{FF2B5EF4-FFF2-40B4-BE49-F238E27FC236}">
                      <a16:creationId xmlns:a16="http://schemas.microsoft.com/office/drawing/2014/main" id="{1D3FE3FC-4262-87A8-51CC-7D408CF10300}"/>
                    </a:ext>
                  </a:extLst>
                </p:cNvPr>
                <p:cNvSpPr txBox="1"/>
                <p:nvPr/>
              </p:nvSpPr>
              <p:spPr>
                <a:xfrm>
                  <a:off x="2915896" y="5975649"/>
                  <a:ext cx="1023191" cy="244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Segoe Print" panose="02000600000000000000" pitchFamily="2" charset="0"/>
                    </a:rPr>
                    <a:t>Inst</a:t>
                  </a:r>
                  <a:r>
                    <a:rPr lang="fr-FR" sz="1100" b="1" dirty="0">
                      <a:latin typeface="Segoe Print" panose="02000600000000000000" pitchFamily="2" charset="0"/>
                    </a:rPr>
                    <a:t> [10:4]</a:t>
                  </a:r>
                </a:p>
              </p:txBody>
            </p:sp>
          </p:grpSp>
          <p:cxnSp>
            <p:nvCxnSpPr>
              <p:cNvPr id="188" name="Connecteur droit avec flèche 187">
                <a:extLst>
                  <a:ext uri="{FF2B5EF4-FFF2-40B4-BE49-F238E27FC236}">
                    <a16:creationId xmlns:a16="http://schemas.microsoft.com/office/drawing/2014/main" id="{759B017D-9327-87F4-5F0A-FFC18A35CC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510" y="5737482"/>
                <a:ext cx="72206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E249CCDE-DD6C-C032-FCD1-A574A4500EF6}"/>
                </a:ext>
              </a:extLst>
            </p:cNvPr>
            <p:cNvGrpSpPr/>
            <p:nvPr/>
          </p:nvGrpSpPr>
          <p:grpSpPr>
            <a:xfrm>
              <a:off x="7853593" y="5059502"/>
              <a:ext cx="1067871" cy="430887"/>
              <a:chOff x="7921924" y="5476046"/>
              <a:chExt cx="893971" cy="417336"/>
            </a:xfrm>
          </p:grpSpPr>
          <p:cxnSp>
            <p:nvCxnSpPr>
              <p:cNvPr id="193" name="Connecteur droit avec flèche 192">
                <a:extLst>
                  <a:ext uri="{FF2B5EF4-FFF2-40B4-BE49-F238E27FC236}">
                    <a16:creationId xmlns:a16="http://schemas.microsoft.com/office/drawing/2014/main" id="{B909905E-6C9D-10C1-9CCC-1CCF25B6F325}"/>
                  </a:ext>
                </a:extLst>
              </p:cNvPr>
              <p:cNvCxnSpPr>
                <a:cxnSpLocks/>
                <a:stCxn id="194" idx="2"/>
                <a:endCxn id="157" idx="3"/>
              </p:cNvCxnSpPr>
              <p:nvPr/>
            </p:nvCxnSpPr>
            <p:spPr>
              <a:xfrm flipH="1" flipV="1">
                <a:off x="8273190" y="5852911"/>
                <a:ext cx="95720" cy="404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ZoneTexte 193">
                <a:extLst>
                  <a:ext uri="{FF2B5EF4-FFF2-40B4-BE49-F238E27FC236}">
                    <a16:creationId xmlns:a16="http://schemas.microsoft.com/office/drawing/2014/main" id="{03DBB855-6742-F068-30B3-195BB89ED2A0}"/>
                  </a:ext>
                </a:extLst>
              </p:cNvPr>
              <p:cNvSpPr txBox="1"/>
              <p:nvPr/>
            </p:nvSpPr>
            <p:spPr>
              <a:xfrm>
                <a:off x="7921924" y="5476046"/>
                <a:ext cx="893971" cy="417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R0 or R1w or R2w or i2</a:t>
                </a:r>
              </a:p>
            </p:txBody>
          </p:sp>
        </p:grp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9F90374-E190-E94B-52DD-779915B6C8CE}"/>
              </a:ext>
            </a:extLst>
          </p:cNvPr>
          <p:cNvGrpSpPr/>
          <p:nvPr/>
        </p:nvGrpSpPr>
        <p:grpSpPr>
          <a:xfrm flipV="1">
            <a:off x="2292193" y="2612029"/>
            <a:ext cx="3862034" cy="1611242"/>
            <a:chOff x="4985840" y="4805210"/>
            <a:chExt cx="339486" cy="1751233"/>
          </a:xfrm>
        </p:grpSpPr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5EC84C74-A2E5-F292-490A-24E6B223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40" y="4805210"/>
              <a:ext cx="0" cy="17512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necteur droit avec flèche 280">
              <a:extLst>
                <a:ext uri="{FF2B5EF4-FFF2-40B4-BE49-F238E27FC236}">
                  <a16:creationId xmlns:a16="http://schemas.microsoft.com/office/drawing/2014/main" id="{B5FFCAB9-3B67-20A7-7734-8067DDEC8A2D}"/>
                </a:ext>
              </a:extLst>
            </p:cNvPr>
            <p:cNvCxnSpPr/>
            <p:nvPr/>
          </p:nvCxnSpPr>
          <p:spPr>
            <a:xfrm>
              <a:off x="4985840" y="4805210"/>
              <a:ext cx="33948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E8C8F8B-EFE2-3131-9852-1A245F45A5AD}"/>
              </a:ext>
            </a:extLst>
          </p:cNvPr>
          <p:cNvGrpSpPr/>
          <p:nvPr/>
        </p:nvGrpSpPr>
        <p:grpSpPr>
          <a:xfrm>
            <a:off x="2473562" y="2318336"/>
            <a:ext cx="6095760" cy="4254295"/>
            <a:chOff x="2132190" y="4199101"/>
            <a:chExt cx="6437132" cy="2373529"/>
          </a:xfrm>
        </p:grpSpPr>
        <p:cxnSp>
          <p:nvCxnSpPr>
            <p:cNvPr id="183" name="Connecteur droit avec flèche 182">
              <a:extLst>
                <a:ext uri="{FF2B5EF4-FFF2-40B4-BE49-F238E27FC236}">
                  <a16:creationId xmlns:a16="http://schemas.microsoft.com/office/drawing/2014/main" id="{1CC2E614-7869-E25E-5A4B-BC950CAE478F}"/>
                </a:ext>
              </a:extLst>
            </p:cNvPr>
            <p:cNvCxnSpPr>
              <a:cxnSpLocks/>
            </p:cNvCxnSpPr>
            <p:nvPr/>
          </p:nvCxnSpPr>
          <p:spPr>
            <a:xfrm>
              <a:off x="2132190" y="6572630"/>
              <a:ext cx="64371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B801262-1412-B4A1-B2C6-E17823ADAA36}"/>
                </a:ext>
              </a:extLst>
            </p:cNvPr>
            <p:cNvCxnSpPr/>
            <p:nvPr/>
          </p:nvCxnSpPr>
          <p:spPr>
            <a:xfrm>
              <a:off x="2132190" y="4199101"/>
              <a:ext cx="0" cy="23735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7178875-C133-9700-1865-3630BC59AE63}"/>
              </a:ext>
            </a:extLst>
          </p:cNvPr>
          <p:cNvGrpSpPr/>
          <p:nvPr/>
        </p:nvGrpSpPr>
        <p:grpSpPr>
          <a:xfrm>
            <a:off x="8882557" y="3209473"/>
            <a:ext cx="827517" cy="2800585"/>
            <a:chOff x="8882557" y="3209473"/>
            <a:chExt cx="827517" cy="2800585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36925447-7B0E-573F-5BF5-24258D68FF7F}"/>
                </a:ext>
              </a:extLst>
            </p:cNvPr>
            <p:cNvGrpSpPr/>
            <p:nvPr/>
          </p:nvGrpSpPr>
          <p:grpSpPr>
            <a:xfrm>
              <a:off x="8882557" y="3457174"/>
              <a:ext cx="787705" cy="2552884"/>
              <a:chOff x="8732736" y="3477048"/>
              <a:chExt cx="787705" cy="2552884"/>
            </a:xfrm>
          </p:grpSpPr>
          <p:cxnSp>
            <p:nvCxnSpPr>
              <p:cNvPr id="141" name="Connecteur droit avec flèche 140">
                <a:extLst>
                  <a:ext uri="{FF2B5EF4-FFF2-40B4-BE49-F238E27FC236}">
                    <a16:creationId xmlns:a16="http://schemas.microsoft.com/office/drawing/2014/main" id="{F2CBED90-3D40-CF7B-F28B-3099B3F49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6060" y="3480180"/>
                <a:ext cx="39438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3B87D85E-63A5-B2F4-1B65-446265170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6060" y="3477048"/>
                <a:ext cx="0" cy="255288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CE0A3034-7C7B-1175-C8DA-52E43E3A6C23}"/>
                  </a:ext>
                </a:extLst>
              </p:cNvPr>
              <p:cNvCxnSpPr>
                <a:cxnSpLocks/>
                <a:endCxn id="157" idx="2"/>
              </p:cNvCxnSpPr>
              <p:nvPr/>
            </p:nvCxnSpPr>
            <p:spPr>
              <a:xfrm flipH="1">
                <a:off x="8732736" y="6029932"/>
                <a:ext cx="39332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EFBF839-46BE-F355-2D16-7C3EC2A2D736}"/>
                </a:ext>
              </a:extLst>
            </p:cNvPr>
            <p:cNvGrpSpPr/>
            <p:nvPr/>
          </p:nvGrpSpPr>
          <p:grpSpPr>
            <a:xfrm>
              <a:off x="9276522" y="3209473"/>
              <a:ext cx="433552" cy="430049"/>
              <a:chOff x="9276522" y="3209473"/>
              <a:chExt cx="433552" cy="430049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7D43C57-596F-BBA5-DA68-3991DAFF571B}"/>
                  </a:ext>
                </a:extLst>
              </p:cNvPr>
              <p:cNvSpPr/>
              <p:nvPr/>
            </p:nvSpPr>
            <p:spPr>
              <a:xfrm>
                <a:off x="9352049" y="3211667"/>
                <a:ext cx="242043" cy="42785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93D674D5-FD6E-CA7A-D398-FF054D6002A9}"/>
                  </a:ext>
                </a:extLst>
              </p:cNvPr>
              <p:cNvSpPr txBox="1"/>
              <p:nvPr/>
            </p:nvSpPr>
            <p:spPr>
              <a:xfrm>
                <a:off x="9276522" y="3209473"/>
                <a:ext cx="4335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solidFill>
                      <a:schemeClr val="accent2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SE</a:t>
                </a:r>
              </a:p>
            </p:txBody>
          </p:sp>
        </p:grpSp>
      </p:grpSp>
      <p:cxnSp>
        <p:nvCxnSpPr>
          <p:cNvPr id="219" name="Connecteur droit avec flèche 218">
            <a:extLst>
              <a:ext uri="{FF2B5EF4-FFF2-40B4-BE49-F238E27FC236}">
                <a16:creationId xmlns:a16="http://schemas.microsoft.com/office/drawing/2014/main" id="{724A2CA6-CA8C-FA7F-B569-DB7655B89E82}"/>
              </a:ext>
            </a:extLst>
          </p:cNvPr>
          <p:cNvCxnSpPr>
            <a:cxnSpLocks/>
            <a:stCxn id="182" idx="2"/>
            <a:endCxn id="218" idx="0"/>
          </p:cNvCxnSpPr>
          <p:nvPr/>
        </p:nvCxnSpPr>
        <p:spPr>
          <a:xfrm>
            <a:off x="8575653" y="1145909"/>
            <a:ext cx="917645" cy="206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D99A229-037F-2DF4-6280-A8CFF88B1522}"/>
              </a:ext>
            </a:extLst>
          </p:cNvPr>
          <p:cNvSpPr/>
          <p:nvPr/>
        </p:nvSpPr>
        <p:spPr>
          <a:xfrm>
            <a:off x="11410572" y="2179523"/>
            <a:ext cx="275590" cy="4645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768441B6-82CC-8714-1C72-86563C580AC3}"/>
              </a:ext>
            </a:extLst>
          </p:cNvPr>
          <p:cNvSpPr txBox="1"/>
          <p:nvPr/>
        </p:nvSpPr>
        <p:spPr>
          <a:xfrm>
            <a:off x="11330414" y="2228612"/>
            <a:ext cx="433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res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F839C412-DF75-77A2-FC15-F2D2602ABA2D}"/>
              </a:ext>
            </a:extLst>
          </p:cNvPr>
          <p:cNvCxnSpPr>
            <a:cxnSpLocks/>
            <a:stCxn id="221" idx="2"/>
            <a:endCxn id="209" idx="0"/>
          </p:cNvCxnSpPr>
          <p:nvPr/>
        </p:nvCxnSpPr>
        <p:spPr>
          <a:xfrm flipH="1">
            <a:off x="11548367" y="1708407"/>
            <a:ext cx="5059" cy="47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CB5EEFB9-C127-A510-C527-B42B37A805CE}"/>
              </a:ext>
            </a:extLst>
          </p:cNvPr>
          <p:cNvSpPr txBox="1"/>
          <p:nvPr/>
        </p:nvSpPr>
        <p:spPr>
          <a:xfrm>
            <a:off x="11174095" y="1277520"/>
            <a:ext cx="75866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DD2B80"/>
                </a:solidFill>
                <a:latin typeface="Arial Narrow" panose="020B0606020202030204" pitchFamily="34" charset="0"/>
              </a:rPr>
              <a:t>ALU Capture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C6A91518-0DE9-295D-B8C1-099844A98627}"/>
              </a:ext>
            </a:extLst>
          </p:cNvPr>
          <p:cNvGrpSpPr/>
          <p:nvPr/>
        </p:nvGrpSpPr>
        <p:grpSpPr>
          <a:xfrm>
            <a:off x="3409328" y="2654971"/>
            <a:ext cx="2206833" cy="430887"/>
            <a:chOff x="3242970" y="2857942"/>
            <a:chExt cx="2262039" cy="430887"/>
          </a:xfrm>
        </p:grpSpPr>
        <p:cxnSp>
          <p:nvCxnSpPr>
            <p:cNvPr id="226" name="Connecteur droit avec flèche 225">
              <a:extLst>
                <a:ext uri="{FF2B5EF4-FFF2-40B4-BE49-F238E27FC236}">
                  <a16:creationId xmlns:a16="http://schemas.microsoft.com/office/drawing/2014/main" id="{6A8CEAFB-3101-74C7-5FEF-E5CB762A2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625" y="3078320"/>
              <a:ext cx="215274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993DA9F1-7A5F-F320-40A4-6C75C2932EBF}"/>
                </a:ext>
              </a:extLst>
            </p:cNvPr>
            <p:cNvSpPr txBox="1"/>
            <p:nvPr/>
          </p:nvSpPr>
          <p:spPr>
            <a:xfrm>
              <a:off x="3242970" y="2857942"/>
              <a:ext cx="22620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>
                  <a:latin typeface="Segoe Print" panose="02000600000000000000" pitchFamily="2" charset="0"/>
                </a:rPr>
                <a:t>Inst</a:t>
              </a:r>
              <a:r>
                <a:rPr lang="fr-FR" sz="1100" b="1" dirty="0">
                  <a:latin typeface="Segoe Print" panose="02000600000000000000" pitchFamily="2" charset="0"/>
                </a:rPr>
                <a:t> [3:0] </a:t>
              </a:r>
            </a:p>
            <a:p>
              <a:r>
                <a:rPr lang="fr-FR" sz="1100" b="1" dirty="0">
                  <a:latin typeface="Segoe Print" panose="02000600000000000000" pitchFamily="2" charset="0"/>
                </a:rPr>
                <a:t>(Src2/Dst(R3)/Src1(R1w))</a:t>
              </a:r>
            </a:p>
          </p:txBody>
        </p:sp>
      </p:grpSp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2E52A33F-E171-AAEA-FE1D-347424F440BF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6228670" y="2409335"/>
            <a:ext cx="5918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4" name="Organigramme : Opération manuelle 253">
            <a:extLst>
              <a:ext uri="{FF2B5EF4-FFF2-40B4-BE49-F238E27FC236}">
                <a16:creationId xmlns:a16="http://schemas.microsoft.com/office/drawing/2014/main" id="{647A37B8-DA78-4B72-8EFF-E8932BCE8940}"/>
              </a:ext>
            </a:extLst>
          </p:cNvPr>
          <p:cNvSpPr/>
          <p:nvPr/>
        </p:nvSpPr>
        <p:spPr>
          <a:xfrm rot="16200000">
            <a:off x="5950561" y="2304781"/>
            <a:ext cx="347110" cy="20910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72B0C47A-9318-A14F-24E4-67C2125AE54F}"/>
              </a:ext>
            </a:extLst>
          </p:cNvPr>
          <p:cNvGrpSpPr/>
          <p:nvPr/>
        </p:nvGrpSpPr>
        <p:grpSpPr>
          <a:xfrm>
            <a:off x="5667703" y="1781683"/>
            <a:ext cx="907904" cy="488808"/>
            <a:chOff x="5482548" y="1725674"/>
            <a:chExt cx="907904" cy="488808"/>
          </a:xfrm>
        </p:grpSpPr>
        <p:cxnSp>
          <p:nvCxnSpPr>
            <p:cNvPr id="263" name="Connecteur droit avec flèche 262">
              <a:extLst>
                <a:ext uri="{FF2B5EF4-FFF2-40B4-BE49-F238E27FC236}">
                  <a16:creationId xmlns:a16="http://schemas.microsoft.com/office/drawing/2014/main" id="{5548BE92-12E9-699B-3493-C09AF18D8567}"/>
                </a:ext>
              </a:extLst>
            </p:cNvPr>
            <p:cNvCxnSpPr>
              <a:cxnSpLocks/>
              <a:stCxn id="273" idx="2"/>
              <a:endCxn id="254" idx="3"/>
            </p:cNvCxnSpPr>
            <p:nvPr/>
          </p:nvCxnSpPr>
          <p:spPr>
            <a:xfrm>
              <a:off x="5936500" y="1987284"/>
              <a:ext cx="2461" cy="227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ZoneTexte 272">
              <a:extLst>
                <a:ext uri="{FF2B5EF4-FFF2-40B4-BE49-F238E27FC236}">
                  <a16:creationId xmlns:a16="http://schemas.microsoft.com/office/drawing/2014/main" id="{0D1AC49A-4195-F7A2-37D6-8A77232EA9C3}"/>
                </a:ext>
              </a:extLst>
            </p:cNvPr>
            <p:cNvSpPr txBox="1"/>
            <p:nvPr/>
          </p:nvSpPr>
          <p:spPr>
            <a:xfrm>
              <a:off x="5482548" y="1725674"/>
              <a:ext cx="9079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src1InSrc2</a:t>
              </a:r>
            </a:p>
          </p:txBody>
        </p:sp>
      </p:grpSp>
      <p:grpSp>
        <p:nvGrpSpPr>
          <p:cNvPr id="285" name="Groupe 284">
            <a:extLst>
              <a:ext uri="{FF2B5EF4-FFF2-40B4-BE49-F238E27FC236}">
                <a16:creationId xmlns:a16="http://schemas.microsoft.com/office/drawing/2014/main" id="{7A69F71C-264F-AD5E-59AC-9859A55B301F}"/>
              </a:ext>
            </a:extLst>
          </p:cNvPr>
          <p:cNvGrpSpPr/>
          <p:nvPr/>
        </p:nvGrpSpPr>
        <p:grpSpPr>
          <a:xfrm>
            <a:off x="5797236" y="2493363"/>
            <a:ext cx="212452" cy="383246"/>
            <a:chOff x="4857666" y="3391638"/>
            <a:chExt cx="470435" cy="1264554"/>
          </a:xfrm>
        </p:grpSpPr>
        <p:cxnSp>
          <p:nvCxnSpPr>
            <p:cNvPr id="286" name="Connecteur droit avec flèche 285">
              <a:extLst>
                <a:ext uri="{FF2B5EF4-FFF2-40B4-BE49-F238E27FC236}">
                  <a16:creationId xmlns:a16="http://schemas.microsoft.com/office/drawing/2014/main" id="{DD38BC55-D0EE-1F5D-9543-C9B52E781BEF}"/>
                </a:ext>
              </a:extLst>
            </p:cNvPr>
            <p:cNvCxnSpPr>
              <a:cxnSpLocks/>
            </p:cNvCxnSpPr>
            <p:nvPr/>
          </p:nvCxnSpPr>
          <p:spPr>
            <a:xfrm>
              <a:off x="4857666" y="3391638"/>
              <a:ext cx="4704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7" name="Connecteur droit 286">
              <a:extLst>
                <a:ext uri="{FF2B5EF4-FFF2-40B4-BE49-F238E27FC236}">
                  <a16:creationId xmlns:a16="http://schemas.microsoft.com/office/drawing/2014/main" id="{2CF1C94A-96D7-6F9C-5CCC-AA04557D748D}"/>
                </a:ext>
              </a:extLst>
            </p:cNvPr>
            <p:cNvCxnSpPr>
              <a:cxnSpLocks/>
            </p:cNvCxnSpPr>
            <p:nvPr/>
          </p:nvCxnSpPr>
          <p:spPr>
            <a:xfrm>
              <a:off x="4862276" y="3391638"/>
              <a:ext cx="0" cy="12645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7F1052BA-AFB2-463D-8E4E-0F7D80A15692}"/>
              </a:ext>
            </a:extLst>
          </p:cNvPr>
          <p:cNvGrpSpPr/>
          <p:nvPr/>
        </p:nvGrpSpPr>
        <p:grpSpPr>
          <a:xfrm>
            <a:off x="4788602" y="1197413"/>
            <a:ext cx="447050" cy="446264"/>
            <a:chOff x="5993456" y="1190463"/>
            <a:chExt cx="447050" cy="446264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16FC77B-7C72-2EB2-2DEC-301D4EE3A3B5}"/>
                </a:ext>
              </a:extLst>
            </p:cNvPr>
            <p:cNvSpPr/>
            <p:nvPr/>
          </p:nvSpPr>
          <p:spPr>
            <a:xfrm>
              <a:off x="6067026" y="1208872"/>
              <a:ext cx="242043" cy="4278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03" name="ZoneTexte 202">
              <a:extLst>
                <a:ext uri="{FF2B5EF4-FFF2-40B4-BE49-F238E27FC236}">
                  <a16:creationId xmlns:a16="http://schemas.microsoft.com/office/drawing/2014/main" id="{DDAE6EDE-1489-68C9-FDF8-4B27590021D5}"/>
                </a:ext>
              </a:extLst>
            </p:cNvPr>
            <p:cNvSpPr txBox="1"/>
            <p:nvPr/>
          </p:nvSpPr>
          <p:spPr>
            <a:xfrm>
              <a:off x="5993456" y="1190463"/>
              <a:ext cx="447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Arial Black" panose="020B0A04020102020204" pitchFamily="34" charset="0"/>
                </a:rPr>
                <a:t>PC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F50A889-0C7C-778C-9F3A-DFFA46E06200}"/>
              </a:ext>
            </a:extLst>
          </p:cNvPr>
          <p:cNvGrpSpPr/>
          <p:nvPr/>
        </p:nvGrpSpPr>
        <p:grpSpPr>
          <a:xfrm>
            <a:off x="3400662" y="2886334"/>
            <a:ext cx="3491679" cy="732880"/>
            <a:chOff x="3407147" y="2730694"/>
            <a:chExt cx="3491679" cy="732880"/>
          </a:xfrm>
        </p:grpSpPr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A6518C63-2BE6-0743-5AAE-34089A5139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8848" y="3231455"/>
              <a:ext cx="4096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6D89A6C3-2064-0566-93AC-680D3423BE9E}"/>
                </a:ext>
              </a:extLst>
            </p:cNvPr>
            <p:cNvSpPr txBox="1"/>
            <p:nvPr/>
          </p:nvSpPr>
          <p:spPr>
            <a:xfrm>
              <a:off x="6199775" y="3017830"/>
              <a:ext cx="699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Arial Black" panose="020B0A04020102020204" pitchFamily="34" charset="0"/>
                </a:rPr>
                <a:t>AW (4)</a:t>
              </a:r>
            </a:p>
          </p:txBody>
        </p:sp>
        <p:cxnSp>
          <p:nvCxnSpPr>
            <p:cNvPr id="215" name="Connecteur droit avec flèche 214">
              <a:extLst>
                <a:ext uri="{FF2B5EF4-FFF2-40B4-BE49-F238E27FC236}">
                  <a16:creationId xmlns:a16="http://schemas.microsoft.com/office/drawing/2014/main" id="{677BE97C-73AD-5095-151A-48D37470BBD5}"/>
                </a:ext>
              </a:extLst>
            </p:cNvPr>
            <p:cNvCxnSpPr>
              <a:cxnSpLocks/>
              <a:stCxn id="216" idx="2"/>
            </p:cNvCxnSpPr>
            <p:nvPr/>
          </p:nvCxnSpPr>
          <p:spPr>
            <a:xfrm flipV="1">
              <a:off x="6206176" y="3284248"/>
              <a:ext cx="614308" cy="57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6" name="Organigramme : Opération manuelle 215">
              <a:extLst>
                <a:ext uri="{FF2B5EF4-FFF2-40B4-BE49-F238E27FC236}">
                  <a16:creationId xmlns:a16="http://schemas.microsoft.com/office/drawing/2014/main" id="{1F78E533-1EBA-8697-A7FF-F1D2D5F280AE}"/>
                </a:ext>
              </a:extLst>
            </p:cNvPr>
            <p:cNvSpPr/>
            <p:nvPr/>
          </p:nvSpPr>
          <p:spPr>
            <a:xfrm rot="16200000">
              <a:off x="5928067" y="3185465"/>
              <a:ext cx="347110" cy="209108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3F4954AA-0FC7-5964-E048-E4C7B5B9FE49}"/>
                </a:ext>
              </a:extLst>
            </p:cNvPr>
            <p:cNvGrpSpPr/>
            <p:nvPr/>
          </p:nvGrpSpPr>
          <p:grpSpPr>
            <a:xfrm flipV="1">
              <a:off x="5803720" y="2730694"/>
              <a:ext cx="203164" cy="673220"/>
              <a:chOff x="4859940" y="3391638"/>
              <a:chExt cx="468161" cy="1578529"/>
            </a:xfrm>
          </p:grpSpPr>
          <p:cxnSp>
            <p:nvCxnSpPr>
              <p:cNvPr id="299" name="Connecteur droit avec flèche 298">
                <a:extLst>
                  <a:ext uri="{FF2B5EF4-FFF2-40B4-BE49-F238E27FC236}">
                    <a16:creationId xmlns:a16="http://schemas.microsoft.com/office/drawing/2014/main" id="{F8E21591-071F-266F-D69C-B876AC97FC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9940" y="3391638"/>
                <a:ext cx="4681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0" name="Connecteur droit 299">
                <a:extLst>
                  <a:ext uri="{FF2B5EF4-FFF2-40B4-BE49-F238E27FC236}">
                    <a16:creationId xmlns:a16="http://schemas.microsoft.com/office/drawing/2014/main" id="{ACB81647-E0BF-248F-EAE6-13DED5546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940" y="3391638"/>
                <a:ext cx="0" cy="15785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e 229">
              <a:extLst>
                <a:ext uri="{FF2B5EF4-FFF2-40B4-BE49-F238E27FC236}">
                  <a16:creationId xmlns:a16="http://schemas.microsoft.com/office/drawing/2014/main" id="{D055769A-2620-1154-F9DC-1E31E5704D5D}"/>
                </a:ext>
              </a:extLst>
            </p:cNvPr>
            <p:cNvGrpSpPr/>
            <p:nvPr/>
          </p:nvGrpSpPr>
          <p:grpSpPr>
            <a:xfrm>
              <a:off x="3407147" y="3009578"/>
              <a:ext cx="2173144" cy="261610"/>
              <a:chOff x="3202611" y="2857942"/>
              <a:chExt cx="2278760" cy="261610"/>
            </a:xfrm>
          </p:grpSpPr>
          <p:cxnSp>
            <p:nvCxnSpPr>
              <p:cNvPr id="233" name="Connecteur droit avec flèche 232">
                <a:extLst>
                  <a:ext uri="{FF2B5EF4-FFF2-40B4-BE49-F238E27FC236}">
                    <a16:creationId xmlns:a16="http://schemas.microsoft.com/office/drawing/2014/main" id="{33851AA5-8FE9-91A7-4DE5-3743FC75A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8625" y="3078320"/>
                <a:ext cx="215274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3" name="ZoneTexte 242">
                <a:extLst>
                  <a:ext uri="{FF2B5EF4-FFF2-40B4-BE49-F238E27FC236}">
                    <a16:creationId xmlns:a16="http://schemas.microsoft.com/office/drawing/2014/main" id="{CC820702-9C06-F2F3-9E3D-F0736ECA1699}"/>
                  </a:ext>
                </a:extLst>
              </p:cNvPr>
              <p:cNvSpPr txBox="1"/>
              <p:nvPr/>
            </p:nvSpPr>
            <p:spPr>
              <a:xfrm>
                <a:off x="3202611" y="2857942"/>
                <a:ext cx="22464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err="1">
                    <a:latin typeface="Segoe Print" panose="02000600000000000000" pitchFamily="2" charset="0"/>
                  </a:rPr>
                  <a:t>Inst</a:t>
                </a:r>
                <a:r>
                  <a:rPr lang="fr-FR" sz="1100" b="1" dirty="0">
                    <a:latin typeface="Segoe Print" panose="02000600000000000000" pitchFamily="2" charset="0"/>
                  </a:rPr>
                  <a:t> [11:8] (Dst/N.A.)</a:t>
                </a:r>
              </a:p>
            </p:txBody>
          </p:sp>
        </p:grp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3B29F57-4261-E338-6CA2-CD3A1DF40A61}"/>
                </a:ext>
              </a:extLst>
            </p:cNvPr>
            <p:cNvSpPr/>
            <p:nvPr/>
          </p:nvSpPr>
          <p:spPr>
            <a:xfrm>
              <a:off x="6298107" y="3028776"/>
              <a:ext cx="262887" cy="4278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6E22DCA5-948C-202D-DF89-479653F2D50B}"/>
              </a:ext>
            </a:extLst>
          </p:cNvPr>
          <p:cNvCxnSpPr>
            <a:cxnSpLocks/>
            <a:stCxn id="182" idx="2"/>
            <a:endCxn id="205" idx="0"/>
          </p:cNvCxnSpPr>
          <p:nvPr/>
        </p:nvCxnSpPr>
        <p:spPr>
          <a:xfrm flipH="1">
            <a:off x="6423066" y="1145909"/>
            <a:ext cx="2152587" cy="203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ZoneTexte 227">
            <a:extLst>
              <a:ext uri="{FF2B5EF4-FFF2-40B4-BE49-F238E27FC236}">
                <a16:creationId xmlns:a16="http://schemas.microsoft.com/office/drawing/2014/main" id="{4E13FB96-BDE9-7831-B723-3099FDE1B270}"/>
              </a:ext>
            </a:extLst>
          </p:cNvPr>
          <p:cNvSpPr txBox="1"/>
          <p:nvPr/>
        </p:nvSpPr>
        <p:spPr>
          <a:xfrm>
            <a:off x="873254" y="2367299"/>
            <a:ext cx="845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Arial Black" panose="020B0A04020102020204" pitchFamily="34" charset="0"/>
              </a:rPr>
              <a:t>ALU/A2</a:t>
            </a:r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8627A915-5D20-AC92-5EE9-BE1CC5BF45E1}"/>
              </a:ext>
            </a:extLst>
          </p:cNvPr>
          <p:cNvCxnSpPr>
            <a:cxnSpLocks/>
          </p:cNvCxnSpPr>
          <p:nvPr/>
        </p:nvCxnSpPr>
        <p:spPr>
          <a:xfrm>
            <a:off x="888220" y="2598839"/>
            <a:ext cx="7152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5" name="ZoneTexte 244">
            <a:extLst>
              <a:ext uri="{FF2B5EF4-FFF2-40B4-BE49-F238E27FC236}">
                <a16:creationId xmlns:a16="http://schemas.microsoft.com/office/drawing/2014/main" id="{94100042-B8A4-0187-F9FA-8B92915D1447}"/>
              </a:ext>
            </a:extLst>
          </p:cNvPr>
          <p:cNvSpPr txBox="1"/>
          <p:nvPr/>
        </p:nvSpPr>
        <p:spPr>
          <a:xfrm>
            <a:off x="1943098" y="2387776"/>
            <a:ext cx="570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Arial Black" panose="020B0A04020102020204" pitchFamily="34" charset="0"/>
              </a:rPr>
              <a:t>RD2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31F7C5C-86BF-E5CB-510D-081612A48D9C}"/>
              </a:ext>
            </a:extLst>
          </p:cNvPr>
          <p:cNvCxnSpPr>
            <a:cxnSpLocks/>
            <a:endCxn id="244" idx="3"/>
          </p:cNvCxnSpPr>
          <p:nvPr/>
        </p:nvCxnSpPr>
        <p:spPr>
          <a:xfrm flipH="1">
            <a:off x="1956081" y="2615406"/>
            <a:ext cx="3361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Groupe 259">
            <a:extLst>
              <a:ext uri="{FF2B5EF4-FFF2-40B4-BE49-F238E27FC236}">
                <a16:creationId xmlns:a16="http://schemas.microsoft.com/office/drawing/2014/main" id="{30D4E7C3-F78D-59D7-94EE-49B116927E8B}"/>
              </a:ext>
            </a:extLst>
          </p:cNvPr>
          <p:cNvGrpSpPr/>
          <p:nvPr/>
        </p:nvGrpSpPr>
        <p:grpSpPr>
          <a:xfrm>
            <a:off x="6350870" y="4523167"/>
            <a:ext cx="447050" cy="446264"/>
            <a:chOff x="5993456" y="1190463"/>
            <a:chExt cx="447050" cy="446264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BA4DB1A-8A4B-01AD-EA2C-1039540D2885}"/>
                </a:ext>
              </a:extLst>
            </p:cNvPr>
            <p:cNvSpPr/>
            <p:nvPr/>
          </p:nvSpPr>
          <p:spPr>
            <a:xfrm>
              <a:off x="6067026" y="1208872"/>
              <a:ext cx="242043" cy="4278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68" name="ZoneTexte 267">
              <a:extLst>
                <a:ext uri="{FF2B5EF4-FFF2-40B4-BE49-F238E27FC236}">
                  <a16:creationId xmlns:a16="http://schemas.microsoft.com/office/drawing/2014/main" id="{E08DB207-7CE7-9E3B-844C-BBAFDA3FF9DD}"/>
                </a:ext>
              </a:extLst>
            </p:cNvPr>
            <p:cNvSpPr txBox="1"/>
            <p:nvPr/>
          </p:nvSpPr>
          <p:spPr>
            <a:xfrm>
              <a:off x="5993456" y="1190463"/>
              <a:ext cx="447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Arial Black" panose="020B0A04020102020204" pitchFamily="34" charset="0"/>
                </a:rPr>
                <a:t>R1</a:t>
              </a:r>
            </a:p>
          </p:txBody>
        </p:sp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62FB2D4A-EC47-6294-9224-9555400564FB}"/>
              </a:ext>
            </a:extLst>
          </p:cNvPr>
          <p:cNvGrpSpPr/>
          <p:nvPr/>
        </p:nvGrpSpPr>
        <p:grpSpPr>
          <a:xfrm>
            <a:off x="5126362" y="3975158"/>
            <a:ext cx="494117" cy="446264"/>
            <a:chOff x="5946389" y="1190463"/>
            <a:chExt cx="494117" cy="44626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CD1EA163-40F3-FE41-7CC6-D662D7F40157}"/>
                </a:ext>
              </a:extLst>
            </p:cNvPr>
            <p:cNvSpPr/>
            <p:nvPr/>
          </p:nvSpPr>
          <p:spPr>
            <a:xfrm>
              <a:off x="6067026" y="1208872"/>
              <a:ext cx="242043" cy="4278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0D888EBF-86AF-9C29-18CE-0303F547285A}"/>
                </a:ext>
              </a:extLst>
            </p:cNvPr>
            <p:cNvSpPr txBox="1"/>
            <p:nvPr/>
          </p:nvSpPr>
          <p:spPr>
            <a:xfrm>
              <a:off x="5946389" y="1190463"/>
              <a:ext cx="4941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Arial Black" panose="020B0A04020102020204" pitchFamily="34" charset="0"/>
                </a:rPr>
                <a:t>RD2</a:t>
              </a:r>
            </a:p>
          </p:txBody>
        </p:sp>
      </p:grp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75B01010-43B5-A0AD-F4E7-829058AC6C7D}"/>
              </a:ext>
            </a:extLst>
          </p:cNvPr>
          <p:cNvGrpSpPr/>
          <p:nvPr/>
        </p:nvGrpSpPr>
        <p:grpSpPr>
          <a:xfrm rot="5400000">
            <a:off x="5402689" y="4748574"/>
            <a:ext cx="509872" cy="446264"/>
            <a:chOff x="5930636" y="1190463"/>
            <a:chExt cx="509872" cy="446264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26914FA7-C7B7-5F18-D167-88035B9CF113}"/>
                </a:ext>
              </a:extLst>
            </p:cNvPr>
            <p:cNvSpPr/>
            <p:nvPr/>
          </p:nvSpPr>
          <p:spPr>
            <a:xfrm>
              <a:off x="6067026" y="1208872"/>
              <a:ext cx="242043" cy="4278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65A733D1-2E5F-2514-FFA3-C058EA16A9D2}"/>
                </a:ext>
              </a:extLst>
            </p:cNvPr>
            <p:cNvSpPr txBox="1"/>
            <p:nvPr/>
          </p:nvSpPr>
          <p:spPr>
            <a:xfrm>
              <a:off x="5930636" y="1190463"/>
              <a:ext cx="509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latin typeface="Arial Black" panose="020B0A04020102020204" pitchFamily="34" charset="0"/>
                </a:rPr>
                <a:t>ALU</a:t>
              </a:r>
            </a:p>
          </p:txBody>
        </p:sp>
      </p:grp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F273854-5AD7-D127-6D50-CE32EDB4CF43}"/>
              </a:ext>
            </a:extLst>
          </p:cNvPr>
          <p:cNvCxnSpPr/>
          <p:nvPr/>
        </p:nvCxnSpPr>
        <p:spPr>
          <a:xfrm>
            <a:off x="279458" y="4767710"/>
            <a:ext cx="538032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4520866-C612-E589-0198-2124E3F3261B}"/>
              </a:ext>
            </a:extLst>
          </p:cNvPr>
          <p:cNvCxnSpPr/>
          <p:nvPr/>
        </p:nvCxnSpPr>
        <p:spPr>
          <a:xfrm flipH="1" flipV="1">
            <a:off x="922342" y="1410688"/>
            <a:ext cx="47518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48A0087-941D-8EBE-0450-07F7D83F7B54}"/>
              </a:ext>
            </a:extLst>
          </p:cNvPr>
          <p:cNvGrpSpPr/>
          <p:nvPr/>
        </p:nvGrpSpPr>
        <p:grpSpPr>
          <a:xfrm>
            <a:off x="5674188" y="1410688"/>
            <a:ext cx="3579002" cy="370995"/>
            <a:chOff x="5674188" y="1410688"/>
            <a:chExt cx="3579002" cy="370995"/>
          </a:xfrm>
        </p:grpSpPr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7CA796FB-39C7-64D0-E07F-90B523608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4188" y="1410688"/>
              <a:ext cx="310664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Connecteur droit avec flèche 303">
              <a:extLst>
                <a:ext uri="{FF2B5EF4-FFF2-40B4-BE49-F238E27FC236}">
                  <a16:creationId xmlns:a16="http://schemas.microsoft.com/office/drawing/2014/main" id="{9CFDB91C-1A25-869A-0305-B384EAA541AB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49" y="1781683"/>
              <a:ext cx="47884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51C1C567-B775-F7FB-17A0-06BFBF8D14B7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49" y="1421067"/>
              <a:ext cx="6485" cy="3606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21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969</Words>
  <Application>Microsoft Office PowerPoint</Application>
  <PresentationFormat>Grand écran</PresentationFormat>
  <Paragraphs>189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Narrow</vt:lpstr>
      <vt:lpstr>Calibri</vt:lpstr>
      <vt:lpstr>Calibri Light</vt:lpstr>
      <vt:lpstr>Segoe Print</vt:lpstr>
      <vt:lpstr>Thème Office</vt:lpstr>
      <vt:lpstr>16b CPU – V2</vt:lpstr>
      <vt:lpstr>Nouvelle Architecture</vt:lpstr>
      <vt:lpstr>Nouvelle Architecture R-type arch.</vt:lpstr>
      <vt:lpstr>Nouvelle Architecture R-type arch.</vt:lpstr>
      <vt:lpstr>Nouvelle Architecture I/J-type arch. 1w, R0</vt:lpstr>
      <vt:lpstr>Nouvelle Architecture I/J-type arch. 1w, R2 (1dst + 1src + 1Imm[4])</vt:lpstr>
      <vt:lpstr>Nouvelle Architecture I/J-type arch. 1w, R1 (1src + 1Imm[4]) or R2</vt:lpstr>
      <vt:lpstr>Nouvelle Architecture I/J-type arch. 2w</vt:lpstr>
      <vt:lpstr>micro-architecture V2 </vt:lpstr>
      <vt:lpstr>Register File Organisation</vt:lpstr>
      <vt:lpstr>Controls logic handles V2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</dc:creator>
  <cp:lastModifiedBy>Jerome G</cp:lastModifiedBy>
  <cp:revision>524</cp:revision>
  <dcterms:created xsi:type="dcterms:W3CDTF">2023-03-02T14:57:50Z</dcterms:created>
  <dcterms:modified xsi:type="dcterms:W3CDTF">2023-09-14T15:13:06Z</dcterms:modified>
</cp:coreProperties>
</file>