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9"/>
  </p:normalViewPr>
  <p:slideViewPr>
    <p:cSldViewPr snapToGrid="0" snapToObjects="1">
      <p:cViewPr varScale="1">
        <p:scale>
          <a:sx n="110" d="100"/>
          <a:sy n="110" d="100"/>
        </p:scale>
        <p:origin x="5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8/23/19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8/23/19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B7F4-5403-0944-856C-9070017A11A5}"/>
              </a:ext>
            </a:extLst>
          </p:cNvPr>
          <p:cNvSpPr>
            <a:spLocks noGrp="1"/>
          </p:cNvSpPr>
          <p:nvPr>
            <p:ph type="ctrTitle"/>
          </p:nvPr>
        </p:nvSpPr>
        <p:spPr/>
        <p:txBody>
          <a:bodyPr>
            <a:normAutofit/>
          </a:bodyPr>
          <a:lstStyle/>
          <a:p>
            <a:r>
              <a:rPr lang="en-US" b="1" dirty="0"/>
              <a:t>Locate an Optimal Food Service Delivery Area</a:t>
            </a:r>
            <a:endParaRPr lang="en-US" dirty="0"/>
          </a:p>
        </p:txBody>
      </p:sp>
      <p:sp>
        <p:nvSpPr>
          <p:cNvPr id="3" name="Subtitle 2">
            <a:extLst>
              <a:ext uri="{FF2B5EF4-FFF2-40B4-BE49-F238E27FC236}">
                <a16:creationId xmlns:a16="http://schemas.microsoft.com/office/drawing/2014/main" id="{932FE165-2432-B246-A2C5-CCF2C6BF9B55}"/>
              </a:ext>
            </a:extLst>
          </p:cNvPr>
          <p:cNvSpPr>
            <a:spLocks noGrp="1"/>
          </p:cNvSpPr>
          <p:nvPr>
            <p:ph type="subTitle" idx="1"/>
          </p:nvPr>
        </p:nvSpPr>
        <p:spPr/>
        <p:txBody>
          <a:bodyPr/>
          <a:lstStyle/>
          <a:p>
            <a:r>
              <a:rPr lang="en-US" dirty="0"/>
              <a:t>Capstone Week 2 Assignment</a:t>
            </a:r>
          </a:p>
        </p:txBody>
      </p:sp>
    </p:spTree>
    <p:extLst>
      <p:ext uri="{BB962C8B-B14F-4D97-AF65-F5344CB8AC3E}">
        <p14:creationId xmlns:p14="http://schemas.microsoft.com/office/powerpoint/2010/main" val="94420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B7CF-0D75-6C45-8D40-CECA5FF6799C}"/>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5896617-052D-F04A-8281-8458C4632457}"/>
              </a:ext>
            </a:extLst>
          </p:cNvPr>
          <p:cNvSpPr>
            <a:spLocks noGrp="1"/>
          </p:cNvSpPr>
          <p:nvPr>
            <p:ph idx="1"/>
          </p:nvPr>
        </p:nvSpPr>
        <p:spPr/>
        <p:txBody>
          <a:bodyPr/>
          <a:lstStyle/>
          <a:p>
            <a:r>
              <a:rPr lang="en-US" dirty="0"/>
              <a:t>Considering multiple factors such as time of day, traffic patterns, clustering of food providers, and population density help optimize the delivery area by providing maximally efficient routes and service coverage areas, to reduce driver costs and time and shorten customer delivery times.</a:t>
            </a:r>
            <a:br>
              <a:rPr lang="en-US" dirty="0"/>
            </a:br>
            <a:r>
              <a:rPr lang="en-US" dirty="0"/>
              <a:t>The audience for this data report is investors, existing or planned businesses, and logistics providers.</a:t>
            </a:r>
          </a:p>
          <a:p>
            <a:endParaRPr lang="en-US" dirty="0"/>
          </a:p>
        </p:txBody>
      </p:sp>
    </p:spTree>
    <p:extLst>
      <p:ext uri="{BB962C8B-B14F-4D97-AF65-F5344CB8AC3E}">
        <p14:creationId xmlns:p14="http://schemas.microsoft.com/office/powerpoint/2010/main" val="202737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53BE-C388-1E46-B4A9-3280990DC13D}"/>
              </a:ext>
            </a:extLst>
          </p:cNvPr>
          <p:cNvSpPr>
            <a:spLocks noGrp="1"/>
          </p:cNvSpPr>
          <p:nvPr>
            <p:ph type="title"/>
          </p:nvPr>
        </p:nvSpPr>
        <p:spPr/>
        <p:txBody>
          <a:bodyPr/>
          <a:lstStyle/>
          <a:p>
            <a:r>
              <a:rPr lang="en-US" dirty="0"/>
              <a:t>Data Acquisition and Cleansing</a:t>
            </a:r>
          </a:p>
        </p:txBody>
      </p:sp>
      <p:sp>
        <p:nvSpPr>
          <p:cNvPr id="3" name="Content Placeholder 2">
            <a:extLst>
              <a:ext uri="{FF2B5EF4-FFF2-40B4-BE49-F238E27FC236}">
                <a16:creationId xmlns:a16="http://schemas.microsoft.com/office/drawing/2014/main" id="{0BB7F574-5E7B-7C49-92BA-4BEF1D249B90}"/>
              </a:ext>
            </a:extLst>
          </p:cNvPr>
          <p:cNvSpPr>
            <a:spLocks noGrp="1"/>
          </p:cNvSpPr>
          <p:nvPr>
            <p:ph idx="1"/>
          </p:nvPr>
        </p:nvSpPr>
        <p:spPr>
          <a:xfrm>
            <a:off x="3869268" y="864108"/>
            <a:ext cx="7315200" cy="3846788"/>
          </a:xfrm>
        </p:spPr>
        <p:txBody>
          <a:bodyPr/>
          <a:lstStyle/>
          <a:p>
            <a:r>
              <a:rPr lang="en-US" dirty="0"/>
              <a:t>Data was acquired for the NY dataset over the internet, and the raw JSON file was parsed and loaded into a pandas frame.  The frame structure was refined to correlate with Foursquare API venue data to simplify downstream analysis.</a:t>
            </a:r>
          </a:p>
          <a:p>
            <a:r>
              <a:rPr lang="en-US" dirty="0"/>
              <a:t>The features selected as key indicators were the number of venues, and within a fixed radius of a neighborhood.  These features provide an overall relative view of neighborhoods with maximum delivery potential and minimum cost.</a:t>
            </a:r>
          </a:p>
          <a:p>
            <a:pPr marL="0" indent="0">
              <a:buNone/>
            </a:pPr>
            <a:endParaRPr lang="en-US" dirty="0"/>
          </a:p>
        </p:txBody>
      </p:sp>
      <p:pic>
        <p:nvPicPr>
          <p:cNvPr id="4" name="Picture 3">
            <a:extLst>
              <a:ext uri="{FF2B5EF4-FFF2-40B4-BE49-F238E27FC236}">
                <a16:creationId xmlns:a16="http://schemas.microsoft.com/office/drawing/2014/main" id="{9D042C84-4B96-EC4A-A120-A2D91564226E}"/>
              </a:ext>
            </a:extLst>
          </p:cNvPr>
          <p:cNvPicPr/>
          <p:nvPr/>
        </p:nvPicPr>
        <p:blipFill>
          <a:blip r:embed="rId2"/>
          <a:stretch>
            <a:fillRect/>
          </a:stretch>
        </p:blipFill>
        <p:spPr>
          <a:xfrm>
            <a:off x="4397415" y="4594162"/>
            <a:ext cx="5943600" cy="1370330"/>
          </a:xfrm>
          <a:prstGeom prst="rect">
            <a:avLst/>
          </a:prstGeom>
        </p:spPr>
      </p:pic>
    </p:spTree>
    <p:extLst>
      <p:ext uri="{BB962C8B-B14F-4D97-AF65-F5344CB8AC3E}">
        <p14:creationId xmlns:p14="http://schemas.microsoft.com/office/powerpoint/2010/main" val="203758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86C6-EEE6-A944-9C8C-365C809925D5}"/>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01280EE4-7D61-074D-86C8-1DC8D53E363C}"/>
              </a:ext>
            </a:extLst>
          </p:cNvPr>
          <p:cNvSpPr>
            <a:spLocks noGrp="1"/>
          </p:cNvSpPr>
          <p:nvPr>
            <p:ph idx="1"/>
          </p:nvPr>
        </p:nvSpPr>
        <p:spPr>
          <a:xfrm>
            <a:off x="3869268" y="864108"/>
            <a:ext cx="7315200" cy="1855943"/>
          </a:xfrm>
        </p:spPr>
        <p:txBody>
          <a:bodyPr/>
          <a:lstStyle/>
          <a:p>
            <a:r>
              <a:rPr lang="en-US" dirty="0"/>
              <a:t>In order to calibrate the data and prepare for deeper analysis, an overall view of the geographic distribution of locations was created.  This shows that a local analysis of the top ranking venues by location is likely the best approach to start, given the targeted focus of maximizing ROI.</a:t>
            </a:r>
          </a:p>
          <a:p>
            <a:endParaRPr lang="en-US" dirty="0"/>
          </a:p>
        </p:txBody>
      </p:sp>
      <p:pic>
        <p:nvPicPr>
          <p:cNvPr id="4" name="Picture 3">
            <a:extLst>
              <a:ext uri="{FF2B5EF4-FFF2-40B4-BE49-F238E27FC236}">
                <a16:creationId xmlns:a16="http://schemas.microsoft.com/office/drawing/2014/main" id="{4D4B478A-5627-9B46-BF7B-AFEBF07C07A9}"/>
              </a:ext>
            </a:extLst>
          </p:cNvPr>
          <p:cNvPicPr/>
          <p:nvPr/>
        </p:nvPicPr>
        <p:blipFill>
          <a:blip r:embed="rId2"/>
          <a:stretch>
            <a:fillRect/>
          </a:stretch>
        </p:blipFill>
        <p:spPr>
          <a:xfrm>
            <a:off x="3636810" y="2574942"/>
            <a:ext cx="3890058" cy="2392219"/>
          </a:xfrm>
          <a:prstGeom prst="rect">
            <a:avLst/>
          </a:prstGeom>
        </p:spPr>
      </p:pic>
      <p:pic>
        <p:nvPicPr>
          <p:cNvPr id="5" name="Picture 4">
            <a:extLst>
              <a:ext uri="{FF2B5EF4-FFF2-40B4-BE49-F238E27FC236}">
                <a16:creationId xmlns:a16="http://schemas.microsoft.com/office/drawing/2014/main" id="{2B104A18-5E1C-1044-B1B3-5ECC8AF105A2}"/>
              </a:ext>
            </a:extLst>
          </p:cNvPr>
          <p:cNvPicPr/>
          <p:nvPr/>
        </p:nvPicPr>
        <p:blipFill>
          <a:blip r:embed="rId3"/>
          <a:stretch>
            <a:fillRect/>
          </a:stretch>
        </p:blipFill>
        <p:spPr>
          <a:xfrm>
            <a:off x="7759326" y="2396023"/>
            <a:ext cx="3890058" cy="2750055"/>
          </a:xfrm>
          <a:prstGeom prst="rect">
            <a:avLst/>
          </a:prstGeom>
        </p:spPr>
      </p:pic>
    </p:spTree>
    <p:extLst>
      <p:ext uri="{BB962C8B-B14F-4D97-AF65-F5344CB8AC3E}">
        <p14:creationId xmlns:p14="http://schemas.microsoft.com/office/powerpoint/2010/main" val="103831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1F6F-D0AD-9B48-954E-82310860F705}"/>
              </a:ext>
            </a:extLst>
          </p:cNvPr>
          <p:cNvSpPr>
            <a:spLocks noGrp="1"/>
          </p:cNvSpPr>
          <p:nvPr>
            <p:ph type="title"/>
          </p:nvPr>
        </p:nvSpPr>
        <p:spPr/>
        <p:txBody>
          <a:bodyPr/>
          <a:lstStyle/>
          <a:p>
            <a:r>
              <a:rPr lang="en-US" dirty="0"/>
              <a:t>Clustering and Heat Maps</a:t>
            </a:r>
          </a:p>
        </p:txBody>
      </p:sp>
      <p:sp>
        <p:nvSpPr>
          <p:cNvPr id="3" name="Content Placeholder 2">
            <a:extLst>
              <a:ext uri="{FF2B5EF4-FFF2-40B4-BE49-F238E27FC236}">
                <a16:creationId xmlns:a16="http://schemas.microsoft.com/office/drawing/2014/main" id="{AD3B6ACA-4653-1447-B9F5-F456A36A458D}"/>
              </a:ext>
            </a:extLst>
          </p:cNvPr>
          <p:cNvSpPr>
            <a:spLocks noGrp="1"/>
          </p:cNvSpPr>
          <p:nvPr>
            <p:ph idx="1"/>
          </p:nvPr>
        </p:nvSpPr>
        <p:spPr>
          <a:xfrm>
            <a:off x="3503093" y="1284790"/>
            <a:ext cx="2947482" cy="4109397"/>
          </a:xfrm>
        </p:spPr>
        <p:txBody>
          <a:bodyPr>
            <a:normAutofit/>
          </a:bodyPr>
          <a:lstStyle/>
          <a:p>
            <a:pPr marL="0" indent="0">
              <a:buNone/>
            </a:pPr>
            <a:r>
              <a:rPr lang="en-US" dirty="0"/>
              <a:t>In the next phase of the analysis, the identified sample dataset was used to represent groupings of most of the candidate locations and cluster centers are placed nicely in the middle of the zones with top location candidates.</a:t>
            </a:r>
          </a:p>
          <a:p>
            <a:endParaRPr lang="en-US" dirty="0"/>
          </a:p>
        </p:txBody>
      </p:sp>
      <p:pic>
        <p:nvPicPr>
          <p:cNvPr id="4" name="Picture 3">
            <a:extLst>
              <a:ext uri="{FF2B5EF4-FFF2-40B4-BE49-F238E27FC236}">
                <a16:creationId xmlns:a16="http://schemas.microsoft.com/office/drawing/2014/main" id="{06BF3088-2624-3348-B583-6215946C8387}"/>
              </a:ext>
            </a:extLst>
          </p:cNvPr>
          <p:cNvPicPr/>
          <p:nvPr/>
        </p:nvPicPr>
        <p:blipFill>
          <a:blip r:embed="rId2"/>
          <a:stretch>
            <a:fillRect/>
          </a:stretch>
        </p:blipFill>
        <p:spPr>
          <a:xfrm>
            <a:off x="7056900" y="741313"/>
            <a:ext cx="4601498" cy="2598175"/>
          </a:xfrm>
          <a:prstGeom prst="rect">
            <a:avLst/>
          </a:prstGeom>
        </p:spPr>
      </p:pic>
      <p:pic>
        <p:nvPicPr>
          <p:cNvPr id="5" name="Picture 4">
            <a:extLst>
              <a:ext uri="{FF2B5EF4-FFF2-40B4-BE49-F238E27FC236}">
                <a16:creationId xmlns:a16="http://schemas.microsoft.com/office/drawing/2014/main" id="{FBA08D85-7E92-564B-96EA-0EC66E0A1B85}"/>
              </a:ext>
            </a:extLst>
          </p:cNvPr>
          <p:cNvPicPr/>
          <p:nvPr/>
        </p:nvPicPr>
        <p:blipFill>
          <a:blip r:embed="rId3"/>
          <a:stretch>
            <a:fillRect/>
          </a:stretch>
        </p:blipFill>
        <p:spPr>
          <a:xfrm>
            <a:off x="7056900" y="3872346"/>
            <a:ext cx="4494634" cy="2598174"/>
          </a:xfrm>
          <a:prstGeom prst="rect">
            <a:avLst/>
          </a:prstGeom>
        </p:spPr>
      </p:pic>
      <p:sp>
        <p:nvSpPr>
          <p:cNvPr id="6" name="TextBox 5">
            <a:extLst>
              <a:ext uri="{FF2B5EF4-FFF2-40B4-BE49-F238E27FC236}">
                <a16:creationId xmlns:a16="http://schemas.microsoft.com/office/drawing/2014/main" id="{2B49CB6D-436C-154C-A15F-058B44D87EE6}"/>
              </a:ext>
            </a:extLst>
          </p:cNvPr>
          <p:cNvSpPr txBox="1"/>
          <p:nvPr/>
        </p:nvSpPr>
        <p:spPr>
          <a:xfrm>
            <a:off x="8750460" y="3339488"/>
            <a:ext cx="877163" cy="307777"/>
          </a:xfrm>
          <a:prstGeom prst="rect">
            <a:avLst/>
          </a:prstGeom>
          <a:noFill/>
        </p:spPr>
        <p:txBody>
          <a:bodyPr wrap="none" rtlCol="0">
            <a:spAutoFit/>
          </a:bodyPr>
          <a:lstStyle/>
          <a:p>
            <a:r>
              <a:rPr lang="en-US" sz="1400" dirty="0"/>
              <a:t>Heatmap</a:t>
            </a:r>
          </a:p>
        </p:txBody>
      </p:sp>
      <p:sp>
        <p:nvSpPr>
          <p:cNvPr id="7" name="TextBox 6">
            <a:extLst>
              <a:ext uri="{FF2B5EF4-FFF2-40B4-BE49-F238E27FC236}">
                <a16:creationId xmlns:a16="http://schemas.microsoft.com/office/drawing/2014/main" id="{50B1C453-5803-AD49-B9A1-103784430D48}"/>
              </a:ext>
            </a:extLst>
          </p:cNvPr>
          <p:cNvSpPr txBox="1"/>
          <p:nvPr/>
        </p:nvSpPr>
        <p:spPr>
          <a:xfrm>
            <a:off x="8613493" y="6470520"/>
            <a:ext cx="1598643" cy="307777"/>
          </a:xfrm>
          <a:prstGeom prst="rect">
            <a:avLst/>
          </a:prstGeom>
          <a:noFill/>
        </p:spPr>
        <p:txBody>
          <a:bodyPr wrap="none" rtlCol="0">
            <a:spAutoFit/>
          </a:bodyPr>
          <a:lstStyle/>
          <a:p>
            <a:r>
              <a:rPr lang="en-US" sz="1400" dirty="0"/>
              <a:t>K-Cluster Heatmap</a:t>
            </a:r>
          </a:p>
        </p:txBody>
      </p:sp>
    </p:spTree>
    <p:extLst>
      <p:ext uri="{BB962C8B-B14F-4D97-AF65-F5344CB8AC3E}">
        <p14:creationId xmlns:p14="http://schemas.microsoft.com/office/powerpoint/2010/main" val="227035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030C-1DBF-1548-8FA5-0A24F636DF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F597E8-8E32-A147-877F-92BEC27F87D2}"/>
              </a:ext>
            </a:extLst>
          </p:cNvPr>
          <p:cNvSpPr>
            <a:spLocks noGrp="1"/>
          </p:cNvSpPr>
          <p:nvPr>
            <p:ph idx="1"/>
          </p:nvPr>
        </p:nvSpPr>
        <p:spPr>
          <a:xfrm>
            <a:off x="3267383" y="1319513"/>
            <a:ext cx="3375504" cy="4711534"/>
          </a:xfrm>
        </p:spPr>
        <p:txBody>
          <a:bodyPr>
            <a:normAutofit fontScale="92500" lnSpcReduction="20000"/>
          </a:bodyPr>
          <a:lstStyle/>
          <a:p>
            <a:r>
              <a:rPr lang="en-US" dirty="0"/>
              <a:t>The shaded areas indicate the cluster strength.  The upper right quadrant clearly shows the strongest relationship between the features selected toward the business goal of high efficiency and low cost delivery services.  High density venue neighborhoods with close proximity are indicted by the clustering, and relative relationship between the neighborhoods sampled is shown by the heat map and blue circles.</a:t>
            </a:r>
          </a:p>
          <a:p>
            <a:r>
              <a:rPr lang="en-US" dirty="0"/>
              <a:t>From this analysis, a broader review can be done city-wide, and provide the groundwork for prioritizing delivery services with maximum ROI potential.</a:t>
            </a:r>
          </a:p>
          <a:p>
            <a:endParaRPr lang="en-US" dirty="0"/>
          </a:p>
        </p:txBody>
      </p:sp>
      <p:pic>
        <p:nvPicPr>
          <p:cNvPr id="4" name="Picture 3">
            <a:extLst>
              <a:ext uri="{FF2B5EF4-FFF2-40B4-BE49-F238E27FC236}">
                <a16:creationId xmlns:a16="http://schemas.microsoft.com/office/drawing/2014/main" id="{B3890002-2FDE-714E-9CA2-E7B0BE867BFE}"/>
              </a:ext>
            </a:extLst>
          </p:cNvPr>
          <p:cNvPicPr/>
          <p:nvPr/>
        </p:nvPicPr>
        <p:blipFill>
          <a:blip r:embed="rId2"/>
          <a:stretch>
            <a:fillRect/>
          </a:stretch>
        </p:blipFill>
        <p:spPr>
          <a:xfrm>
            <a:off x="6700762" y="1747777"/>
            <a:ext cx="5338837" cy="3781676"/>
          </a:xfrm>
          <a:prstGeom prst="rect">
            <a:avLst/>
          </a:prstGeom>
        </p:spPr>
      </p:pic>
    </p:spTree>
    <p:extLst>
      <p:ext uri="{BB962C8B-B14F-4D97-AF65-F5344CB8AC3E}">
        <p14:creationId xmlns:p14="http://schemas.microsoft.com/office/powerpoint/2010/main" val="37055102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7</TotalTime>
  <Words>336</Words>
  <Application>Microsoft Macintosh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 2</vt:lpstr>
      <vt:lpstr>Frame</vt:lpstr>
      <vt:lpstr>Locate an Optimal Food Service Delivery Area</vt:lpstr>
      <vt:lpstr>Business Problem</vt:lpstr>
      <vt:lpstr>Data Acquisition and Cleansing</vt:lpstr>
      <vt:lpstr>Exploratory Analysis</vt:lpstr>
      <vt:lpstr>Clustering and Heat Maps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Locate an Optimal Food Service Delivery Area</dc:title>
  <dc:creator>Michael Osias</dc:creator>
  <cp:lastModifiedBy>Michael Osias</cp:lastModifiedBy>
  <cp:revision>1</cp:revision>
  <dcterms:created xsi:type="dcterms:W3CDTF">2019-08-23T18:45:08Z</dcterms:created>
  <dcterms:modified xsi:type="dcterms:W3CDTF">2019-08-23T18:52:19Z</dcterms:modified>
</cp:coreProperties>
</file>