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85" r:id="rId9"/>
    <p:sldId id="263" r:id="rId10"/>
    <p:sldId id="287" r:id="rId11"/>
    <p:sldId id="265" r:id="rId12"/>
    <p:sldId id="266" r:id="rId13"/>
    <p:sldId id="264" r:id="rId14"/>
    <p:sldId id="281" r:id="rId15"/>
    <p:sldId id="284" r:id="rId16"/>
    <p:sldId id="267" r:id="rId17"/>
    <p:sldId id="268" r:id="rId18"/>
    <p:sldId id="269" r:id="rId19"/>
    <p:sldId id="270" r:id="rId20"/>
    <p:sldId id="271" r:id="rId21"/>
    <p:sldId id="272" r:id="rId22"/>
    <p:sldId id="277" r:id="rId23"/>
    <p:sldId id="276" r:id="rId24"/>
    <p:sldId id="279" r:id="rId25"/>
    <p:sldId id="278" r:id="rId26"/>
    <p:sldId id="280" r:id="rId27"/>
    <p:sldId id="274" r:id="rId28"/>
    <p:sldId id="275" r:id="rId29"/>
    <p:sldId id="282" r:id="rId30"/>
    <p:sldId id="286" r:id="rId31"/>
    <p:sldId id="28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4" autoAdjust="0"/>
    <p:restoredTop sz="94799" autoAdjust="0"/>
  </p:normalViewPr>
  <p:slideViewPr>
    <p:cSldViewPr>
      <p:cViewPr varScale="1">
        <p:scale>
          <a:sx n="106" d="100"/>
          <a:sy n="106" d="100"/>
        </p:scale>
        <p:origin x="220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D5B2E-923F-491E-9880-F1227AB860B8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C6860-A536-4048-B3DD-D0CCBA1C6A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6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I= Intensity of reflection of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hkl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phase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I_0= incident beam intensity 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 = distance from specimen to detector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lambda= X-ray wavelength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(e^2/mc^2)^2= square of classical electron radius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 = linear absorption coefficient of the specimen 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 = volume fraction of phase </a:t>
            </a:r>
          </a:p>
          <a:p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Mhkl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multiplicity of reflection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hkl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phase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 = Lorentz-polarization (and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monochromator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correction (next to last term to right) 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 = volume of the unit cell of phase 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m = diffraction angle of the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monochromator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F(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hkl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= structure factor for reflection </a:t>
            </a:r>
            <a:r>
              <a:rPr lang="en-US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hkl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phase (i.e., the vector sum of scattering intensities of all atoms contributing to that reflection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3C6860-A536-4048-B3DD-D0CCBA1C6A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1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225C325-0FE8-49CE-902B-2B380B649558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325-0FE8-49CE-902B-2B380B649558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325-0FE8-49CE-902B-2B380B649558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325-0FE8-49CE-902B-2B380B649558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225C325-0FE8-49CE-902B-2B380B649558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325-0FE8-49CE-902B-2B380B649558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325-0FE8-49CE-902B-2B380B649558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325-0FE8-49CE-902B-2B380B649558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325-0FE8-49CE-902B-2B380B649558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325-0FE8-49CE-902B-2B380B649558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C325-0FE8-49CE-902B-2B380B649558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25C325-0FE8-49CE-902B-2B380B649558}" type="datetimeFigureOut">
              <a:rPr lang="en-US" smtClean="0"/>
              <a:pPr/>
              <a:t>1/25/2016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990B00-B440-42E6-BF56-BE589BB0F5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if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Rietveld</a:t>
            </a:r>
            <a:r>
              <a:rPr lang="en-US" dirty="0" smtClean="0"/>
              <a:t> Refinement Method: Applications and Examples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029200"/>
            <a:ext cx="6934200" cy="685800"/>
          </a:xfrm>
        </p:spPr>
        <p:txBody>
          <a:bodyPr>
            <a:noAutofit/>
          </a:bodyPr>
          <a:lstStyle/>
          <a:p>
            <a:r>
              <a:rPr lang="en-US" sz="1800" dirty="0" smtClean="0"/>
              <a:t>Taylor Sparks</a:t>
            </a:r>
          </a:p>
          <a:p>
            <a:r>
              <a:rPr lang="en-US" sz="1800" dirty="0" smtClean="0"/>
              <a:t>Jan 25 2016, </a:t>
            </a:r>
            <a:r>
              <a:rPr lang="en-US" sz="1800" dirty="0" smtClean="0"/>
              <a:t>MSE 6011 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Quantitative Analysis of Multiple Phases Mixture</a:t>
            </a:r>
            <a:endParaRPr lang="en-US" dirty="0"/>
          </a:p>
        </p:txBody>
      </p:sp>
      <p:pic>
        <p:nvPicPr>
          <p:cNvPr id="35842" name="Picture 2" descr="G:\TS021H-02 1200C-3 phase_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t="9260" b="4309"/>
          <a:stretch>
            <a:fillRect/>
          </a:stretch>
        </p:blipFill>
        <p:spPr bwMode="auto">
          <a:xfrm>
            <a:off x="1199766" y="1219200"/>
            <a:ext cx="6546099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Fraction: “SMZ” Method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 is phase fraction, proportional to number of unit cells measured</a:t>
            </a:r>
          </a:p>
          <a:p>
            <a:r>
              <a:rPr lang="en-US" dirty="0" smtClean="0"/>
              <a:t>M is the molecular weight</a:t>
            </a:r>
          </a:p>
          <a:p>
            <a:r>
              <a:rPr lang="en-US" dirty="0" smtClean="0"/>
              <a:t>Z is the number of formula units per unit cell</a:t>
            </a:r>
          </a:p>
          <a:p>
            <a:r>
              <a:rPr lang="en-US" dirty="0" smtClean="0"/>
              <a:t>SMZ is proportional to the concentration</a:t>
            </a:r>
            <a:endParaRPr lang="en-US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743200" y="4038600"/>
          <a:ext cx="2523894" cy="1177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952200" imgH="444240" progId="">
                  <p:embed/>
                </p:oleObj>
              </mc:Choice>
              <mc:Fallback>
                <p:oleObj name="Equation" r:id="rId3" imgW="952200" imgH="4442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38600"/>
                        <a:ext cx="2523894" cy="1177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Good is the </a:t>
            </a:r>
            <a:r>
              <a:rPr lang="en-US" dirty="0" err="1" smtClean="0"/>
              <a:t>Quantitive</a:t>
            </a:r>
            <a:r>
              <a:rPr lang="en-US" dirty="0" smtClean="0"/>
              <a:t> Analysis?</a:t>
            </a:r>
            <a:endParaRPr lang="en-US" dirty="0"/>
          </a:p>
        </p:txBody>
      </p:sp>
      <p:graphicFrame>
        <p:nvGraphicFramePr>
          <p:cNvPr id="7170" name="Object 2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351638" y="1219200"/>
          <a:ext cx="4440723" cy="493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SPW 8.0 Graph" r:id="rId3" imgW="5765040" imgH="6410520" progId="">
                  <p:embed/>
                </p:oleObj>
              </mc:Choice>
              <mc:Fallback>
                <p:oleObj name="SPW 8.0 Graph" r:id="rId3" imgW="5765040" imgH="64105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638" y="1219200"/>
                        <a:ext cx="4440723" cy="493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" y="6400800"/>
            <a:ext cx="586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James </a:t>
            </a:r>
            <a:r>
              <a:rPr lang="en-US" sz="1400" dirty="0" err="1" smtClean="0"/>
              <a:t>Kaduk</a:t>
            </a:r>
            <a:r>
              <a:rPr lang="en-US" sz="1400" dirty="0" smtClean="0"/>
              <a:t>, ICDD, </a:t>
            </a:r>
            <a:r>
              <a:rPr lang="en-US" sz="1400" dirty="0" err="1" smtClean="0"/>
              <a:t>Rietveld</a:t>
            </a:r>
            <a:r>
              <a:rPr lang="en-US" sz="1400" dirty="0" smtClean="0"/>
              <a:t> Refinement Workshop Oct 2010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 Fraction in Seawater Medium</a:t>
            </a:r>
            <a:endParaRPr lang="en-US" dirty="0"/>
          </a:p>
        </p:txBody>
      </p:sp>
      <p:pic>
        <p:nvPicPr>
          <p:cNvPr id="5122" name="Picture 2" descr="C:\Users\Sparks\Desktop\Bill Samples\Tellurium2_1.JPG"/>
          <p:cNvPicPr>
            <a:picLocks noChangeAspect="1" noChangeArrowheads="1"/>
          </p:cNvPicPr>
          <p:nvPr/>
        </p:nvPicPr>
        <p:blipFill>
          <a:blip r:embed="rId2" cstate="print"/>
          <a:srcRect t="9272" b="4860"/>
          <a:stretch>
            <a:fillRect/>
          </a:stretch>
        </p:blipFill>
        <p:spPr bwMode="auto">
          <a:xfrm>
            <a:off x="1600200" y="1219200"/>
            <a:ext cx="5629275" cy="4038600"/>
          </a:xfrm>
          <a:prstGeom prst="rect">
            <a:avLst/>
          </a:prstGeom>
          <a:noFill/>
        </p:spPr>
      </p:pic>
      <p:pic>
        <p:nvPicPr>
          <p:cNvPr id="5123" name="Picture 3" descr="C:\Users\Sparks\Desktop\Bill Samples\Tellurium2_2.JPG"/>
          <p:cNvPicPr>
            <a:picLocks noChangeAspect="1" noChangeArrowheads="1"/>
          </p:cNvPicPr>
          <p:nvPr/>
        </p:nvPicPr>
        <p:blipFill>
          <a:blip r:embed="rId3" cstate="print"/>
          <a:srcRect l="10667" t="4000"/>
          <a:stretch>
            <a:fillRect/>
          </a:stretch>
        </p:blipFill>
        <p:spPr bwMode="auto">
          <a:xfrm>
            <a:off x="2209800" y="5257800"/>
            <a:ext cx="5029200" cy="60050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0" y="14478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93.9% </a:t>
            </a:r>
            <a:r>
              <a:rPr lang="en-US" dirty="0" err="1" smtClean="0"/>
              <a:t>NaCl</a:t>
            </a:r>
            <a:endParaRPr lang="en-US" dirty="0" smtClean="0"/>
          </a:p>
          <a:p>
            <a:r>
              <a:rPr lang="en-US" dirty="0" smtClean="0"/>
              <a:t>6.1% Te</a:t>
            </a:r>
          </a:p>
          <a:p>
            <a:endParaRPr lang="en-US" dirty="0" smtClean="0"/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wp</a:t>
            </a:r>
            <a:r>
              <a:rPr lang="en-US" baseline="-25000" dirty="0" smtClean="0"/>
              <a:t> </a:t>
            </a:r>
            <a:r>
              <a:rPr lang="en-US" dirty="0" smtClean="0"/>
              <a:t>= 6.9%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59436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Errors: absorption (transparency), sample volume (more powder)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3</a:t>
            </a:r>
            <a:r>
              <a:rPr lang="en-US" dirty="0" smtClean="0"/>
              <a:t>Sc</a:t>
            </a:r>
            <a:r>
              <a:rPr lang="en-US" baseline="-25000" dirty="0" smtClean="0"/>
              <a:t>4</a:t>
            </a:r>
            <a:r>
              <a:rPr lang="en-US" dirty="0" smtClean="0"/>
              <a:t>AlO</a:t>
            </a:r>
            <a:r>
              <a:rPr lang="en-US" baseline="-25000" dirty="0" smtClean="0"/>
              <a:t>12</a:t>
            </a:r>
            <a:r>
              <a:rPr lang="en-US" dirty="0" smtClean="0"/>
              <a:t> Intended Composition</a:t>
            </a:r>
            <a:endParaRPr lang="en-US" dirty="0"/>
          </a:p>
        </p:txBody>
      </p:sp>
      <p:pic>
        <p:nvPicPr>
          <p:cNvPr id="8" name="Picture 2" descr="C:\Temp\SPARKS\taoyag-nov22\MITseries\YSc4AlO12\y3 sc4 al o12_1.JPG"/>
          <p:cNvPicPr>
            <a:picLocks noChangeAspect="1" noChangeArrowheads="1"/>
          </p:cNvPicPr>
          <p:nvPr/>
        </p:nvPicPr>
        <p:blipFill>
          <a:blip r:embed="rId2" cstate="print"/>
          <a:srcRect t="8291" b="4653"/>
          <a:stretch>
            <a:fillRect/>
          </a:stretch>
        </p:blipFill>
        <p:spPr bwMode="auto">
          <a:xfrm>
            <a:off x="849086" y="1219200"/>
            <a:ext cx="7289800" cy="3733800"/>
          </a:xfrm>
          <a:prstGeom prst="rect">
            <a:avLst/>
          </a:prstGeom>
          <a:noFill/>
        </p:spPr>
      </p:pic>
      <p:pic>
        <p:nvPicPr>
          <p:cNvPr id="9" name="Picture 3" descr="C:\Temp\SPARKS\taoyag-nov22\MITseries\YSc4AlO12\y3 sc4 al o12_2.JPG"/>
          <p:cNvPicPr>
            <a:picLocks noChangeAspect="1" noChangeArrowheads="1"/>
          </p:cNvPicPr>
          <p:nvPr/>
        </p:nvPicPr>
        <p:blipFill>
          <a:blip r:embed="rId3" cstate="print"/>
          <a:srcRect t="6879" b="8097"/>
          <a:stretch>
            <a:fillRect/>
          </a:stretch>
        </p:blipFill>
        <p:spPr bwMode="auto">
          <a:xfrm>
            <a:off x="914400" y="5029200"/>
            <a:ext cx="7223795" cy="990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257800" y="1371600"/>
            <a:ext cx="2514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36% YAG (Ia-3d)</a:t>
            </a:r>
          </a:p>
          <a:p>
            <a:r>
              <a:rPr lang="en-US" dirty="0" smtClean="0"/>
              <a:t>50.3% YScO</a:t>
            </a:r>
            <a:r>
              <a:rPr lang="en-US" baseline="-25000" dirty="0" smtClean="0"/>
              <a:t>3</a:t>
            </a:r>
            <a:r>
              <a:rPr lang="en-US" dirty="0" smtClean="0"/>
              <a:t> (Ia-3)</a:t>
            </a:r>
          </a:p>
          <a:p>
            <a:r>
              <a:rPr lang="en-US" dirty="0" smtClean="0"/>
              <a:t>13.7% YScO</a:t>
            </a:r>
            <a:r>
              <a:rPr lang="en-US" baseline="-25000" dirty="0" smtClean="0"/>
              <a:t>3</a:t>
            </a:r>
            <a:r>
              <a:rPr lang="en-US" dirty="0" smtClean="0"/>
              <a:t> (</a:t>
            </a:r>
            <a:r>
              <a:rPr lang="en-US" dirty="0" err="1" smtClean="0"/>
              <a:t>Pnma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wp</a:t>
            </a:r>
            <a:r>
              <a:rPr lang="en-US" baseline="-25000" dirty="0" smtClean="0"/>
              <a:t> </a:t>
            </a:r>
            <a:r>
              <a:rPr lang="en-US" dirty="0" smtClean="0"/>
              <a:t>= 5.3%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3</a:t>
            </a:r>
            <a:r>
              <a:rPr lang="en-US" dirty="0" smtClean="0"/>
              <a:t>Sc</a:t>
            </a:r>
            <a:r>
              <a:rPr lang="en-US" baseline="-25000" dirty="0" smtClean="0"/>
              <a:t>5</a:t>
            </a:r>
            <a:r>
              <a:rPr lang="en-US" dirty="0" smtClean="0"/>
              <a:t>O</a:t>
            </a:r>
            <a:r>
              <a:rPr lang="en-US" baseline="-25000" dirty="0" smtClean="0"/>
              <a:t>12</a:t>
            </a:r>
            <a:r>
              <a:rPr lang="en-US" dirty="0" smtClean="0"/>
              <a:t> Intended Composition</a:t>
            </a:r>
            <a:endParaRPr lang="en-US" dirty="0"/>
          </a:p>
        </p:txBody>
      </p:sp>
      <p:pic>
        <p:nvPicPr>
          <p:cNvPr id="33794" name="Picture 2" descr="C:\Users\Sparks\Desktop\FengTao\taoyag-nov22\MITseries\Y3Sc5O12\y3 sc5 o12_1.JPG"/>
          <p:cNvPicPr>
            <a:picLocks noChangeAspect="1" noChangeArrowheads="1"/>
          </p:cNvPicPr>
          <p:nvPr/>
        </p:nvPicPr>
        <p:blipFill>
          <a:blip r:embed="rId2" cstate="print"/>
          <a:srcRect l="5039" t="9756" r="3488" b="4878"/>
          <a:stretch>
            <a:fillRect/>
          </a:stretch>
        </p:blipFill>
        <p:spPr bwMode="auto">
          <a:xfrm>
            <a:off x="831668" y="1219200"/>
            <a:ext cx="7321732" cy="4343400"/>
          </a:xfrm>
          <a:prstGeom prst="rect">
            <a:avLst/>
          </a:prstGeom>
          <a:noFill/>
        </p:spPr>
      </p:pic>
      <p:pic>
        <p:nvPicPr>
          <p:cNvPr id="33795" name="Picture 3" descr="C:\Users\Sparks\Desktop\FengTao\taoyag-nov22\MITseries\Y3Sc5O12\y3 sc5 o12_2.JPG"/>
          <p:cNvPicPr>
            <a:picLocks noChangeAspect="1" noChangeArrowheads="1"/>
          </p:cNvPicPr>
          <p:nvPr/>
        </p:nvPicPr>
        <p:blipFill>
          <a:blip r:embed="rId3" cstate="print"/>
          <a:srcRect l="6161" r="3791"/>
          <a:stretch>
            <a:fillRect/>
          </a:stretch>
        </p:blipFill>
        <p:spPr bwMode="auto">
          <a:xfrm>
            <a:off x="914400" y="5562600"/>
            <a:ext cx="7239000" cy="762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14478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99.2% Y</a:t>
            </a:r>
            <a:r>
              <a:rPr lang="en-US" baseline="-25000" dirty="0" smtClean="0"/>
              <a:t>3/4</a:t>
            </a:r>
            <a:r>
              <a:rPr lang="en-US" dirty="0" smtClean="0"/>
              <a:t>Sc</a:t>
            </a:r>
            <a:r>
              <a:rPr lang="en-US" baseline="-25000" dirty="0" smtClean="0"/>
              <a:t>5/4</a:t>
            </a:r>
            <a:r>
              <a:rPr lang="en-US" dirty="0" smtClean="0"/>
              <a:t>O</a:t>
            </a:r>
            <a:r>
              <a:rPr lang="en-US" baseline="-25000" dirty="0" smtClean="0"/>
              <a:t>3</a:t>
            </a:r>
            <a:r>
              <a:rPr lang="en-US" dirty="0" smtClean="0"/>
              <a:t> (Ia-3)</a:t>
            </a:r>
          </a:p>
          <a:p>
            <a:r>
              <a:rPr lang="en-US" dirty="0" smtClean="0"/>
              <a:t>0.8% Y(P63/</a:t>
            </a:r>
            <a:r>
              <a:rPr lang="en-US" dirty="0" err="1" smtClean="0"/>
              <a:t>mmc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wp</a:t>
            </a:r>
            <a:r>
              <a:rPr lang="en-US" baseline="-25000" dirty="0" smtClean="0"/>
              <a:t> </a:t>
            </a:r>
            <a:r>
              <a:rPr lang="en-US" dirty="0" smtClean="0"/>
              <a:t>= 4.7%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Debye Equation for Amorphous Materials</a:t>
            </a:r>
            <a:endParaRPr lang="en-US" dirty="0"/>
          </a:p>
        </p:txBody>
      </p:sp>
      <p:graphicFrame>
        <p:nvGraphicFramePr>
          <p:cNvPr id="9218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600200" y="1981200"/>
          <a:ext cx="577369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3390840" imgH="939600" progId="">
                  <p:embed/>
                </p:oleObj>
              </mc:Choice>
              <mc:Fallback>
                <p:oleObj name="Equation" r:id="rId3" imgW="3390840" imgH="9396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81200"/>
                        <a:ext cx="577369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5715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radial distribution function to determine bond distances for analysis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12954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to determine percent amorphous material if standard is added in known amount.</a:t>
            </a:r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855257" y="3700462"/>
          <a:ext cx="270734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1625400" imgH="431640" progId="Equation.3">
                  <p:embed/>
                </p:oleObj>
              </mc:Choice>
              <mc:Fallback>
                <p:oleObj name="Equation" r:id="rId5" imgW="16254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257" y="3700462"/>
                        <a:ext cx="2707343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543050" y="4830763"/>
            <a:ext cx="1504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amplitude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757612" y="5105400"/>
            <a:ext cx="1250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/>
              <a:t>distance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019800" y="4745038"/>
            <a:ext cx="13858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vibration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2495550" y="4203700"/>
            <a:ext cx="476250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 flipV="1">
            <a:off x="3886200" y="4419599"/>
            <a:ext cx="382587" cy="72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 flipV="1">
            <a:off x="5105400" y="4203700"/>
            <a:ext cx="865187" cy="577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Diffuse Scattering</a:t>
            </a:r>
            <a:endParaRPr lang="en-US" dirty="0"/>
          </a:p>
        </p:txBody>
      </p:sp>
      <p:pic>
        <p:nvPicPr>
          <p:cNvPr id="5" name="Picture 2" descr="kadu1101_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9247" y="1219200"/>
            <a:ext cx="6485506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09600" y="6400800"/>
            <a:ext cx="586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James </a:t>
            </a:r>
            <a:r>
              <a:rPr lang="en-US" sz="1400" dirty="0" err="1" smtClean="0"/>
              <a:t>Kaduk</a:t>
            </a:r>
            <a:r>
              <a:rPr lang="en-US" sz="1400" dirty="0" smtClean="0"/>
              <a:t>, ICDD, </a:t>
            </a:r>
            <a:r>
              <a:rPr lang="en-US" sz="1400" dirty="0" err="1" smtClean="0"/>
              <a:t>Rietveld</a:t>
            </a:r>
            <a:r>
              <a:rPr lang="en-US" sz="1400" dirty="0" smtClean="0"/>
              <a:t> Refinement Workshop Oct 2010</a:t>
            </a:r>
            <a:endParaRPr 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Diffuse Scattering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937" t="6252" r="9377" b="6252"/>
          <a:stretch>
            <a:fillRect/>
          </a:stretch>
        </p:blipFill>
        <p:spPr bwMode="auto">
          <a:xfrm>
            <a:off x="1198200" y="1219200"/>
            <a:ext cx="6747600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" y="6400800"/>
            <a:ext cx="586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James </a:t>
            </a:r>
            <a:r>
              <a:rPr lang="en-US" sz="1400" dirty="0" err="1" smtClean="0"/>
              <a:t>Kaduk</a:t>
            </a:r>
            <a:r>
              <a:rPr lang="en-US" sz="1400" dirty="0" smtClean="0"/>
              <a:t>, ICDD, </a:t>
            </a:r>
            <a:r>
              <a:rPr lang="en-US" sz="1400" dirty="0" err="1" smtClean="0"/>
              <a:t>Rietveld</a:t>
            </a:r>
            <a:r>
              <a:rPr lang="en-US" sz="1400" dirty="0" smtClean="0"/>
              <a:t> Refinement Workshop Oct 2010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Diffuse Scattering</a:t>
            </a:r>
            <a:endParaRPr lang="en-US" dirty="0"/>
          </a:p>
        </p:txBody>
      </p:sp>
      <p:pic>
        <p:nvPicPr>
          <p:cNvPr id="4" name="Picture 2" descr="kadu1101_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9247" y="1219200"/>
            <a:ext cx="6485506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" y="6400800"/>
            <a:ext cx="586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James </a:t>
            </a:r>
            <a:r>
              <a:rPr lang="en-US" sz="1400" dirty="0" err="1" smtClean="0"/>
              <a:t>Kaduk</a:t>
            </a:r>
            <a:r>
              <a:rPr lang="en-US" sz="1400" dirty="0" smtClean="0"/>
              <a:t>, ICDD, </a:t>
            </a:r>
            <a:r>
              <a:rPr lang="en-US" sz="1400" dirty="0" err="1" smtClean="0"/>
              <a:t>Rietveld</a:t>
            </a:r>
            <a:r>
              <a:rPr lang="en-US" sz="1400" dirty="0" smtClean="0"/>
              <a:t> Refinement Workshop Oct 2010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is it and how does it work?</a:t>
            </a:r>
          </a:p>
          <a:p>
            <a:r>
              <a:rPr lang="en-US" dirty="0" smtClean="0"/>
              <a:t>Quantitative analysis of multiple phases mixture </a:t>
            </a:r>
          </a:p>
          <a:p>
            <a:pPr lvl="1"/>
            <a:r>
              <a:rPr lang="en-US" dirty="0" smtClean="0"/>
              <a:t>Amorphous content</a:t>
            </a:r>
          </a:p>
          <a:p>
            <a:r>
              <a:rPr lang="en-US" dirty="0" smtClean="0"/>
              <a:t>Atomic position &amp; site occupancy</a:t>
            </a:r>
          </a:p>
          <a:p>
            <a:r>
              <a:rPr lang="en-US" dirty="0" smtClean="0"/>
              <a:t>Thermal displacement parameters</a:t>
            </a:r>
          </a:p>
          <a:p>
            <a:r>
              <a:rPr lang="en-US" dirty="0" smtClean="0"/>
              <a:t>Preferred orientation</a:t>
            </a:r>
          </a:p>
          <a:p>
            <a:r>
              <a:rPr lang="en-US" dirty="0" smtClean="0"/>
              <a:t>Crystallite size/strain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Diffuse Scattering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937" t="7501" r="10313" b="11252"/>
          <a:stretch>
            <a:fillRect/>
          </a:stretch>
        </p:blipFill>
        <p:spPr bwMode="auto">
          <a:xfrm>
            <a:off x="976627" y="1219200"/>
            <a:ext cx="7190745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6400800"/>
            <a:ext cx="586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James </a:t>
            </a:r>
            <a:r>
              <a:rPr lang="en-US" sz="1400" dirty="0" err="1" smtClean="0"/>
              <a:t>Kaduk</a:t>
            </a:r>
            <a:r>
              <a:rPr lang="en-US" sz="1400" dirty="0" smtClean="0"/>
              <a:t>, ICDD, </a:t>
            </a:r>
            <a:r>
              <a:rPr lang="en-US" sz="1400" dirty="0" err="1" smtClean="0"/>
              <a:t>Rietveld</a:t>
            </a:r>
            <a:r>
              <a:rPr lang="en-US" sz="1400" dirty="0" smtClean="0"/>
              <a:t> Refinement Workshop Oct 2010</a:t>
            </a:r>
            <a:endParaRPr 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Diffuse Scattering</a:t>
            </a:r>
            <a:endParaRPr lang="en-US" dirty="0"/>
          </a:p>
        </p:txBody>
      </p:sp>
      <p:pic>
        <p:nvPicPr>
          <p:cNvPr id="7" name="Picture 2" descr="kadu1101_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9247" y="1219200"/>
            <a:ext cx="6485506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34000" y="1905000"/>
            <a:ext cx="1247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sym typeface="Symbol" pitchFamily="18" charset="2"/>
              </a:rPr>
              <a:t></a:t>
            </a:r>
            <a:r>
              <a:rPr lang="en-US" sz="2000" baseline="30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000" dirty="0">
                <a:latin typeface="Times New Roman" pitchFamily="18" charset="0"/>
              </a:rPr>
              <a:t> = 1.112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6400800"/>
            <a:ext cx="586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James </a:t>
            </a:r>
            <a:r>
              <a:rPr lang="en-US" sz="1400" dirty="0" err="1" smtClean="0"/>
              <a:t>Kaduk</a:t>
            </a:r>
            <a:r>
              <a:rPr lang="en-US" sz="1400" dirty="0" smtClean="0"/>
              <a:t>, ICDD, </a:t>
            </a:r>
            <a:r>
              <a:rPr lang="en-US" sz="1400" dirty="0" err="1" smtClean="0"/>
              <a:t>Rietveld</a:t>
            </a:r>
            <a:r>
              <a:rPr lang="en-US" sz="1400" dirty="0" smtClean="0"/>
              <a:t> Refinement Workshop Oct 2010</a:t>
            </a:r>
            <a:endParaRPr 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Position &amp; Site Occupancy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" y="6400800"/>
            <a:ext cx="822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White et al, Structural derivation and crystal chemistry of </a:t>
            </a:r>
            <a:r>
              <a:rPr lang="en-US" sz="1400" dirty="0" err="1" smtClean="0"/>
              <a:t>apatites</a:t>
            </a:r>
            <a:r>
              <a:rPr lang="en-US" sz="1400" dirty="0" smtClean="0"/>
              <a:t>, </a:t>
            </a:r>
            <a:r>
              <a:rPr lang="en-US" sz="1400" dirty="0" err="1" smtClean="0"/>
              <a:t>Acta</a:t>
            </a:r>
            <a:r>
              <a:rPr lang="en-US" sz="1400" dirty="0" smtClean="0"/>
              <a:t> </a:t>
            </a:r>
            <a:r>
              <a:rPr lang="en-US" sz="1400" dirty="0" err="1" smtClean="0"/>
              <a:t>Cryst</a:t>
            </a:r>
            <a:r>
              <a:rPr lang="en-US" sz="1400" dirty="0" smtClean="0"/>
              <a:t>. B, </a:t>
            </a:r>
            <a:r>
              <a:rPr lang="en-US" sz="1400" b="1" dirty="0" smtClean="0"/>
              <a:t>B59</a:t>
            </a:r>
            <a:r>
              <a:rPr lang="en-US" sz="1400" dirty="0" smtClean="0"/>
              <a:t> 1-16 2003 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3886200" cy="2667000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Gd</a:t>
            </a:r>
            <a:r>
              <a:rPr lang="en-US" sz="1800" baseline="-25000" dirty="0" smtClean="0"/>
              <a:t>8+x</a:t>
            </a:r>
            <a:r>
              <a:rPr lang="en-US" sz="1800" dirty="0" smtClean="0"/>
              <a:t>Ca</a:t>
            </a:r>
            <a:r>
              <a:rPr lang="en-US" sz="1800" baseline="-25000" dirty="0" smtClean="0"/>
              <a:t>2+y</a:t>
            </a:r>
            <a:r>
              <a:rPr lang="en-US" sz="1800" dirty="0" smtClean="0"/>
              <a:t>(SiO</a:t>
            </a:r>
            <a:r>
              <a:rPr lang="en-US" sz="1800" baseline="-25000" dirty="0" smtClean="0"/>
              <a:t>4</a:t>
            </a:r>
            <a:r>
              <a:rPr lang="en-US" sz="1800" dirty="0" smtClean="0"/>
              <a:t>)</a:t>
            </a:r>
            <a:r>
              <a:rPr lang="en-US" sz="1800" baseline="-25000" dirty="0" smtClean="0"/>
              <a:t>6</a:t>
            </a:r>
            <a:r>
              <a:rPr lang="en-US" sz="1800" dirty="0" smtClean="0"/>
              <a:t>O</a:t>
            </a:r>
            <a:r>
              <a:rPr lang="en-US" sz="1800" baseline="-25000" dirty="0" smtClean="0"/>
              <a:t>2+3x/2+y </a:t>
            </a:r>
            <a:r>
              <a:rPr lang="en-US" sz="1800" dirty="0" smtClean="0"/>
              <a:t>system</a:t>
            </a:r>
          </a:p>
          <a:p>
            <a:pPr lvl="1"/>
            <a:r>
              <a:rPr lang="en-US" sz="1800" dirty="0" smtClean="0"/>
              <a:t>Anion/</a:t>
            </a:r>
            <a:r>
              <a:rPr lang="en-US" sz="1800" dirty="0" err="1" smtClean="0"/>
              <a:t>cation</a:t>
            </a:r>
            <a:r>
              <a:rPr lang="en-US" sz="1800" dirty="0" smtClean="0"/>
              <a:t> vacancies</a:t>
            </a:r>
          </a:p>
          <a:p>
            <a:pPr lvl="1"/>
            <a:endParaRPr lang="en-US" sz="1800" dirty="0" smtClean="0"/>
          </a:p>
          <a:p>
            <a:r>
              <a:rPr lang="en-US" sz="2100" dirty="0" smtClean="0"/>
              <a:t>Lab XRD insufficient</a:t>
            </a:r>
          </a:p>
          <a:p>
            <a:pPr lvl="1"/>
            <a:r>
              <a:rPr lang="en-US" sz="1800" dirty="0" smtClean="0"/>
              <a:t>Impurity wt%?</a:t>
            </a:r>
          </a:p>
          <a:p>
            <a:pPr lvl="1"/>
            <a:r>
              <a:rPr lang="en-US" sz="1800" dirty="0" smtClean="0"/>
              <a:t>Volume change?</a:t>
            </a:r>
          </a:p>
          <a:p>
            <a:pPr lvl="1"/>
            <a:r>
              <a:rPr lang="en-US" sz="1800" dirty="0" err="1" smtClean="0"/>
              <a:t>Cation</a:t>
            </a:r>
            <a:r>
              <a:rPr lang="en-US" sz="1800" dirty="0" smtClean="0"/>
              <a:t> site preference? </a:t>
            </a:r>
          </a:p>
          <a:p>
            <a:pPr lvl="1"/>
            <a:r>
              <a:rPr lang="en-US" sz="1800" dirty="0" smtClean="0"/>
              <a:t>Meta-prism twist?</a:t>
            </a:r>
          </a:p>
          <a:p>
            <a:pPr lvl="1"/>
            <a:endParaRPr lang="en-US" sz="18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4031328"/>
            <a:ext cx="2388273" cy="231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XRD apatites color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1752600"/>
            <a:ext cx="5105400" cy="382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Position &amp; Site Occupancy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4343400" cy="4267200"/>
          </a:xfrm>
        </p:spPr>
        <p:txBody>
          <a:bodyPr>
            <a:normAutofit/>
          </a:bodyPr>
          <a:lstStyle/>
          <a:p>
            <a:r>
              <a:rPr lang="en-US" sz="1800" dirty="0" err="1" smtClean="0"/>
              <a:t>Stoichiometric</a:t>
            </a:r>
            <a:r>
              <a:rPr lang="en-US" sz="1800" dirty="0" smtClean="0"/>
              <a:t> composition should have highest thermal conductivity</a:t>
            </a:r>
          </a:p>
          <a:p>
            <a:pPr lvl="1"/>
            <a:r>
              <a:rPr lang="en-US" sz="1800" dirty="0" smtClean="0"/>
              <a:t>Phase separation?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endParaRPr lang="en-US" sz="1800" dirty="0" smtClean="0"/>
          </a:p>
          <a:p>
            <a:r>
              <a:rPr lang="en-US" sz="1800" dirty="0" smtClean="0"/>
              <a:t>Synchrotron diffraction</a:t>
            </a:r>
          </a:p>
          <a:p>
            <a:pPr lvl="1"/>
            <a:r>
              <a:rPr lang="en-US" sz="1800" dirty="0" smtClean="0"/>
              <a:t>Improved signal to noise ratio</a:t>
            </a:r>
          </a:p>
          <a:p>
            <a:pPr lvl="1"/>
            <a:r>
              <a:rPr lang="en-US" sz="1800" dirty="0" smtClean="0"/>
              <a:t>Improved resolution</a:t>
            </a:r>
          </a:p>
          <a:p>
            <a:pPr lvl="1"/>
            <a:r>
              <a:rPr lang="en-US" sz="1800" dirty="0" smtClean="0"/>
              <a:t>Minimize anomalous scattering</a:t>
            </a:r>
          </a:p>
          <a:p>
            <a:pPr lvl="1"/>
            <a:endParaRPr lang="en-US" sz="1800" dirty="0" smtClean="0"/>
          </a:p>
        </p:txBody>
      </p:sp>
      <p:pic>
        <p:nvPicPr>
          <p:cNvPr id="11" name="Picture 10" descr="C:\Documents and Settings\Owner\My Documents\Dropbox\Group\apatites\figure8 with paper equations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371600"/>
            <a:ext cx="3124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657600"/>
            <a:ext cx="26289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09600" y="6400800"/>
            <a:ext cx="8305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http://www.odec.ca/projects/2005/shar5a0/public_html/mainpage.htm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Position &amp; Site Occupancy</a:t>
            </a:r>
            <a:endParaRPr lang="en-US" dirty="0"/>
          </a:p>
        </p:txBody>
      </p:sp>
      <p:pic>
        <p:nvPicPr>
          <p:cNvPr id="13314" name="Picture 2" descr="C:\Users\Sparks\Desktop\ApatiteGdCaSisynchrotron\ANL2011Gd8.333Ca1.5\powplotgd8.333ca1.5.bmp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t="2941" b="10294"/>
          <a:stretch>
            <a:fillRect/>
          </a:stretch>
        </p:blipFill>
        <p:spPr bwMode="auto">
          <a:xfrm>
            <a:off x="831086" y="1301855"/>
            <a:ext cx="7398514" cy="487034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648200" y="1905000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wp</a:t>
            </a:r>
            <a:r>
              <a:rPr lang="en-US" dirty="0" smtClean="0"/>
              <a:t> = 6.29%</a:t>
            </a:r>
          </a:p>
          <a:p>
            <a:r>
              <a:rPr lang="en-US" dirty="0" smtClean="0"/>
              <a:t>85% Gd</a:t>
            </a:r>
            <a:r>
              <a:rPr lang="en-US" baseline="-25000" dirty="0" smtClean="0"/>
              <a:t>7.7</a:t>
            </a:r>
            <a:r>
              <a:rPr lang="en-US" dirty="0" smtClean="0"/>
              <a:t>Ca</a:t>
            </a:r>
            <a:r>
              <a:rPr lang="en-US" baseline="-25000" dirty="0" smtClean="0"/>
              <a:t>2.3</a:t>
            </a:r>
            <a:r>
              <a:rPr lang="en-US" dirty="0" smtClean="0"/>
              <a:t>(SiO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  <a:r>
              <a:rPr lang="en-US" baseline="-25000" dirty="0" smtClean="0"/>
              <a:t>6</a:t>
            </a:r>
            <a:r>
              <a:rPr lang="en-US" dirty="0" smtClean="0"/>
              <a:t>O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14% Gd</a:t>
            </a:r>
            <a:r>
              <a:rPr lang="en-US" baseline="-25000" dirty="0" smtClean="0"/>
              <a:t>2</a:t>
            </a:r>
            <a:r>
              <a:rPr lang="en-US" dirty="0" smtClean="0"/>
              <a:t>SiO</a:t>
            </a:r>
            <a:r>
              <a:rPr lang="en-US" baseline="-25000" dirty="0" smtClean="0"/>
              <a:t>5</a:t>
            </a:r>
          </a:p>
          <a:p>
            <a:endParaRPr lang="en-US" baseline="-25000" dirty="0" smtClean="0"/>
          </a:p>
          <a:p>
            <a:r>
              <a:rPr lang="en-US" dirty="0" smtClean="0"/>
              <a:t>Ca has ~5% on A1</a:t>
            </a:r>
          </a:p>
          <a:p>
            <a:r>
              <a:rPr lang="en-US" dirty="0" smtClean="0"/>
              <a:t>Meta prism twist 23.6</a:t>
            </a:r>
            <a:r>
              <a:rPr lang="en-US" baseline="30000" dirty="0" smtClean="0"/>
              <a:t>o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6364069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composition Gd</a:t>
            </a:r>
            <a:r>
              <a:rPr lang="en-US" baseline="-25000" dirty="0" smtClean="0"/>
              <a:t>8.333</a:t>
            </a:r>
            <a:r>
              <a:rPr lang="en-US" dirty="0" smtClean="0"/>
              <a:t>Ca</a:t>
            </a:r>
            <a:r>
              <a:rPr lang="en-US" baseline="-25000" dirty="0" smtClean="0"/>
              <a:t>1.5</a:t>
            </a:r>
            <a:r>
              <a:rPr lang="en-US" dirty="0" smtClean="0"/>
              <a:t>(SiO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  <a:r>
              <a:rPr lang="en-US" baseline="-25000" dirty="0" smtClean="0"/>
              <a:t>6</a:t>
            </a:r>
            <a:r>
              <a:rPr lang="en-US" dirty="0" smtClean="0"/>
              <a:t>O</a:t>
            </a:r>
            <a:r>
              <a:rPr lang="en-US" baseline="-25000" dirty="0" smtClean="0"/>
              <a:t>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Displacement Parameters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4343400" cy="3200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Thermal vibrations quantitatively studied in </a:t>
            </a:r>
            <a:r>
              <a:rPr lang="en-US" sz="2000" dirty="0" err="1" smtClean="0"/>
              <a:t>Rietveld</a:t>
            </a:r>
            <a:r>
              <a:rPr lang="en-US" sz="2000" dirty="0" smtClean="0"/>
              <a:t> refinement</a:t>
            </a:r>
          </a:p>
          <a:p>
            <a:pPr lvl="1"/>
            <a:r>
              <a:rPr lang="en-US" sz="2000" dirty="0" err="1" smtClean="0"/>
              <a:t>U</a:t>
            </a:r>
            <a:r>
              <a:rPr lang="en-US" sz="2000" baseline="-25000" dirty="0" err="1" smtClean="0"/>
              <a:t>iso</a:t>
            </a:r>
            <a:r>
              <a:rPr lang="en-US" sz="2000" dirty="0" smtClean="0"/>
              <a:t> or </a:t>
            </a:r>
            <a:r>
              <a:rPr lang="en-US" sz="2000" dirty="0" err="1" smtClean="0"/>
              <a:t>U</a:t>
            </a:r>
            <a:r>
              <a:rPr lang="en-US" sz="2000" baseline="-25000" dirty="0" err="1" smtClean="0"/>
              <a:t>ij</a:t>
            </a:r>
            <a:r>
              <a:rPr lang="en-US" sz="2000" dirty="0" smtClean="0"/>
              <a:t> for anisotropic vibration</a:t>
            </a:r>
          </a:p>
          <a:p>
            <a:pPr lvl="1"/>
            <a:endParaRPr lang="en-US" sz="2000" dirty="0" smtClean="0"/>
          </a:p>
          <a:p>
            <a:r>
              <a:rPr lang="en-US" sz="2000" dirty="0" smtClean="0"/>
              <a:t>Large U values could be due to rattling</a:t>
            </a:r>
          </a:p>
          <a:p>
            <a:pPr lvl="1"/>
            <a:r>
              <a:rPr lang="en-US" sz="1700" dirty="0" smtClean="0"/>
              <a:t>Explanation of RE</a:t>
            </a:r>
            <a:r>
              <a:rPr lang="en-US" sz="1700" baseline="-25000" dirty="0" smtClean="0"/>
              <a:t>2</a:t>
            </a:r>
            <a:r>
              <a:rPr lang="en-US" sz="1700" dirty="0" smtClean="0"/>
              <a:t>SrAl</a:t>
            </a:r>
            <a:r>
              <a:rPr lang="en-US" sz="1700" baseline="-25000" dirty="0" smtClean="0"/>
              <a:t>2</a:t>
            </a:r>
            <a:r>
              <a:rPr lang="en-US" sz="1700" dirty="0" smtClean="0"/>
              <a:t>O</a:t>
            </a:r>
            <a:r>
              <a:rPr lang="en-US" sz="1700" baseline="-25000" dirty="0" smtClean="0"/>
              <a:t>7</a:t>
            </a:r>
            <a:r>
              <a:rPr lang="en-US" sz="1700" dirty="0" smtClean="0"/>
              <a:t> thermal conductivity?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 l="12500" t="17188" r="14063" b="15625"/>
          <a:stretch>
            <a:fillRect/>
          </a:stretch>
        </p:blipFill>
        <p:spPr bwMode="auto">
          <a:xfrm>
            <a:off x="6748130" y="1219200"/>
            <a:ext cx="199892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Documents and Settings\Owner\Desktop\RE2SrAl2O7 without ZrO2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145501"/>
            <a:ext cx="3886200" cy="31188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Thermal Displacement Parameters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5267960"/>
          <a:ext cx="8839200" cy="1590040"/>
        </p:xfrm>
        <a:graphic>
          <a:graphicData uri="http://schemas.openxmlformats.org/drawingml/2006/table">
            <a:tbl>
              <a:tblPr>
                <a:effectLst>
                  <a:outerShdw blurRad="50800" dist="50800" dir="5400000" algn="ctr" rotWithShape="0">
                    <a:schemeClr val="tx1"/>
                  </a:outerShdw>
                </a:effectLst>
              </a:tblPr>
              <a:tblGrid>
                <a:gridCol w="2057400"/>
                <a:gridCol w="1066800"/>
                <a:gridCol w="1143000"/>
                <a:gridCol w="1143000"/>
                <a:gridCol w="1143000"/>
                <a:gridCol w="1143000"/>
                <a:gridCol w="11430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Compostion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La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SrAl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O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Nd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SrAl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O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Sm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SrAl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O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Eu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SrAl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O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Gd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SrAl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O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7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Dy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SrAl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O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</a:rPr>
                        <a:t>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Uiso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 A1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0.11(2)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0.21(5)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0.40(3)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0.20(1)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0.37(3)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0.96(2)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A1 (P2) occupancy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.73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A2 (RS) occupancy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Franklin Gothic Book" pitchFamily="34" charset="0"/>
                        </a:rPr>
                        <a:t>.79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E0CD"/>
                    </a:solidFill>
                  </a:tcPr>
                </a:tc>
              </a:tr>
            </a:tbl>
          </a:graphicData>
        </a:graphic>
      </p:graphicFrame>
      <p:pic>
        <p:nvPicPr>
          <p:cNvPr id="14338" name="Picture 2" descr="C:\Users\Sparks\Desktop\TaylorSparks\Re2SrAl2O7synchrotron\La2SrAl2O7\powplot.bmp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t="1961" b="9804"/>
          <a:stretch>
            <a:fillRect/>
          </a:stretch>
        </p:blipFill>
        <p:spPr bwMode="auto">
          <a:xfrm>
            <a:off x="381000" y="1219200"/>
            <a:ext cx="6173681" cy="4038600"/>
          </a:xfrm>
          <a:prstGeom prst="rect">
            <a:avLst/>
          </a:prstGeom>
          <a:noFill/>
        </p:spPr>
      </p:pic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553200" y="1143000"/>
            <a:ext cx="2590799" cy="3962400"/>
            <a:chOff x="0" y="1371600"/>
            <a:chExt cx="2738002" cy="4800599"/>
          </a:xfrm>
        </p:grpSpPr>
        <p:grpSp>
          <p:nvGrpSpPr>
            <p:cNvPr id="6" name="Group 77"/>
            <p:cNvGrpSpPr>
              <a:grpSpLocks/>
            </p:cNvGrpSpPr>
            <p:nvPr/>
          </p:nvGrpSpPr>
          <p:grpSpPr bwMode="auto">
            <a:xfrm>
              <a:off x="0" y="2209800"/>
              <a:ext cx="2738002" cy="3962399"/>
              <a:chOff x="0" y="3156856"/>
              <a:chExt cx="2433779" cy="3701143"/>
            </a:xfrm>
          </p:grpSpPr>
          <p:pic>
            <p:nvPicPr>
              <p:cNvPr id="14" name="Picture 3" descr="C:\Documents and Settings\Owner\Desktop\ruddlesden popper n=2.tif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3357" t="2940" r="33357" b="2940"/>
              <a:stretch>
                <a:fillRect/>
              </a:stretch>
            </p:blipFill>
            <p:spPr bwMode="auto">
              <a:xfrm>
                <a:off x="0" y="3156856"/>
                <a:ext cx="1524000" cy="3701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5" name="Right Brace 14"/>
              <p:cNvSpPr/>
              <p:nvPr/>
            </p:nvSpPr>
            <p:spPr>
              <a:xfrm>
                <a:off x="1295400" y="4039140"/>
                <a:ext cx="228600" cy="381087"/>
              </a:xfrm>
              <a:prstGeom prst="rightBrace">
                <a:avLst/>
              </a:prstGeom>
              <a:solidFill>
                <a:srgbClr val="CCDDEC">
                  <a:alpha val="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/>
              </a:p>
            </p:txBody>
          </p:sp>
          <p:sp>
            <p:nvSpPr>
              <p:cNvPr id="16" name="Right Brace 15"/>
              <p:cNvSpPr/>
              <p:nvPr/>
            </p:nvSpPr>
            <p:spPr>
              <a:xfrm>
                <a:off x="1295400" y="4420227"/>
                <a:ext cx="228600" cy="1218886"/>
              </a:xfrm>
              <a:prstGeom prst="rightBrace">
                <a:avLst/>
              </a:prstGeom>
              <a:solidFill>
                <a:srgbClr val="CCDDEC">
                  <a:alpha val="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/>
              </a:p>
            </p:txBody>
          </p:sp>
          <p:sp>
            <p:nvSpPr>
              <p:cNvPr id="17" name="Right Brace 16"/>
              <p:cNvSpPr/>
              <p:nvPr/>
            </p:nvSpPr>
            <p:spPr>
              <a:xfrm>
                <a:off x="1295400" y="5639113"/>
                <a:ext cx="228600" cy="381088"/>
              </a:xfrm>
              <a:prstGeom prst="rightBrace">
                <a:avLst/>
              </a:prstGeom>
              <a:solidFill>
                <a:srgbClr val="CCDDEC">
                  <a:alpha val="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00" dirty="0"/>
              </a:p>
            </p:txBody>
          </p:sp>
          <p:sp>
            <p:nvSpPr>
              <p:cNvPr id="18" name="TextBox 10"/>
              <p:cNvSpPr txBox="1">
                <a:spLocks noChangeArrowheads="1"/>
              </p:cNvSpPr>
              <p:nvPr/>
            </p:nvSpPr>
            <p:spPr bwMode="auto">
              <a:xfrm>
                <a:off x="1447800" y="4034135"/>
                <a:ext cx="855133" cy="466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err="1">
                    <a:latin typeface="Calibri" pitchFamily="34" charset="0"/>
                  </a:rPr>
                  <a:t>Rocksalt</a:t>
                </a:r>
                <a:r>
                  <a:rPr lang="en-US" sz="1400" dirty="0">
                    <a:latin typeface="Calibri" pitchFamily="34" charset="0"/>
                  </a:rPr>
                  <a:t> layer</a:t>
                </a:r>
              </a:p>
            </p:txBody>
          </p:sp>
          <p:sp>
            <p:nvSpPr>
              <p:cNvPr id="19" name="TextBox 11"/>
              <p:cNvSpPr txBox="1">
                <a:spLocks noChangeArrowheads="1"/>
              </p:cNvSpPr>
              <p:nvPr/>
            </p:nvSpPr>
            <p:spPr bwMode="auto">
              <a:xfrm>
                <a:off x="1447798" y="4687669"/>
                <a:ext cx="985981" cy="835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latin typeface="Calibri" pitchFamily="34" charset="0"/>
                  </a:rPr>
                  <a:t>Double </a:t>
                </a:r>
                <a:r>
                  <a:rPr lang="en-US" sz="1400" dirty="0" err="1">
                    <a:latin typeface="Calibri" pitchFamily="34" charset="0"/>
                  </a:rPr>
                  <a:t>Perovskite</a:t>
                </a:r>
                <a:r>
                  <a:rPr lang="en-US" sz="1400" dirty="0">
                    <a:latin typeface="Calibri" pitchFamily="34" charset="0"/>
                  </a:rPr>
                  <a:t> layer</a:t>
                </a:r>
              </a:p>
            </p:txBody>
          </p:sp>
          <p:sp>
            <p:nvSpPr>
              <p:cNvPr id="20" name="TextBox 12"/>
              <p:cNvSpPr txBox="1">
                <a:spLocks noChangeArrowheads="1"/>
              </p:cNvSpPr>
              <p:nvPr/>
            </p:nvSpPr>
            <p:spPr bwMode="auto">
              <a:xfrm>
                <a:off x="1447800" y="5634335"/>
                <a:ext cx="914400" cy="4665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 dirty="0" err="1">
                    <a:latin typeface="Calibri" pitchFamily="34" charset="0"/>
                  </a:rPr>
                  <a:t>Rocksalt</a:t>
                </a:r>
                <a:r>
                  <a:rPr lang="en-US" sz="1400" dirty="0">
                    <a:latin typeface="Calibri" pitchFamily="34" charset="0"/>
                  </a:rPr>
                  <a:t> layer</a:t>
                </a:r>
              </a:p>
            </p:txBody>
          </p:sp>
        </p:grpSp>
        <p:cxnSp>
          <p:nvCxnSpPr>
            <p:cNvPr id="7" name="Shape 14"/>
            <p:cNvCxnSpPr>
              <a:stCxn id="9" idx="2"/>
            </p:cNvCxnSpPr>
            <p:nvPr/>
          </p:nvCxnSpPr>
          <p:spPr>
            <a:xfrm rot="16200000" flipH="1">
              <a:off x="608806" y="2056607"/>
              <a:ext cx="268287" cy="1905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17"/>
            <p:cNvSpPr txBox="1">
              <a:spLocks noChangeArrowheads="1"/>
            </p:cNvSpPr>
            <p:nvPr/>
          </p:nvSpPr>
          <p:spPr bwMode="auto">
            <a:xfrm>
              <a:off x="228600" y="1371600"/>
              <a:ext cx="8382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A1 site</a:t>
              </a:r>
            </a:p>
            <a:p>
              <a:r>
                <a:rPr lang="en-US" sz="1200">
                  <a:latin typeface="Calibri" pitchFamily="34" charset="0"/>
                </a:rPr>
                <a:t>CN=12 </a:t>
              </a:r>
            </a:p>
            <a:p>
              <a:r>
                <a:rPr lang="en-US" sz="1200">
                  <a:latin typeface="Calibri" pitchFamily="34" charset="0"/>
                </a:rPr>
                <a:t>P2 slab</a:t>
              </a:r>
            </a:p>
          </p:txBody>
        </p:sp>
        <p:cxnSp>
          <p:nvCxnSpPr>
            <p:cNvPr id="10" name="Shape 9"/>
            <p:cNvCxnSpPr>
              <a:stCxn id="12" idx="2"/>
            </p:cNvCxnSpPr>
            <p:nvPr/>
          </p:nvCxnSpPr>
          <p:spPr>
            <a:xfrm rot="5400000">
              <a:off x="1313656" y="2267744"/>
              <a:ext cx="344488" cy="1143000"/>
            </a:xfrm>
            <a:prstGeom prst="curved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hape 18"/>
            <p:cNvCxnSpPr>
              <a:stCxn id="12" idx="2"/>
            </p:cNvCxnSpPr>
            <p:nvPr/>
          </p:nvCxnSpPr>
          <p:spPr>
            <a:xfrm rot="5400000">
              <a:off x="1275556" y="2686844"/>
              <a:ext cx="801688" cy="7620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8"/>
            <p:cNvSpPr txBox="1">
              <a:spLocks noChangeArrowheads="1"/>
            </p:cNvSpPr>
            <p:nvPr/>
          </p:nvSpPr>
          <p:spPr bwMode="auto">
            <a:xfrm>
              <a:off x="1676400" y="2020669"/>
              <a:ext cx="76200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200">
                  <a:latin typeface="Calibri" pitchFamily="34" charset="0"/>
                </a:rPr>
                <a:t>  A2 site</a:t>
              </a:r>
              <a:br>
                <a:rPr lang="en-US" sz="1200">
                  <a:latin typeface="Calibri" pitchFamily="34" charset="0"/>
                </a:rPr>
              </a:br>
              <a:r>
                <a:rPr lang="en-US" sz="1200">
                  <a:latin typeface="Calibri" pitchFamily="34" charset="0"/>
                </a:rPr>
                <a:t>  CN=9</a:t>
              </a:r>
            </a:p>
            <a:p>
              <a:r>
                <a:rPr lang="en-US" sz="1200">
                  <a:latin typeface="Calibri" pitchFamily="34" charset="0"/>
                </a:rPr>
                <a:t>  RS slab</a:t>
              </a:r>
            </a:p>
          </p:txBody>
        </p:sp>
        <p:cxnSp>
          <p:nvCxnSpPr>
            <p:cNvPr id="13" name="Shape 14"/>
            <p:cNvCxnSpPr>
              <a:stCxn id="9" idx="1"/>
            </p:cNvCxnSpPr>
            <p:nvPr/>
          </p:nvCxnSpPr>
          <p:spPr>
            <a:xfrm rot="10800000" flipH="1" flipV="1">
              <a:off x="228600" y="1695450"/>
              <a:ext cx="152400" cy="2419349"/>
            </a:xfrm>
            <a:prstGeom prst="curvedConnector4">
              <a:avLst>
                <a:gd name="adj1" fmla="val -103124"/>
                <a:gd name="adj2" fmla="val 99774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Preferential Orientation: Sr</a:t>
            </a:r>
            <a:r>
              <a:rPr lang="en-US" baseline="-25000" dirty="0" smtClean="0"/>
              <a:t>2</a:t>
            </a:r>
            <a:r>
              <a:rPr lang="en-US" dirty="0" smtClean="0"/>
              <a:t>Nb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7</a:t>
            </a:r>
            <a:endParaRPr lang="en-US" baseline="-25000" dirty="0"/>
          </a:p>
        </p:txBody>
      </p:sp>
      <p:pic>
        <p:nvPicPr>
          <p:cNvPr id="10244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2046" y="1447800"/>
            <a:ext cx="5314553" cy="4251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609600" y="57912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Clearly textured to b-axis, but what is preferred orientation factor?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Preferential Orientation Sr</a:t>
            </a:r>
            <a:r>
              <a:rPr lang="en-US" baseline="-25000" dirty="0" smtClean="0"/>
              <a:t>2</a:t>
            </a:r>
            <a:r>
              <a:rPr lang="en-US" dirty="0" smtClean="0"/>
              <a:t>Nb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r>
              <a:rPr lang="en-US" baseline="-25000" dirty="0" smtClean="0"/>
              <a:t>7</a:t>
            </a:r>
            <a:endParaRPr lang="en-US" baseline="-25000" dirty="0"/>
          </a:p>
        </p:txBody>
      </p:sp>
      <p:pic>
        <p:nvPicPr>
          <p:cNvPr id="10243" name="Picture 3" descr="C:\gsas\MyWork\Sr2Nb2O7\MikeSNLGSAS\MikeSNLgsas.bmp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t="3026" b="10196"/>
          <a:stretch>
            <a:fillRect/>
          </a:stretch>
        </p:blipFill>
        <p:spPr bwMode="auto">
          <a:xfrm>
            <a:off x="762000" y="1219200"/>
            <a:ext cx="7704080" cy="507769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4953000" y="23622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wp</a:t>
            </a:r>
            <a:r>
              <a:rPr lang="en-US" dirty="0" smtClean="0"/>
              <a:t> = 6.9%</a:t>
            </a:r>
          </a:p>
          <a:p>
            <a:r>
              <a:rPr lang="en-US" dirty="0" smtClean="0"/>
              <a:t>Texture index = 5.52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6367046"/>
            <a:ext cx="807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Note: Actual compound had small amount of La</a:t>
            </a:r>
            <a:r>
              <a:rPr lang="en-US" sz="1600" baseline="30000" dirty="0" smtClean="0"/>
              <a:t>3+</a:t>
            </a:r>
            <a:r>
              <a:rPr lang="en-US" sz="1600" dirty="0" smtClean="0"/>
              <a:t> doped on Sr</a:t>
            </a:r>
            <a:r>
              <a:rPr lang="en-US" sz="1600" baseline="30000" dirty="0" smtClean="0"/>
              <a:t>2+</a:t>
            </a:r>
            <a:r>
              <a:rPr lang="en-US" sz="1600" dirty="0" smtClean="0"/>
              <a:t> site</a:t>
            </a:r>
            <a:endParaRPr lang="en-US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&amp; Strain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12954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need to characterize the instrument shape parameters using a standard.</a:t>
            </a:r>
          </a:p>
          <a:p>
            <a:r>
              <a:rPr lang="en-US" dirty="0" smtClean="0"/>
              <a:t>Then use U, V, W to obtain integral breadth for </a:t>
            </a:r>
            <a:r>
              <a:rPr lang="en-US" dirty="0" err="1" smtClean="0"/>
              <a:t>Scherrer’s</a:t>
            </a:r>
            <a:r>
              <a:rPr lang="en-US" dirty="0" smtClean="0"/>
              <a:t> &amp; Stokes’ equation.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0431" y="2590800"/>
            <a:ext cx="1947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v</a:t>
            </a:r>
            <a:r>
              <a:rPr lang="en-US" dirty="0" smtClean="0"/>
              <a:t> = K</a:t>
            </a:r>
            <a:r>
              <a:rPr lang="el-GR" dirty="0" smtClean="0"/>
              <a:t>λ/{β </a:t>
            </a:r>
            <a:r>
              <a:rPr lang="en-US" dirty="0" err="1" smtClean="0"/>
              <a:t>cos</a:t>
            </a:r>
            <a:r>
              <a:rPr lang="en-US" dirty="0" smtClean="0"/>
              <a:t> </a:t>
            </a:r>
            <a:r>
              <a:rPr lang="el-GR" dirty="0" smtClean="0"/>
              <a:t>θ}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90800" y="2590800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ε = β/{4 tan θ}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1000" y="4191000"/>
            <a:ext cx="48480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 smtClean="0"/>
              <a:t>{β</a:t>
            </a:r>
            <a:r>
              <a:rPr lang="en-US" b="1" baseline="-25000" dirty="0" err="1" smtClean="0"/>
              <a:t>obs</a:t>
            </a:r>
            <a:r>
              <a:rPr lang="en-US" b="1" dirty="0" smtClean="0"/>
              <a:t> − </a:t>
            </a:r>
            <a:r>
              <a:rPr lang="el-GR" b="1" dirty="0" smtClean="0"/>
              <a:t>β</a:t>
            </a:r>
            <a:r>
              <a:rPr lang="en-US" b="1" baseline="-25000" dirty="0" smtClean="0"/>
              <a:t>inst</a:t>
            </a:r>
            <a:r>
              <a:rPr lang="en-US" b="1" dirty="0" smtClean="0"/>
              <a:t>}</a:t>
            </a:r>
            <a:r>
              <a:rPr lang="en-US" b="1" dirty="0" err="1" smtClean="0"/>
              <a:t>cos</a:t>
            </a:r>
            <a:r>
              <a:rPr lang="en-US" b="1" dirty="0" smtClean="0"/>
              <a:t> </a:t>
            </a:r>
            <a:r>
              <a:rPr lang="el-GR" b="1" dirty="0" smtClean="0"/>
              <a:t>θ = λ/</a:t>
            </a:r>
            <a:r>
              <a:rPr lang="en-US" b="1" dirty="0" err="1" smtClean="0"/>
              <a:t>D</a:t>
            </a:r>
            <a:r>
              <a:rPr lang="en-US" b="1" baseline="-25000" dirty="0" err="1" smtClean="0"/>
              <a:t>v</a:t>
            </a:r>
            <a:r>
              <a:rPr lang="en-US" b="1" dirty="0" smtClean="0"/>
              <a:t> + 4 </a:t>
            </a:r>
            <a:r>
              <a:rPr lang="el-GR" b="1" dirty="0" smtClean="0"/>
              <a:t>ε</a:t>
            </a:r>
            <a:r>
              <a:rPr lang="en-US" b="1" dirty="0" smtClean="0"/>
              <a:t>{sin </a:t>
            </a:r>
            <a:r>
              <a:rPr lang="el-GR" b="1" dirty="0" smtClean="0"/>
              <a:t>θ}</a:t>
            </a:r>
            <a:endParaRPr 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5908" y="2209800"/>
            <a:ext cx="3649941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04800" y="4953000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Williamson-Hall plot</a:t>
            </a:r>
          </a:p>
          <a:p>
            <a:pPr>
              <a:buFontTx/>
              <a:buChar char="-"/>
            </a:pPr>
            <a:r>
              <a:rPr lang="en-US" dirty="0" smtClean="0"/>
              <a:t>Plot </a:t>
            </a:r>
            <a:r>
              <a:rPr lang="el-GR" dirty="0" smtClean="0"/>
              <a:t>β</a:t>
            </a:r>
            <a:r>
              <a:rPr lang="en-US" dirty="0" err="1" smtClean="0"/>
              <a:t>cos</a:t>
            </a:r>
            <a:r>
              <a:rPr lang="en-US" dirty="0" smtClean="0"/>
              <a:t>(</a:t>
            </a:r>
            <a:r>
              <a:rPr lang="el-GR" dirty="0" smtClean="0"/>
              <a:t>θ</a:t>
            </a:r>
            <a:r>
              <a:rPr lang="en-US" dirty="0" smtClean="0"/>
              <a:t>)/</a:t>
            </a:r>
            <a:r>
              <a:rPr lang="el-GR" dirty="0" smtClean="0">
                <a:latin typeface="Calibri"/>
              </a:rPr>
              <a:t>λ</a:t>
            </a:r>
            <a:r>
              <a:rPr lang="en-US" dirty="0" smtClean="0">
                <a:latin typeface="Calibri"/>
              </a:rPr>
              <a:t> against 4 sin(</a:t>
            </a:r>
            <a:r>
              <a:rPr lang="el-GR" dirty="0" smtClean="0">
                <a:latin typeface="Calibri"/>
              </a:rPr>
              <a:t>θ</a:t>
            </a:r>
            <a:r>
              <a:rPr lang="en-US" dirty="0" smtClean="0">
                <a:latin typeface="Calibri"/>
              </a:rPr>
              <a:t>)</a:t>
            </a:r>
          </a:p>
          <a:p>
            <a:pPr>
              <a:buFontTx/>
              <a:buChar char="-"/>
            </a:pPr>
            <a:r>
              <a:rPr lang="en-US" dirty="0" smtClean="0">
                <a:latin typeface="Calibri"/>
              </a:rPr>
              <a:t>Slope &amp; intercept give size and strain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Rietveld</a:t>
            </a:r>
            <a:r>
              <a:rPr lang="en-US" dirty="0" smtClean="0"/>
              <a:t> refinement?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Hugo </a:t>
            </a:r>
            <a:r>
              <a:rPr lang="en-US" dirty="0" err="1" smtClean="0"/>
              <a:t>Rietveld</a:t>
            </a:r>
            <a:r>
              <a:rPr lang="en-US" dirty="0" smtClean="0"/>
              <a:t> (1969)</a:t>
            </a:r>
          </a:p>
          <a:p>
            <a:endParaRPr lang="en-US" dirty="0" smtClean="0"/>
          </a:p>
          <a:p>
            <a:r>
              <a:rPr lang="en-US" dirty="0" smtClean="0"/>
              <a:t>Quantitative refinement tool</a:t>
            </a:r>
          </a:p>
          <a:p>
            <a:pPr lvl="1"/>
            <a:r>
              <a:rPr lang="en-US" dirty="0" smtClean="0"/>
              <a:t>Calculated pattern </a:t>
            </a:r>
            <a:r>
              <a:rPr lang="en-US" dirty="0" err="1" smtClean="0"/>
              <a:t>vs</a:t>
            </a:r>
            <a:r>
              <a:rPr lang="en-US" dirty="0" smtClean="0"/>
              <a:t> measured pattern</a:t>
            </a:r>
          </a:p>
          <a:p>
            <a:pPr lvl="1"/>
            <a:r>
              <a:rPr lang="en-US" dirty="0" smtClean="0"/>
              <a:t>Variable model parameters</a:t>
            </a:r>
          </a:p>
          <a:p>
            <a:pPr lvl="1"/>
            <a:r>
              <a:rPr lang="en-US" dirty="0" smtClean="0"/>
              <a:t>Least-squares refinement</a:t>
            </a:r>
          </a:p>
          <a:p>
            <a:pPr lvl="1"/>
            <a:r>
              <a:rPr lang="en-US" dirty="0" smtClean="0"/>
              <a:t>Account for errors during measurement (shift, zero)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Different from </a:t>
            </a:r>
            <a:r>
              <a:rPr lang="en-US" dirty="0" err="1" smtClean="0"/>
              <a:t>LeBail</a:t>
            </a:r>
            <a:r>
              <a:rPr lang="en-US" dirty="0" smtClean="0"/>
              <a:t> or Pawley (Profile) fitting</a:t>
            </a:r>
          </a:p>
          <a:p>
            <a:pPr lvl="1"/>
            <a:r>
              <a:rPr lang="en-US" i="1" dirty="0" err="1" smtClean="0"/>
              <a:t>Ab</a:t>
            </a:r>
            <a:r>
              <a:rPr lang="en-US" i="1" dirty="0" smtClean="0"/>
              <a:t> initio </a:t>
            </a:r>
            <a:r>
              <a:rPr lang="en-US" dirty="0" smtClean="0"/>
              <a:t>crystal structure determination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1219200"/>
            <a:ext cx="1371600" cy="194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09600" y="6367046"/>
            <a:ext cx="8229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http://www.ccp14.ac.uk/poster-talks/rietveld-csiro-axaa-99/rietveld/index.htm</a:t>
            </a:r>
            <a:endParaRPr lang="en-US" sz="1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&amp; Strain</a:t>
            </a:r>
            <a:endParaRPr lang="en-US" baseline="-25000" dirty="0"/>
          </a:p>
        </p:txBody>
      </p:sp>
      <p:pic>
        <p:nvPicPr>
          <p:cNvPr id="15362" name="Picture 2" descr="C:\Users\Sparks\Desktop\RIETVELD-JR\CPD-CeO2-Sharp\GSAS\powplot.bmp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209800"/>
            <a:ext cx="4648200" cy="353036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609600" y="12954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CeO</a:t>
            </a:r>
            <a:r>
              <a:rPr lang="en-US" baseline="-25000" dirty="0" smtClean="0"/>
              <a:t>2 </a:t>
            </a:r>
            <a:r>
              <a:rPr lang="en-US" dirty="0" smtClean="0"/>
              <a:t>before and after </a:t>
            </a:r>
            <a:r>
              <a:rPr lang="en-US" dirty="0" err="1" smtClean="0"/>
              <a:t>micronizing</a:t>
            </a:r>
            <a:endParaRPr lang="en-US" baseline="-25000" dirty="0"/>
          </a:p>
        </p:txBody>
      </p:sp>
      <p:pic>
        <p:nvPicPr>
          <p:cNvPr id="15363" name="Picture 3" descr="C:\Users\Sparks\Desktop\RIETVELD-JR\CPD-CeO2-Broad\GSAS\powplot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184632"/>
            <a:ext cx="4648200" cy="353036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609600" y="5638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Volume weighted domain size,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v</a:t>
            </a:r>
            <a:r>
              <a:rPr lang="en-US" dirty="0" smtClean="0"/>
              <a:t>, of broadened CeO</a:t>
            </a:r>
            <a:r>
              <a:rPr lang="en-US" baseline="-25000" dirty="0" smtClean="0"/>
              <a:t>2</a:t>
            </a:r>
            <a:r>
              <a:rPr lang="en-US" dirty="0" smtClean="0"/>
              <a:t> is 226 Å and maximum strain, e is 0.011%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baseline="-250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937760"/>
          </a:xfrm>
        </p:spPr>
        <p:txBody>
          <a:bodyPr/>
          <a:lstStyle/>
          <a:p>
            <a:r>
              <a:rPr lang="en-US" dirty="0" err="1" smtClean="0"/>
              <a:t>Rietveld</a:t>
            </a:r>
            <a:r>
              <a:rPr lang="en-US" dirty="0" smtClean="0"/>
              <a:t> refinement a valuable quantitative analysis tool for determining…</a:t>
            </a:r>
          </a:p>
          <a:p>
            <a:pPr lvl="1"/>
            <a:r>
              <a:rPr lang="en-US" dirty="0" smtClean="0"/>
              <a:t>Crystal structure information </a:t>
            </a:r>
          </a:p>
          <a:p>
            <a:pPr lvl="2"/>
            <a:r>
              <a:rPr lang="en-US" dirty="0" smtClean="0"/>
              <a:t>atomic positions, thermal displacement parameters, occupancy</a:t>
            </a:r>
          </a:p>
          <a:p>
            <a:pPr lvl="1"/>
            <a:r>
              <a:rPr lang="en-US" dirty="0" smtClean="0"/>
              <a:t>Other information</a:t>
            </a:r>
          </a:p>
          <a:p>
            <a:pPr lvl="2"/>
            <a:r>
              <a:rPr lang="en-US" dirty="0" smtClean="0"/>
              <a:t>Preferred orientation, size, strain, quantitative analysis (including amorphous material)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Intensity of a diffracted peak depends on many parameters!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743200"/>
            <a:ext cx="4707641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267200"/>
            <a:ext cx="509049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1219200"/>
            <a:ext cx="85058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09600" y="6400800"/>
            <a:ext cx="8534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James R. Connolly, for EPS400-001, Introduction to X-Ray Powder Diffraction, Spring 2010 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24081" y="2362200"/>
            <a:ext cx="386751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Anomalous Scattering Factors f’ &amp; f” depends on radiation choice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4375" t="23000" r="38125" b="22000"/>
          <a:stretch>
            <a:fillRect/>
          </a:stretch>
        </p:blipFill>
        <p:spPr bwMode="auto">
          <a:xfrm>
            <a:off x="4616335" y="1752600"/>
            <a:ext cx="452766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24375" t="23000" r="28125" b="22000"/>
          <a:stretch>
            <a:fillRect/>
          </a:stretch>
        </p:blipFill>
        <p:spPr bwMode="auto">
          <a:xfrm>
            <a:off x="0" y="1752600"/>
            <a:ext cx="452766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instruments yield different peak </a:t>
            </a:r>
            <a:r>
              <a:rPr lang="en-US" dirty="0"/>
              <a:t>s</a:t>
            </a:r>
            <a:r>
              <a:rPr lang="en-US" dirty="0" smtClean="0"/>
              <a:t>hape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71628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5334000"/>
            <a:ext cx="4257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62000" y="6400800"/>
            <a:ext cx="586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prism.mit.edu/</a:t>
            </a:r>
            <a:r>
              <a:rPr lang="en-US" sz="1400" dirty="0" err="1" smtClean="0"/>
              <a:t>xray</a:t>
            </a:r>
            <a:r>
              <a:rPr lang="en-US" sz="1400" dirty="0" smtClean="0"/>
              <a:t>/Rietveld_XRDSimulation.pdf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the Fit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58240"/>
            <a:ext cx="8229600" cy="5166360"/>
          </a:xfrm>
        </p:spPr>
        <p:txBody>
          <a:bodyPr>
            <a:normAutofit/>
          </a:bodyPr>
          <a:lstStyle/>
          <a:p>
            <a:r>
              <a:rPr lang="en-US" dirty="0" err="1" smtClean="0"/>
              <a:t>R</a:t>
            </a:r>
            <a:r>
              <a:rPr lang="en-US" baseline="-25000" dirty="0" err="1" smtClean="0"/>
              <a:t>p</a:t>
            </a:r>
            <a:r>
              <a:rPr lang="en-US" dirty="0" smtClean="0"/>
              <a:t> is the difference between the observed and the calculated value</a:t>
            </a:r>
          </a:p>
          <a:p>
            <a:r>
              <a:rPr lang="en-US" dirty="0" err="1" smtClean="0"/>
              <a:t>R</a:t>
            </a:r>
            <a:r>
              <a:rPr lang="en-US" baseline="-25000" dirty="0" err="1" smtClean="0"/>
              <a:t>wp</a:t>
            </a:r>
            <a:r>
              <a:rPr lang="en-US" dirty="0" smtClean="0"/>
              <a:t> weights the residual so the higher intensity peaks are more important than low intensity ones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baseline="-25000" dirty="0" err="1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 or </a:t>
            </a:r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baseline="-25000" dirty="0" err="1" smtClean="0">
                <a:solidFill>
                  <a:srgbClr val="FF0000"/>
                </a:solidFill>
              </a:rPr>
              <a:t>wp</a:t>
            </a:r>
            <a:r>
              <a:rPr lang="en-US" dirty="0" smtClean="0">
                <a:solidFill>
                  <a:srgbClr val="FF0000"/>
                </a:solidFill>
              </a:rPr>
              <a:t> should be &lt; 10% or </a:t>
            </a:r>
            <a:r>
              <a:rPr lang="el-GR" dirty="0" smtClean="0">
                <a:solidFill>
                  <a:srgbClr val="FF0000"/>
                </a:solidFill>
                <a:latin typeface="Calibri"/>
              </a:rPr>
              <a:t>χ</a:t>
            </a:r>
            <a:r>
              <a:rPr lang="en-US" baseline="30000" dirty="0" smtClean="0">
                <a:solidFill>
                  <a:srgbClr val="FF0000"/>
                </a:solidFill>
                <a:latin typeface="Calibri"/>
              </a:rPr>
              <a:t>2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 &lt; 4 </a:t>
            </a:r>
            <a:r>
              <a:rPr lang="en-US" dirty="0" smtClean="0">
                <a:solidFill>
                  <a:srgbClr val="FF0000"/>
                </a:solidFill>
              </a:rPr>
              <a:t>for a good fit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181350"/>
            <a:ext cx="639127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0" y="6400800"/>
            <a:ext cx="5867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prism.mit.edu/</a:t>
            </a:r>
            <a:r>
              <a:rPr lang="en-US" sz="1400" dirty="0" err="1" smtClean="0"/>
              <a:t>xray</a:t>
            </a:r>
            <a:r>
              <a:rPr lang="en-US" sz="1400" dirty="0" smtClean="0"/>
              <a:t>/RietveldGOF.pdf</a:t>
            </a:r>
            <a:endParaRPr lang="en-US" sz="1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400550"/>
            <a:ext cx="25908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Multiple cycles required to find the true global minimum in error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1295400"/>
            <a:ext cx="7246938" cy="35401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023938" y="1466850"/>
            <a:ext cx="7008812" cy="3143250"/>
          </a:xfrm>
          <a:custGeom>
            <a:avLst/>
            <a:gdLst/>
            <a:ahLst/>
            <a:cxnLst>
              <a:cxn ang="0">
                <a:pos x="0" y="112"/>
              </a:cxn>
              <a:cxn ang="0">
                <a:pos x="245" y="93"/>
              </a:cxn>
              <a:cxn ang="0">
                <a:pos x="509" y="534"/>
              </a:cxn>
              <a:cxn ang="0">
                <a:pos x="821" y="148"/>
              </a:cxn>
              <a:cxn ang="0">
                <a:pos x="1238" y="455"/>
              </a:cxn>
              <a:cxn ang="0">
                <a:pos x="1630" y="142"/>
              </a:cxn>
              <a:cxn ang="0">
                <a:pos x="2096" y="614"/>
              </a:cxn>
              <a:cxn ang="0">
                <a:pos x="2255" y="1944"/>
              </a:cxn>
              <a:cxn ang="0">
                <a:pos x="2273" y="400"/>
              </a:cxn>
              <a:cxn ang="0">
                <a:pos x="2751" y="38"/>
              </a:cxn>
              <a:cxn ang="0">
                <a:pos x="3052" y="173"/>
              </a:cxn>
              <a:cxn ang="0">
                <a:pos x="3199" y="645"/>
              </a:cxn>
              <a:cxn ang="0">
                <a:pos x="3726" y="234"/>
              </a:cxn>
              <a:cxn ang="0">
                <a:pos x="4087" y="283"/>
              </a:cxn>
              <a:cxn ang="0">
                <a:pos x="4363" y="491"/>
              </a:cxn>
              <a:cxn ang="0">
                <a:pos x="4400" y="498"/>
              </a:cxn>
            </a:cxnLst>
            <a:rect l="0" t="0" r="r" b="b"/>
            <a:pathLst>
              <a:path w="4415" h="1980">
                <a:moveTo>
                  <a:pt x="0" y="112"/>
                </a:moveTo>
                <a:cubicBezTo>
                  <a:pt x="80" y="67"/>
                  <a:pt x="160" y="23"/>
                  <a:pt x="245" y="93"/>
                </a:cubicBezTo>
                <a:cubicBezTo>
                  <a:pt x="330" y="163"/>
                  <a:pt x="413" y="525"/>
                  <a:pt x="509" y="534"/>
                </a:cubicBezTo>
                <a:cubicBezTo>
                  <a:pt x="605" y="543"/>
                  <a:pt x="700" y="161"/>
                  <a:pt x="821" y="148"/>
                </a:cubicBezTo>
                <a:cubicBezTo>
                  <a:pt x="942" y="135"/>
                  <a:pt x="1103" y="456"/>
                  <a:pt x="1238" y="455"/>
                </a:cubicBezTo>
                <a:cubicBezTo>
                  <a:pt x="1373" y="454"/>
                  <a:pt x="1487" y="116"/>
                  <a:pt x="1630" y="142"/>
                </a:cubicBezTo>
                <a:cubicBezTo>
                  <a:pt x="1773" y="168"/>
                  <a:pt x="1992" y="314"/>
                  <a:pt x="2096" y="614"/>
                </a:cubicBezTo>
                <a:cubicBezTo>
                  <a:pt x="2200" y="914"/>
                  <a:pt x="2226" y="1980"/>
                  <a:pt x="2255" y="1944"/>
                </a:cubicBezTo>
                <a:cubicBezTo>
                  <a:pt x="2284" y="1908"/>
                  <a:pt x="2190" y="718"/>
                  <a:pt x="2273" y="400"/>
                </a:cubicBezTo>
                <a:cubicBezTo>
                  <a:pt x="2356" y="82"/>
                  <a:pt x="2621" y="76"/>
                  <a:pt x="2751" y="38"/>
                </a:cubicBezTo>
                <a:cubicBezTo>
                  <a:pt x="2881" y="0"/>
                  <a:pt x="2977" y="72"/>
                  <a:pt x="3052" y="173"/>
                </a:cubicBezTo>
                <a:cubicBezTo>
                  <a:pt x="3127" y="274"/>
                  <a:pt x="3087" y="635"/>
                  <a:pt x="3199" y="645"/>
                </a:cubicBezTo>
                <a:cubicBezTo>
                  <a:pt x="3311" y="655"/>
                  <a:pt x="3578" y="294"/>
                  <a:pt x="3726" y="234"/>
                </a:cubicBezTo>
                <a:cubicBezTo>
                  <a:pt x="3874" y="174"/>
                  <a:pt x="3981" y="240"/>
                  <a:pt x="4087" y="283"/>
                </a:cubicBezTo>
                <a:cubicBezTo>
                  <a:pt x="4193" y="326"/>
                  <a:pt x="4311" y="455"/>
                  <a:pt x="4363" y="491"/>
                </a:cubicBezTo>
                <a:cubicBezTo>
                  <a:pt x="4415" y="527"/>
                  <a:pt x="4407" y="512"/>
                  <a:pt x="4400" y="49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5722938" y="1585912"/>
            <a:ext cx="796925" cy="582613"/>
          </a:xfrm>
          <a:prstGeom prst="line">
            <a:avLst/>
          </a:prstGeom>
          <a:noFill/>
          <a:ln w="28575">
            <a:solidFill>
              <a:srgbClr val="ED1C2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6110288" y="2159000"/>
            <a:ext cx="409575" cy="320675"/>
          </a:xfrm>
          <a:prstGeom prst="line">
            <a:avLst/>
          </a:prstGeom>
          <a:noFill/>
          <a:ln w="28575">
            <a:solidFill>
              <a:srgbClr val="ED1C2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3873500" y="1779587"/>
            <a:ext cx="720725" cy="525463"/>
          </a:xfrm>
          <a:prstGeom prst="line">
            <a:avLst/>
          </a:prstGeom>
          <a:noFill/>
          <a:ln w="28575">
            <a:solidFill>
              <a:srgbClr val="ED1C2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4584700" y="2295525"/>
            <a:ext cx="0" cy="2228850"/>
          </a:xfrm>
          <a:prstGeom prst="line">
            <a:avLst/>
          </a:prstGeom>
          <a:noFill/>
          <a:ln w="28575">
            <a:solidFill>
              <a:srgbClr val="ED1C24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719763" y="2535237"/>
            <a:ext cx="19065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False minimum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740025" y="4451350"/>
            <a:ext cx="4035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True minimum – “global” minimum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1174750" y="2790825"/>
            <a:ext cx="2568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charset="0"/>
              </a:rPr>
              <a:t>Least-squares cycles</a:t>
            </a: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 flipV="1">
            <a:off x="3738563" y="2130425"/>
            <a:ext cx="563562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 flipV="1">
            <a:off x="3679825" y="2986087"/>
            <a:ext cx="846138" cy="39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3689350" y="3122612"/>
            <a:ext cx="846138" cy="1381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52400" y="2590800"/>
            <a:ext cx="8382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err="1" smtClean="0">
                <a:latin typeface="Arial" charset="0"/>
              </a:rPr>
              <a:t>R</a:t>
            </a:r>
            <a:r>
              <a:rPr lang="en-US" sz="2000" baseline="-25000" dirty="0" err="1" smtClean="0">
                <a:latin typeface="Arial" charset="0"/>
              </a:rPr>
              <a:t>wp</a:t>
            </a:r>
            <a:endParaRPr lang="en-US" sz="2000" baseline="-25000" dirty="0"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6397823"/>
            <a:ext cx="6477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 smtClean="0"/>
              <a:t>www.cins.ca/.../APDW08%20Rietveld%20Refinement%20with%20GSAS.ppt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371600" y="5562600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“A </a:t>
            </a:r>
            <a:r>
              <a:rPr lang="en-US" dirty="0" err="1" smtClean="0"/>
              <a:t>Rietveld</a:t>
            </a:r>
            <a:r>
              <a:rPr lang="en-US" dirty="0" smtClean="0"/>
              <a:t> refinement is never finished, only abandoned” </a:t>
            </a:r>
            <a:br>
              <a:rPr lang="en-US" dirty="0" smtClean="0"/>
            </a:br>
            <a:r>
              <a:rPr lang="en-US" dirty="0" smtClean="0"/>
              <a:t>- P.W. Stephens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1" descr="G:\TS021ABCr_1.BMP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033" y="1219200"/>
            <a:ext cx="8165933" cy="4937125"/>
          </a:xfrm>
          <a:prstGeom prst="rect">
            <a:avLst/>
          </a:prstGeom>
          <a:noFill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9600" y="228600"/>
            <a:ext cx="8229600" cy="990600"/>
          </a:xfrm>
          <a:prstGeom prst="rect">
            <a:avLst/>
          </a:prstGeom>
        </p:spPr>
        <p:txBody>
          <a:bodyPr vert="horz" anchor="b" anchorCtr="0"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Quantitative Analysis of Multiple Phases Mixture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751</TotalTime>
  <Words>979</Words>
  <Application>Microsoft Office PowerPoint</Application>
  <PresentationFormat>On-screen Show (4:3)</PresentationFormat>
  <Paragraphs>198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Bookman Old Style</vt:lpstr>
      <vt:lpstr>Calibri</vt:lpstr>
      <vt:lpstr>Franklin Gothic Book</vt:lpstr>
      <vt:lpstr>Gill Sans MT</vt:lpstr>
      <vt:lpstr>Symbol</vt:lpstr>
      <vt:lpstr>Times New Roman</vt:lpstr>
      <vt:lpstr>Wingdings</vt:lpstr>
      <vt:lpstr>Wingdings 3</vt:lpstr>
      <vt:lpstr>Origin</vt:lpstr>
      <vt:lpstr>Equation</vt:lpstr>
      <vt:lpstr>SPW 8.0 Graph</vt:lpstr>
      <vt:lpstr>Rietveld Refinement Method: Applications and Examples</vt:lpstr>
      <vt:lpstr>Overview</vt:lpstr>
      <vt:lpstr>What is Rietveld refinement?</vt:lpstr>
      <vt:lpstr>Intensity of a diffracted peak depends on many parameters!</vt:lpstr>
      <vt:lpstr>Anomalous Scattering Factors f’ &amp; f” depends on radiation choice</vt:lpstr>
      <vt:lpstr>Different instruments yield different peak shape</vt:lpstr>
      <vt:lpstr>Quality of the Fit</vt:lpstr>
      <vt:lpstr>Multiple cycles required to find the true global minimum in error</vt:lpstr>
      <vt:lpstr>PowerPoint Presentation</vt:lpstr>
      <vt:lpstr>Quantitative Analysis of Multiple Phases Mixture</vt:lpstr>
      <vt:lpstr>Weight Fraction: “SMZ” Method </vt:lpstr>
      <vt:lpstr>How Good is the Quantitive Analysis?</vt:lpstr>
      <vt:lpstr>Te Fraction in Seawater Medium</vt:lpstr>
      <vt:lpstr>Y3Sc4AlO12 Intended Composition</vt:lpstr>
      <vt:lpstr>Y3Sc5O12 Intended Composition</vt:lpstr>
      <vt:lpstr>Debye Equation for Amorphous Materials</vt:lpstr>
      <vt:lpstr>Diffuse Scattering</vt:lpstr>
      <vt:lpstr>Diffuse Scattering</vt:lpstr>
      <vt:lpstr>Diffuse Scattering</vt:lpstr>
      <vt:lpstr>Diffuse Scattering</vt:lpstr>
      <vt:lpstr>Diffuse Scattering</vt:lpstr>
      <vt:lpstr>Atomic Position &amp; Site Occupancy</vt:lpstr>
      <vt:lpstr>Atomic Position &amp; Site Occupancy</vt:lpstr>
      <vt:lpstr>Atomic Position &amp; Site Occupancy</vt:lpstr>
      <vt:lpstr>Thermal Displacement Parameters</vt:lpstr>
      <vt:lpstr>Thermal Displacement Parameters</vt:lpstr>
      <vt:lpstr>Preferential Orientation: Sr2Nb2O7</vt:lpstr>
      <vt:lpstr>Preferential Orientation Sr2Nb2O7</vt:lpstr>
      <vt:lpstr>Size &amp; Strain</vt:lpstr>
      <vt:lpstr>Size &amp; Strain</vt:lpstr>
      <vt:lpstr>Summary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Sparks</dc:creator>
  <cp:lastModifiedBy>taylor sparks</cp:lastModifiedBy>
  <cp:revision>81</cp:revision>
  <dcterms:created xsi:type="dcterms:W3CDTF">2011-03-08T19:56:46Z</dcterms:created>
  <dcterms:modified xsi:type="dcterms:W3CDTF">2016-01-25T19:23:27Z</dcterms:modified>
</cp:coreProperties>
</file>