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5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30" autoAdjust="0"/>
    <p:restoredTop sz="94660"/>
  </p:normalViewPr>
  <p:slideViewPr>
    <p:cSldViewPr>
      <p:cViewPr varScale="1">
        <p:scale>
          <a:sx n="74" d="100"/>
          <a:sy n="74" d="100"/>
        </p:scale>
        <p:origin x="-3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4/24/2008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4/24/2008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4/24/2008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4/24/2008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4/24/2008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4/24/2008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4/24/2008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4/24/2008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4/24/2008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4/24/2008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1364957-E9A3-4FC5-A0DD-E759F01F66EB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l" rtl="0"/>
              <a:t>4/24/2008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FF31BA66-1110-43CF-B905-ED721FC3C90A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1364957-E9A3-4FC5-A0DD-E759F01F66EB}" type="datetimeFigureOut">
              <a:rPr lang="en-US" kern="1200" smtClean="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rtl="0"/>
              <a:t>4/24/2008</a:t>
            </a:fld>
            <a:endParaRPr lang="en-US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F31BA66-1110-43CF-B905-ED721FC3C90A}" type="slidenum">
              <a:rPr lang="en-US" kern="1200" smtClean="0">
                <a:solidFill>
                  <a:prstClr val="white">
                    <a:tint val="75000"/>
                  </a:prstClr>
                </a:solidFill>
                <a:latin typeface="Tahoma"/>
                <a:ea typeface="+mn-ea"/>
                <a:cs typeface="+mn-cs"/>
              </a:rPr>
              <a:pPr rtl="0"/>
              <a:t>‹#›</a:t>
            </a:fld>
            <a:endParaRPr lang="en-US" kern="1200" dirty="0">
              <a:solidFill>
                <a:prstClr val="white">
                  <a:tint val="75000"/>
                </a:prstClr>
              </a:solidFill>
              <a:latin typeface="Tahoma"/>
              <a:ea typeface="+mn-ea"/>
              <a:cs typeface="+mn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8536" y="0"/>
            <a:ext cx="7046929" cy="41549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Zen and the </a:t>
            </a:r>
            <a:endParaRPr lang="en-US" sz="8800" b="1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  <a:p>
            <a:pPr algn="ctr"/>
            <a:r>
              <a:rPr lang="en-US" sz="88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Art of Website</a:t>
            </a:r>
          </a:p>
          <a:p>
            <a:pPr algn="ctr"/>
            <a:r>
              <a:rPr lang="en-US" sz="8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Maintenance</a:t>
            </a:r>
            <a:endParaRPr lang="en-US" sz="88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2600" y="4703564"/>
            <a:ext cx="5722144" cy="21544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Michael C. Neel</a:t>
            </a:r>
          </a:p>
          <a:p>
            <a:pPr algn="ctr"/>
            <a:r>
              <a:rPr lang="en-US" sz="4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</a:t>
            </a:r>
            <a:r>
              <a:rPr lang="en-U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ichael.neel@gmail.com</a:t>
            </a:r>
          </a:p>
          <a:p>
            <a:pPr algn="ctr"/>
            <a:r>
              <a:rPr lang="en-US" sz="40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http://www.vinull.com</a:t>
            </a:r>
            <a:endParaRPr lang="en-US" sz="4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76200"/>
            <a:ext cx="61494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Solid Foundation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7" name="Picture 5" descr="master_page"/>
          <p:cNvPicPr>
            <a:picLocks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654550" y="1600200"/>
            <a:ext cx="4029075" cy="45243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4400" y="2362200"/>
            <a:ext cx="315022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User</a:t>
            </a:r>
          </a:p>
          <a:p>
            <a:pPr algn="ctr"/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Controls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6" name="Picture 7" descr="controls"/>
          <p:cNvPicPr>
            <a:picLocks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4649788" y="1600200"/>
            <a:ext cx="4029075" cy="4524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76200"/>
            <a:ext cx="61494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Solid Foundation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7" name="Picture 5" descr="master_page"/>
          <p:cNvPicPr>
            <a:picLocks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654550" y="1600200"/>
            <a:ext cx="4029075" cy="45243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4400" y="2362200"/>
            <a:ext cx="29322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Themes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6" name="Picture 7" descr="controls"/>
          <p:cNvPicPr>
            <a:picLocks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4649788" y="1600200"/>
            <a:ext cx="4029075" cy="4524375"/>
          </a:xfrm>
          <a:prstGeom prst="rect">
            <a:avLst/>
          </a:prstGeom>
        </p:spPr>
      </p:pic>
      <p:pic>
        <p:nvPicPr>
          <p:cNvPr id="9" name="Picture 5" descr="theme"/>
          <p:cNvPicPr>
            <a:picLocks noChangeAspect="1" noChangeArrowheads="1"/>
          </p:cNvPicPr>
          <p:nvPr>
            <p:ph sz="half" idx="4294967295"/>
          </p:nvPr>
        </p:nvPicPr>
        <p:blipFill>
          <a:blip r:embed="rId4"/>
          <a:srcRect/>
          <a:stretch>
            <a:fillRect/>
          </a:stretch>
        </p:blipFill>
        <p:spPr>
          <a:xfrm>
            <a:off x="4648200" y="1600200"/>
            <a:ext cx="4029075" cy="4524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76200"/>
            <a:ext cx="55210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Provider Model</a:t>
            </a:r>
            <a:endParaRPr 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838200"/>
            <a:ext cx="9017020" cy="60016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 Membership Provider – Account </a:t>
            </a:r>
            <a:r>
              <a:rPr lang="en-US" sz="32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Management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 Role </a:t>
            </a:r>
            <a:r>
              <a:rPr lang="en-US" sz="32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Provider – Permissions Management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 Site </a:t>
            </a:r>
            <a:r>
              <a:rPr lang="en-US" sz="32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Map Provider – Site Navigation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 Session </a:t>
            </a:r>
            <a:r>
              <a:rPr lang="en-US" sz="32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Provider – Session Storage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 Profile </a:t>
            </a:r>
            <a:r>
              <a:rPr lang="en-US" sz="32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Provider – User Data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 Web </a:t>
            </a:r>
            <a:r>
              <a:rPr lang="en-US" sz="32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Event Provider – Health Monitoring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 Web </a:t>
            </a:r>
            <a:r>
              <a:rPr lang="en-US" sz="32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Parts Personalization Provider</a:t>
            </a:r>
            <a:br>
              <a:rPr lang="en-US" sz="32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</a:br>
            <a:r>
              <a:rPr lang="en-US" sz="32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   Advanced </a:t>
            </a:r>
            <a:r>
              <a:rPr lang="en-US" sz="32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User Preferences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MCj02000170000[1]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066800"/>
            <a:ext cx="8219315" cy="47783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Data Layer</a:t>
            </a:r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 </a:t>
            </a:r>
            <a:r>
              <a:rPr lang="en-US" dirty="0" err="1"/>
              <a:t>ObjectDataSource</a:t>
            </a:r>
            <a:endParaRPr lang="en-US" dirty="0"/>
          </a:p>
          <a:p>
            <a:r>
              <a:rPr lang="en-US" dirty="0" err="1"/>
              <a:t>DataSet</a:t>
            </a:r>
            <a:r>
              <a:rPr lang="en-US" dirty="0"/>
              <a:t> Designer / </a:t>
            </a:r>
            <a:r>
              <a:rPr lang="en-US" dirty="0" err="1"/>
              <a:t>TableAdapters</a:t>
            </a:r>
            <a:endParaRPr lang="en-US" dirty="0"/>
          </a:p>
          <a:p>
            <a:r>
              <a:rPr lang="en-US" dirty="0"/>
              <a:t>Extending </a:t>
            </a:r>
            <a:r>
              <a:rPr lang="en-US" dirty="0" err="1"/>
              <a:t>TableAdapters</a:t>
            </a:r>
            <a:endParaRPr lang="en-US" dirty="0"/>
          </a:p>
          <a:p>
            <a:r>
              <a:rPr lang="en-US" dirty="0"/>
              <a:t>Smart Custom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ObjectDataSource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Works with all data-view controls</a:t>
            </a:r>
          </a:p>
          <a:p>
            <a:pPr lvl="1"/>
            <a:r>
              <a:rPr lang="en-US" dirty="0" err="1"/>
              <a:t>GridView</a:t>
            </a:r>
            <a:r>
              <a:rPr lang="en-US" dirty="0"/>
              <a:t> / </a:t>
            </a:r>
            <a:r>
              <a:rPr lang="en-US" dirty="0" err="1" smtClean="0"/>
              <a:t>DataGrid</a:t>
            </a:r>
            <a:r>
              <a:rPr lang="en-US" dirty="0" smtClean="0"/>
              <a:t> (</a:t>
            </a:r>
            <a:r>
              <a:rPr lang="en-US" dirty="0" err="1" smtClean="0"/>
              <a:t>ListView</a:t>
            </a:r>
            <a:r>
              <a:rPr lang="en-US" smtClean="0"/>
              <a:t>) </a:t>
            </a:r>
            <a:r>
              <a:rPr lang="en-US"/>
              <a:t>/ Repeater</a:t>
            </a:r>
          </a:p>
          <a:p>
            <a:pPr lvl="1"/>
            <a:r>
              <a:rPr lang="en-US" dirty="0" err="1"/>
              <a:t>DetailsView</a:t>
            </a:r>
            <a:r>
              <a:rPr lang="en-US" dirty="0"/>
              <a:t> / </a:t>
            </a:r>
            <a:r>
              <a:rPr lang="en-US" dirty="0" err="1"/>
              <a:t>FormView</a:t>
            </a:r>
            <a:endParaRPr lang="en-US" dirty="0"/>
          </a:p>
          <a:p>
            <a:r>
              <a:rPr lang="en-US" dirty="0"/>
              <a:t>Supports Multiple Caching Options</a:t>
            </a:r>
          </a:p>
          <a:p>
            <a:r>
              <a:rPr lang="en-US" dirty="0"/>
              <a:t>Encourages Good Design</a:t>
            </a:r>
          </a:p>
          <a:p>
            <a:r>
              <a:rPr lang="en-US" dirty="0"/>
              <a:t>Handles Paging (</a:t>
            </a:r>
            <a:r>
              <a:rPr lang="en-US" dirty="0" err="1"/>
              <a:t>ICollection</a:t>
            </a:r>
            <a:r>
              <a:rPr lang="en-US" dirty="0"/>
              <a:t>)</a:t>
            </a:r>
          </a:p>
          <a:p>
            <a:r>
              <a:rPr lang="en-US" dirty="0"/>
              <a:t>Filtering (</a:t>
            </a:r>
            <a:r>
              <a:rPr lang="en-US" dirty="0" err="1"/>
              <a:t>DataSet</a:t>
            </a:r>
            <a:r>
              <a:rPr lang="en-US" dirty="0"/>
              <a:t> / </a:t>
            </a:r>
            <a:r>
              <a:rPr lang="en-US" dirty="0" err="1"/>
              <a:t>DataTable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 Designer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It’s not evil</a:t>
            </a:r>
          </a:p>
          <a:p>
            <a:r>
              <a:rPr lang="en-US"/>
              <a:t>Rapidly handle the Data Layer CRUD</a:t>
            </a:r>
          </a:p>
          <a:p>
            <a:r>
              <a:rPr lang="en-US"/>
              <a:t>Immediate Testing</a:t>
            </a:r>
          </a:p>
          <a:p>
            <a:r>
              <a:rPr lang="en-US"/>
              <a:t>High Visibility</a:t>
            </a:r>
          </a:p>
          <a:p>
            <a:r>
              <a:rPr lang="en-US"/>
              <a:t>Single Spot for Database Connections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Extending TableAdapters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TableAdapters are partial classes</a:t>
            </a:r>
          </a:p>
          <a:p>
            <a:r>
              <a:rPr lang="en-US"/>
              <a:t>XML Schema Definition Tool (Xsd.exe)</a:t>
            </a:r>
          </a:p>
          <a:p>
            <a:r>
              <a:rPr lang="en-US"/>
              <a:t>Expose and share Connection Objects</a:t>
            </a:r>
          </a:p>
          <a:p>
            <a:r>
              <a:rPr lang="en-US"/>
              <a:t>Direct Access Command Objects</a:t>
            </a:r>
          </a:p>
          <a:p>
            <a:r>
              <a:rPr lang="en-US"/>
              <a:t>Use without DataTables and DataSets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34819" name="Picture 3" descr="MCj02000170000[1]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46150" y="1870075"/>
            <a:ext cx="7170738" cy="41687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SOA in 60 Seconds</a:t>
            </a:r>
          </a:p>
        </p:txBody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 Overloading</a:t>
            </a:r>
          </a:p>
          <a:p>
            <a:r>
              <a:rPr lang="en-US"/>
              <a:t>Custom, Simple Objects</a:t>
            </a:r>
          </a:p>
          <a:p>
            <a:r>
              <a:rPr lang="en-US"/>
              <a:t>Use a DLL project</a:t>
            </a:r>
          </a:p>
          <a:p>
            <a:r>
              <a:rPr lang="en-US"/>
              <a:t>Version Deployments</a:t>
            </a:r>
          </a:p>
          <a:p>
            <a:r>
              <a:rPr lang="en-US"/>
              <a:t>Avoid Session and Profiles</a:t>
            </a:r>
          </a:p>
          <a:p>
            <a:r>
              <a:rPr lang="en-US"/>
              <a:t>Use IIS / Application authentication </a:t>
            </a:r>
            <a:br>
              <a:rPr lang="en-US"/>
            </a:br>
            <a:r>
              <a:rPr lang="en-US"/>
              <a:t>with an option for “API Keys”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294503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0000" endA="300" endPos="50000" dist="29997" dir="5400000" sy="-100000" algn="bl" rotWithShape="0"/>
                </a:effectLst>
              </a:rPr>
              <a:t>Zen?</a:t>
            </a:r>
            <a:endParaRPr lang="en-US" sz="8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133600"/>
            <a:ext cx="3228975" cy="4048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447800"/>
            <a:ext cx="3348701" cy="45053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SOA with ASMX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ASMX Can Support</a:t>
            </a:r>
          </a:p>
          <a:p>
            <a:pPr lvl="1"/>
            <a:r>
              <a:rPr lang="en-US"/>
              <a:t>WSDL / SOAP </a:t>
            </a:r>
          </a:p>
          <a:p>
            <a:pPr lvl="1"/>
            <a:r>
              <a:rPr lang="en-US"/>
              <a:t>JSON and XML</a:t>
            </a:r>
          </a:p>
          <a:p>
            <a:pPr lvl="1"/>
            <a:r>
              <a:rPr lang="en-US"/>
              <a:t>Simple POST</a:t>
            </a:r>
          </a:p>
          <a:p>
            <a:pPr lvl="1"/>
            <a:r>
              <a:rPr lang="en-US"/>
              <a:t>Simple GET (REST)</a:t>
            </a:r>
          </a:p>
          <a:p>
            <a:pPr lvl="1"/>
            <a:r>
              <a:rPr lang="en-US"/>
              <a:t>Dynamic Responses (Yes, this breaks some rules)</a:t>
            </a:r>
          </a:p>
          <a:p>
            <a:pPr lvl="1"/>
            <a:r>
              <a:rPr lang="en-US"/>
              <a:t>All of these at once!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33795" name="Picture 3" descr="MCj02000170000[1]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46150" y="1870075"/>
            <a:ext cx="7170738" cy="41687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Measure, don’t guess</a:t>
            </a:r>
          </a:p>
          <a:p>
            <a:r>
              <a:rPr lang="en-US"/>
              <a:t>Tracing</a:t>
            </a:r>
          </a:p>
          <a:p>
            <a:r>
              <a:rPr lang="en-US"/>
              <a:t>Profiling</a:t>
            </a:r>
          </a:p>
          <a:p>
            <a:r>
              <a:rPr lang="en-US"/>
              <a:t>IIS Logs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Email Errors</a:t>
            </a:r>
          </a:p>
          <a:p>
            <a:pPr lvl="1"/>
            <a:r>
              <a:rPr lang="en-US" dirty="0" err="1"/>
              <a:t>Global.asax</a:t>
            </a:r>
            <a:endParaRPr lang="en-US" dirty="0"/>
          </a:p>
          <a:p>
            <a:pPr lvl="1"/>
            <a:r>
              <a:rPr lang="en-US" dirty="0"/>
              <a:t>Monitoring Provider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35843" name="Picture 3" descr="MCj02000170000[1]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46150" y="1870075"/>
            <a:ext cx="7170738" cy="41687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47110" y="187404"/>
            <a:ext cx="504978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0"/>
            <a:r>
              <a:rPr lang="en-US" sz="6600" b="1" kern="1200" spc="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Tahoma"/>
                <a:ea typeface="+mn-ea"/>
                <a:cs typeface="+mn-cs"/>
              </a:rPr>
              <a:t>DYHAQFM?</a:t>
            </a:r>
          </a:p>
        </p:txBody>
      </p:sp>
      <p:sp>
        <p:nvSpPr>
          <p:cNvPr id="7" name="Rectangle 6"/>
          <p:cNvSpPr/>
          <p:nvPr/>
        </p:nvSpPr>
        <p:spPr>
          <a:xfrm>
            <a:off x="1207137" y="2819400"/>
            <a:ext cx="6729727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0"/>
            <a:r>
              <a:rPr lang="en-US" sz="4000" b="1" kern="1200" spc="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/>
                <a:ea typeface="+mn-ea"/>
                <a:cs typeface="+mn-cs"/>
              </a:rPr>
              <a:t>Michael C. Neel</a:t>
            </a:r>
          </a:p>
          <a:p>
            <a:pPr algn="ctr" rtl="0"/>
            <a:r>
              <a:rPr lang="en-US" sz="4000" b="1" kern="1200" spc="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/>
                <a:ea typeface="+mn-ea"/>
                <a:cs typeface="+mn-cs"/>
              </a:rPr>
              <a:t>michael.neel@gmail.com</a:t>
            </a:r>
          </a:p>
          <a:p>
            <a:pPr algn="ctr" rtl="0"/>
            <a:r>
              <a:rPr lang="en-US" sz="4000" b="1" kern="1200" spc="50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ahoma"/>
                <a:ea typeface="+mn-ea"/>
                <a:cs typeface="+mn-cs"/>
              </a:rPr>
              <a:t>http://ViNull.Com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76200"/>
            <a:ext cx="4878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Rules for Zen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18807" y="5782270"/>
            <a:ext cx="7420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Use The Framework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295400"/>
            <a:ext cx="5327651" cy="39957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76200"/>
            <a:ext cx="4878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Rules for Zen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74819" y="5782270"/>
            <a:ext cx="65646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Use The Keyboard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524000"/>
            <a:ext cx="5283200" cy="3962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76200"/>
            <a:ext cx="4878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Rules for Zen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76218" y="5782270"/>
            <a:ext cx="49632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5400" b="1" cap="none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Mise</a:t>
            </a:r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en place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338262"/>
            <a:ext cx="5327651" cy="39957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76200"/>
            <a:ext cx="4878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Rules for Zen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02174" y="5782270"/>
            <a:ext cx="73372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Know Thy Language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8687" y="971550"/>
            <a:ext cx="4106913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76200"/>
            <a:ext cx="4878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Rules for Zen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92796" y="5782270"/>
            <a:ext cx="7646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Watch All, Hide None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9554" y="1219200"/>
            <a:ext cx="5694294" cy="4191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76200"/>
            <a:ext cx="71962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Rules for Zen - Goal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4800" y="1543883"/>
            <a:ext cx="4924640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Less time </a:t>
            </a:r>
          </a:p>
          <a:p>
            <a:pPr algn="r"/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Plumbing</a:t>
            </a:r>
          </a:p>
          <a:p>
            <a:pPr algn="r"/>
            <a:endParaRPr lang="en-US" sz="5400" b="1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r"/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More time</a:t>
            </a:r>
          </a:p>
          <a:p>
            <a:pPr algn="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Building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142999"/>
            <a:ext cx="2819400" cy="557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76200"/>
            <a:ext cx="61494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Solid Foundation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7" name="Picture 5" descr="master_page"/>
          <p:cNvPicPr>
            <a:picLocks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654550" y="1600200"/>
            <a:ext cx="4029075" cy="45243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4400" y="2362200"/>
            <a:ext cx="261321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Master</a:t>
            </a:r>
          </a:p>
          <a:p>
            <a:pPr algn="ctr"/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Pages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299</Words>
  <Application>Microsoft Office PowerPoint</Application>
  <PresentationFormat>On-screen Show (4:3)</PresentationFormat>
  <Paragraphs>95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2_Office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Data Layer</vt:lpstr>
      <vt:lpstr>ObjectDataSource</vt:lpstr>
      <vt:lpstr>DataSet Designer</vt:lpstr>
      <vt:lpstr>Extending TableAdapters</vt:lpstr>
      <vt:lpstr>Example</vt:lpstr>
      <vt:lpstr>SOA in 60 Seconds</vt:lpstr>
      <vt:lpstr>SOA with ASMX</vt:lpstr>
      <vt:lpstr>Example</vt:lpstr>
      <vt:lpstr>Performance</vt:lpstr>
      <vt:lpstr>Monitoring</vt:lpstr>
      <vt:lpstr>Example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Mike</dc:creator>
  <cp:lastModifiedBy>Mike</cp:lastModifiedBy>
  <cp:revision>22</cp:revision>
  <dcterms:created xsi:type="dcterms:W3CDTF">2008-03-27T15:01:46Z</dcterms:created>
  <dcterms:modified xsi:type="dcterms:W3CDTF">2008-04-25T03:14:13Z</dcterms:modified>
</cp:coreProperties>
</file>