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51286" autoAdjust="0"/>
  </p:normalViewPr>
  <p:slideViewPr>
    <p:cSldViewPr>
      <p:cViewPr varScale="1">
        <p:scale>
          <a:sx n="45" d="100"/>
          <a:sy n="45" d="100"/>
        </p:scale>
        <p:origin x="-22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76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EA6FC-0676-4AE5-8821-D00970A7E3FA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562E-3817-41D9-9D86-C34008DED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http://www.flickr.com/photos/theatrebhs/5610503771/</a:t>
            </a:r>
          </a:p>
          <a:p>
            <a:endParaRPr lang="en-US" dirty="0" smtClean="0"/>
          </a:p>
          <a:p>
            <a:r>
              <a:rPr lang="en-US" dirty="0" smtClean="0"/>
              <a:t>Decimal </a:t>
            </a:r>
            <a:r>
              <a:rPr lang="en-US" dirty="0" err="1" smtClean="0"/>
              <a:t>vs</a:t>
            </a:r>
            <a:r>
              <a:rPr lang="en-US" dirty="0" smtClean="0"/>
              <a:t> Float memory storage</a:t>
            </a:r>
          </a:p>
          <a:p>
            <a:endParaRPr lang="en-US" dirty="0" smtClean="0"/>
          </a:p>
          <a:p>
            <a:r>
              <a:rPr lang="en-US" dirty="0" smtClean="0"/>
              <a:t>Decimal </a:t>
            </a:r>
            <a:r>
              <a:rPr lang="en-US" dirty="0" err="1" smtClean="0"/>
              <a:t>vs</a:t>
            </a:r>
            <a:r>
              <a:rPr lang="en-US" dirty="0" smtClean="0"/>
              <a:t> Float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smtClean="0"/>
              <a:t>www.flickr.com/photos/subblue/3941924561/</a:t>
            </a:r>
          </a:p>
          <a:p>
            <a:endParaRPr lang="en-US" dirty="0" smtClean="0"/>
          </a:p>
          <a:p>
            <a:r>
              <a:rPr lang="en-US" dirty="0" smtClean="0"/>
              <a:t>Rotation around an</a:t>
            </a:r>
            <a:r>
              <a:rPr lang="en-US" baseline="0" dirty="0" smtClean="0"/>
              <a:t> axis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Matrix.CreateFromAxisAngle</a:t>
            </a:r>
            <a:r>
              <a:rPr lang="en-US" baseline="0" dirty="0" smtClean="0"/>
              <a:t> to create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Vector3.Transform to use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(can cheat on everything above!)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Axis Direction and Rotation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smtClean="0"/>
              <a:t>www.flickr.com/photos/rutty/492385781/</a:t>
            </a:r>
          </a:p>
          <a:p>
            <a:endParaRPr lang="en-US" dirty="0" smtClean="0"/>
          </a:p>
          <a:p>
            <a:r>
              <a:rPr lang="en-US" dirty="0" smtClean="0"/>
              <a:t>4x4</a:t>
            </a:r>
          </a:p>
          <a:p>
            <a:r>
              <a:rPr lang="en-US" dirty="0" smtClean="0"/>
              <a:t>Multiple to Combine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dirty="0" smtClean="0"/>
              <a:t>://www.flickr.com/photos/rutty/492385781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All translations take place from 0, 0,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Vectors</a:t>
            </a:r>
            <a:r>
              <a:rPr lang="en-US" baseline="0" dirty="0" smtClean="0"/>
              <a:t> start from 0, 0, 0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Adding with Head to Tail Rule: vector b head at vector a tail</a:t>
            </a:r>
          </a:p>
          <a:p>
            <a:endParaRPr lang="en-US" dirty="0" smtClean="0"/>
          </a:p>
          <a:p>
            <a:r>
              <a:rPr lang="en-US" dirty="0" smtClean="0"/>
              <a:t>Subtract by adding inverse</a:t>
            </a:r>
            <a:r>
              <a:rPr lang="en-US" baseline="0" dirty="0" smtClean="0"/>
              <a:t> of the second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in game: vector a is the player, vector b is the robot, and </a:t>
            </a:r>
            <a:r>
              <a:rPr lang="en-US" baseline="0" dirty="0" err="1" smtClean="0"/>
              <a:t>a+b</a:t>
            </a:r>
            <a:r>
              <a:rPr lang="en-US" baseline="0" dirty="0" smtClean="0"/>
              <a:t> is the trajectory of the laser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Subtraction is useful for collision – a and b are pool balls, if a-b length is less than the sum of the balls’ radii they have hit (aka bounding sphere)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Scale a vector by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smtClean="0"/>
              <a:t>www.flickr.com/photos/rutty/492385781/</a:t>
            </a:r>
          </a:p>
          <a:p>
            <a:endParaRPr lang="en-US" dirty="0" smtClean="0"/>
          </a:p>
          <a:p>
            <a:r>
              <a:rPr lang="en-US" dirty="0" smtClean="0"/>
              <a:t>Arc tangent gives</a:t>
            </a:r>
            <a:r>
              <a:rPr lang="en-US" baseline="0" dirty="0" smtClean="0"/>
              <a:t> the inverse of tangent, and gives the angle of the of the hypotenuse given the ratio of the legs.  2, 4 and -2, -4 have the same ratio (.5) so you must figure the quadrant first.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Arctan2 handles this for 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Love the radians!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smtClean="0"/>
              <a:t>www.flickr.com/photos/rutty/492385781/</a:t>
            </a:r>
          </a:p>
          <a:p>
            <a:endParaRPr lang="en-US" dirty="0" smtClean="0"/>
          </a:p>
          <a:p>
            <a:r>
              <a:rPr lang="en-US" dirty="0" smtClean="0"/>
              <a:t>Unit vectors</a:t>
            </a:r>
            <a:r>
              <a:rPr lang="en-US" baseline="0" dirty="0" smtClean="0"/>
              <a:t> – length =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Normalize creates a unit vector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Dot product *describes* the angle of two vectors, if normalized will be between -1 and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= parallel, same direction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-1 = parallel opposite direction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0 = right angle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Sign also means (+) acute or (-) obtuse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Arc</a:t>
            </a:r>
            <a:r>
              <a:rPr lang="en-US" baseline="0" dirty="0" smtClean="0"/>
              <a:t> cosine converts a dot product to an angle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Dot products describe the angle, but not the direction – d and c are on opposite sides, yet have the same angle…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smtClean="0"/>
              <a:t>www.flickr.com/photos/rutty/492385781/</a:t>
            </a:r>
          </a:p>
          <a:p>
            <a:endParaRPr lang="en-US" dirty="0" smtClean="0"/>
          </a:p>
          <a:p>
            <a:r>
              <a:rPr lang="en-US" dirty="0" smtClean="0"/>
              <a:t>Cross product calculates</a:t>
            </a:r>
            <a:r>
              <a:rPr lang="en-US" baseline="0" dirty="0" smtClean="0"/>
              <a:t> a vector perpendicular to the two vectors given, using them to describe a plane, also called a normal (not the same as a normalized vector).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Normals</a:t>
            </a:r>
            <a:r>
              <a:rPr lang="en-US" baseline="0" dirty="0" smtClean="0"/>
              <a:t> used by 3D engine to determine the front, and also the direction lighting should reflect.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Cross product also gives a negative or positive value, which can be applied to the angle to have the full picture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last example is the angle to rotate turret b to face player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1EED-63AD-42FE-9295-013FE4A3F9B7}" type="datetimeFigureOut">
              <a:rPr lang="en-US" smtClean="0"/>
              <a:pPr/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Michael C. Neel</a:t>
            </a:r>
          </a:p>
          <a:p>
            <a:r>
              <a:rPr lang="en-US" dirty="0" smtClean="0"/>
              <a:t>ViNull.com</a:t>
            </a:r>
          </a:p>
          <a:p>
            <a:r>
              <a:rPr lang="en-US" dirty="0"/>
              <a:t>m</a:t>
            </a:r>
            <a:r>
              <a:rPr lang="en-US" dirty="0" smtClean="0"/>
              <a:t>ichael.neel@gmail.com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79159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60000" endA="900" endPos="58000" dir="5400000" sy="-100000" algn="bl" rotWithShape="0"/>
                </a:effectLst>
              </a:rPr>
              <a:t>XNA 3D Primer</a:t>
            </a:r>
            <a:endParaRPr lang="en-US" sz="9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2910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 – Build a better Arc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2860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Arctangent2 – Math.Atan2</a:t>
            </a:r>
          </a:p>
          <a:p>
            <a:endParaRPr lang="en-US" sz="2400" dirty="0"/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Math.Atan2( 2.0, 4.0)</a:t>
            </a:r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  0.46364760900080609</a:t>
            </a:r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Math.Atan2( -2.0, -4.0)</a:t>
            </a:r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  -2.677945044588987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838200"/>
            <a:ext cx="464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Vector3.Dot(Vector3.Normalize(a),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Vector3.Normalize(b))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1.0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Vector3.Dot(Vector3.Normalize(d), 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Vector3.Normalize(e))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-1.0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Vector3.Dot(Vector3.Normalize(c),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Vector3.Normalize(d))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0.0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Vector3.Normalize(c))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0.707106769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Vector3.Normalize(e))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-0.707106769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838200"/>
            <a:ext cx="464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Vector3.Normalize(c)))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0.78539818051171917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Vector3.Normalize(e)))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2.3561944730780739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Vector3.Normalize(d)))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0.78539818051171917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Vector3.Normalize(c)))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0.78539818051171917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838200"/>
            <a:ext cx="464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Vector3.Cross(b, d)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{X:0 Y:0 Z:4}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Vector3.Cross(b, c)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{X:0 Y:0 Z:-4}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Vector3.Normalize(c)))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Math.Sign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(Vector3.Cross(b, c).Z)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-0.78539818051171917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5456" y="4800600"/>
            <a:ext cx="49449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Quaternions</a:t>
            </a:r>
            <a:endParaRPr lang="en-US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7625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7526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08104" y="4800600"/>
            <a:ext cx="78596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Show Me The Code!</a:t>
            </a:r>
            <a:endParaRPr lang="en-US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265" t="14392" r="20180" b="2522"/>
          <a:stretch>
            <a:fillRect/>
          </a:stretch>
        </p:blipFill>
        <p:spPr bwMode="auto">
          <a:xfrm>
            <a:off x="2590800" y="304800"/>
            <a:ext cx="4191000" cy="533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124200" y="5715000"/>
            <a:ext cx="3043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98500" dist="12700" dir="5400000" sx="102000" sy="102000" algn="t" rotWithShape="0">
                    <a:schemeClr val="tx1">
                      <a:alpha val="69000"/>
                    </a:schemeClr>
                  </a:outerShdw>
                </a:effectLst>
              </a:rPr>
              <a:t>Wrox.com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98500" dist="12700" dir="5400000" sx="102000" sy="102000" algn="t" rotWithShape="0">
                  <a:schemeClr val="tx1">
                    <a:alpha val="69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372893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03628" y="2967335"/>
            <a:ext cx="61367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create.msdn.com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1074" y="4267200"/>
            <a:ext cx="372185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</a:t>
            </a:r>
            <a:r>
              <a:rPr 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inull.com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1023" y="2967335"/>
            <a:ext cx="45819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Overview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738" y="5478959"/>
            <a:ext cx="8188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Decimals, Doubles, and Floats, Oh My!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028700"/>
            <a:ext cx="60960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7625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4600" y="4648200"/>
            <a:ext cx="3851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Right Hand Rule</a:t>
            </a:r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lum bright="-40000" contrast="-40000"/>
          </a:blip>
          <a:srcRect/>
          <a:stretch>
            <a:fillRect/>
          </a:stretch>
        </p:blipFill>
        <p:spPr bwMode="auto">
          <a:xfrm>
            <a:off x="381000" y="3363163"/>
            <a:ext cx="8077200" cy="3494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838200"/>
            <a:ext cx="8305800" cy="317009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dirty="0" err="1" smtClean="0">
                <a:effectLst/>
              </a:rPr>
              <a:t>Matrix.CreateScale</a:t>
            </a:r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Matrix.CreateRotationX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Matrix.CreateRotationY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Matrix.CreateRotationZ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Matrix.CreateFromAxisAngle</a:t>
            </a:r>
            <a:endParaRPr lang="en-US" sz="2000" dirty="0">
              <a:effectLst/>
            </a:endParaRPr>
          </a:p>
          <a:p>
            <a:r>
              <a:rPr lang="en-US" sz="2000" dirty="0" err="1" smtClean="0">
                <a:effectLst/>
              </a:rPr>
              <a:t>Matrix.CreateFromQuaternion</a:t>
            </a:r>
            <a:endParaRPr lang="en-US" sz="2000" dirty="0" smtClean="0">
              <a:effectLst/>
            </a:endParaRPr>
          </a:p>
          <a:p>
            <a:endParaRPr lang="en-US" sz="2000" dirty="0" smtClean="0">
              <a:effectLst/>
            </a:endParaRPr>
          </a:p>
          <a:p>
            <a:r>
              <a:rPr lang="en-US" sz="2000" dirty="0" err="1" smtClean="0">
                <a:effectLst/>
              </a:rPr>
              <a:t>Matrix.CreateTranslation</a:t>
            </a:r>
            <a:endParaRPr lang="en-US" sz="2000" dirty="0" smtClean="0">
              <a:effectLst/>
            </a:endParaRPr>
          </a:p>
          <a:p>
            <a:r>
              <a:rPr lang="en-US" sz="2000" dirty="0">
                <a:effectLst/>
              </a:rPr>
              <a:t>		</a:t>
            </a:r>
          </a:p>
          <a:p>
            <a:r>
              <a:rPr lang="en-US" sz="2000" dirty="0" err="1">
                <a:effectLst/>
              </a:rPr>
              <a:t>Matrix.CreateLookAt</a:t>
            </a:r>
            <a:r>
              <a:rPr lang="en-US" sz="2000" dirty="0">
                <a:effectLst/>
              </a:rPr>
              <a:t>	</a:t>
            </a:r>
          </a:p>
          <a:p>
            <a:r>
              <a:rPr lang="en-US" sz="2000" dirty="0" err="1">
                <a:effectLst/>
              </a:rPr>
              <a:t>Matrix.CreatePerspective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Matrix.CreatePerspectiveFieldOfView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Matrix.CreatePerspectiveOffCenter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Matrix.CreateOrthographic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Matrix.CreateOrthographicOffCenter</a:t>
            </a:r>
            <a:r>
              <a:rPr lang="en-US" sz="2000" dirty="0">
                <a:effectLst/>
              </a:rPr>
              <a:t>		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dirty="0" err="1" smtClean="0">
                <a:effectLst/>
              </a:rPr>
              <a:t>Matrix.CreateWorld</a:t>
            </a:r>
            <a:r>
              <a:rPr lang="en-US" sz="2000" dirty="0">
                <a:effectLst/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1219200"/>
            <a:ext cx="225876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Identity</a:t>
            </a:r>
          </a:p>
          <a:p>
            <a:r>
              <a:rPr lang="en-US" sz="4400" dirty="0" smtClean="0"/>
              <a:t>Scale</a:t>
            </a:r>
          </a:p>
          <a:p>
            <a:r>
              <a:rPr lang="en-US" sz="4400" dirty="0" smtClean="0"/>
              <a:t>Rotate</a:t>
            </a:r>
          </a:p>
          <a:p>
            <a:r>
              <a:rPr lang="en-US" sz="4400" dirty="0" smtClean="0"/>
              <a:t>Orbit</a:t>
            </a:r>
          </a:p>
          <a:p>
            <a:r>
              <a:rPr lang="en-US" sz="4400" dirty="0" smtClean="0"/>
              <a:t>Translate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5181600"/>
            <a:ext cx="22513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ISROT</a:t>
            </a:r>
            <a:endParaRPr lang="en-US" sz="6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6842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 - Vectors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" y="12192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219200"/>
            <a:ext cx="2114550" cy="15049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886200"/>
            <a:ext cx="2933700" cy="15049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609</Words>
  <Application>Microsoft Office PowerPoint</Application>
  <PresentationFormat>On-screen Show (4:3)</PresentationFormat>
  <Paragraphs>183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Jewelry Television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C. Neel</dc:creator>
  <cp:lastModifiedBy>Michael C. Neel</cp:lastModifiedBy>
  <cp:revision>28</cp:revision>
  <dcterms:created xsi:type="dcterms:W3CDTF">2010-01-26T20:53:01Z</dcterms:created>
  <dcterms:modified xsi:type="dcterms:W3CDTF">2011-08-19T01:39:33Z</dcterms:modified>
</cp:coreProperties>
</file>