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8"/>
  </p:notesMasterIdLst>
  <p:sldIdLst>
    <p:sldId id="256" r:id="rId5"/>
    <p:sldId id="262" r:id="rId6"/>
    <p:sldId id="263" r:id="rId7"/>
    <p:sldId id="261" r:id="rId8"/>
    <p:sldId id="265" r:id="rId9"/>
    <p:sldId id="266" r:id="rId10"/>
    <p:sldId id="264" r:id="rId11"/>
    <p:sldId id="257" r:id="rId12"/>
    <p:sldId id="258" r:id="rId13"/>
    <p:sldId id="259" r:id="rId14"/>
    <p:sldId id="260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CC6A9-C346-43E8-88E8-972ACEDA072F}" type="datetimeFigureOut">
              <a:rPr lang="en-US" smtClean="0"/>
              <a:pPr/>
              <a:t>9/18/2009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664B0-23B4-41CC-9F1C-E5FBE5F6B6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http://www.flickr.com/photos/macieklew/415909370/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664B0-23B4-41CC-9F1C-E5FBE5F6B69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http://www.flickr.com/photos/oberazzi/318947873/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664B0-23B4-41CC-9F1C-E5FBE5F6B69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http://www.flickr.com/photos/gadl/110845690/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664B0-23B4-41CC-9F1C-E5FBE5F6B69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http://www.flickr.com/photos/alaskanlibrarian/198050336/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664B0-23B4-41CC-9F1C-E5FBE5F6B69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http://www.flickr.com/photos/donsolo/3706017309/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664B0-23B4-41CC-9F1C-E5FBE5F6B69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http://www.flickr.com/photos/curiousyellow/11868876/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664B0-23B4-41CC-9F1C-E5FBE5F6B69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http://www.flickr.com/photos/nickwheeleroz/2166124358/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664B0-23B4-41CC-9F1C-E5FBE5F6B69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http://www.flickr.com/photos/visualarts/2317632657/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664B0-23B4-41CC-9F1C-E5FBE5F6B69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9/18/2009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9/18/2009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9/18/2009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9/18/2009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9/18/2009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9/18/2009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9/18/2009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9/18/2009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9/18/2009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9/18/2009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9/18/2009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9/18/2009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9/18/2009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9/18/2009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9/18/2009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9/18/2009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9/18/2009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9/18/2009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9/18/2009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9/18/2009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9/18/2009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9/18/2009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9/18/2009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9/18/2009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9/18/2009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9/18/2009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3541C51D-28AE-4E03-B530-D8520D9050CD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9/18/2009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D46C1CA3-265F-4F34-8D76-ED90F5957E1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E5B1AC9D-7C8A-4BB3-B152-489FC1CA0160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9/18/2009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7093969-7AAB-46EA-AA3B-E867A8062A99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E5B1AC9D-7C8A-4BB3-B152-489FC1CA0160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9/18/2009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7093969-7AAB-46EA-AA3B-E867A8062A99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E5B1AC9D-7C8A-4BB3-B152-489FC1CA0160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9/18/2009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7093969-7AAB-46EA-AA3B-E867A8062A99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E5B1AC9D-7C8A-4BB3-B152-489FC1CA0160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9/18/2009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7093969-7AAB-46EA-AA3B-E867A8062A99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E5B1AC9D-7C8A-4BB3-B152-489FC1CA0160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9/18/2009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7093969-7AAB-46EA-AA3B-E867A8062A99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E5B1AC9D-7C8A-4BB3-B152-489FC1CA0160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9/18/2009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7093969-7AAB-46EA-AA3B-E867A8062A99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9/18/2009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E5B1AC9D-7C8A-4BB3-B152-489FC1CA0160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9/18/2009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7093969-7AAB-46EA-AA3B-E867A8062A99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E5B1AC9D-7C8A-4BB3-B152-489FC1CA0160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9/18/2009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7093969-7AAB-46EA-AA3B-E867A8062A99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E5B1AC9D-7C8A-4BB3-B152-489FC1CA0160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9/18/2009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7093969-7AAB-46EA-AA3B-E867A8062A99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E5B1AC9D-7C8A-4BB3-B152-489FC1CA0160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9/18/2009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7093969-7AAB-46EA-AA3B-E867A8062A99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E5B1AC9D-7C8A-4BB3-B152-489FC1CA0160}" type="datetimeFigureOut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9/18/2009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7093969-7AAB-46EA-AA3B-E867A8062A99}" type="slidenum">
              <a:rPr lang="en-US" sz="1200" kern="120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9/18/2009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9/18/2009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9/18/2009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9/18/2009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C51D-28AE-4E03-B530-D8520D9050CD}" type="datetimeFigureOut">
              <a:rPr lang="en-US" smtClean="0"/>
              <a:pPr/>
              <a:t>9/18/2009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1C51D-28AE-4E03-B530-D8520D9050CD}" type="datetimeFigureOut">
              <a:rPr lang="en-US" smtClean="0"/>
              <a:pPr/>
              <a:t>9/18/2009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C1CA3-265F-4F34-8D76-ED90F5957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541C51D-28AE-4E03-B530-D8520D9050CD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9/18/2009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46C1CA3-265F-4F34-8D76-ED90F5957E1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541C51D-28AE-4E03-B530-D8520D9050CD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9/18/2009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46C1CA3-265F-4F34-8D76-ED90F5957E1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5B1AC9D-7C8A-4BB3-B152-489FC1CA0160}" type="datetimeFigureOut">
              <a:rPr lang="en-US" kern="1200" smtClean="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9/18/2009</a:t>
            </a:fld>
            <a:endParaRPr lang="en-US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7093969-7AAB-46EA-AA3B-E867A8062A99}" type="slidenum">
              <a:rPr lang="en-US" kern="1200" smtClean="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‹#›</a:t>
            </a:fld>
            <a:endParaRPr lang="en-US" kern="1200">
              <a:solidFill>
                <a:prstClr val="white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95400"/>
            <a:ext cx="9144000" cy="5562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7295" y="1542633"/>
            <a:ext cx="8849410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Lucene</a:t>
            </a:r>
            <a:r>
              <a:rPr lang="en-US" sz="8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: Search</a:t>
            </a:r>
            <a:br>
              <a:rPr lang="en-US" sz="8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</a:br>
            <a:r>
              <a:rPr lang="en-US" sz="8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You Can Believe In</a:t>
            </a:r>
            <a:endParaRPr lang="en-US" sz="88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05909" y="5325070"/>
            <a:ext cx="6332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Michael C. Neel MVP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279" y="1066800"/>
            <a:ext cx="799144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696659" y="6211669"/>
            <a:ext cx="64473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StuffThatHappens.com Eric Burke</a:t>
            </a:r>
            <a:endParaRPr lang="en-US" sz="3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35" y="952500"/>
            <a:ext cx="818393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143000" y="1295400"/>
            <a:ext cx="2133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66800" y="1134070"/>
            <a:ext cx="2207656" cy="7315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Lucene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Lucene</a:t>
            </a:r>
            <a:r>
              <a:rPr lang="en-US" dirty="0" smtClean="0"/>
              <a:t> Search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r>
              <a:rPr lang="en-US" dirty="0" smtClean="0"/>
              <a:t>Red bike</a:t>
            </a:r>
          </a:p>
          <a:p>
            <a:r>
              <a:rPr lang="en-US" dirty="0" smtClean="0"/>
              <a:t>“Red bike”</a:t>
            </a:r>
          </a:p>
          <a:p>
            <a:r>
              <a:rPr lang="en-US" dirty="0" smtClean="0"/>
              <a:t>Red OR Blue bike </a:t>
            </a:r>
            <a:r>
              <a:rPr lang="en-US" i="1" dirty="0" smtClean="0"/>
              <a:t>(also AND)</a:t>
            </a:r>
            <a:endParaRPr lang="en-US" dirty="0" smtClean="0"/>
          </a:p>
          <a:p>
            <a:r>
              <a:rPr lang="en-US" dirty="0" smtClean="0"/>
              <a:t>(red OR blue) bike</a:t>
            </a:r>
          </a:p>
          <a:p>
            <a:r>
              <a:rPr lang="en-US" dirty="0" smtClean="0"/>
              <a:t>Red -blue bike </a:t>
            </a:r>
            <a:r>
              <a:rPr lang="en-US" i="1" dirty="0" smtClean="0"/>
              <a:t>(also NOT, !)</a:t>
            </a:r>
          </a:p>
          <a:p>
            <a:r>
              <a:rPr lang="en-US" dirty="0" smtClean="0"/>
              <a:t>Red +bike</a:t>
            </a:r>
          </a:p>
          <a:p>
            <a:r>
              <a:rPr lang="en-US" dirty="0" smtClean="0"/>
              <a:t>color: red product: bike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Lucene</a:t>
            </a:r>
            <a:r>
              <a:rPr lang="en-US" dirty="0" smtClean="0"/>
              <a:t> Advanced Search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Wildcard</a:t>
            </a:r>
          </a:p>
          <a:p>
            <a:pPr lvl="1"/>
            <a:r>
              <a:rPr lang="en-US" dirty="0" smtClean="0"/>
              <a:t>Re*</a:t>
            </a:r>
          </a:p>
          <a:p>
            <a:pPr lvl="1"/>
            <a:r>
              <a:rPr lang="en-US" dirty="0" err="1" smtClean="0"/>
              <a:t>Bl?e</a:t>
            </a:r>
            <a:endParaRPr lang="en-US" dirty="0" smtClean="0"/>
          </a:p>
          <a:p>
            <a:r>
              <a:rPr lang="en-US" dirty="0" smtClean="0"/>
              <a:t>Fuzzy</a:t>
            </a:r>
          </a:p>
          <a:p>
            <a:pPr lvl="1"/>
            <a:r>
              <a:rPr lang="en-US" dirty="0" smtClean="0"/>
              <a:t>Red~</a:t>
            </a:r>
          </a:p>
          <a:p>
            <a:pPr lvl="1"/>
            <a:r>
              <a:rPr lang="en-US" dirty="0" smtClean="0"/>
              <a:t>Red~0.8</a:t>
            </a:r>
          </a:p>
          <a:p>
            <a:r>
              <a:rPr lang="en-US" dirty="0" smtClean="0"/>
              <a:t>Proximity</a:t>
            </a:r>
          </a:p>
          <a:p>
            <a:pPr lvl="1"/>
            <a:r>
              <a:rPr lang="en-US" dirty="0" smtClean="0"/>
              <a:t>“red bike”~10</a:t>
            </a:r>
          </a:p>
          <a:p>
            <a:r>
              <a:rPr lang="en-US" dirty="0" smtClean="0"/>
              <a:t>Range</a:t>
            </a:r>
          </a:p>
          <a:p>
            <a:pPr lvl="1"/>
            <a:r>
              <a:rPr lang="en-US" dirty="0" err="1" smtClean="0"/>
              <a:t>Pubdate</a:t>
            </a:r>
            <a:r>
              <a:rPr lang="en-US" dirty="0" smtClean="0"/>
              <a:t>: [20090501 TO 20090531]</a:t>
            </a:r>
          </a:p>
          <a:p>
            <a:pPr lvl="1"/>
            <a:r>
              <a:rPr lang="en-US" dirty="0" smtClean="0"/>
              <a:t>Author: {McClure TO </a:t>
            </a:r>
            <a:r>
              <a:rPr lang="en-US" dirty="0" err="1" smtClean="0"/>
              <a:t>Petzold</a:t>
            </a:r>
            <a:r>
              <a:rPr lang="en-US" dirty="0" smtClean="0"/>
              <a:t>}</a:t>
            </a:r>
          </a:p>
          <a:p>
            <a:r>
              <a:rPr lang="en-US" dirty="0" smtClean="0"/>
              <a:t>Term Weight</a:t>
            </a:r>
          </a:p>
          <a:p>
            <a:pPr lvl="1"/>
            <a:r>
              <a:rPr lang="en-US" dirty="0" smtClean="0"/>
              <a:t>Red Bike^4</a:t>
            </a:r>
          </a:p>
          <a:p>
            <a:pPr lvl="1"/>
            <a:r>
              <a:rPr lang="en-US" dirty="0" smtClean="0"/>
              <a:t>Red^0.2 Bike</a:t>
            </a:r>
          </a:p>
          <a:p>
            <a:r>
              <a:rPr lang="en-US" dirty="0" smtClean="0"/>
              <a:t>Escaping - \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Lucene</a:t>
            </a:r>
            <a:r>
              <a:rPr lang="en-US" dirty="0" smtClean="0"/>
              <a:t> </a:t>
            </a:r>
            <a:r>
              <a:rPr lang="en-US" dirty="0" err="1" smtClean="0"/>
              <a:t>Gotchas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Lucene</a:t>
            </a:r>
            <a:r>
              <a:rPr lang="en-US" dirty="0" smtClean="0"/>
              <a:t> Only Searches TEXT!</a:t>
            </a:r>
          </a:p>
          <a:p>
            <a:pPr lvl="1"/>
            <a:r>
              <a:rPr lang="en-US" dirty="0" smtClean="0"/>
              <a:t>Encode dates / numbers in a text format</a:t>
            </a:r>
          </a:p>
          <a:p>
            <a:pPr lvl="1"/>
            <a:r>
              <a:rPr lang="en-US" dirty="0" smtClean="0"/>
              <a:t>May 31, 2009 : 20090531</a:t>
            </a:r>
          </a:p>
          <a:p>
            <a:pPr lvl="1"/>
            <a:r>
              <a:rPr lang="en-US" dirty="0" smtClean="0"/>
              <a:t>99.95 : 00000099.95</a:t>
            </a:r>
          </a:p>
          <a:p>
            <a:r>
              <a:rPr lang="en-US" dirty="0" err="1" smtClean="0"/>
              <a:t>Lucene</a:t>
            </a:r>
            <a:r>
              <a:rPr lang="en-US" dirty="0" smtClean="0"/>
              <a:t> Index Writing is I/O intensive</a:t>
            </a:r>
          </a:p>
          <a:p>
            <a:pPr lvl="1"/>
            <a:r>
              <a:rPr lang="en-US" dirty="0" smtClean="0"/>
              <a:t>Turn off OS level search</a:t>
            </a:r>
          </a:p>
          <a:p>
            <a:pPr lvl="1"/>
            <a:r>
              <a:rPr lang="en-US" dirty="0" smtClean="0"/>
              <a:t>Turn off Virus scanners</a:t>
            </a:r>
          </a:p>
          <a:p>
            <a:r>
              <a:rPr lang="en-US" dirty="0" err="1" smtClean="0"/>
              <a:t>Lucene</a:t>
            </a:r>
            <a:r>
              <a:rPr lang="en-US" dirty="0" smtClean="0"/>
              <a:t> is a Search Engine, not a Database!</a:t>
            </a:r>
          </a:p>
          <a:p>
            <a:r>
              <a:rPr lang="en-US" dirty="0" smtClean="0"/>
              <a:t>You can sort with </a:t>
            </a:r>
            <a:r>
              <a:rPr lang="en-US" dirty="0" err="1" smtClean="0"/>
              <a:t>Lucene</a:t>
            </a:r>
            <a:r>
              <a:rPr lang="en-US" dirty="0" smtClean="0"/>
              <a:t> – but WHY?!?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Lucene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447800"/>
            <a:ext cx="6183548" cy="4650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Lucene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sz="6000" dirty="0" smtClean="0"/>
              <a:t>Store</a:t>
            </a:r>
          </a:p>
          <a:p>
            <a:pPr lvl="1">
              <a:buFont typeface="Arial" pitchFamily="34" charset="0"/>
              <a:buChar char="•"/>
            </a:pPr>
            <a:r>
              <a:rPr lang="en-US" sz="5600" dirty="0" smtClean="0"/>
              <a:t>Index</a:t>
            </a:r>
          </a:p>
          <a:p>
            <a:pPr lvl="2"/>
            <a:r>
              <a:rPr lang="en-US" sz="5000" dirty="0" smtClean="0"/>
              <a:t>Document</a:t>
            </a:r>
          </a:p>
          <a:p>
            <a:pPr lvl="3">
              <a:buFont typeface="Arial" pitchFamily="34" charset="0"/>
              <a:buChar char="•"/>
            </a:pPr>
            <a:r>
              <a:rPr lang="en-US" sz="4400" dirty="0" smtClean="0"/>
              <a:t>Field</a:t>
            </a:r>
          </a:p>
          <a:p>
            <a:pPr lvl="4">
              <a:buFont typeface="Arial" pitchFamily="34" charset="0"/>
              <a:buChar char="•"/>
            </a:pPr>
            <a:r>
              <a:rPr lang="en-US" sz="4400" dirty="0" smtClean="0"/>
              <a:t>Content</a:t>
            </a:r>
            <a:br>
              <a:rPr lang="en-US" sz="4400" dirty="0" smtClean="0"/>
            </a:br>
            <a:endParaRPr lang="en-US" sz="4400" dirty="0" smtClean="0"/>
          </a:p>
          <a:p>
            <a:pPr>
              <a:buNone/>
            </a:pPr>
            <a:r>
              <a:rPr lang="en-US" sz="5600" dirty="0" smtClean="0"/>
              <a:t>Not a DATABASE!</a:t>
            </a:r>
            <a:endParaRPr lang="en-US" sz="5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267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To STORE or not</a:t>
            </a:r>
            <a:br>
              <a:rPr lang="en-US" sz="4000" dirty="0" smtClean="0"/>
            </a:br>
            <a:r>
              <a:rPr lang="en-US" sz="4000" dirty="0" smtClean="0"/>
              <a:t>to STORE?</a:t>
            </a:r>
            <a:br>
              <a:rPr lang="en-US" sz="4000" dirty="0" smtClean="0"/>
            </a:br>
            <a:endParaRPr lang="en-US" sz="4000" dirty="0" smtClean="0"/>
          </a:p>
          <a:p>
            <a:r>
              <a:rPr lang="en-US" sz="4000" dirty="0" smtClean="0"/>
              <a:t>To TOKENIZE or not to TOKENIZE?</a:t>
            </a:r>
            <a:br>
              <a:rPr lang="en-US" sz="4000" dirty="0" smtClean="0"/>
            </a:br>
            <a:endParaRPr lang="en-US" sz="4000" dirty="0" smtClean="0"/>
          </a:p>
          <a:p>
            <a:r>
              <a:rPr lang="en-US" sz="4000" dirty="0" smtClean="0"/>
              <a:t>To INDEX or not</a:t>
            </a:r>
            <a:br>
              <a:rPr lang="en-US" sz="4000" dirty="0" smtClean="0"/>
            </a:br>
            <a:r>
              <a:rPr lang="en-US" sz="4000" dirty="0" smtClean="0"/>
              <a:t>to INDEX?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371600"/>
            <a:ext cx="357187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Field Answers*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72001"/>
          </a:xfrm>
        </p:spPr>
        <p:txBody>
          <a:bodyPr/>
          <a:lstStyle/>
          <a:p>
            <a:r>
              <a:rPr lang="en-US" dirty="0" smtClean="0"/>
              <a:t>TOKENIZE, do not STORE content</a:t>
            </a:r>
          </a:p>
          <a:p>
            <a:r>
              <a:rPr lang="en-US" dirty="0" smtClean="0"/>
              <a:t>Do not TOKENIZE, but STORE document keys</a:t>
            </a:r>
          </a:p>
          <a:p>
            <a:r>
              <a:rPr lang="en-US" dirty="0" smtClean="0"/>
              <a:t>Do not INDEX, but STORE short descriptions</a:t>
            </a:r>
          </a:p>
          <a:p>
            <a:endParaRPr lang="en-US" dirty="0" smtClean="0"/>
          </a:p>
          <a:p>
            <a:r>
              <a:rPr lang="en-US" dirty="0" smtClean="0"/>
              <a:t>Do not TOKENIZE numbers, dates, or other formatted data like phone numbers (normally)</a:t>
            </a:r>
          </a:p>
          <a:p>
            <a:r>
              <a:rPr lang="en-US" dirty="0" smtClean="0"/>
              <a:t>Do not STORE any data that isn’t shown on a search results 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57912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This slide contains opinions of Michael C. Neel, and does not represent or is endorsed by the Apache Software Foundation, </a:t>
            </a:r>
            <a:r>
              <a:rPr lang="en-US" dirty="0" err="1" smtClean="0"/>
              <a:t>Lucene</a:t>
            </a:r>
            <a:r>
              <a:rPr lang="en-US" dirty="0" smtClean="0"/>
              <a:t> Project, or the National Football League.  Any use of this slide without the NFL’s express, written consent is prohibited.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Do not need to contain the same Fields</a:t>
            </a:r>
            <a:br>
              <a:rPr lang="en-US" dirty="0" smtClean="0"/>
            </a:br>
            <a:r>
              <a:rPr lang="en-US" dirty="0" smtClean="0"/>
              <a:t>(in fact, this is very common and useful)</a:t>
            </a:r>
          </a:p>
          <a:p>
            <a:r>
              <a:rPr lang="en-US" dirty="0" smtClean="0"/>
              <a:t>Cannot be updated – delete and add</a:t>
            </a:r>
          </a:p>
          <a:p>
            <a:r>
              <a:rPr lang="en-US" dirty="0" smtClean="0"/>
              <a:t>Returned from searches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676400"/>
            <a:ext cx="3505200" cy="4531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21857" y="4795897"/>
            <a:ext cx="5722143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4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@</a:t>
            </a:r>
            <a:r>
              <a:rPr lang="en-US" sz="4400" b="1" cap="none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ViNull</a:t>
            </a:r>
            <a:endParaRPr lang="en-US" sz="4400" b="1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r"/>
            <a:r>
              <a:rPr lang="en-US" sz="4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</a:t>
            </a:r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ichael.neel@gmail.com</a:t>
            </a:r>
          </a:p>
          <a:p>
            <a:pPr algn="r"/>
            <a:r>
              <a:rPr lang="en-US" sz="40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www.vinull.com</a:t>
            </a:r>
            <a:endParaRPr lang="en-US" sz="4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"/>
            <a:ext cx="2819400" cy="1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9657" y="349315"/>
            <a:ext cx="2325687" cy="94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 descr="C:\Users\Mike\Desktop\insider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393950"/>
            <a:ext cx="2214274" cy="850900"/>
          </a:xfrm>
          <a:prstGeom prst="rect">
            <a:avLst/>
          </a:prstGeom>
          <a:noFill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238161">
            <a:off x="228600" y="2266349"/>
            <a:ext cx="1981200" cy="4358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2362200" y="2057400"/>
            <a:ext cx="5945090" cy="233910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FuncWorks</a:t>
            </a:r>
            <a:r>
              <a:rPr lang="en-US" sz="66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, LLC.</a:t>
            </a:r>
          </a:p>
          <a:p>
            <a:pPr algn="ctr"/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Feel The </a:t>
            </a:r>
            <a:r>
              <a:rPr lang="en-US" sz="4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Func</a:t>
            </a:r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Podcast</a:t>
            </a:r>
          </a:p>
          <a:p>
            <a:pPr algn="ctr"/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</a:t>
            </a:r>
            <a:r>
              <a:rPr lang="en-US" sz="40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eelTheFunc.com</a:t>
            </a:r>
            <a:endParaRPr lang="en-US" sz="28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than one way to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IndexWriter</a:t>
            </a:r>
            <a:endParaRPr lang="en-US" dirty="0" smtClean="0"/>
          </a:p>
          <a:p>
            <a:r>
              <a:rPr lang="en-US" dirty="0" err="1" smtClean="0"/>
              <a:t>IndexReader</a:t>
            </a:r>
            <a:endParaRPr lang="en-US" dirty="0" smtClean="0"/>
          </a:p>
          <a:p>
            <a:r>
              <a:rPr lang="en-US" dirty="0" err="1" smtClean="0"/>
              <a:t>IndexModifer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Set Analyzer</a:t>
            </a:r>
            <a:br>
              <a:rPr lang="en-US" dirty="0" smtClean="0"/>
            </a:br>
            <a:r>
              <a:rPr lang="en-US" dirty="0" smtClean="0"/>
              <a:t>Use Optimize()</a:t>
            </a:r>
            <a:br>
              <a:rPr lang="en-US" dirty="0" smtClean="0"/>
            </a:br>
            <a:r>
              <a:rPr lang="en-US" dirty="0" smtClean="0"/>
              <a:t>Always Close()</a:t>
            </a:r>
            <a:br>
              <a:rPr lang="en-US" dirty="0" smtClean="0"/>
            </a:br>
            <a:r>
              <a:rPr lang="en-US" dirty="0" smtClean="0"/>
              <a:t>Reload for Changes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IndexSearcher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447800"/>
            <a:ext cx="317182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it somewhere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4114800" cy="4525963"/>
          </a:xfrm>
        </p:spPr>
        <p:txBody>
          <a:bodyPr/>
          <a:lstStyle/>
          <a:p>
            <a:r>
              <a:rPr lang="en-US" dirty="0" err="1" smtClean="0"/>
              <a:t>FSDirectory</a:t>
            </a:r>
            <a:endParaRPr lang="en-US" dirty="0" smtClean="0"/>
          </a:p>
          <a:p>
            <a:r>
              <a:rPr lang="en-US" dirty="0" err="1" smtClean="0"/>
              <a:t>RAMDirectory</a:t>
            </a:r>
            <a:endParaRPr lang="en-US" dirty="0" smtClean="0"/>
          </a:p>
          <a:p>
            <a:r>
              <a:rPr lang="en-US" dirty="0" smtClean="0"/>
              <a:t>Your Own Store</a:t>
            </a:r>
          </a:p>
          <a:p>
            <a:pPr lvl="1"/>
            <a:r>
              <a:rPr lang="en-US" dirty="0" smtClean="0"/>
              <a:t>SQL Database</a:t>
            </a:r>
          </a:p>
          <a:p>
            <a:pPr lvl="1"/>
            <a:r>
              <a:rPr lang="en-US" dirty="0" err="1" smtClean="0"/>
              <a:t>Memcached</a:t>
            </a:r>
            <a:endParaRPr lang="en-US" dirty="0" smtClean="0"/>
          </a:p>
          <a:p>
            <a:pPr lvl="1"/>
            <a:r>
              <a:rPr lang="en-US" dirty="0" smtClean="0"/>
              <a:t>Velocity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524000"/>
            <a:ext cx="357187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IndexSearcher</a:t>
            </a:r>
            <a:endParaRPr lang="en-US" dirty="0" smtClean="0"/>
          </a:p>
          <a:p>
            <a:r>
              <a:rPr lang="en-US" dirty="0" err="1" smtClean="0"/>
              <a:t>QueryParser</a:t>
            </a:r>
            <a:endParaRPr lang="en-US" dirty="0" smtClean="0"/>
          </a:p>
          <a:p>
            <a:pPr lvl="1"/>
            <a:r>
              <a:rPr lang="en-US" dirty="0" smtClean="0"/>
              <a:t>Set Analyzer (same as Index)</a:t>
            </a:r>
          </a:p>
          <a:p>
            <a:pPr lvl="1"/>
            <a:r>
              <a:rPr lang="en-US" dirty="0" smtClean="0"/>
              <a:t>Parse / Use Terms</a:t>
            </a:r>
          </a:p>
          <a:p>
            <a:r>
              <a:rPr lang="en-US" dirty="0" err="1" smtClean="0"/>
              <a:t>Index.Search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QueryParser</a:t>
            </a:r>
            <a:endParaRPr lang="en-US" dirty="0" smtClean="0"/>
          </a:p>
          <a:p>
            <a:pPr lvl="1"/>
            <a:r>
              <a:rPr lang="en-US" dirty="0" smtClean="0"/>
              <a:t>Sort</a:t>
            </a:r>
          </a:p>
          <a:p>
            <a:pPr lvl="1"/>
            <a:r>
              <a:rPr lang="en-US" dirty="0" smtClean="0"/>
              <a:t>Filter</a:t>
            </a:r>
          </a:p>
          <a:p>
            <a:r>
              <a:rPr lang="en-US" dirty="0" smtClean="0"/>
              <a:t>Iteration over Hits</a:t>
            </a:r>
          </a:p>
          <a:p>
            <a:pPr lvl="1"/>
            <a:r>
              <a:rPr lang="en-US" dirty="0" err="1" smtClean="0"/>
              <a:t>Hits.Doc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485900"/>
            <a:ext cx="294322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0750" y="1447800"/>
            <a:ext cx="47625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Lucene.Net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752600"/>
            <a:ext cx="4572000" cy="266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Tempus Sans ITC" pitchFamily="82" charset="0"/>
              </a:rPr>
              <a:t>Code and Slides available at:</a:t>
            </a:r>
          </a:p>
          <a:p>
            <a:pPr>
              <a:buNone/>
            </a:pPr>
            <a:endParaRPr lang="en-US" b="1" dirty="0" smtClean="0">
              <a:latin typeface="Tempus Sans ITC" pitchFamily="82" charset="0"/>
            </a:endParaRPr>
          </a:p>
          <a:p>
            <a:pPr>
              <a:buNone/>
            </a:pPr>
            <a:r>
              <a:rPr lang="en-US" b="1" dirty="0" smtClean="0">
                <a:latin typeface="Tempus Sans ITC" pitchFamily="82" charset="0"/>
              </a:rPr>
              <a:t>	</a:t>
            </a:r>
            <a:r>
              <a:rPr lang="en-US" sz="4000" b="1" dirty="0" smtClean="0">
                <a:latin typeface="Tempus Sans ITC" pitchFamily="82" charset="0"/>
              </a:rPr>
              <a:t>vinull.com/code</a:t>
            </a:r>
            <a:endParaRPr lang="en-US" b="1" dirty="0">
              <a:latin typeface="Tempus Sans ITC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2133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1325" y="4505325"/>
            <a:ext cx="21907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267200"/>
            <a:ext cx="24288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67000" y="1447800"/>
            <a:ext cx="3989943" cy="391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10400" y="152400"/>
            <a:ext cx="19716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81000"/>
            <a:ext cx="83421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Lucene.Net</a:t>
            </a: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- </a:t>
            </a:r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Where to get it: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981200"/>
            <a:ext cx="860293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http://incubator.apache.org/lucene.net/</a:t>
            </a:r>
            <a:endParaRPr lang="en-US" sz="4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269" y="2895600"/>
            <a:ext cx="56341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http://lucene.apache.org/</a:t>
            </a:r>
            <a:endParaRPr lang="en-US" sz="4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4419600"/>
            <a:ext cx="7238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“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Lucene.Net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a source code, class-per-class, API-per-API and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algorithmatic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port of the Java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Lucene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search engine to the C# and .NET ”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914400"/>
            <a:ext cx="31242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86200" y="1600200"/>
            <a:ext cx="5105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There are no failing tests or known bugs. Just Bureaucracy.</a:t>
            </a:r>
          </a:p>
          <a:p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Işık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YİĞİT (DIGY)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Mike\Desktop\telerikLogos-web-jpg\telerikLogo-web-450x180p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8143" y="990600"/>
            <a:ext cx="4286250" cy="1714500"/>
          </a:xfrm>
          <a:prstGeom prst="rect">
            <a:avLst/>
          </a:prstGeom>
          <a:noFill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724400"/>
            <a:ext cx="560973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292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Why </a:t>
            </a:r>
            <a:r>
              <a:rPr lang="en-US" sz="5400" dirty="0" err="1" smtClean="0"/>
              <a:t>Lucene</a:t>
            </a:r>
            <a:r>
              <a:rPr lang="en-US" sz="5400" dirty="0" smtClean="0"/>
              <a:t>?</a:t>
            </a:r>
            <a:endParaRPr lang="en-US" sz="5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0750" y="1066800"/>
            <a:ext cx="47625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152" y="1295400"/>
            <a:ext cx="757769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35" y="952500"/>
            <a:ext cx="818393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450</Words>
  <Application>Microsoft Office PowerPoint</Application>
  <PresentationFormat>On-screen Show (4:3)</PresentationFormat>
  <Paragraphs>119</Paragraphs>
  <Slides>23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Office Theme</vt:lpstr>
      <vt:lpstr>1_Office Theme</vt:lpstr>
      <vt:lpstr>2_Office Theme</vt:lpstr>
      <vt:lpstr>3_Office Theme</vt:lpstr>
      <vt:lpstr>Slide 1</vt:lpstr>
      <vt:lpstr>Slide 2</vt:lpstr>
      <vt:lpstr>Slide 3</vt:lpstr>
      <vt:lpstr>Slide 4</vt:lpstr>
      <vt:lpstr>Slide 5</vt:lpstr>
      <vt:lpstr>Slide 6</vt:lpstr>
      <vt:lpstr>Why Lucene?</vt:lpstr>
      <vt:lpstr>Slide 8</vt:lpstr>
      <vt:lpstr>Slide 9</vt:lpstr>
      <vt:lpstr>Slide 10</vt:lpstr>
      <vt:lpstr>Slide 11</vt:lpstr>
      <vt:lpstr>Lucene Search Examples</vt:lpstr>
      <vt:lpstr>Lucene Advanced Search Examples</vt:lpstr>
      <vt:lpstr>Lucene Gotchas</vt:lpstr>
      <vt:lpstr>Using Lucene</vt:lpstr>
      <vt:lpstr>Lucene Structure</vt:lpstr>
      <vt:lpstr>Field Questions?</vt:lpstr>
      <vt:lpstr>Field Answers*</vt:lpstr>
      <vt:lpstr>Legal Documents</vt:lpstr>
      <vt:lpstr>More than one way to Index</vt:lpstr>
      <vt:lpstr>Store it somewhere</vt:lpstr>
      <vt:lpstr>Searching</vt:lpstr>
      <vt:lpstr>Lucene.Net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Mike</dc:creator>
  <cp:lastModifiedBy>Mike</cp:lastModifiedBy>
  <cp:revision>52</cp:revision>
  <dcterms:created xsi:type="dcterms:W3CDTF">2008-03-27T15:01:46Z</dcterms:created>
  <dcterms:modified xsi:type="dcterms:W3CDTF">2009-09-18T14:55:28Z</dcterms:modified>
</cp:coreProperties>
</file>