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7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1D01-EBF2-4AE4-9FF2-851A9B87B907}" type="datetimeFigureOut">
              <a:rPr lang="be-BY" smtClean="0"/>
              <a:t>26.04.2016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C9E4-48E4-43B3-998D-55C01E48289E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1D01-EBF2-4AE4-9FF2-851A9B87B907}" type="datetimeFigureOut">
              <a:rPr lang="be-BY" smtClean="0"/>
              <a:t>26.04.2016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C9E4-48E4-43B3-998D-55C01E48289E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1D01-EBF2-4AE4-9FF2-851A9B87B907}" type="datetimeFigureOut">
              <a:rPr lang="be-BY" smtClean="0"/>
              <a:t>26.04.2016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C9E4-48E4-43B3-998D-55C01E48289E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1D01-EBF2-4AE4-9FF2-851A9B87B907}" type="datetimeFigureOut">
              <a:rPr lang="be-BY" smtClean="0"/>
              <a:t>26.04.2016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C9E4-48E4-43B3-998D-55C01E48289E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1D01-EBF2-4AE4-9FF2-851A9B87B907}" type="datetimeFigureOut">
              <a:rPr lang="be-BY" smtClean="0"/>
              <a:t>26.04.2016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C9E4-48E4-43B3-998D-55C01E48289E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1D01-EBF2-4AE4-9FF2-851A9B87B907}" type="datetimeFigureOut">
              <a:rPr lang="be-BY" smtClean="0"/>
              <a:t>26.04.2016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C9E4-48E4-43B3-998D-55C01E48289E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1D01-EBF2-4AE4-9FF2-851A9B87B907}" type="datetimeFigureOut">
              <a:rPr lang="be-BY" smtClean="0"/>
              <a:t>26.04.2016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C9E4-48E4-43B3-998D-55C01E48289E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1D01-EBF2-4AE4-9FF2-851A9B87B907}" type="datetimeFigureOut">
              <a:rPr lang="be-BY" smtClean="0"/>
              <a:t>26.04.2016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C9E4-48E4-43B3-998D-55C01E48289E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1D01-EBF2-4AE4-9FF2-851A9B87B907}" type="datetimeFigureOut">
              <a:rPr lang="be-BY" smtClean="0"/>
              <a:t>26.04.2016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C9E4-48E4-43B3-998D-55C01E48289E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1D01-EBF2-4AE4-9FF2-851A9B87B907}" type="datetimeFigureOut">
              <a:rPr lang="be-BY" smtClean="0"/>
              <a:t>26.04.2016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C9E4-48E4-43B3-998D-55C01E48289E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1D01-EBF2-4AE4-9FF2-851A9B87B907}" type="datetimeFigureOut">
              <a:rPr lang="be-BY" smtClean="0"/>
              <a:t>26.04.2016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C9E4-48E4-43B3-998D-55C01E48289E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51D01-EBF2-4AE4-9FF2-851A9B87B907}" type="datetimeFigureOut">
              <a:rPr lang="be-BY" smtClean="0"/>
              <a:t>26.04.2016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8C9E4-48E4-43B3-998D-55C01E48289E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481300" y="282600"/>
            <a:ext cx="3229200" cy="889200"/>
          </a:xfrm>
          <a:prstGeom prst="rect">
            <a:avLst/>
          </a:prstGeom>
          <a:solidFill>
            <a:srgbClr val="FFFF0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 smtClean="0">
                <a:solidFill>
                  <a:srgbClr val="000000"/>
                </a:solidFill>
                <a:latin typeface="Calibri"/>
              </a:rPr>
              <a:t>Respiratoy</a:t>
            </a: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 activity </a:t>
            </a:r>
          </a:p>
          <a:p>
            <a:pPr algn="ctr">
              <a:lnSpc>
                <a:spcPct val="10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Peripheral arterial pulse</a:t>
            </a:r>
          </a:p>
          <a:p>
            <a:pPr algn="ctr">
              <a:lnSpc>
                <a:spcPct val="10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alibri"/>
              </a:rPr>
              <a:t>H</a:t>
            </a: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eartbeat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Calibri"/>
              </a:rPr>
              <a:t>P</a:t>
            </a:r>
            <a:r>
              <a:rPr lang="en-US" sz="1400" b="1" dirty="0" err="1" smtClean="0">
                <a:solidFill>
                  <a:srgbClr val="000000"/>
                </a:solidFill>
                <a:latin typeface="Calibri"/>
              </a:rPr>
              <a:t>upillary</a:t>
            </a: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 light reflex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306990" y="928670"/>
            <a:ext cx="1820340" cy="1068250"/>
          </a:xfrm>
          <a:prstGeom prst="rect">
            <a:avLst/>
          </a:prstGeom>
          <a:solidFill>
            <a:srgbClr val="FFFF0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en-US" sz="1000" b="1" dirty="0" smtClean="0">
                <a:solidFill>
                  <a:srgbClr val="000000"/>
                </a:solidFill>
                <a:latin typeface="Calibri"/>
              </a:rPr>
              <a:t>Hypoxia</a:t>
            </a:r>
          </a:p>
          <a:p>
            <a:pPr algn="ctr">
              <a:lnSpc>
                <a:spcPct val="100000"/>
              </a:lnSpc>
            </a:pPr>
            <a:r>
              <a:rPr lang="en-US" sz="1000" b="1" dirty="0">
                <a:solidFill>
                  <a:srgbClr val="000000"/>
                </a:solidFill>
                <a:latin typeface="Calibri"/>
              </a:rPr>
              <a:t>C</a:t>
            </a:r>
            <a:r>
              <a:rPr lang="en-US" sz="1000" b="1" dirty="0" smtClean="0">
                <a:solidFill>
                  <a:srgbClr val="000000"/>
                </a:solidFill>
                <a:latin typeface="Calibri"/>
              </a:rPr>
              <a:t>yanosis</a:t>
            </a:r>
            <a:endParaRPr lang="en-US" sz="1000" b="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1000" b="1" dirty="0">
                <a:solidFill>
                  <a:srgbClr val="000000"/>
                </a:solidFill>
                <a:latin typeface="Calibri"/>
              </a:rPr>
              <a:t>R</a:t>
            </a:r>
            <a:r>
              <a:rPr lang="en-US" sz="1000" b="1" dirty="0" smtClean="0">
                <a:solidFill>
                  <a:srgbClr val="000000"/>
                </a:solidFill>
                <a:latin typeface="Calibri"/>
              </a:rPr>
              <a:t>espiratory malfunction</a:t>
            </a:r>
          </a:p>
          <a:p>
            <a:pPr algn="ctr">
              <a:lnSpc>
                <a:spcPct val="100000"/>
              </a:lnSpc>
            </a:pPr>
            <a:r>
              <a:rPr lang="en-US" sz="1000" b="1" dirty="0">
                <a:solidFill>
                  <a:srgbClr val="000000"/>
                </a:solidFill>
                <a:latin typeface="Calibri"/>
              </a:rPr>
              <a:t>A</a:t>
            </a:r>
            <a:r>
              <a:rPr lang="en-US" sz="1000" b="1" dirty="0" smtClean="0">
                <a:solidFill>
                  <a:srgbClr val="000000"/>
                </a:solidFill>
                <a:latin typeface="Calibri"/>
              </a:rPr>
              <a:t>rterial blood pressure fall</a:t>
            </a:r>
          </a:p>
          <a:p>
            <a:pPr algn="ctr">
              <a:lnSpc>
                <a:spcPct val="100000"/>
              </a:lnSpc>
            </a:pPr>
            <a:r>
              <a:rPr lang="en-US" sz="1000" b="1" dirty="0" smtClean="0">
                <a:solidFill>
                  <a:srgbClr val="000000"/>
                </a:solidFill>
                <a:latin typeface="Calibri"/>
              </a:rPr>
              <a:t>Increase of heart rate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29" name="CustomShape 3"/>
          <p:cNvSpPr/>
          <p:nvPr/>
        </p:nvSpPr>
        <p:spPr>
          <a:xfrm>
            <a:off x="6914160" y="247320"/>
            <a:ext cx="1115640" cy="830880"/>
          </a:xfrm>
          <a:prstGeom prst="rect">
            <a:avLst/>
          </a:prstGeom>
          <a:solidFill>
            <a:srgbClr val="92D05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900" dirty="0" err="1" smtClean="0">
                <a:solidFill>
                  <a:srgbClr val="000000"/>
                </a:solidFill>
              </a:rPr>
              <a:t>Defibrillation</a:t>
            </a:r>
            <a:endParaRPr sz="1600" dirty="0"/>
          </a:p>
          <a:p>
            <a:pPr algn="ctr">
              <a:lnSpc>
                <a:spcPct val="100000"/>
              </a:lnSpc>
            </a:pPr>
            <a:r>
              <a:rPr lang="en-US" sz="900" b="1" dirty="0" smtClean="0">
                <a:solidFill>
                  <a:srgbClr val="000000"/>
                </a:solidFill>
                <a:latin typeface="Calibri"/>
              </a:rPr>
              <a:t>CPR</a:t>
            </a:r>
            <a:endParaRPr sz="1600" dirty="0"/>
          </a:p>
          <a:p>
            <a:pPr algn="ctr"/>
            <a:r>
              <a:rPr lang="en-US" sz="900" dirty="0" smtClean="0">
                <a:solidFill>
                  <a:srgbClr val="000000"/>
                </a:solidFill>
              </a:rPr>
              <a:t>Intramuscular injection of atropine, epinephrine</a:t>
            </a:r>
            <a:endParaRPr lang="en-US" sz="900" dirty="0" smtClean="0"/>
          </a:p>
        </p:txBody>
      </p:sp>
      <p:sp>
        <p:nvSpPr>
          <p:cNvPr id="130" name="CustomShape 4"/>
          <p:cNvSpPr/>
          <p:nvPr/>
        </p:nvSpPr>
        <p:spPr>
          <a:xfrm>
            <a:off x="306990" y="2418840"/>
            <a:ext cx="1103220" cy="830880"/>
          </a:xfrm>
          <a:prstGeom prst="rect">
            <a:avLst/>
          </a:prstGeom>
          <a:solidFill>
            <a:srgbClr val="FFFF0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1" dirty="0" smtClean="0">
                <a:solidFill>
                  <a:srgbClr val="000000"/>
                </a:solidFill>
                <a:latin typeface="Calibri"/>
              </a:rPr>
              <a:t>Acute chest pain</a:t>
            </a:r>
            <a:endParaRPr/>
          </a:p>
        </p:txBody>
      </p:sp>
      <p:sp>
        <p:nvSpPr>
          <p:cNvPr id="131" name="CustomShape 5"/>
          <p:cNvSpPr/>
          <p:nvPr/>
        </p:nvSpPr>
        <p:spPr>
          <a:xfrm>
            <a:off x="1946654" y="2643182"/>
            <a:ext cx="1009800" cy="788040"/>
          </a:xfrm>
          <a:prstGeom prst="rect">
            <a:avLst/>
          </a:prstGeom>
          <a:solidFill>
            <a:srgbClr val="E3714D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1" dirty="0" smtClean="0">
                <a:solidFill>
                  <a:srgbClr val="000000"/>
                </a:solidFill>
                <a:latin typeface="Calibri"/>
              </a:rPr>
              <a:t>Trauma </a:t>
            </a:r>
            <a:r>
              <a:rPr lang="en-US" sz="1000" b="1" dirty="0" err="1" smtClean="0">
                <a:solidFill>
                  <a:srgbClr val="000000"/>
                </a:solidFill>
                <a:latin typeface="Calibri"/>
              </a:rPr>
              <a:t>existance</a:t>
            </a:r>
            <a:endParaRPr/>
          </a:p>
        </p:txBody>
      </p:sp>
      <p:sp>
        <p:nvSpPr>
          <p:cNvPr id="132" name="CustomShape 6"/>
          <p:cNvSpPr/>
          <p:nvPr/>
        </p:nvSpPr>
        <p:spPr>
          <a:xfrm>
            <a:off x="415260" y="3795840"/>
            <a:ext cx="931770" cy="706320"/>
          </a:xfrm>
          <a:prstGeom prst="rect">
            <a:avLst/>
          </a:prstGeom>
          <a:solidFill>
            <a:srgbClr val="FFFF0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1" dirty="0">
                <a:solidFill>
                  <a:srgbClr val="000000"/>
                </a:solidFill>
                <a:latin typeface="Calibri"/>
              </a:rPr>
              <a:t>B</a:t>
            </a:r>
            <a:r>
              <a:rPr lang="en-US" sz="1000" b="1" dirty="0" smtClean="0">
                <a:solidFill>
                  <a:srgbClr val="000000"/>
                </a:solidFill>
                <a:latin typeface="Calibri"/>
              </a:rPr>
              <a:t>reath sounds</a:t>
            </a:r>
            <a:r>
              <a:rPr lang="ru-RU" sz="1000" b="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alibri"/>
              </a:rPr>
              <a:t>asymmetry </a:t>
            </a:r>
            <a:endParaRPr/>
          </a:p>
        </p:txBody>
      </p:sp>
      <p:sp>
        <p:nvSpPr>
          <p:cNvPr id="133" name="CustomShape 7"/>
          <p:cNvSpPr/>
          <p:nvPr/>
        </p:nvSpPr>
        <p:spPr>
          <a:xfrm>
            <a:off x="357210" y="5210640"/>
            <a:ext cx="966060" cy="398520"/>
          </a:xfrm>
          <a:prstGeom prst="rect">
            <a:avLst/>
          </a:prstGeom>
          <a:solidFill>
            <a:srgbClr val="E3714D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1" dirty="0" err="1" smtClean="0">
                <a:solidFill>
                  <a:srgbClr val="000000"/>
                </a:solidFill>
                <a:latin typeface="Calibri"/>
              </a:rPr>
              <a:t>Pneumothorax</a:t>
            </a:r>
            <a:endParaRPr/>
          </a:p>
        </p:txBody>
      </p:sp>
      <p:sp>
        <p:nvSpPr>
          <p:cNvPr id="134" name="CustomShape 8"/>
          <p:cNvSpPr/>
          <p:nvPr/>
        </p:nvSpPr>
        <p:spPr>
          <a:xfrm>
            <a:off x="315900" y="5973120"/>
            <a:ext cx="1034640" cy="489960"/>
          </a:xfrm>
          <a:prstGeom prst="rect">
            <a:avLst/>
          </a:prstGeom>
          <a:solidFill>
            <a:srgbClr val="92D05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dirty="0" smtClean="0">
                <a:solidFill>
                  <a:srgbClr val="000000"/>
                </a:solidFill>
              </a:rPr>
              <a:t>Protocol “</a:t>
            </a:r>
            <a:r>
              <a:rPr lang="en-US" sz="900" dirty="0" smtClean="0">
                <a:solidFill>
                  <a:srgbClr val="000000"/>
                </a:solidFill>
              </a:rPr>
              <a:t>Pneumothorax”</a:t>
            </a:r>
            <a:endParaRPr sz="900" dirty="0"/>
          </a:p>
        </p:txBody>
      </p:sp>
      <p:sp>
        <p:nvSpPr>
          <p:cNvPr id="135" name="CustomShape 9"/>
          <p:cNvSpPr/>
          <p:nvPr/>
        </p:nvSpPr>
        <p:spPr>
          <a:xfrm>
            <a:off x="1949940" y="4197960"/>
            <a:ext cx="878850" cy="432000"/>
          </a:xfrm>
          <a:prstGeom prst="rect">
            <a:avLst/>
          </a:prstGeom>
          <a:solidFill>
            <a:srgbClr val="92D05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1" dirty="0" smtClean="0">
                <a:solidFill>
                  <a:srgbClr val="000000"/>
                </a:solidFill>
                <a:latin typeface="Calibri"/>
              </a:rPr>
              <a:t>Protocol</a:t>
            </a:r>
            <a:r>
              <a:rPr lang="ru-RU" sz="1000" b="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alibri"/>
              </a:rPr>
              <a:t>“Chest Trauma”</a:t>
            </a:r>
            <a:endParaRPr/>
          </a:p>
        </p:txBody>
      </p:sp>
      <p:sp>
        <p:nvSpPr>
          <p:cNvPr id="136" name="CustomShape 10"/>
          <p:cNvSpPr/>
          <p:nvPr/>
        </p:nvSpPr>
        <p:spPr>
          <a:xfrm>
            <a:off x="4250529" y="1428736"/>
            <a:ext cx="102222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1" dirty="0" smtClean="0">
                <a:solidFill>
                  <a:srgbClr val="000000"/>
                </a:solidFill>
                <a:latin typeface="Calibri"/>
              </a:rPr>
              <a:t>Blood glucose level</a:t>
            </a:r>
            <a:endParaRPr/>
          </a:p>
        </p:txBody>
      </p:sp>
      <p:sp>
        <p:nvSpPr>
          <p:cNvPr id="137" name="CustomShape 11"/>
          <p:cNvSpPr/>
          <p:nvPr/>
        </p:nvSpPr>
        <p:spPr>
          <a:xfrm>
            <a:off x="3863700" y="3250080"/>
            <a:ext cx="1065960" cy="406800"/>
          </a:xfrm>
          <a:prstGeom prst="rect">
            <a:avLst/>
          </a:prstGeom>
          <a:solidFill>
            <a:srgbClr val="92D05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1" dirty="0" smtClean="0">
                <a:latin typeface="Calibri"/>
              </a:rPr>
              <a:t>Glucose administration</a:t>
            </a:r>
            <a:endParaRPr b="1"/>
          </a:p>
        </p:txBody>
      </p:sp>
      <p:sp>
        <p:nvSpPr>
          <p:cNvPr id="138" name="CustomShape 12"/>
          <p:cNvSpPr/>
          <p:nvPr/>
        </p:nvSpPr>
        <p:spPr>
          <a:xfrm>
            <a:off x="6401430" y="1506600"/>
            <a:ext cx="953640" cy="357120"/>
          </a:xfrm>
          <a:prstGeom prst="rect">
            <a:avLst/>
          </a:prstGeom>
          <a:solidFill>
            <a:srgbClr val="92D05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dirty="0" err="1" smtClean="0">
                <a:solidFill>
                  <a:srgbClr val="000000"/>
                </a:solidFill>
                <a:latin typeface="Calibri"/>
              </a:rPr>
              <a:t>Insuline</a:t>
            </a:r>
            <a:r>
              <a:rPr lang="en-US" sz="900" b="1" dirty="0" smtClean="0">
                <a:solidFill>
                  <a:srgbClr val="000000"/>
                </a:solidFill>
                <a:latin typeface="Calibri"/>
              </a:rPr>
              <a:t> administration</a:t>
            </a:r>
            <a:endParaRPr sz="900" dirty="0"/>
          </a:p>
        </p:txBody>
      </p:sp>
      <p:sp>
        <p:nvSpPr>
          <p:cNvPr id="139" name="CustomShape 13"/>
          <p:cNvSpPr/>
          <p:nvPr/>
        </p:nvSpPr>
        <p:spPr>
          <a:xfrm>
            <a:off x="5324400" y="2311920"/>
            <a:ext cx="841320" cy="772560"/>
          </a:xfrm>
          <a:prstGeom prst="rect">
            <a:avLst/>
          </a:prstGeom>
          <a:solidFill>
            <a:srgbClr val="FFFF0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dirty="0" smtClean="0">
                <a:latin typeface="Calibri"/>
              </a:rPr>
              <a:t>ECG</a:t>
            </a:r>
            <a:endParaRPr sz="1600"/>
          </a:p>
        </p:txBody>
      </p:sp>
      <p:sp>
        <p:nvSpPr>
          <p:cNvPr id="140" name="CustomShape 14"/>
          <p:cNvSpPr/>
          <p:nvPr/>
        </p:nvSpPr>
        <p:spPr>
          <a:xfrm>
            <a:off x="4214430" y="3849840"/>
            <a:ext cx="916110" cy="797760"/>
          </a:xfrm>
          <a:prstGeom prst="rect">
            <a:avLst/>
          </a:prstGeom>
          <a:solidFill>
            <a:srgbClr val="E3714D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1" dirty="0">
                <a:solidFill>
                  <a:srgbClr val="000000"/>
                </a:solidFill>
                <a:latin typeface="Calibri"/>
              </a:rPr>
              <a:t>A</a:t>
            </a:r>
            <a:r>
              <a:rPr lang="en-US" sz="1000" b="1" dirty="0" smtClean="0">
                <a:solidFill>
                  <a:srgbClr val="000000"/>
                </a:solidFill>
                <a:latin typeface="Calibri"/>
              </a:rPr>
              <a:t>rrhythmia</a:t>
            </a:r>
            <a:endParaRPr/>
          </a:p>
        </p:txBody>
      </p:sp>
      <p:sp>
        <p:nvSpPr>
          <p:cNvPr id="141" name="CustomShape 15"/>
          <p:cNvSpPr/>
          <p:nvPr/>
        </p:nvSpPr>
        <p:spPr>
          <a:xfrm>
            <a:off x="5841990" y="3991320"/>
            <a:ext cx="1352700" cy="781200"/>
          </a:xfrm>
          <a:prstGeom prst="rect">
            <a:avLst/>
          </a:prstGeom>
          <a:solidFill>
            <a:srgbClr val="E3714D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1" dirty="0" smtClean="0">
                <a:solidFill>
                  <a:srgbClr val="000000"/>
                </a:solidFill>
                <a:latin typeface="Calibri"/>
              </a:rPr>
              <a:t>Ischemia or infarct</a:t>
            </a:r>
            <a:endParaRPr/>
          </a:p>
        </p:txBody>
      </p:sp>
      <p:sp>
        <p:nvSpPr>
          <p:cNvPr id="142" name="CustomShape 16"/>
          <p:cNvSpPr/>
          <p:nvPr/>
        </p:nvSpPr>
        <p:spPr>
          <a:xfrm>
            <a:off x="6645780" y="2811600"/>
            <a:ext cx="1346490" cy="876600"/>
          </a:xfrm>
          <a:prstGeom prst="rect">
            <a:avLst/>
          </a:prstGeom>
          <a:solidFill>
            <a:srgbClr val="E3714D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1" dirty="0" smtClean="0">
                <a:solidFill>
                  <a:srgbClr val="000000"/>
                </a:solidFill>
                <a:latin typeface="Calibri"/>
              </a:rPr>
              <a:t>Sudden right heart overload</a:t>
            </a:r>
            <a:endParaRPr/>
          </a:p>
        </p:txBody>
      </p:sp>
      <p:sp>
        <p:nvSpPr>
          <p:cNvPr id="143" name="CustomShape 17"/>
          <p:cNvSpPr/>
          <p:nvPr/>
        </p:nvSpPr>
        <p:spPr>
          <a:xfrm>
            <a:off x="8178300" y="1870200"/>
            <a:ext cx="729270" cy="739440"/>
          </a:xfrm>
          <a:prstGeom prst="rect">
            <a:avLst/>
          </a:prstGeom>
          <a:solidFill>
            <a:srgbClr val="FFFF0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dirty="0" smtClean="0"/>
              <a:t>Norm</a:t>
            </a:r>
            <a:endParaRPr sz="1400"/>
          </a:p>
        </p:txBody>
      </p:sp>
      <p:sp>
        <p:nvSpPr>
          <p:cNvPr id="144" name="CustomShape 18"/>
          <p:cNvSpPr/>
          <p:nvPr/>
        </p:nvSpPr>
        <p:spPr>
          <a:xfrm>
            <a:off x="8075430" y="3464280"/>
            <a:ext cx="935010" cy="806040"/>
          </a:xfrm>
          <a:prstGeom prst="rect">
            <a:avLst/>
          </a:prstGeom>
          <a:solidFill>
            <a:srgbClr val="FFFF0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dirty="0" smtClean="0">
                <a:solidFill>
                  <a:srgbClr val="000000"/>
                </a:solidFill>
                <a:latin typeface="Calibri" pitchFamily="34" charset="0"/>
              </a:rPr>
              <a:t>Further investigations (EEG,</a:t>
            </a: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alibri" pitchFamily="34" charset="0"/>
              </a:rPr>
              <a:t>c</a:t>
            </a:r>
            <a:r>
              <a:rPr lang="ru-RU" sz="1000" dirty="0" err="1" smtClean="0">
                <a:solidFill>
                  <a:srgbClr val="000000"/>
                </a:solidFill>
                <a:latin typeface="Calibri" pitchFamily="34" charset="0"/>
              </a:rPr>
              <a:t>linical</a:t>
            </a:r>
            <a:r>
              <a:rPr lang="ru-RU" sz="10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ru-RU" sz="1000" dirty="0" err="1">
                <a:solidFill>
                  <a:srgbClr val="000000"/>
                </a:solidFill>
                <a:latin typeface="Calibri" pitchFamily="34" charset="0"/>
              </a:rPr>
              <a:t>blood</a:t>
            </a:r>
            <a:r>
              <a:rPr lang="ru-RU" sz="10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ru-RU" sz="1000" dirty="0" err="1">
                <a:solidFill>
                  <a:srgbClr val="000000"/>
                </a:solidFill>
                <a:latin typeface="Calibri" pitchFamily="34" charset="0"/>
              </a:rPr>
              <a:t>analysis</a:t>
            </a:r>
            <a:r>
              <a:rPr lang="ru-RU" sz="10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alibri" pitchFamily="34" charset="0"/>
              </a:rPr>
              <a:t>and so on)</a:t>
            </a:r>
            <a:endParaRPr sz="1000">
              <a:latin typeface="Calibri" pitchFamily="34" charset="0"/>
            </a:endParaRPr>
          </a:p>
        </p:txBody>
      </p:sp>
      <p:sp>
        <p:nvSpPr>
          <p:cNvPr id="145" name="CustomShape 19"/>
          <p:cNvSpPr/>
          <p:nvPr/>
        </p:nvSpPr>
        <p:spPr>
          <a:xfrm>
            <a:off x="2936520" y="5220360"/>
            <a:ext cx="1290330" cy="664560"/>
          </a:xfrm>
          <a:prstGeom prst="rect">
            <a:avLst/>
          </a:prstGeom>
          <a:solidFill>
            <a:srgbClr val="92D05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1" dirty="0" smtClean="0">
                <a:solidFill>
                  <a:srgbClr val="000000"/>
                </a:solidFill>
                <a:latin typeface="Calibri"/>
              </a:rPr>
              <a:t>Protocol “Arrhythmia”</a:t>
            </a:r>
            <a:endParaRPr/>
          </a:p>
        </p:txBody>
      </p:sp>
      <p:sp>
        <p:nvSpPr>
          <p:cNvPr id="146" name="CustomShape 20"/>
          <p:cNvSpPr/>
          <p:nvPr/>
        </p:nvSpPr>
        <p:spPr>
          <a:xfrm>
            <a:off x="5818500" y="5239080"/>
            <a:ext cx="1165590" cy="664560"/>
          </a:xfrm>
          <a:prstGeom prst="rect">
            <a:avLst/>
          </a:prstGeom>
          <a:solidFill>
            <a:srgbClr val="92D05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1" dirty="0" smtClean="0">
                <a:solidFill>
                  <a:srgbClr val="000000"/>
                </a:solidFill>
                <a:latin typeface="Calibri"/>
              </a:rPr>
              <a:t>Protocols “Angina Attack” or “Myocardial Infarction”</a:t>
            </a:r>
            <a:endParaRPr/>
          </a:p>
        </p:txBody>
      </p:sp>
      <p:sp>
        <p:nvSpPr>
          <p:cNvPr id="147" name="CustomShape 21"/>
          <p:cNvSpPr/>
          <p:nvPr/>
        </p:nvSpPr>
        <p:spPr>
          <a:xfrm>
            <a:off x="7319160" y="4543920"/>
            <a:ext cx="1146960" cy="772560"/>
          </a:xfrm>
          <a:prstGeom prst="rect">
            <a:avLst/>
          </a:prstGeom>
          <a:solidFill>
            <a:srgbClr val="92D050"/>
          </a:solidFill>
          <a:ln w="12600">
            <a:solidFill>
              <a:srgbClr val="00B0F0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1" dirty="0" smtClean="0">
                <a:solidFill>
                  <a:srgbClr val="000000"/>
                </a:solidFill>
                <a:latin typeface="Calibri"/>
              </a:rPr>
              <a:t>Protocol</a:t>
            </a:r>
            <a:r>
              <a:rPr lang="ru-RU" sz="1000" b="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000" b="1" dirty="0" smtClean="0">
                <a:solidFill>
                  <a:srgbClr val="000000"/>
                </a:solidFill>
                <a:latin typeface="Calibri"/>
              </a:rPr>
              <a:t>«</a:t>
            </a:r>
            <a:r>
              <a:rPr lang="en-US" sz="1000" b="1" dirty="0">
                <a:solidFill>
                  <a:srgbClr val="000000"/>
                </a:solidFill>
              </a:rPr>
              <a:t>Treatment “PATE"”</a:t>
            </a:r>
            <a:endParaRPr dirty="0"/>
          </a:p>
        </p:txBody>
      </p:sp>
      <p:sp>
        <p:nvSpPr>
          <p:cNvPr id="148" name="CustomShape 22"/>
          <p:cNvSpPr/>
          <p:nvPr/>
        </p:nvSpPr>
        <p:spPr>
          <a:xfrm>
            <a:off x="2819610" y="1797480"/>
            <a:ext cx="853740" cy="739440"/>
          </a:xfrm>
          <a:prstGeom prst="rect">
            <a:avLst/>
          </a:prstGeom>
          <a:solidFill>
            <a:srgbClr val="FFFF0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1" dirty="0">
                <a:solidFill>
                  <a:srgbClr val="000000"/>
                </a:solidFill>
                <a:latin typeface="Calibri"/>
              </a:rPr>
              <a:t>B</a:t>
            </a:r>
            <a:r>
              <a:rPr lang="en-US" sz="1000" b="1" dirty="0" smtClean="0">
                <a:solidFill>
                  <a:srgbClr val="000000"/>
                </a:solidFill>
                <a:latin typeface="Calibri"/>
              </a:rPr>
              <a:t>ubbling breathing</a:t>
            </a:r>
            <a:r>
              <a:rPr lang="ru-RU" sz="1000" b="1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1000" b="1" dirty="0" smtClean="0">
                <a:solidFill>
                  <a:srgbClr val="000000"/>
                </a:solidFill>
                <a:latin typeface="Calibri"/>
              </a:rPr>
              <a:t>rising of cyanosis and</a:t>
            </a:r>
            <a:r>
              <a:rPr lang="ru-RU" sz="1000" b="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alibri"/>
              </a:rPr>
              <a:t>hypoxia</a:t>
            </a:r>
            <a:endParaRPr/>
          </a:p>
        </p:txBody>
      </p:sp>
      <p:sp>
        <p:nvSpPr>
          <p:cNvPr id="149" name="CustomShape 23"/>
          <p:cNvSpPr/>
          <p:nvPr/>
        </p:nvSpPr>
        <p:spPr>
          <a:xfrm>
            <a:off x="3018223" y="3300120"/>
            <a:ext cx="693197" cy="1134360"/>
          </a:xfrm>
          <a:prstGeom prst="rect">
            <a:avLst/>
          </a:prstGeom>
          <a:solidFill>
            <a:srgbClr val="92D05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1" dirty="0" smtClean="0">
                <a:latin typeface="Calibri"/>
              </a:rPr>
              <a:t>Protocol</a:t>
            </a:r>
            <a:endParaRPr b="1" dirty="0"/>
          </a:p>
          <a:p>
            <a:pPr algn="ctr">
              <a:lnSpc>
                <a:spcPct val="100000"/>
              </a:lnSpc>
            </a:pPr>
            <a:r>
              <a:rPr lang="en-US" sz="1000" b="1" dirty="0" smtClean="0">
                <a:latin typeface="Calibri"/>
              </a:rPr>
              <a:t>"Pulmonary Edema”</a:t>
            </a:r>
            <a:endParaRPr b="1" dirty="0"/>
          </a:p>
        </p:txBody>
      </p:sp>
      <p:sp>
        <p:nvSpPr>
          <p:cNvPr id="150" name="CustomShape 24"/>
          <p:cNvSpPr/>
          <p:nvPr/>
        </p:nvSpPr>
        <p:spPr>
          <a:xfrm>
            <a:off x="5788800" y="532080"/>
            <a:ext cx="975510" cy="423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smtClean="0">
                <a:solidFill>
                  <a:schemeClr val="bg1"/>
                </a:solidFill>
              </a:rPr>
              <a:t>No</a:t>
            </a:r>
            <a:endParaRPr sz="1400" b="1">
              <a:solidFill>
                <a:schemeClr val="bg1"/>
              </a:solidFill>
            </a:endParaRPr>
          </a:p>
        </p:txBody>
      </p:sp>
      <p:sp>
        <p:nvSpPr>
          <p:cNvPr id="151" name="CustomShape 25"/>
          <p:cNvSpPr/>
          <p:nvPr/>
        </p:nvSpPr>
        <p:spPr>
          <a:xfrm>
            <a:off x="748710" y="2061720"/>
            <a:ext cx="286740" cy="2332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 w="12600">
            <a:solidFill>
              <a:srgbClr val="43729D"/>
            </a:solidFill>
            <a:miter/>
          </a:ln>
        </p:spPr>
      </p:sp>
      <p:sp>
        <p:nvSpPr>
          <p:cNvPr id="152" name="CustomShape 26"/>
          <p:cNvSpPr/>
          <p:nvPr/>
        </p:nvSpPr>
        <p:spPr>
          <a:xfrm>
            <a:off x="2073060" y="3499560"/>
            <a:ext cx="784428" cy="550440"/>
          </a:xfrm>
          <a:prstGeom prst="downArrow">
            <a:avLst>
              <a:gd name="adj1" fmla="val 50000"/>
              <a:gd name="adj2" fmla="val 46612"/>
            </a:avLst>
          </a:prstGeom>
          <a:solidFill>
            <a:srgbClr val="7030A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solidFill>
                  <a:srgbClr val="FFFFFF"/>
                </a:solidFill>
                <a:latin typeface="Calibri"/>
              </a:rPr>
              <a:t>Yes</a:t>
            </a:r>
            <a:endParaRPr dirty="0"/>
          </a:p>
        </p:txBody>
      </p:sp>
      <p:sp>
        <p:nvSpPr>
          <p:cNvPr id="153" name="CustomShape 27"/>
          <p:cNvSpPr/>
          <p:nvPr/>
        </p:nvSpPr>
        <p:spPr>
          <a:xfrm>
            <a:off x="455490" y="3300120"/>
            <a:ext cx="769770" cy="439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1" dirty="0" smtClean="0">
                <a:solidFill>
                  <a:srgbClr val="FFFFFF"/>
                </a:solidFill>
                <a:latin typeface="Calibri"/>
              </a:rPr>
              <a:t>Yes</a:t>
            </a:r>
            <a:endParaRPr dirty="0"/>
          </a:p>
        </p:txBody>
      </p:sp>
      <p:sp>
        <p:nvSpPr>
          <p:cNvPr id="154" name="CustomShape 28"/>
          <p:cNvSpPr/>
          <p:nvPr/>
        </p:nvSpPr>
        <p:spPr>
          <a:xfrm>
            <a:off x="415260" y="4592880"/>
            <a:ext cx="908280" cy="529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1" dirty="0" smtClean="0">
                <a:solidFill>
                  <a:srgbClr val="FFFFFF"/>
                </a:solidFill>
                <a:latin typeface="Calibri"/>
              </a:rPr>
              <a:t>Yes</a:t>
            </a:r>
            <a:endParaRPr dirty="0"/>
          </a:p>
        </p:txBody>
      </p:sp>
      <p:sp>
        <p:nvSpPr>
          <p:cNvPr id="155" name="CustomShape 29"/>
          <p:cNvSpPr/>
          <p:nvPr/>
        </p:nvSpPr>
        <p:spPr>
          <a:xfrm>
            <a:off x="748710" y="5691600"/>
            <a:ext cx="230580" cy="1933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 w="12600">
            <a:solidFill>
              <a:srgbClr val="43729D"/>
            </a:solidFill>
            <a:miter/>
          </a:ln>
        </p:spPr>
      </p:sp>
      <p:sp>
        <p:nvSpPr>
          <p:cNvPr id="156" name="CustomShape 30"/>
          <p:cNvSpPr/>
          <p:nvPr/>
        </p:nvSpPr>
        <p:spPr>
          <a:xfrm>
            <a:off x="2236680" y="1650960"/>
            <a:ext cx="523530" cy="46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 w="12600">
            <a:solidFill>
              <a:srgbClr val="43729D"/>
            </a:solidFill>
            <a:miter/>
          </a:ln>
        </p:spPr>
      </p:sp>
      <p:sp>
        <p:nvSpPr>
          <p:cNvPr id="157" name="CustomShape 31"/>
          <p:cNvSpPr/>
          <p:nvPr/>
        </p:nvSpPr>
        <p:spPr>
          <a:xfrm>
            <a:off x="2990520" y="2696400"/>
            <a:ext cx="777803" cy="5533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</a:rPr>
              <a:t>Yes</a:t>
            </a:r>
            <a:endParaRPr sz="1200" b="1" dirty="0">
              <a:solidFill>
                <a:schemeClr val="bg1"/>
              </a:solidFill>
            </a:endParaRPr>
          </a:p>
        </p:txBody>
      </p:sp>
      <p:sp>
        <p:nvSpPr>
          <p:cNvPr id="158" name="CustomShape 32"/>
          <p:cNvSpPr/>
          <p:nvPr/>
        </p:nvSpPr>
        <p:spPr>
          <a:xfrm>
            <a:off x="3747060" y="1616760"/>
            <a:ext cx="479790" cy="603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 b="1" dirty="0" smtClean="0">
                <a:solidFill>
                  <a:schemeClr val="bg1"/>
                </a:solidFill>
              </a:rPr>
              <a:t>No</a:t>
            </a:r>
            <a:endParaRPr sz="1200" b="1" dirty="0">
              <a:solidFill>
                <a:schemeClr val="bg1"/>
              </a:solidFill>
            </a:endParaRPr>
          </a:p>
        </p:txBody>
      </p:sp>
      <p:sp>
        <p:nvSpPr>
          <p:cNvPr id="159" name="CustomShape 33"/>
          <p:cNvSpPr/>
          <p:nvPr/>
        </p:nvSpPr>
        <p:spPr>
          <a:xfrm>
            <a:off x="4227120" y="1928802"/>
            <a:ext cx="461430" cy="132091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dirty="0" smtClean="0">
                <a:solidFill>
                  <a:schemeClr val="bg1"/>
                </a:solidFill>
              </a:rPr>
              <a:t>Decreased</a:t>
            </a:r>
            <a:endParaRPr sz="900" b="1" dirty="0">
              <a:solidFill>
                <a:schemeClr val="bg1"/>
              </a:solidFill>
            </a:endParaRPr>
          </a:p>
        </p:txBody>
      </p:sp>
      <p:sp>
        <p:nvSpPr>
          <p:cNvPr id="160" name="CustomShape 34"/>
          <p:cNvSpPr/>
          <p:nvPr/>
        </p:nvSpPr>
        <p:spPr>
          <a:xfrm rot="5400000">
            <a:off x="4663485" y="2377080"/>
            <a:ext cx="924120" cy="397440"/>
          </a:xfrm>
          <a:prstGeom prst="bentUpArrow">
            <a:avLst>
              <a:gd name="adj1" fmla="val 37684"/>
              <a:gd name="adj2" fmla="val 18842"/>
              <a:gd name="adj3" fmla="val 50000"/>
            </a:avLst>
          </a:prstGeom>
          <a:solidFill>
            <a:srgbClr val="7030A0"/>
          </a:solidFill>
          <a:ln w="12600">
            <a:solidFill>
              <a:srgbClr val="43729D"/>
            </a:solidFill>
            <a:miter/>
          </a:ln>
        </p:spPr>
        <p:txBody>
          <a:bodyPr vert="vert270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Calibri"/>
              </a:rPr>
              <a:t>Norma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61" name="CustomShape 35"/>
          <p:cNvSpPr/>
          <p:nvPr/>
        </p:nvSpPr>
        <p:spPr>
          <a:xfrm>
            <a:off x="5411610" y="1507320"/>
            <a:ext cx="838080" cy="411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50" b="1" dirty="0" smtClean="0">
                <a:solidFill>
                  <a:srgbClr val="FFFFFF"/>
                </a:solidFill>
                <a:latin typeface="Calibri"/>
              </a:rPr>
              <a:t>Increased</a:t>
            </a:r>
            <a:endParaRPr sz="1050" dirty="0"/>
          </a:p>
        </p:txBody>
      </p:sp>
      <p:sp>
        <p:nvSpPr>
          <p:cNvPr id="162" name="CustomShape 36"/>
          <p:cNvSpPr/>
          <p:nvPr/>
        </p:nvSpPr>
        <p:spPr>
          <a:xfrm rot="10800000">
            <a:off x="5156460" y="3194640"/>
            <a:ext cx="289170" cy="823680"/>
          </a:xfrm>
          <a:prstGeom prst="bentArrow">
            <a:avLst>
              <a:gd name="adj1" fmla="val 40634"/>
              <a:gd name="adj2" fmla="val 25000"/>
              <a:gd name="adj3" fmla="val 25000"/>
              <a:gd name="adj4" fmla="val 43750"/>
            </a:avLst>
          </a:prstGeom>
          <a:solidFill>
            <a:srgbClr val="7030A0"/>
          </a:solidFill>
          <a:ln w="12600">
            <a:solidFill>
              <a:srgbClr val="43729D"/>
            </a:solidFill>
            <a:miter/>
          </a:ln>
        </p:spPr>
      </p:sp>
      <p:sp>
        <p:nvSpPr>
          <p:cNvPr id="163" name="CustomShape 37"/>
          <p:cNvSpPr/>
          <p:nvPr/>
        </p:nvSpPr>
        <p:spPr>
          <a:xfrm>
            <a:off x="5971050" y="3250440"/>
            <a:ext cx="195210" cy="59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 w="12600">
            <a:solidFill>
              <a:srgbClr val="43729D"/>
            </a:solidFill>
            <a:miter/>
          </a:ln>
        </p:spPr>
      </p:sp>
      <p:sp>
        <p:nvSpPr>
          <p:cNvPr id="164" name="CustomShape 38"/>
          <p:cNvSpPr/>
          <p:nvPr/>
        </p:nvSpPr>
        <p:spPr>
          <a:xfrm>
            <a:off x="6249960" y="2392560"/>
            <a:ext cx="1779840" cy="144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 w="12600">
            <a:solidFill>
              <a:srgbClr val="43729D"/>
            </a:solidFill>
            <a:miter/>
          </a:ln>
        </p:spPr>
      </p:sp>
      <p:sp>
        <p:nvSpPr>
          <p:cNvPr id="165" name="CustomShape 39"/>
          <p:cNvSpPr/>
          <p:nvPr/>
        </p:nvSpPr>
        <p:spPr>
          <a:xfrm>
            <a:off x="8523630" y="2696400"/>
            <a:ext cx="214920" cy="7138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 w="12600">
            <a:solidFill>
              <a:srgbClr val="43729D"/>
            </a:solidFill>
            <a:miter/>
          </a:ln>
        </p:spPr>
      </p:sp>
      <p:sp>
        <p:nvSpPr>
          <p:cNvPr id="166" name="CustomShape 40"/>
          <p:cNvSpPr/>
          <p:nvPr/>
        </p:nvSpPr>
        <p:spPr>
          <a:xfrm flipH="1">
            <a:off x="6346080" y="4889160"/>
            <a:ext cx="225180" cy="2329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 w="12600">
            <a:solidFill>
              <a:srgbClr val="43729D"/>
            </a:solidFill>
            <a:miter/>
          </a:ln>
        </p:spPr>
      </p:sp>
      <p:sp>
        <p:nvSpPr>
          <p:cNvPr id="167" name="CustomShape 41"/>
          <p:cNvSpPr/>
          <p:nvPr/>
        </p:nvSpPr>
        <p:spPr>
          <a:xfrm>
            <a:off x="7582950" y="3753360"/>
            <a:ext cx="265680" cy="7063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 w="12600">
            <a:solidFill>
              <a:srgbClr val="43729D"/>
            </a:solidFill>
            <a:miter/>
          </a:ln>
        </p:spPr>
      </p:sp>
      <p:sp>
        <p:nvSpPr>
          <p:cNvPr id="168" name="CustomShape 42"/>
          <p:cNvSpPr/>
          <p:nvPr/>
        </p:nvSpPr>
        <p:spPr>
          <a:xfrm rot="10800000">
            <a:off x="3747060" y="4434840"/>
            <a:ext cx="353700" cy="6872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7030A0"/>
          </a:solidFill>
          <a:ln w="12600">
            <a:solidFill>
              <a:srgbClr val="43729D"/>
            </a:solidFill>
            <a:miter/>
          </a:ln>
        </p:spPr>
      </p:sp>
      <p:sp>
        <p:nvSpPr>
          <p:cNvPr id="169" name="CustomShape 43"/>
          <p:cNvSpPr/>
          <p:nvPr/>
        </p:nvSpPr>
        <p:spPr>
          <a:xfrm rot="10800000">
            <a:off x="1375110" y="4192200"/>
            <a:ext cx="231120" cy="2271240"/>
          </a:xfrm>
          <a:prstGeom prst="corner">
            <a:avLst>
              <a:gd name="adj1" fmla="val 63432"/>
              <a:gd name="adj2" fmla="val 65113"/>
            </a:avLst>
          </a:prstGeom>
          <a:solidFill>
            <a:srgbClr val="7030A0"/>
          </a:solidFill>
          <a:ln w="12600">
            <a:solidFill>
              <a:srgbClr val="43729D"/>
            </a:solidFill>
            <a:miter/>
          </a:ln>
        </p:spPr>
        <p:txBody>
          <a:bodyPr vert="vert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solidFill>
                  <a:srgbClr val="FFFFFF"/>
                </a:solidFill>
                <a:latin typeface="Calibri"/>
              </a:rPr>
              <a:t>No</a:t>
            </a:r>
            <a:endParaRPr/>
          </a:p>
        </p:txBody>
      </p:sp>
      <p:sp>
        <p:nvSpPr>
          <p:cNvPr id="170" name="CustomShape 44"/>
          <p:cNvSpPr/>
          <p:nvPr/>
        </p:nvSpPr>
        <p:spPr>
          <a:xfrm>
            <a:off x="6249960" y="2840040"/>
            <a:ext cx="321300" cy="178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 w="12600">
            <a:solidFill>
              <a:srgbClr val="43729D"/>
            </a:solidFill>
            <a:miter/>
          </a:ln>
        </p:spPr>
      </p:sp>
      <p:sp>
        <p:nvSpPr>
          <p:cNvPr id="171" name="CustomShape 45"/>
          <p:cNvSpPr/>
          <p:nvPr/>
        </p:nvSpPr>
        <p:spPr>
          <a:xfrm>
            <a:off x="1606230" y="3162600"/>
            <a:ext cx="4182300" cy="3300840"/>
          </a:xfrm>
          <a:prstGeom prst="bentUpArrow">
            <a:avLst>
              <a:gd name="adj1" fmla="val 5610"/>
              <a:gd name="adj2" fmla="val 4511"/>
              <a:gd name="adj3" fmla="val 25303"/>
            </a:avLst>
          </a:prstGeom>
          <a:solidFill>
            <a:srgbClr val="7030A0"/>
          </a:solidFill>
          <a:ln w="12600">
            <a:solidFill>
              <a:srgbClr val="43729D"/>
            </a:solidFill>
            <a:miter/>
          </a:ln>
        </p:spPr>
      </p:sp>
      <p:sp>
        <p:nvSpPr>
          <p:cNvPr id="172" name="CustomShape 46"/>
          <p:cNvSpPr/>
          <p:nvPr/>
        </p:nvSpPr>
        <p:spPr>
          <a:xfrm rot="5400000">
            <a:off x="186075" y="4582035"/>
            <a:ext cx="3185640" cy="226530"/>
          </a:xfrm>
          <a:prstGeom prst="corner">
            <a:avLst>
              <a:gd name="adj1" fmla="val 62338"/>
              <a:gd name="adj2" fmla="val 50000"/>
            </a:avLst>
          </a:prstGeom>
          <a:solidFill>
            <a:srgbClr val="7030A0"/>
          </a:solidFill>
          <a:ln w="12600">
            <a:solidFill>
              <a:srgbClr val="43729D"/>
            </a:solidFill>
            <a:miter/>
          </a:ln>
        </p:spPr>
        <p:txBody>
          <a:bodyPr vert="vert270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smtClean="0">
                <a:solidFill>
                  <a:schemeClr val="bg1"/>
                </a:solidFill>
              </a:rPr>
              <a:t>No</a:t>
            </a:r>
            <a:endParaRPr sz="1400" b="1" dirty="0">
              <a:solidFill>
                <a:schemeClr val="bg1"/>
              </a:solidFill>
            </a:endParaRPr>
          </a:p>
        </p:txBody>
      </p:sp>
      <p:sp>
        <p:nvSpPr>
          <p:cNvPr id="173" name="CustomShape 47"/>
          <p:cNvSpPr/>
          <p:nvPr/>
        </p:nvSpPr>
        <p:spPr>
          <a:xfrm>
            <a:off x="1446120" y="2537640"/>
            <a:ext cx="446955" cy="40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dirty="0" smtClean="0">
                <a:solidFill>
                  <a:srgbClr val="FFFFFF"/>
                </a:solidFill>
                <a:latin typeface="Calibri"/>
              </a:rPr>
              <a:t>Yes</a:t>
            </a:r>
            <a:endParaRPr dirty="0"/>
          </a:p>
        </p:txBody>
      </p:sp>
      <p:sp>
        <p:nvSpPr>
          <p:cNvPr id="174" name="CustomShape 48"/>
          <p:cNvSpPr/>
          <p:nvPr/>
        </p:nvSpPr>
        <p:spPr>
          <a:xfrm>
            <a:off x="1930230" y="2113920"/>
            <a:ext cx="142560" cy="4233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 w="12600">
            <a:solidFill>
              <a:srgbClr val="43729D"/>
            </a:solidFill>
            <a:miter/>
          </a:ln>
        </p:spPr>
      </p:sp>
      <p:sp>
        <p:nvSpPr>
          <p:cNvPr id="175" name="CustomShape 49"/>
          <p:cNvSpPr/>
          <p:nvPr/>
        </p:nvSpPr>
        <p:spPr>
          <a:xfrm rot="9320369" flipV="1">
            <a:off x="1638233" y="512718"/>
            <a:ext cx="665820" cy="346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solidFill>
                  <a:srgbClr val="FFFFFF"/>
                </a:solidFill>
                <a:latin typeface="Calibri"/>
              </a:rPr>
              <a:t>Yes</a:t>
            </a:r>
            <a:endParaRPr/>
          </a:p>
        </p:txBody>
      </p:sp>
      <p:sp>
        <p:nvSpPr>
          <p:cNvPr id="176" name="CustomShape 50"/>
          <p:cNvSpPr/>
          <p:nvPr/>
        </p:nvSpPr>
        <p:spPr>
          <a:xfrm>
            <a:off x="207900" y="165600"/>
            <a:ext cx="1607040" cy="5169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i="1" dirty="0" err="1" smtClean="0">
                <a:solidFill>
                  <a:srgbClr val="000000"/>
                </a:solidFill>
                <a:latin typeface="Calibri"/>
              </a:rPr>
              <a:t>Algorythm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Table 1"/>
          <p:cNvGraphicFramePr/>
          <p:nvPr/>
        </p:nvGraphicFramePr>
        <p:xfrm>
          <a:off x="561060" y="942120"/>
          <a:ext cx="8151300" cy="5224680"/>
        </p:xfrm>
        <a:graphic>
          <a:graphicData uri="http://schemas.openxmlformats.org/drawingml/2006/table">
            <a:tbl>
              <a:tblPr/>
              <a:tblGrid>
                <a:gridCol w="8151300"/>
              </a:tblGrid>
              <a:tr h="57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Arial"/>
                        </a:rPr>
                        <a:t>1. 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latin typeface="Arial"/>
                        </a:rPr>
                        <a:t>Verbal</a:t>
                      </a:r>
                      <a:endParaRPr/>
                    </a:p>
                  </a:txBody>
                  <a:tcPr marL="68580" marR="68580"/>
                </a:tc>
              </a:tr>
              <a:tr h="46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Arial"/>
                        </a:rPr>
                        <a:t>2. 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latin typeface="Arial"/>
                        </a:rPr>
                        <a:t>Defibrillation</a:t>
                      </a:r>
                      <a:endParaRPr/>
                    </a:p>
                  </a:txBody>
                  <a:tcPr marL="68580" marR="68580"/>
                </a:tc>
              </a:tr>
              <a:tr h="57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Arial"/>
                        </a:rPr>
                        <a:t>3. Automatic cardiopulmonary resuscitation</a:t>
                      </a:r>
                      <a:endParaRPr/>
                    </a:p>
                  </a:txBody>
                  <a:tcPr marL="68580" marR="68580"/>
                </a:tc>
              </a:tr>
              <a:tr h="711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Arial"/>
                        </a:rPr>
                        <a:t>4. 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latin typeface="Arial"/>
                        </a:rPr>
                        <a:t>Puncture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latin typeface="Arial"/>
                        </a:rPr>
                        <a:t>of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latin typeface="Arial"/>
                        </a:rPr>
                        <a:t>intercostal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latin typeface="Arial"/>
                        </a:rPr>
                        <a:t>space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latin typeface="Arial"/>
                        </a:rPr>
                        <a:t>for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latin typeface="Arial"/>
                        </a:rPr>
                        <a:t>closed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latin typeface="Arial"/>
                        </a:rPr>
                        <a:t>pneumothorax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latin typeface="Arial"/>
                        </a:rPr>
                        <a:t>emergency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latin typeface="Arial"/>
                        </a:rPr>
                        <a:t>care</a:t>
                      </a:r>
                      <a:endParaRPr/>
                    </a:p>
                  </a:txBody>
                  <a:tcPr marL="68580" marR="68580"/>
                </a:tc>
              </a:tr>
              <a:tr h="57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Arial"/>
                        </a:rPr>
                        <a:t>5. Earlobe electric stimulation</a:t>
                      </a:r>
                      <a:endParaRPr/>
                    </a:p>
                  </a:txBody>
                  <a:tcPr marL="68580" marR="68580"/>
                </a:tc>
              </a:tr>
              <a:tr h="57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Arial"/>
                        </a:rPr>
                        <a:t>6. Medicamentous</a:t>
                      </a:r>
                      <a:endParaRPr/>
                    </a:p>
                  </a:txBody>
                  <a:tcPr marL="68580" marR="68580"/>
                </a:tc>
              </a:tr>
              <a:tr h="500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Arial"/>
                        </a:rPr>
                        <a:t>Intramuscular injections</a:t>
                      </a:r>
                      <a:endParaRPr/>
                    </a:p>
                  </a:txBody>
                  <a:tcPr marL="68580" marR="68580"/>
                </a:tc>
              </a:tr>
              <a:tr h="57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ru-RU" sz="2400" dirty="0" err="1">
                          <a:solidFill>
                            <a:srgbClr val="000000"/>
                          </a:solidFill>
                          <a:latin typeface="Arial"/>
                        </a:rPr>
                        <a:t>Oral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latin typeface="Arial"/>
                        </a:rPr>
                        <a:t>spray</a:t>
                      </a:r>
                      <a:endParaRPr/>
                    </a:p>
                  </a:txBody>
                  <a:tcPr marL="68580" marR="68580"/>
                </a:tc>
              </a:tr>
              <a:tr h="57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Arial"/>
                        </a:rPr>
                        <a:t>Sublingual drugs</a:t>
                      </a:r>
                      <a:endParaRPr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178" name="CustomShape 2"/>
          <p:cNvSpPr/>
          <p:nvPr/>
        </p:nvSpPr>
        <p:spPr>
          <a:xfrm>
            <a:off x="942570" y="357480"/>
            <a:ext cx="7393950" cy="577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3200" b="1">
                <a:solidFill>
                  <a:srgbClr val="000000"/>
                </a:solidFill>
                <a:latin typeface="Calibri"/>
              </a:rPr>
              <a:t>Methods of influence on human organism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305610" y="62280"/>
            <a:ext cx="2022840" cy="639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3600" b="1">
                <a:solidFill>
                  <a:srgbClr val="000000"/>
                </a:solidFill>
                <a:latin typeface="Calibri"/>
              </a:rPr>
              <a:t>Detectors</a:t>
            </a:r>
            <a:endParaRPr/>
          </a:p>
        </p:txBody>
      </p:sp>
      <p:graphicFrame>
        <p:nvGraphicFramePr>
          <p:cNvPr id="180" name="Table 2"/>
          <p:cNvGraphicFramePr/>
          <p:nvPr>
            <p:extLst>
              <p:ext uri="{D42A27DB-BD31-4B8C-83A1-F6EECF244321}">
                <p14:modId xmlns:p14="http://schemas.microsoft.com/office/powerpoint/2010/main" val="2353795500"/>
              </p:ext>
            </p:extLst>
          </p:nvPr>
        </p:nvGraphicFramePr>
        <p:xfrm>
          <a:off x="327240" y="719640"/>
          <a:ext cx="8637248" cy="5829368"/>
        </p:xfrm>
        <a:graphic>
          <a:graphicData uri="http://schemas.openxmlformats.org/drawingml/2006/table">
            <a:tbl>
              <a:tblPr/>
              <a:tblGrid>
                <a:gridCol w="8637248"/>
              </a:tblGrid>
              <a:tr h="299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latin typeface="Arial"/>
                        </a:rPr>
                        <a:t>1.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</a:rPr>
                        <a:t>Transcutaneous blood gas analysis </a:t>
                      </a:r>
                      <a:r>
                        <a:rPr lang="ru-RU" sz="1400" dirty="0" smtClean="0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</a:rPr>
                        <a:t>on the earlobe</a:t>
                      </a:r>
                      <a:r>
                        <a:rPr lang="ru-RU" sz="1400" dirty="0" smtClean="0">
                          <a:solidFill>
                            <a:srgbClr val="000000"/>
                          </a:solidFill>
                          <a:latin typeface="Arial"/>
                        </a:rPr>
                        <a:t>):</a:t>
                      </a:r>
                      <a:endParaRPr sz="1400" dirty="0"/>
                    </a:p>
                  </a:txBody>
                  <a:tcPr marL="68580" marR="68580"/>
                </a:tc>
              </a:tr>
              <a:tr h="299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hemoglobulin</a:t>
                      </a:r>
                      <a:endParaRPr sz="1400" dirty="0"/>
                    </a:p>
                  </a:txBody>
                  <a:tcPr marL="68580" marR="68580"/>
                </a:tc>
              </a:tr>
              <a:tr h="299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</a:rPr>
                        <a:t>bilirubin</a:t>
                      </a:r>
                      <a:endParaRPr sz="1400"/>
                    </a:p>
                  </a:txBody>
                  <a:tcPr marL="68580" marR="68580"/>
                </a:tc>
              </a:tr>
              <a:tr h="299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</a:rPr>
                        <a:t>glucose</a:t>
                      </a:r>
                      <a:endParaRPr sz="1400"/>
                    </a:p>
                  </a:txBody>
                  <a:tcPr marL="68580" marR="68580"/>
                </a:tc>
              </a:tr>
              <a:tr h="299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</a:rPr>
                        <a:t>Blood gas concentration.</a:t>
                      </a:r>
                      <a:endParaRPr sz="1400"/>
                    </a:p>
                  </a:txBody>
                  <a:tcPr marL="68580" marR="68580"/>
                </a:tc>
              </a:tr>
              <a:tr h="299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2.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Clinical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blood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analysis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 (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invasive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method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analyser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is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in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the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backpack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sz="1400"/>
                    </a:p>
                  </a:txBody>
                  <a:tcPr marL="68580" marR="68580"/>
                </a:tc>
              </a:tr>
              <a:tr h="299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</a:rPr>
                        <a:t>Chemistry Panel</a:t>
                      </a:r>
                      <a:endParaRPr sz="1400"/>
                    </a:p>
                  </a:txBody>
                  <a:tcPr marL="68580" marR="68580"/>
                </a:tc>
              </a:tr>
              <a:tr h="299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Formed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elements</a:t>
                      </a:r>
                      <a:endParaRPr sz="1400" dirty="0"/>
                    </a:p>
                  </a:txBody>
                  <a:tcPr marL="68580" marR="68580"/>
                </a:tc>
              </a:tr>
              <a:tr h="3429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3.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Videocamera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 for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registering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of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scin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coloration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pupillary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diameter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inequality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of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pupils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and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facial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expression</a:t>
                      </a:r>
                      <a:endParaRPr sz="1400" dirty="0"/>
                    </a:p>
                  </a:txBody>
                  <a:tcPr marL="68580" marR="68580"/>
                </a:tc>
              </a:tr>
              <a:tr h="299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4. EEG</a:t>
                      </a:r>
                      <a:endParaRPr sz="1400" dirty="0"/>
                    </a:p>
                  </a:txBody>
                  <a:tcPr marL="68580" marR="68580"/>
                </a:tc>
              </a:tr>
              <a:tr h="299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5. ECG</a:t>
                      </a:r>
                      <a:endParaRPr sz="1400" dirty="0"/>
                    </a:p>
                  </a:txBody>
                  <a:tcPr marL="68580" marR="68580"/>
                </a:tc>
              </a:tr>
              <a:tr h="299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6.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Close-talking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microphone</a:t>
                      </a:r>
                      <a:endParaRPr sz="1400" dirty="0"/>
                    </a:p>
                  </a:txBody>
                  <a:tcPr marL="68580" marR="68580"/>
                </a:tc>
              </a:tr>
              <a:tr h="299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7.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Trachea-sound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microphone</a:t>
                      </a:r>
                      <a:endParaRPr sz="1400" dirty="0"/>
                    </a:p>
                  </a:txBody>
                  <a:tcPr marL="68580" marR="68580"/>
                </a:tc>
              </a:tr>
              <a:tr h="299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8.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Heart-sound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microphone</a:t>
                      </a:r>
                      <a:endParaRPr sz="1400" dirty="0"/>
                    </a:p>
                  </a:txBody>
                  <a:tcPr marL="68580" marR="68580"/>
                </a:tc>
              </a:tr>
              <a:tr h="299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9.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Lower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Lung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lobes-sound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microphones</a:t>
                      </a:r>
                      <a:endParaRPr sz="1400" dirty="0"/>
                    </a:p>
                  </a:txBody>
                  <a:tcPr marL="68580" marR="68580"/>
                </a:tc>
              </a:tr>
              <a:tr h="299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10.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Axillary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temperature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detectors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 (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two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pieces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sz="1400" dirty="0"/>
                    </a:p>
                  </a:txBody>
                  <a:tcPr marL="68580" marR="68580"/>
                </a:tc>
              </a:tr>
              <a:tr h="299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11.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Accelerometers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 (4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pieces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sz="1400" dirty="0"/>
                    </a:p>
                  </a:txBody>
                  <a:tcPr marL="68580" marR="68580"/>
                </a:tc>
              </a:tr>
              <a:tr h="299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12.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Blood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pressure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detector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 (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finger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clip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sensor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sz="1400" dirty="0"/>
                    </a:p>
                  </a:txBody>
                  <a:tcPr marL="68580" marR="68580"/>
                </a:tc>
              </a:tr>
              <a:tr h="299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13.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Photodetector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, IR-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and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Arial"/>
                        </a:rPr>
                        <a:t>UV-detectors</a:t>
                      </a:r>
                      <a:endParaRPr sz="1400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Table 1"/>
          <p:cNvGraphicFramePr/>
          <p:nvPr>
            <p:extLst>
              <p:ext uri="{D42A27DB-BD31-4B8C-83A1-F6EECF244321}">
                <p14:modId xmlns:p14="http://schemas.microsoft.com/office/powerpoint/2010/main" val="3949179705"/>
              </p:ext>
            </p:extLst>
          </p:nvPr>
        </p:nvGraphicFramePr>
        <p:xfrm>
          <a:off x="561061" y="506072"/>
          <a:ext cx="7971378" cy="6019273"/>
        </p:xfrm>
        <a:graphic>
          <a:graphicData uri="http://schemas.openxmlformats.org/drawingml/2006/table">
            <a:tbl>
              <a:tblPr/>
              <a:tblGrid>
                <a:gridCol w="2656946"/>
                <a:gridCol w="2656946"/>
                <a:gridCol w="2657486"/>
              </a:tblGrid>
              <a:tr h="338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+mn-lt"/>
                        </a:rPr>
                        <a:t>Pharmacological class</a:t>
                      </a:r>
                      <a:endParaRPr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Arial"/>
                        </a:rPr>
                        <a:t>Drug</a:t>
                      </a:r>
                      <a:endParaRPr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+mn-lt"/>
                        </a:rPr>
                        <a:t>Mode of administration</a:t>
                      </a:r>
                      <a:endParaRPr sz="1400"/>
                    </a:p>
                  </a:txBody>
                  <a:tcPr marL="68580" marR="68580"/>
                </a:tc>
              </a:tr>
              <a:tr h="338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Adrenergic agonists</a:t>
                      </a:r>
                      <a:endParaRPr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Epinephrine</a:t>
                      </a:r>
                      <a:endParaRPr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Hypodermic injection</a:t>
                      </a:r>
                      <a:endParaRPr sz="1400"/>
                    </a:p>
                  </a:txBody>
                  <a:tcPr marL="68580" marR="68580"/>
                </a:tc>
              </a:tr>
              <a:tr h="338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Muscarinic antagonists</a:t>
                      </a:r>
                      <a:endParaRPr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Atropine</a:t>
                      </a:r>
                      <a:endParaRPr sz="14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Intramuscular injection</a:t>
                      </a:r>
                      <a:endParaRPr sz="1400"/>
                    </a:p>
                  </a:txBody>
                  <a:tcPr marL="68580" marR="68580"/>
                </a:tc>
              </a:tr>
              <a:tr h="338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Glucocorticosteroids</a:t>
                      </a:r>
                      <a:endParaRPr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Prednisolone</a:t>
                      </a:r>
                      <a:endParaRPr sz="14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Intramuscular injection</a:t>
                      </a:r>
                      <a:endParaRPr lang="en-US" sz="1400" dirty="0"/>
                    </a:p>
                  </a:txBody>
                  <a:tcPr marL="68580" marR="68580"/>
                </a:tc>
              </a:tr>
              <a:tr h="338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Analgesics</a:t>
                      </a:r>
                      <a:endParaRPr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Morphine</a:t>
                      </a:r>
                      <a:endParaRPr sz="14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>
                          <a:solidFill>
                            <a:srgbClr val="000000"/>
                          </a:solidFill>
                          <a:latin typeface="+mn-lt"/>
                        </a:rPr>
                        <a:t>Intramuscular injection</a:t>
                      </a:r>
                      <a:endParaRPr lang="en-US" sz="1400"/>
                    </a:p>
                  </a:txBody>
                  <a:tcPr marL="68580" marR="68580"/>
                </a:tc>
              </a:tr>
              <a:tr h="5851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Nonsteroidal 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antiinflammatory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drugs</a:t>
                      </a:r>
                      <a:endParaRPr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Ketorolac</a:t>
                      </a:r>
                      <a:endParaRPr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Intramuscular injection</a:t>
                      </a:r>
                      <a:endParaRPr lang="en-US" sz="1400" dirty="0"/>
                    </a:p>
                  </a:txBody>
                  <a:tcPr marL="68580" marR="68580"/>
                </a:tc>
              </a:tr>
              <a:tr h="338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Bronchial 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spasmolytics</a:t>
                      </a:r>
                      <a:endParaRPr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Salbutamol</a:t>
                      </a:r>
                      <a:endParaRPr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/>
                        <a:buNone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Oral spray</a:t>
                      </a:r>
                      <a:endParaRPr lang="en-US" sz="1600" dirty="0"/>
                    </a:p>
                  </a:txBody>
                  <a:tcPr marL="68580" marR="68580"/>
                </a:tc>
              </a:tr>
              <a:tr h="338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Antiarrhythmics</a:t>
                      </a:r>
                      <a:endParaRPr sz="14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Lidocaine</a:t>
                      </a:r>
                      <a:r>
                        <a:rPr lang="ru-RU" sz="1600" dirty="0" smtClean="0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amiodarone</a:t>
                      </a:r>
                      <a:endParaRPr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Intramuscular injection</a:t>
                      </a:r>
                      <a:endParaRPr lang="en-US" sz="1600" dirty="0"/>
                    </a:p>
                  </a:txBody>
                  <a:tcPr marL="68580" marR="68580"/>
                </a:tc>
              </a:tr>
              <a:tr h="338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</a:rPr>
                        <a:t>Nitrates</a:t>
                      </a:r>
                      <a:endParaRPr sz="14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Nitroglycerin</a:t>
                      </a:r>
                      <a:endParaRPr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/>
                        <a:buNone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Oral spray</a:t>
                      </a:r>
                      <a:endParaRPr lang="en-US" sz="1600" dirty="0"/>
                    </a:p>
                  </a:txBody>
                  <a:tcPr marL="68580" marR="68580"/>
                </a:tc>
              </a:tr>
              <a:tr h="338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ACE inhibitors</a:t>
                      </a:r>
                      <a:endParaRPr sz="14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Captopril</a:t>
                      </a:r>
                      <a:endParaRPr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>
                          <a:solidFill>
                            <a:srgbClr val="000000"/>
                          </a:solidFill>
                          <a:latin typeface="+mn-lt"/>
                        </a:rPr>
                        <a:t>Intramuscular injection</a:t>
                      </a:r>
                      <a:endParaRPr lang="en-US" sz="1400"/>
                    </a:p>
                  </a:txBody>
                  <a:tcPr marL="68580" marR="68580"/>
                </a:tc>
              </a:tr>
              <a:tr h="338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Antiemetics</a:t>
                      </a:r>
                      <a:endParaRPr sz="14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Metoclopramide</a:t>
                      </a:r>
                      <a:endParaRPr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>
                          <a:solidFill>
                            <a:srgbClr val="000000"/>
                          </a:solidFill>
                          <a:latin typeface="+mn-lt"/>
                        </a:rPr>
                        <a:t>Intramuscular injection</a:t>
                      </a:r>
                      <a:endParaRPr lang="en-US" sz="1400"/>
                    </a:p>
                  </a:txBody>
                  <a:tcPr marL="68580" marR="68580"/>
                </a:tc>
              </a:tr>
              <a:tr h="338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Neuroleptics</a:t>
                      </a:r>
                      <a:endParaRPr sz="14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Haloperidol</a:t>
                      </a:r>
                      <a:endParaRPr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>
                          <a:solidFill>
                            <a:srgbClr val="000000"/>
                          </a:solidFill>
                          <a:latin typeface="+mn-lt"/>
                        </a:rPr>
                        <a:t>Intramuscular injection</a:t>
                      </a:r>
                      <a:endParaRPr lang="en-US" sz="1400"/>
                    </a:p>
                  </a:txBody>
                  <a:tcPr marL="68580" marR="68580"/>
                </a:tc>
              </a:tr>
              <a:tr h="338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Anxiolytics</a:t>
                      </a:r>
                      <a:endParaRPr sz="14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Diazepam</a:t>
                      </a:r>
                      <a:endParaRPr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Intramuscular injection</a:t>
                      </a:r>
                      <a:endParaRPr lang="en-US" sz="1400" dirty="0"/>
                    </a:p>
                  </a:txBody>
                  <a:tcPr marL="68580" marR="68580"/>
                </a:tc>
              </a:tr>
              <a:tr h="338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Anticoagulants</a:t>
                      </a:r>
                      <a:endParaRPr sz="14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Heparin</a:t>
                      </a:r>
                      <a:endParaRPr sz="14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Hypodermic injection</a:t>
                      </a:r>
                      <a:endParaRPr lang="en-US" sz="1400" dirty="0"/>
                    </a:p>
                  </a:txBody>
                  <a:tcPr marL="68580" marR="68580"/>
                </a:tc>
              </a:tr>
              <a:tr h="338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</a:rPr>
                        <a:t>Hormones</a:t>
                      </a:r>
                      <a:endParaRPr sz="14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Insulin</a:t>
                      </a:r>
                      <a:endParaRPr sz="14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Hypodermic injection</a:t>
                      </a:r>
                      <a:endParaRPr lang="en-US" sz="1400" dirty="0"/>
                    </a:p>
                  </a:txBody>
                  <a:tcPr marL="68580" marR="68580"/>
                </a:tc>
              </a:tr>
              <a:tr h="3563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С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arbohydrate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delivery agent</a:t>
                      </a:r>
                      <a:endParaRPr sz="14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</a:rPr>
                        <a:t>Glucose</a:t>
                      </a:r>
                      <a:endParaRPr sz="14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</a:rPr>
                        <a:t>Solution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per </a:t>
                      </a:r>
                      <a:r>
                        <a:rPr lang="en-US" sz="1600" baseline="0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os</a:t>
                      </a:r>
                      <a:endParaRPr sz="1400" dirty="0"/>
                    </a:p>
                  </a:txBody>
                  <a:tcPr marL="68580" marR="68580"/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Diuretics</a:t>
                      </a:r>
                      <a:endParaRPr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Furosemide</a:t>
                      </a:r>
                      <a:endParaRPr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Intramuscular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injection</a:t>
                      </a:r>
                      <a:endParaRPr lang="en-US" sz="16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182" name="CustomShape 2"/>
          <p:cNvSpPr/>
          <p:nvPr/>
        </p:nvSpPr>
        <p:spPr>
          <a:xfrm>
            <a:off x="3383640" y="30240"/>
            <a:ext cx="2319030" cy="5169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000000"/>
                </a:solidFill>
                <a:latin typeface="Calibri"/>
              </a:rPr>
              <a:t>Medicines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362</Words>
  <Application>Microsoft Office PowerPoint</Application>
  <PresentationFormat>On-screen Show (4:3)</PresentationFormat>
  <Paragraphs>129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Тема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Halbarad</dc:creator>
  <cp:lastModifiedBy>Aliaksei Kutsevol</cp:lastModifiedBy>
  <cp:revision>4</cp:revision>
  <dcterms:created xsi:type="dcterms:W3CDTF">2016-04-25T22:18:09Z</dcterms:created>
  <dcterms:modified xsi:type="dcterms:W3CDTF">2016-04-26T07:21:32Z</dcterms:modified>
</cp:coreProperties>
</file>