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28.xml" ContentType="application/vnd.openxmlformats-officedocument.presentationml.notesSlide+xml"/>
  <Override PartName="/ppt/ink/ink23.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ink/ink24.xml" ContentType="application/inkml+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25.xml" ContentType="application/inkml+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ink/ink26.xml" ContentType="application/inkml+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notesSlides/notesSlide45.xml" ContentType="application/vnd.openxmlformats-officedocument.presentationml.notesSlide+xml"/>
  <Override PartName="/ppt/ink/ink30.xml" ContentType="application/inkml+xml"/>
  <Override PartName="/ppt/ink/ink31.xml" ContentType="application/inkml+xml"/>
  <Override PartName="/ppt/ink/ink32.xml" ContentType="application/inkml+xml"/>
  <Override PartName="/ppt/notesSlides/notesSlide46.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7"/>
  </p:notesMasterIdLst>
  <p:handoutMasterIdLst>
    <p:handoutMasterId r:id="rId68"/>
  </p:handoutMasterIdLst>
  <p:sldIdLst>
    <p:sldId id="256" r:id="rId5"/>
    <p:sldId id="257" r:id="rId6"/>
    <p:sldId id="278" r:id="rId7"/>
    <p:sldId id="287" r:id="rId8"/>
    <p:sldId id="286" r:id="rId9"/>
    <p:sldId id="290" r:id="rId10"/>
    <p:sldId id="310" r:id="rId11"/>
    <p:sldId id="311" r:id="rId12"/>
    <p:sldId id="282" r:id="rId13"/>
    <p:sldId id="280" r:id="rId14"/>
    <p:sldId id="288" r:id="rId15"/>
    <p:sldId id="296" r:id="rId16"/>
    <p:sldId id="289" r:id="rId17"/>
    <p:sldId id="306" r:id="rId18"/>
    <p:sldId id="308" r:id="rId19"/>
    <p:sldId id="377" r:id="rId20"/>
    <p:sldId id="281" r:id="rId21"/>
    <p:sldId id="396" r:id="rId22"/>
    <p:sldId id="401" r:id="rId23"/>
    <p:sldId id="397" r:id="rId24"/>
    <p:sldId id="258" r:id="rId25"/>
    <p:sldId id="402" r:id="rId26"/>
    <p:sldId id="403" r:id="rId27"/>
    <p:sldId id="404" r:id="rId28"/>
    <p:sldId id="442" r:id="rId29"/>
    <p:sldId id="305" r:id="rId30"/>
    <p:sldId id="279" r:id="rId31"/>
    <p:sldId id="406" r:id="rId32"/>
    <p:sldId id="408" r:id="rId33"/>
    <p:sldId id="411" r:id="rId34"/>
    <p:sldId id="412" r:id="rId35"/>
    <p:sldId id="415" r:id="rId36"/>
    <p:sldId id="414" r:id="rId37"/>
    <p:sldId id="410" r:id="rId38"/>
    <p:sldId id="413" r:id="rId39"/>
    <p:sldId id="407" r:id="rId40"/>
    <p:sldId id="424" r:id="rId41"/>
    <p:sldId id="312" r:id="rId42"/>
    <p:sldId id="422" r:id="rId43"/>
    <p:sldId id="378" r:id="rId44"/>
    <p:sldId id="416" r:id="rId45"/>
    <p:sldId id="400" r:id="rId46"/>
    <p:sldId id="419" r:id="rId47"/>
    <p:sldId id="417" r:id="rId48"/>
    <p:sldId id="423" r:id="rId49"/>
    <p:sldId id="420" r:id="rId50"/>
    <p:sldId id="418" r:id="rId51"/>
    <p:sldId id="398" r:id="rId52"/>
    <p:sldId id="426" r:id="rId53"/>
    <p:sldId id="313" r:id="rId54"/>
    <p:sldId id="314" r:id="rId55"/>
    <p:sldId id="315" r:id="rId56"/>
    <p:sldId id="316" r:id="rId57"/>
    <p:sldId id="317" r:id="rId58"/>
    <p:sldId id="367" r:id="rId59"/>
    <p:sldId id="431" r:id="rId60"/>
    <p:sldId id="368" r:id="rId61"/>
    <p:sldId id="441" r:id="rId62"/>
    <p:sldId id="427" r:id="rId63"/>
    <p:sldId id="369" r:id="rId64"/>
    <p:sldId id="430" r:id="rId65"/>
    <p:sldId id="425" r:id="rId66"/>
  </p:sldIdLst>
  <p:sldSz cx="12192000" cy="6858000"/>
  <p:notesSz cx="6858000" cy="9144000"/>
  <p:defaultTextStyle>
    <a:defPPr rtl="0">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书香 黄" initials="书黄" lastIdx="1" clrIdx="0">
    <p:extLst>
      <p:ext uri="{19B8F6BF-5375-455C-9EA6-DF929625EA0E}">
        <p15:presenceInfo xmlns:p15="http://schemas.microsoft.com/office/powerpoint/2012/main" userId="1272e75d930353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96366" autoAdjust="0"/>
  </p:normalViewPr>
  <p:slideViewPr>
    <p:cSldViewPr snapToGrid="0">
      <p:cViewPr varScale="1">
        <p:scale>
          <a:sx n="110" d="100"/>
          <a:sy n="110" d="100"/>
        </p:scale>
        <p:origin x="606" y="102"/>
      </p:cViewPr>
      <p:guideLst/>
    </p:cSldViewPr>
  </p:slideViewPr>
  <p:outlineViewPr>
    <p:cViewPr>
      <p:scale>
        <a:sx n="33" d="100"/>
        <a:sy n="33" d="100"/>
      </p:scale>
      <p:origin x="0" y="-1839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80" d="100"/>
          <a:sy n="80" d="100"/>
        </p:scale>
        <p:origin x="4008" y="1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zh-CN" sz="1200"/>
            </a:lvl1pPr>
          </a:lstStyle>
          <a:p>
            <a:pPr rtl="0"/>
            <a:fld id="{E280DA9D-991D-4CDB-8B5B-EC4E27FA5C71}" type="datetime1">
              <a:rPr lang="zh-CN" altLang="en-US" smtClean="0">
                <a:latin typeface="Microsoft YaHei UI" panose="020B0503020204020204" pitchFamily="34" charset="-122"/>
                <a:ea typeface="Microsoft YaHei UI" panose="020B0503020204020204" pitchFamily="34" charset="-122"/>
              </a:rPr>
              <a:t>2024/7/15</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zh-CN"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zh-CN" sz="1200"/>
            </a:lvl1pPr>
          </a:lstStyle>
          <a:p>
            <a:pPr rtl="0"/>
            <a:fld id="{28EEFA9E-C190-4F5C-8394-BD5F1CD55C02}"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1:26:47.406"/>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0,'5431'5431,"-5420"-5420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3:06:12.902"/>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3628 1,'-3620'17029,"3613"-16995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3:06:36.387"/>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1,'6698'1794,"5831"1564,-12506-3352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3:06:59.562"/>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7779 1,'-7767'12927,"7755"-12908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3:06:12.902"/>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3628 1,'-3620'17029,"3613"-16995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3:06:36.387"/>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1,'6698'1794,"5831"1564,-12506-3352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3:06:59.562"/>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7779 1,'-7767'12927,"7755"-12908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1:26:47.406"/>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0,'5431'5431,"-5420"-5420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1:31:12.314"/>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3476 0,'-3475'16349,"3477"-16359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3:06:12.902"/>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3628 1,'-3620'17029,"3613"-16995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3:06:36.387"/>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1,'6698'1794,"5831"1564,-12506-3352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1:31:12.314"/>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3476 0,'-3475'16349,"3477"-16359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3:06:59.562"/>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7779 1,'-7767'12927,"7755"-12908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1:26:47.406"/>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0,'5431'5431,"-5420"-5420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1:31:12.314"/>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3476 0,'-3475'16349,"3477"-16359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1T00:58:51.444"/>
    </inkml:context>
    <inkml:brush xml:id="br0">
      <inkml:brushProperty name="width" value="0.035" units="cm"/>
      <inkml:brushProperty name="height" value="0.035" units="cm"/>
      <inkml:brushProperty name="ignorePressure" value="1"/>
    </inkml:brush>
  </inkml:definitions>
  <inkml:trace contextRef="#ctx0" brushRef="#br0">1 0,'3093'6949,"-3085"-6931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1T00:58:51.444"/>
    </inkml:context>
    <inkml:brush xml:id="br0">
      <inkml:brushProperty name="width" value="0.035" units="cm"/>
      <inkml:brushProperty name="height" value="0.035" units="cm"/>
      <inkml:brushProperty name="ignorePressure" value="1"/>
    </inkml:brush>
  </inkml:definitions>
  <inkml:trace contextRef="#ctx0" brushRef="#br0">1 0,'3093'6949,"-3085"-6931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1T00:58:51.444"/>
    </inkml:context>
    <inkml:brush xml:id="br0">
      <inkml:brushProperty name="width" value="0.035" units="cm"/>
      <inkml:brushProperty name="height" value="0.035" units="cm"/>
      <inkml:brushProperty name="ignorePressure" value="1"/>
    </inkml:brush>
  </inkml:definitions>
  <inkml:trace contextRef="#ctx0" brushRef="#br0">1 0,'3093'6949,"-3085"-6931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11T00:58:51.444"/>
    </inkml:context>
    <inkml:brush xml:id="br0">
      <inkml:brushProperty name="width" value="0.035" units="cm"/>
      <inkml:brushProperty name="height" value="0.035" units="cm"/>
      <inkml:brushProperty name="ignorePressure" value="1"/>
    </inkml:brush>
  </inkml:definitions>
  <inkml:trace contextRef="#ctx0" brushRef="#br0">1 0,'3093'6949,"-3085"-6931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3:06:12.902"/>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3628 1,'-3620'17029,"3613"-16995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3:06:36.387"/>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1,'6698'1794,"5831"1564,-12506-3352</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3:06:59.562"/>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7779 1,'-7767'12927,"7755"-12908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1:26:47.406"/>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0,'5431'5431,"-5420"-5420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3:06:12.902"/>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3628 1,'-3620'17029,"3613"-16995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3:06:36.387"/>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1,'6698'1794,"5831"1564,-12506-3352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3:06:59.562"/>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7779 1,'-7767'12927,"7755"-12908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3:06:12.902"/>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3628 1,'-3620'17029,"3613"-16995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3:06:36.387"/>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1,'6698'1794,"5831"1564,-12506-3352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3:06:59.562"/>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7779 1,'-7767'12927,"7755"-12908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1:31:12.314"/>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3476 0,'-3475'16349,"3477"-16359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1:26:47.406"/>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0,'5431'5431,"-5420"-5420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1:31:12.314"/>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3476 0,'-3475'16349,"3477"-16359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3:06:12.902"/>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3628 1,'-3620'17029,"3613"-16995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3:06:36.387"/>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0 1,'6698'1794,"5831"1564,-12506-3352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9T03:06:59.562"/>
    </inkml:context>
    <inkml:brush xml:id="br0">
      <inkml:brushProperty name="width" value="0.035" units="cm"/>
      <inkml:brushProperty name="height" value="0.035" units="cm"/>
      <inkml:brushProperty name="color" value="#FFFFFF"/>
      <inkml:brushProperty name="ignorePressure" value="1"/>
    </inkml:brush>
  </inkml:definitions>
  <inkml:trace contextRef="#ctx0" brushRef="#br0">7779 1,'-7767'12927,"7755"-12908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zh-CN" sz="1200">
                <a:latin typeface="Microsoft YaHei UI" panose="020B0503020204020204" pitchFamily="34" charset="-122"/>
                <a:ea typeface="Microsoft YaHei UI" panose="020B0503020204020204" pitchFamily="34" charset="-122"/>
              </a:defRPr>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zh-CN" sz="1200">
                <a:latin typeface="Microsoft YaHei UI" panose="020B0503020204020204" pitchFamily="34" charset="-122"/>
                <a:ea typeface="Microsoft YaHei UI" panose="020B0503020204020204" pitchFamily="34" charset="-122"/>
              </a:defRPr>
            </a:lvl1pPr>
          </a:lstStyle>
          <a:p>
            <a:fld id="{26316BE9-AEA4-43D8-9158-F75B5611E2CE}" type="datetime1">
              <a:rPr lang="en-US" altLang="zh-CN" smtClean="0"/>
              <a:pPr/>
              <a:t>7/15/2024</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zh-CN"/>
            </a:defPPr>
          </a:lstStyle>
          <a:p>
            <a:pPr rtl="0"/>
            <a:endParaRPr lang="zh-CN"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zh-CN"/>
            </a:def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zh-CN" sz="1200">
                <a:latin typeface="Microsoft YaHei UI" panose="020B0503020204020204" pitchFamily="34" charset="-122"/>
                <a:ea typeface="Microsoft YaHei UI" panose="020B0503020204020204" pitchFamily="34" charset="-122"/>
              </a:defRPr>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zh-CN" sz="1200">
                <a:latin typeface="Microsoft YaHei UI" panose="020B0503020204020204" pitchFamily="34" charset="-122"/>
                <a:ea typeface="Microsoft YaHei UI" panose="020B0503020204020204" pitchFamily="34" charset="-122"/>
              </a:defRPr>
            </a:lvl1pPr>
          </a:lstStyle>
          <a:p>
            <a:fld id="{22289C57-55D7-40A4-A101-E74FAC7A092B}" type="slidenum">
              <a:rPr lang="en-US" altLang="zh-CN" smtClean="0"/>
              <a:pPr/>
              <a:t>‹#›</a:t>
            </a:fld>
            <a:endParaRPr lang="en-US"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lang="zh-CN"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lang="zh-CN" sz="1200" kern="1200">
        <a:solidFill>
          <a:schemeClr val="tx1"/>
        </a:solidFill>
        <a:latin typeface="+mn-lt"/>
        <a:ea typeface="+mn-ea"/>
        <a:cs typeface="+mn-cs"/>
      </a:defRPr>
    </a:lvl6pPr>
    <a:lvl7pPr marL="2743200" algn="l" defTabSz="914400" rtl="0" eaLnBrk="1" latinLnBrk="0" hangingPunct="1">
      <a:defRPr lang="zh-CN" sz="1200" kern="1200">
        <a:solidFill>
          <a:schemeClr val="tx1"/>
        </a:solidFill>
        <a:latin typeface="+mn-lt"/>
        <a:ea typeface="+mn-ea"/>
        <a:cs typeface="+mn-cs"/>
      </a:defRPr>
    </a:lvl7pPr>
    <a:lvl8pPr marL="3200400" algn="l" defTabSz="914400" rtl="0" eaLnBrk="1" latinLnBrk="0" hangingPunct="1">
      <a:defRPr lang="zh-CN" sz="1200" kern="1200">
        <a:solidFill>
          <a:schemeClr val="tx1"/>
        </a:solidFill>
        <a:latin typeface="+mn-lt"/>
        <a:ea typeface="+mn-ea"/>
        <a:cs typeface="+mn-cs"/>
      </a:defRPr>
    </a:lvl8pPr>
    <a:lvl9pPr marL="3657600" algn="l" defTabSz="914400" rtl="0" eaLnBrk="1" latinLnBrk="0" hangingPunct="1">
      <a:defRPr lang="zh-CN"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zh-CN" smtClean="0"/>
              <a:t>1</a:t>
            </a:fld>
            <a:endParaRPr lang="zh-CN"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10</a:t>
            </a:fld>
            <a:endParaRPr lang="zh-CN" dirty="0"/>
          </a:p>
        </p:txBody>
      </p:sp>
    </p:spTree>
    <p:extLst>
      <p:ext uri="{BB962C8B-B14F-4D97-AF65-F5344CB8AC3E}">
        <p14:creationId xmlns:p14="http://schemas.microsoft.com/office/powerpoint/2010/main" val="2066144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11</a:t>
            </a:fld>
            <a:endParaRPr lang="zh-CN" dirty="0"/>
          </a:p>
        </p:txBody>
      </p:sp>
    </p:spTree>
    <p:extLst>
      <p:ext uri="{BB962C8B-B14F-4D97-AF65-F5344CB8AC3E}">
        <p14:creationId xmlns:p14="http://schemas.microsoft.com/office/powerpoint/2010/main" val="2890166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12</a:t>
            </a:fld>
            <a:endParaRPr lang="zh-CN" dirty="0"/>
          </a:p>
        </p:txBody>
      </p:sp>
    </p:spTree>
    <p:extLst>
      <p:ext uri="{BB962C8B-B14F-4D97-AF65-F5344CB8AC3E}">
        <p14:creationId xmlns:p14="http://schemas.microsoft.com/office/powerpoint/2010/main" val="1999223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13</a:t>
            </a:fld>
            <a:endParaRPr lang="zh-CN" dirty="0"/>
          </a:p>
        </p:txBody>
      </p:sp>
    </p:spTree>
    <p:extLst>
      <p:ext uri="{BB962C8B-B14F-4D97-AF65-F5344CB8AC3E}">
        <p14:creationId xmlns:p14="http://schemas.microsoft.com/office/powerpoint/2010/main" val="1014228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14</a:t>
            </a:fld>
            <a:endParaRPr lang="zh-CN" dirty="0"/>
          </a:p>
        </p:txBody>
      </p:sp>
    </p:spTree>
    <p:extLst>
      <p:ext uri="{BB962C8B-B14F-4D97-AF65-F5344CB8AC3E}">
        <p14:creationId xmlns:p14="http://schemas.microsoft.com/office/powerpoint/2010/main" val="2791385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15</a:t>
            </a:fld>
            <a:endParaRPr lang="zh-CN" dirty="0"/>
          </a:p>
        </p:txBody>
      </p:sp>
    </p:spTree>
    <p:extLst>
      <p:ext uri="{BB962C8B-B14F-4D97-AF65-F5344CB8AC3E}">
        <p14:creationId xmlns:p14="http://schemas.microsoft.com/office/powerpoint/2010/main" val="1289900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16</a:t>
            </a:fld>
            <a:endParaRPr lang="zh-CN" dirty="0"/>
          </a:p>
        </p:txBody>
      </p:sp>
    </p:spTree>
    <p:extLst>
      <p:ext uri="{BB962C8B-B14F-4D97-AF65-F5344CB8AC3E}">
        <p14:creationId xmlns:p14="http://schemas.microsoft.com/office/powerpoint/2010/main" val="29070684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17</a:t>
            </a:fld>
            <a:endParaRPr lang="zh-CN" dirty="0"/>
          </a:p>
        </p:txBody>
      </p:sp>
    </p:spTree>
    <p:extLst>
      <p:ext uri="{BB962C8B-B14F-4D97-AF65-F5344CB8AC3E}">
        <p14:creationId xmlns:p14="http://schemas.microsoft.com/office/powerpoint/2010/main" val="1025326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18</a:t>
            </a:fld>
            <a:endParaRPr lang="zh-CN" dirty="0"/>
          </a:p>
        </p:txBody>
      </p:sp>
    </p:spTree>
    <p:extLst>
      <p:ext uri="{BB962C8B-B14F-4D97-AF65-F5344CB8AC3E}">
        <p14:creationId xmlns:p14="http://schemas.microsoft.com/office/powerpoint/2010/main" val="39772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19</a:t>
            </a:fld>
            <a:endParaRPr lang="zh-CN" dirty="0"/>
          </a:p>
        </p:txBody>
      </p:sp>
    </p:spTree>
    <p:extLst>
      <p:ext uri="{BB962C8B-B14F-4D97-AF65-F5344CB8AC3E}">
        <p14:creationId xmlns:p14="http://schemas.microsoft.com/office/powerpoint/2010/main" val="3963951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zh-CN" smtClean="0"/>
              <a:t>2</a:t>
            </a:fld>
            <a:endParaRPr lang="zh-CN" dirty="0"/>
          </a:p>
        </p:txBody>
      </p:sp>
    </p:spTree>
    <p:extLst>
      <p:ext uri="{BB962C8B-B14F-4D97-AF65-F5344CB8AC3E}">
        <p14:creationId xmlns:p14="http://schemas.microsoft.com/office/powerpoint/2010/main" val="404043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20</a:t>
            </a:fld>
            <a:endParaRPr lang="zh-CN" dirty="0"/>
          </a:p>
        </p:txBody>
      </p:sp>
    </p:spTree>
    <p:extLst>
      <p:ext uri="{BB962C8B-B14F-4D97-AF65-F5344CB8AC3E}">
        <p14:creationId xmlns:p14="http://schemas.microsoft.com/office/powerpoint/2010/main" val="1797092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21</a:t>
            </a:fld>
            <a:endParaRPr lang="zh-CN" dirty="0"/>
          </a:p>
        </p:txBody>
      </p:sp>
    </p:spTree>
    <p:extLst>
      <p:ext uri="{BB962C8B-B14F-4D97-AF65-F5344CB8AC3E}">
        <p14:creationId xmlns:p14="http://schemas.microsoft.com/office/powerpoint/2010/main" val="2843954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22</a:t>
            </a:fld>
            <a:endParaRPr lang="zh-CN" dirty="0"/>
          </a:p>
        </p:txBody>
      </p:sp>
    </p:spTree>
    <p:extLst>
      <p:ext uri="{BB962C8B-B14F-4D97-AF65-F5344CB8AC3E}">
        <p14:creationId xmlns:p14="http://schemas.microsoft.com/office/powerpoint/2010/main" val="2379042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23</a:t>
            </a:fld>
            <a:endParaRPr lang="zh-CN" dirty="0"/>
          </a:p>
        </p:txBody>
      </p:sp>
    </p:spTree>
    <p:extLst>
      <p:ext uri="{BB962C8B-B14F-4D97-AF65-F5344CB8AC3E}">
        <p14:creationId xmlns:p14="http://schemas.microsoft.com/office/powerpoint/2010/main" val="2032605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24</a:t>
            </a:fld>
            <a:endParaRPr lang="zh-CN" dirty="0"/>
          </a:p>
        </p:txBody>
      </p:sp>
    </p:spTree>
    <p:extLst>
      <p:ext uri="{BB962C8B-B14F-4D97-AF65-F5344CB8AC3E}">
        <p14:creationId xmlns:p14="http://schemas.microsoft.com/office/powerpoint/2010/main" val="38974908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25</a:t>
            </a:fld>
            <a:endParaRPr lang="zh-CN" dirty="0"/>
          </a:p>
        </p:txBody>
      </p:sp>
    </p:spTree>
    <p:extLst>
      <p:ext uri="{BB962C8B-B14F-4D97-AF65-F5344CB8AC3E}">
        <p14:creationId xmlns:p14="http://schemas.microsoft.com/office/powerpoint/2010/main" val="2090205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26</a:t>
            </a:fld>
            <a:endParaRPr lang="zh-CN" dirty="0"/>
          </a:p>
        </p:txBody>
      </p:sp>
    </p:spTree>
    <p:extLst>
      <p:ext uri="{BB962C8B-B14F-4D97-AF65-F5344CB8AC3E}">
        <p14:creationId xmlns:p14="http://schemas.microsoft.com/office/powerpoint/2010/main" val="2097008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27</a:t>
            </a:fld>
            <a:endParaRPr lang="zh-CN" dirty="0"/>
          </a:p>
        </p:txBody>
      </p:sp>
    </p:spTree>
    <p:extLst>
      <p:ext uri="{BB962C8B-B14F-4D97-AF65-F5344CB8AC3E}">
        <p14:creationId xmlns:p14="http://schemas.microsoft.com/office/powerpoint/2010/main" val="20903241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38</a:t>
            </a:fld>
            <a:endParaRPr lang="zh-CN" dirty="0"/>
          </a:p>
        </p:txBody>
      </p:sp>
    </p:spTree>
    <p:extLst>
      <p:ext uri="{BB962C8B-B14F-4D97-AF65-F5344CB8AC3E}">
        <p14:creationId xmlns:p14="http://schemas.microsoft.com/office/powerpoint/2010/main" val="4590186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39</a:t>
            </a:fld>
            <a:endParaRPr lang="zh-CN" dirty="0"/>
          </a:p>
        </p:txBody>
      </p:sp>
    </p:spTree>
    <p:extLst>
      <p:ext uri="{BB962C8B-B14F-4D97-AF65-F5344CB8AC3E}">
        <p14:creationId xmlns:p14="http://schemas.microsoft.com/office/powerpoint/2010/main" val="175356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3</a:t>
            </a:fld>
            <a:endParaRPr lang="zh-CN" dirty="0"/>
          </a:p>
        </p:txBody>
      </p:sp>
    </p:spTree>
    <p:extLst>
      <p:ext uri="{BB962C8B-B14F-4D97-AF65-F5344CB8AC3E}">
        <p14:creationId xmlns:p14="http://schemas.microsoft.com/office/powerpoint/2010/main" val="21825226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40</a:t>
            </a:fld>
            <a:endParaRPr lang="zh-CN" dirty="0"/>
          </a:p>
        </p:txBody>
      </p:sp>
    </p:spTree>
    <p:extLst>
      <p:ext uri="{BB962C8B-B14F-4D97-AF65-F5344CB8AC3E}">
        <p14:creationId xmlns:p14="http://schemas.microsoft.com/office/powerpoint/2010/main" val="8430765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41</a:t>
            </a:fld>
            <a:endParaRPr lang="zh-CN" dirty="0"/>
          </a:p>
        </p:txBody>
      </p:sp>
    </p:spTree>
    <p:extLst>
      <p:ext uri="{BB962C8B-B14F-4D97-AF65-F5344CB8AC3E}">
        <p14:creationId xmlns:p14="http://schemas.microsoft.com/office/powerpoint/2010/main" val="32877999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42</a:t>
            </a:fld>
            <a:endParaRPr lang="zh-CN" dirty="0"/>
          </a:p>
        </p:txBody>
      </p:sp>
    </p:spTree>
    <p:extLst>
      <p:ext uri="{BB962C8B-B14F-4D97-AF65-F5344CB8AC3E}">
        <p14:creationId xmlns:p14="http://schemas.microsoft.com/office/powerpoint/2010/main" val="10991609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43</a:t>
            </a:fld>
            <a:endParaRPr lang="zh-CN" dirty="0"/>
          </a:p>
        </p:txBody>
      </p:sp>
    </p:spTree>
    <p:extLst>
      <p:ext uri="{BB962C8B-B14F-4D97-AF65-F5344CB8AC3E}">
        <p14:creationId xmlns:p14="http://schemas.microsoft.com/office/powerpoint/2010/main" val="10327681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44</a:t>
            </a:fld>
            <a:endParaRPr lang="zh-CN" dirty="0"/>
          </a:p>
        </p:txBody>
      </p:sp>
    </p:spTree>
    <p:extLst>
      <p:ext uri="{BB962C8B-B14F-4D97-AF65-F5344CB8AC3E}">
        <p14:creationId xmlns:p14="http://schemas.microsoft.com/office/powerpoint/2010/main" val="38952717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45</a:t>
            </a:fld>
            <a:endParaRPr lang="zh-CN" dirty="0"/>
          </a:p>
        </p:txBody>
      </p:sp>
    </p:spTree>
    <p:extLst>
      <p:ext uri="{BB962C8B-B14F-4D97-AF65-F5344CB8AC3E}">
        <p14:creationId xmlns:p14="http://schemas.microsoft.com/office/powerpoint/2010/main" val="31833702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46</a:t>
            </a:fld>
            <a:endParaRPr lang="zh-CN" dirty="0"/>
          </a:p>
        </p:txBody>
      </p:sp>
    </p:spTree>
    <p:extLst>
      <p:ext uri="{BB962C8B-B14F-4D97-AF65-F5344CB8AC3E}">
        <p14:creationId xmlns:p14="http://schemas.microsoft.com/office/powerpoint/2010/main" val="37870052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47</a:t>
            </a:fld>
            <a:endParaRPr lang="zh-CN" dirty="0"/>
          </a:p>
        </p:txBody>
      </p:sp>
    </p:spTree>
    <p:extLst>
      <p:ext uri="{BB962C8B-B14F-4D97-AF65-F5344CB8AC3E}">
        <p14:creationId xmlns:p14="http://schemas.microsoft.com/office/powerpoint/2010/main" val="15495823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48</a:t>
            </a:fld>
            <a:endParaRPr lang="zh-CN" dirty="0"/>
          </a:p>
        </p:txBody>
      </p:sp>
    </p:spTree>
    <p:extLst>
      <p:ext uri="{BB962C8B-B14F-4D97-AF65-F5344CB8AC3E}">
        <p14:creationId xmlns:p14="http://schemas.microsoft.com/office/powerpoint/2010/main" val="14741324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50</a:t>
            </a:fld>
            <a:endParaRPr lang="zh-CN" dirty="0"/>
          </a:p>
        </p:txBody>
      </p:sp>
    </p:spTree>
    <p:extLst>
      <p:ext uri="{BB962C8B-B14F-4D97-AF65-F5344CB8AC3E}">
        <p14:creationId xmlns:p14="http://schemas.microsoft.com/office/powerpoint/2010/main" val="1346649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4</a:t>
            </a:fld>
            <a:endParaRPr lang="zh-CN" dirty="0"/>
          </a:p>
        </p:txBody>
      </p:sp>
    </p:spTree>
    <p:extLst>
      <p:ext uri="{BB962C8B-B14F-4D97-AF65-F5344CB8AC3E}">
        <p14:creationId xmlns:p14="http://schemas.microsoft.com/office/powerpoint/2010/main" val="188345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51</a:t>
            </a:fld>
            <a:endParaRPr lang="zh-CN" dirty="0"/>
          </a:p>
        </p:txBody>
      </p:sp>
    </p:spTree>
    <p:extLst>
      <p:ext uri="{BB962C8B-B14F-4D97-AF65-F5344CB8AC3E}">
        <p14:creationId xmlns:p14="http://schemas.microsoft.com/office/powerpoint/2010/main" val="6018836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52</a:t>
            </a:fld>
            <a:endParaRPr lang="zh-CN" dirty="0"/>
          </a:p>
        </p:txBody>
      </p:sp>
    </p:spTree>
    <p:extLst>
      <p:ext uri="{BB962C8B-B14F-4D97-AF65-F5344CB8AC3E}">
        <p14:creationId xmlns:p14="http://schemas.microsoft.com/office/powerpoint/2010/main" val="16292457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53</a:t>
            </a:fld>
            <a:endParaRPr lang="zh-CN" dirty="0"/>
          </a:p>
        </p:txBody>
      </p:sp>
    </p:spTree>
    <p:extLst>
      <p:ext uri="{BB962C8B-B14F-4D97-AF65-F5344CB8AC3E}">
        <p14:creationId xmlns:p14="http://schemas.microsoft.com/office/powerpoint/2010/main" val="24877127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54</a:t>
            </a:fld>
            <a:endParaRPr lang="zh-CN" dirty="0"/>
          </a:p>
        </p:txBody>
      </p:sp>
    </p:spTree>
    <p:extLst>
      <p:ext uri="{BB962C8B-B14F-4D97-AF65-F5344CB8AC3E}">
        <p14:creationId xmlns:p14="http://schemas.microsoft.com/office/powerpoint/2010/main" val="37186466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55</a:t>
            </a:fld>
            <a:endParaRPr lang="zh-CN" dirty="0"/>
          </a:p>
        </p:txBody>
      </p:sp>
    </p:spTree>
    <p:extLst>
      <p:ext uri="{BB962C8B-B14F-4D97-AF65-F5344CB8AC3E}">
        <p14:creationId xmlns:p14="http://schemas.microsoft.com/office/powerpoint/2010/main" val="13837637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57</a:t>
            </a:fld>
            <a:endParaRPr lang="zh-CN" dirty="0"/>
          </a:p>
        </p:txBody>
      </p:sp>
    </p:spTree>
    <p:extLst>
      <p:ext uri="{BB962C8B-B14F-4D97-AF65-F5344CB8AC3E}">
        <p14:creationId xmlns:p14="http://schemas.microsoft.com/office/powerpoint/2010/main" val="31706742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60</a:t>
            </a:fld>
            <a:endParaRPr lang="zh-CN" dirty="0"/>
          </a:p>
        </p:txBody>
      </p:sp>
    </p:spTree>
    <p:extLst>
      <p:ext uri="{BB962C8B-B14F-4D97-AF65-F5344CB8AC3E}">
        <p14:creationId xmlns:p14="http://schemas.microsoft.com/office/powerpoint/2010/main" val="832086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5</a:t>
            </a:fld>
            <a:endParaRPr lang="zh-CN" dirty="0"/>
          </a:p>
        </p:txBody>
      </p:sp>
    </p:spTree>
    <p:extLst>
      <p:ext uri="{BB962C8B-B14F-4D97-AF65-F5344CB8AC3E}">
        <p14:creationId xmlns:p14="http://schemas.microsoft.com/office/powerpoint/2010/main" val="2997250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6</a:t>
            </a:fld>
            <a:endParaRPr lang="zh-CN" dirty="0"/>
          </a:p>
        </p:txBody>
      </p:sp>
    </p:spTree>
    <p:extLst>
      <p:ext uri="{BB962C8B-B14F-4D97-AF65-F5344CB8AC3E}">
        <p14:creationId xmlns:p14="http://schemas.microsoft.com/office/powerpoint/2010/main" val="2640594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7</a:t>
            </a:fld>
            <a:endParaRPr lang="zh-CN" dirty="0"/>
          </a:p>
        </p:txBody>
      </p:sp>
    </p:spTree>
    <p:extLst>
      <p:ext uri="{BB962C8B-B14F-4D97-AF65-F5344CB8AC3E}">
        <p14:creationId xmlns:p14="http://schemas.microsoft.com/office/powerpoint/2010/main" val="224282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8</a:t>
            </a:fld>
            <a:endParaRPr lang="zh-CN" dirty="0"/>
          </a:p>
        </p:txBody>
      </p:sp>
    </p:spTree>
    <p:extLst>
      <p:ext uri="{BB962C8B-B14F-4D97-AF65-F5344CB8AC3E}">
        <p14:creationId xmlns:p14="http://schemas.microsoft.com/office/powerpoint/2010/main" val="1764584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rtlCol="0"/>
          <a:lstStyle>
            <a:defPPr>
              <a:defRPr lang="zh-CN"/>
            </a:defPPr>
          </a:lstStyle>
          <a:p>
            <a:pPr rtl="0"/>
            <a:endParaRPr lang="zh-CN" dirty="0"/>
          </a:p>
        </p:txBody>
      </p:sp>
      <p:sp>
        <p:nvSpPr>
          <p:cNvPr id="4" name="幻灯片编号占位符 3"/>
          <p:cNvSpPr>
            <a:spLocks noGrp="1"/>
          </p:cNvSpPr>
          <p:nvPr>
            <p:ph type="sldNum" sz="quarter" idx="5"/>
          </p:nvPr>
        </p:nvSpPr>
        <p:spPr/>
        <p:txBody>
          <a:bodyPr rtlCol="0"/>
          <a:lstStyle>
            <a:defPPr>
              <a:defRPr lang="zh-CN"/>
            </a:defPPr>
          </a:lstStyle>
          <a:p>
            <a:pPr rtl="0"/>
            <a:fld id="{22289C57-55D7-40A4-A101-E74FAC7A092B}" type="slidenum">
              <a:rPr lang="en-US" altLang="zh-CN" smtClean="0"/>
              <a:t>9</a:t>
            </a:fld>
            <a:endParaRPr lang="zh-CN" dirty="0"/>
          </a:p>
        </p:txBody>
      </p:sp>
    </p:spTree>
    <p:extLst>
      <p:ext uri="{BB962C8B-B14F-4D97-AF65-F5344CB8AC3E}">
        <p14:creationId xmlns:p14="http://schemas.microsoft.com/office/powerpoint/2010/main" val="2366593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rtlCol="0" anchor="ctr">
            <a:noAutofit/>
          </a:bodyPr>
          <a:lstStyle>
            <a:lvl1pPr algn="l">
              <a:defRPr lang="zh-CN" sz="3600" spc="150" baseline="0"/>
            </a:lvl1pPr>
          </a:lstStyle>
          <a:p>
            <a:pPr rtl="0"/>
            <a:r>
              <a:rPr lang="zh-CN" dirty="0"/>
              <a:t>单击此处添加标题</a:t>
            </a:r>
          </a:p>
        </p:txBody>
      </p:sp>
      <p:pic>
        <p:nvPicPr>
          <p:cNvPr id="8" name="图形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表 1">
    <p:bg>
      <p:bgRef idx="1001">
        <a:schemeClr val="bg1"/>
      </p:bgRef>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rtlCol="0">
            <a:normAutofit/>
          </a:bodyPr>
          <a:lstStyle>
            <a:lvl1pPr algn="l">
              <a:defRPr lang="zh-CN" sz="2400" kern="1200" spc="150" baseline="0" dirty="0">
                <a:solidFill>
                  <a:schemeClr val="tx1"/>
                </a:solidFill>
                <a:latin typeface="+mj-cs"/>
                <a:ea typeface="+mj-ea"/>
                <a:cs typeface="+mj-cs"/>
              </a:defRPr>
            </a:lvl1pPr>
          </a:lstStyle>
          <a:p>
            <a:pPr rtl="0"/>
            <a:r>
              <a:rPr lang="zh-CN" dirty="0"/>
              <a:t>单击此处添加标题</a:t>
            </a:r>
          </a:p>
        </p:txBody>
      </p:sp>
      <p:sp>
        <p:nvSpPr>
          <p:cNvPr id="3" name="内容占位符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rtlCol="0">
            <a:normAutofit/>
          </a:bodyPr>
          <a:lstStyle>
            <a:lvl1pPr marL="0" indent="0">
              <a:lnSpc>
                <a:spcPct val="100000"/>
              </a:lnSpc>
              <a:buFont typeface="Arial" panose="020B0604020202020204" pitchFamily="34" charset="0"/>
              <a:buNone/>
              <a:defRPr lang="zh-CN" sz="1800" b="0" spc="50" baseline="0"/>
            </a:lvl1pPr>
            <a:lvl2pPr marL="283464" indent="-285750">
              <a:lnSpc>
                <a:spcPct val="100000"/>
              </a:lnSpc>
              <a:spcBef>
                <a:spcPts val="1000"/>
              </a:spcBef>
              <a:buFont typeface="Arial" panose="020B0604020202020204" pitchFamily="34" charset="0"/>
              <a:buChar char="•"/>
              <a:defRPr lang="zh-CN" sz="1800" spc="50" baseline="0"/>
            </a:lvl2pPr>
            <a:lvl3pPr marL="566928" indent="-285750">
              <a:lnSpc>
                <a:spcPct val="100000"/>
              </a:lnSpc>
              <a:spcBef>
                <a:spcPts val="1000"/>
              </a:spcBef>
              <a:buFont typeface="Arial" panose="020B0604020202020204" pitchFamily="34" charset="0"/>
              <a:buChar char="•"/>
              <a:defRPr lang="zh-CN" sz="1800" spc="50" baseline="0"/>
            </a:lvl3pPr>
            <a:lvl4pPr marL="859536" indent="-285750">
              <a:lnSpc>
                <a:spcPct val="100000"/>
              </a:lnSpc>
              <a:spcBef>
                <a:spcPts val="1000"/>
              </a:spcBef>
              <a:buFont typeface="Arial" panose="020B0604020202020204" pitchFamily="34" charset="0"/>
              <a:buChar char="•"/>
              <a:defRPr lang="zh-CN" sz="1800" spc="50" baseline="0"/>
            </a:lvl4pPr>
            <a:lvl5pPr marL="1152144" indent="-285750">
              <a:lnSpc>
                <a:spcPct val="100000"/>
              </a:lnSpc>
              <a:spcBef>
                <a:spcPts val="1000"/>
              </a:spcBef>
              <a:buFont typeface="Arial" panose="020B0604020202020204" pitchFamily="34" charset="0"/>
              <a:buChar char="•"/>
              <a:defRPr lang="zh-CN" sz="1800" spc="50" baseline="0"/>
            </a:lvl5pPr>
          </a:lstStyle>
          <a:p>
            <a:pPr lvl="0" rtl="0"/>
            <a:r>
              <a:rPr lang="zh-CN" dirty="0"/>
              <a:t>单击此处添加内容</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8" name="表格占位符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rtlCol="0">
            <a:normAutofit/>
          </a:bodyPr>
          <a:lstStyle>
            <a:lvl1pPr marL="0" indent="0" algn="ctr">
              <a:buNone/>
              <a:defRPr lang="zh-CN" sz="2000"/>
            </a:lvl1pPr>
          </a:lstStyle>
          <a:p>
            <a:pPr rtl="0"/>
            <a:r>
              <a:rPr lang="zh-CN" altLang="en-US"/>
              <a:t>单击图标添加表格</a:t>
            </a:r>
            <a:endParaRPr lang="zh-CN" dirty="0"/>
          </a:p>
        </p:txBody>
      </p:sp>
      <p:sp>
        <p:nvSpPr>
          <p:cNvPr id="10" name="页脚占位符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rtlCol="0"/>
          <a:lstStyle>
            <a:lvl1pPr algn="l">
              <a:defRPr lang="zh-CN" sz="900"/>
            </a:lvl1pPr>
          </a:lstStyle>
          <a:p>
            <a:pPr rtl="0"/>
            <a:r>
              <a:rPr lang="zh-CN"/>
              <a:t>演示文稿标题</a:t>
            </a:r>
          </a:p>
        </p:txBody>
      </p:sp>
      <p:sp>
        <p:nvSpPr>
          <p:cNvPr id="11" name="幻灯片编号占位符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rtlCol="0"/>
          <a:lstStyle>
            <a:lvl1pPr>
              <a:defRPr lang="zh-CN" sz="900"/>
            </a:lvl1pPr>
          </a:lstStyle>
          <a:p>
            <a:pPr rtl="0"/>
            <a:fld id="{A49DFD55-3C28-40EF-9E31-A92D2E4017FF}" type="slidenum">
              <a:rPr lang="zh-CN" smtClean="0"/>
              <a:pPr/>
              <a:t>‹#›</a:t>
            </a:fld>
            <a:endParaRPr lang="zh-CN" dirty="0"/>
          </a:p>
        </p:txBody>
      </p:sp>
      <p:grpSp>
        <p:nvGrpSpPr>
          <p:cNvPr id="14" name="组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直接连接符​​(S)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S)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accent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rtlCol="0" anchor="b">
            <a:normAutofit/>
          </a:bodyPr>
          <a:lstStyle>
            <a:lvl1pPr>
              <a:defRPr lang="zh-CN" sz="2800" kern="1200" spc="150" baseline="0" dirty="0">
                <a:solidFill>
                  <a:schemeClr val="tx1"/>
                </a:solidFill>
                <a:latin typeface="+mj-cs"/>
                <a:ea typeface="+mj-ea"/>
                <a:cs typeface="+mj-cs"/>
              </a:defRPr>
            </a:lvl1pPr>
          </a:lstStyle>
          <a:p>
            <a:pPr rtl="0"/>
            <a:r>
              <a:rPr lang="zh-CN" dirty="0"/>
              <a:t>单击此处添加标题</a:t>
            </a:r>
          </a:p>
        </p:txBody>
      </p:sp>
      <p:sp>
        <p:nvSpPr>
          <p:cNvPr id="3" name="文本占位符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rtlCol="0" anchor="ctr">
            <a:noAutofit/>
          </a:bodyPr>
          <a:lstStyle>
            <a:lvl1pPr marL="0" indent="0">
              <a:buNone/>
              <a:defRPr lang="zh-CN" sz="1800" b="1" kern="1200" spc="50" baseline="0" dirty="0" smtClean="0">
                <a:solidFill>
                  <a:schemeClr val="tx1"/>
                </a:solidFill>
                <a:latin typeface="+mj-cs"/>
                <a:ea typeface="+mj-ea"/>
                <a:cs typeface="+mj-cs"/>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dirty="0"/>
              <a:t>单击此处添加文本</a:t>
            </a:r>
          </a:p>
        </p:txBody>
      </p:sp>
      <p:sp>
        <p:nvSpPr>
          <p:cNvPr id="4" name="内容占位符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rtlCol="0">
            <a:normAutofit/>
          </a:bodyPr>
          <a:lstStyle>
            <a:lvl1pPr marL="285750" indent="-285750">
              <a:lnSpc>
                <a:spcPct val="100000"/>
              </a:lnSpc>
              <a:buFont typeface="Arial" panose="020B0604020202020204" pitchFamily="34" charset="0"/>
              <a:buChar char="•"/>
              <a:defRPr lang="zh-CN" sz="1800" spc="50" baseline="0"/>
            </a:lvl1pPr>
            <a:lvl2pPr marL="742950" indent="-285750">
              <a:lnSpc>
                <a:spcPct val="100000"/>
              </a:lnSpc>
              <a:buFont typeface="Arial" panose="020B0604020202020204" pitchFamily="34" charset="0"/>
              <a:buChar char="•"/>
              <a:defRPr lang="zh-CN" sz="1800" spc="50" baseline="0"/>
            </a:lvl2pPr>
            <a:lvl3pPr marL="1200150" indent="-285750">
              <a:lnSpc>
                <a:spcPct val="100000"/>
              </a:lnSpc>
              <a:buFont typeface="Arial" panose="020B0604020202020204" pitchFamily="34" charset="0"/>
              <a:buChar char="•"/>
              <a:defRPr lang="zh-CN" sz="1800" spc="50" baseline="0"/>
            </a:lvl3pPr>
            <a:lvl4pPr marL="1657350" indent="-285750">
              <a:lnSpc>
                <a:spcPct val="100000"/>
              </a:lnSpc>
              <a:buFont typeface="Arial" panose="020B0604020202020204" pitchFamily="34" charset="0"/>
              <a:buChar char="•"/>
              <a:defRPr lang="zh-CN" sz="1800" spc="50" baseline="0"/>
            </a:lvl4pPr>
            <a:lvl5pPr marL="2114550" indent="-285750">
              <a:lnSpc>
                <a:spcPct val="100000"/>
              </a:lnSpc>
              <a:buFont typeface="Arial" panose="020B0604020202020204" pitchFamily="34" charset="0"/>
              <a:buChar char="•"/>
              <a:defRPr lang="zh-CN" sz="1800" spc="50" baseline="0"/>
            </a:lvl5pPr>
          </a:lstStyle>
          <a:p>
            <a:pPr lvl="0" rtl="0"/>
            <a:r>
              <a:rPr lang="zh-CN" dirty="0"/>
              <a:t>单击此处添加内容</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5" name="文本占位符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rtlCol="0" anchor="ctr">
            <a:noAutofit/>
          </a:bodyPr>
          <a:lstStyle>
            <a:lvl1pPr marL="0" indent="0">
              <a:buNone/>
              <a:defRPr lang="zh-CN" sz="1800" b="1" kern="1200" spc="50" baseline="0" dirty="0" smtClean="0">
                <a:solidFill>
                  <a:schemeClr val="tx1"/>
                </a:solidFill>
                <a:latin typeface="+mj-cs"/>
                <a:ea typeface="+mj-ea"/>
                <a:cs typeface="+mj-cs"/>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dirty="0"/>
              <a:t>单击此处添加文本</a:t>
            </a:r>
          </a:p>
        </p:txBody>
      </p:sp>
      <p:sp>
        <p:nvSpPr>
          <p:cNvPr id="7" name="内容占位符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rtlCol="0">
            <a:normAutofit/>
          </a:bodyPr>
          <a:lstStyle>
            <a:lvl1pPr marL="0" indent="0">
              <a:lnSpc>
                <a:spcPct val="100000"/>
              </a:lnSpc>
              <a:buFont typeface="Arial" panose="020B0604020202020204" pitchFamily="34" charset="0"/>
              <a:buNone/>
              <a:defRPr lang="zh-CN" sz="1800" b="0" spc="50" baseline="0"/>
            </a:lvl1pPr>
            <a:lvl2pPr marL="283464" indent="-285750">
              <a:lnSpc>
                <a:spcPct val="100000"/>
              </a:lnSpc>
              <a:spcBef>
                <a:spcPts val="1000"/>
              </a:spcBef>
              <a:buFont typeface="Arial" panose="020B0604020202020204" pitchFamily="34" charset="0"/>
              <a:buChar char="•"/>
              <a:defRPr lang="zh-CN" sz="1800" spc="50" baseline="0"/>
            </a:lvl2pPr>
            <a:lvl3pPr marL="566928" indent="-285750">
              <a:lnSpc>
                <a:spcPct val="100000"/>
              </a:lnSpc>
              <a:spcBef>
                <a:spcPts val="1000"/>
              </a:spcBef>
              <a:buFont typeface="Arial" panose="020B0604020202020204" pitchFamily="34" charset="0"/>
              <a:buChar char="•"/>
              <a:defRPr lang="zh-CN" sz="1800" spc="50" baseline="0"/>
            </a:lvl3pPr>
            <a:lvl4pPr marL="859536" indent="-285750">
              <a:lnSpc>
                <a:spcPct val="100000"/>
              </a:lnSpc>
              <a:spcBef>
                <a:spcPts val="1000"/>
              </a:spcBef>
              <a:buFont typeface="Arial" panose="020B0604020202020204" pitchFamily="34" charset="0"/>
              <a:buChar char="•"/>
              <a:defRPr lang="zh-CN" sz="1800" spc="50" baseline="0"/>
            </a:lvl4pPr>
            <a:lvl5pPr marL="1152144" indent="-285750">
              <a:lnSpc>
                <a:spcPct val="100000"/>
              </a:lnSpc>
              <a:spcBef>
                <a:spcPts val="1000"/>
              </a:spcBef>
              <a:buFont typeface="Arial" panose="020B0604020202020204" pitchFamily="34" charset="0"/>
              <a:buChar char="•"/>
              <a:defRPr lang="zh-CN" sz="1800" spc="50" baseline="0"/>
            </a:lvl5pPr>
          </a:lstStyle>
          <a:p>
            <a:pPr lvl="0" rtl="0"/>
            <a:r>
              <a:rPr lang="zh-CN" dirty="0"/>
              <a:t>单击此处添加内容</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8" name="页脚占位符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rtlCol="0"/>
          <a:lstStyle>
            <a:lvl1pPr algn="l">
              <a:defRPr lang="zh-CN" sz="900"/>
            </a:lvl1pPr>
          </a:lstStyle>
          <a:p>
            <a:pPr rtl="0"/>
            <a:r>
              <a:rPr lang="zh-CN"/>
              <a:t>演示文稿标题</a:t>
            </a:r>
          </a:p>
        </p:txBody>
      </p:sp>
      <p:sp>
        <p:nvSpPr>
          <p:cNvPr id="9" name="幻灯片编号占位符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zh-CN" sz="900"/>
            </a:lvl1pPr>
          </a:lstStyle>
          <a:p>
            <a:pPr rtl="0"/>
            <a:fld id="{A49DFD55-3C28-40EF-9E31-A92D2E4017FF}" type="slidenum">
              <a:rPr lang="zh-CN" smtClean="0"/>
              <a:pPr/>
              <a:t>‹#›</a:t>
            </a:fld>
            <a:endParaRPr lang="zh-CN" dirty="0"/>
          </a:p>
        </p:txBody>
      </p:sp>
      <p:pic>
        <p:nvPicPr>
          <p:cNvPr id="13" name="图形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表格 2">
    <p:bg>
      <p:bgRef idx="1001">
        <a:schemeClr val="bg1"/>
      </p:bgRef>
    </p:bg>
    <p:spTree>
      <p:nvGrpSpPr>
        <p:cNvPr id="1" name=""/>
        <p:cNvGrpSpPr/>
        <p:nvPr/>
      </p:nvGrpSpPr>
      <p:grpSpPr>
        <a:xfrm>
          <a:off x="0" y="0"/>
          <a:ext cx="0" cy="0"/>
          <a:chOff x="0" y="0"/>
          <a:chExt cx="0" cy="0"/>
        </a:xfrm>
      </p:grpSpPr>
      <p:grpSp>
        <p:nvGrpSpPr>
          <p:cNvPr id="10" name="组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直接连接符​​(S)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S)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标题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rtlCol="0" anchor="b">
            <a:normAutofit/>
          </a:bodyPr>
          <a:lstStyle>
            <a:lvl1pPr algn="ctr">
              <a:defRPr lang="zh-CN" sz="2800" kern="1200" spc="150" baseline="0" dirty="0">
                <a:solidFill>
                  <a:schemeClr val="tx1"/>
                </a:solidFill>
                <a:latin typeface="+mj-cs"/>
                <a:ea typeface="+mj-ea"/>
                <a:cs typeface="+mj-cs"/>
              </a:defRPr>
            </a:lvl1pPr>
          </a:lstStyle>
          <a:p>
            <a:pPr rtl="0"/>
            <a:r>
              <a:rPr lang="zh-CN"/>
              <a:t>单击此处添加标题</a:t>
            </a:r>
          </a:p>
        </p:txBody>
      </p:sp>
      <p:sp>
        <p:nvSpPr>
          <p:cNvPr id="8" name="表格占位符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rtlCol="0">
            <a:normAutofit/>
          </a:bodyPr>
          <a:lstStyle>
            <a:lvl1pPr marL="0" indent="0" algn="ctr">
              <a:buNone/>
              <a:defRPr lang="zh-CN" sz="2000"/>
            </a:lvl1pPr>
          </a:lstStyle>
          <a:p>
            <a:pPr rtl="0"/>
            <a:r>
              <a:rPr lang="zh-CN" altLang="en-US"/>
              <a:t>单击图标添加表格</a:t>
            </a:r>
            <a:endParaRPr lang="zh-CN" dirty="0"/>
          </a:p>
        </p:txBody>
      </p:sp>
      <p:sp>
        <p:nvSpPr>
          <p:cNvPr id="6" name="页脚占位符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rtlCol="0"/>
          <a:lstStyle>
            <a:lvl1pPr algn="l">
              <a:defRPr lang="zh-CN" sz="900"/>
            </a:lvl1pPr>
          </a:lstStyle>
          <a:p>
            <a:pPr rtl="0"/>
            <a:r>
              <a:rPr lang="zh-CN"/>
              <a:t>演示文稿标题</a:t>
            </a:r>
          </a:p>
        </p:txBody>
      </p:sp>
      <p:sp>
        <p:nvSpPr>
          <p:cNvPr id="7" name="幻灯片编号占位符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rtlCol="0"/>
          <a:lstStyle>
            <a:lvl1pPr>
              <a:defRPr lang="zh-CN" sz="900"/>
            </a:lvl1pPr>
          </a:lstStyle>
          <a:p>
            <a:pPr rtl="0"/>
            <a:fld id="{A49DFD55-3C28-40EF-9E31-A92D2E4017FF}" type="slidenum">
              <a:rPr lang="zh-CN" smtClean="0"/>
              <a:pPr/>
              <a:t>‹#›</a:t>
            </a:fld>
            <a:endParaRPr lang="zh-CN"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结束语">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lang="zh-CN" sz="3600" spc="150" baseline="0">
                <a:solidFill>
                  <a:schemeClr val="bg1"/>
                </a:solidFill>
              </a:defRPr>
            </a:lvl1pPr>
          </a:lstStyle>
          <a:p>
            <a:pPr rtl="0"/>
            <a:r>
              <a:rPr lang="zh-CN" dirty="0"/>
              <a:t>单击此处添加标题</a:t>
            </a:r>
          </a:p>
        </p:txBody>
      </p:sp>
      <p:sp>
        <p:nvSpPr>
          <p:cNvPr id="3" name="副标题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rtlCol="0">
            <a:normAutofit/>
          </a:bodyPr>
          <a:lstStyle>
            <a:lvl1pPr marL="0" indent="0" algn="l">
              <a:lnSpc>
                <a:spcPct val="150000"/>
              </a:lnSpc>
              <a:buNone/>
              <a:defRPr lang="zh-CN" sz="1800" spc="50" baseline="0">
                <a:solidFill>
                  <a:schemeClr val="bg1"/>
                </a:solidFill>
              </a:defRPr>
            </a:lvl1pPr>
            <a:lvl2pPr marL="457200" indent="0" algn="ctr">
              <a:buNone/>
              <a:defRPr lang="zh-CN" sz="2000"/>
            </a:lvl2pPr>
            <a:lvl3pPr marL="914400" indent="0" algn="ctr">
              <a:buNone/>
              <a:defRPr lang="zh-CN" sz="1800"/>
            </a:lvl3pPr>
            <a:lvl4pPr marL="1371600" indent="0" algn="ctr">
              <a:buNone/>
              <a:defRPr lang="zh-CN" sz="1600"/>
            </a:lvl4pPr>
            <a:lvl5pPr marL="1828800" indent="0" algn="ctr">
              <a:buNone/>
              <a:defRPr lang="zh-CN" sz="1600"/>
            </a:lvl5pPr>
            <a:lvl6pPr marL="2286000" indent="0" algn="ctr">
              <a:buNone/>
              <a:defRPr lang="zh-CN" sz="1600"/>
            </a:lvl6pPr>
            <a:lvl7pPr marL="2743200" indent="0" algn="ctr">
              <a:buNone/>
              <a:defRPr lang="zh-CN" sz="1600"/>
            </a:lvl7pPr>
            <a:lvl8pPr marL="3200400" indent="0" algn="ctr">
              <a:buNone/>
              <a:defRPr lang="zh-CN" sz="1600"/>
            </a:lvl8pPr>
            <a:lvl9pPr marL="3657600" indent="0" algn="ctr">
              <a:buNone/>
              <a:defRPr lang="zh-CN" sz="1600"/>
            </a:lvl9pPr>
          </a:lstStyle>
          <a:p>
            <a:pPr rtl="0"/>
            <a:r>
              <a:rPr lang="zh-CN" dirty="0"/>
              <a:t>单击此处添加副标题</a:t>
            </a:r>
          </a:p>
        </p:txBody>
      </p:sp>
      <p:pic>
        <p:nvPicPr>
          <p:cNvPr id="6" name="图形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页脚占位符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rtlCol="0"/>
          <a:lstStyle>
            <a:lvl1pPr algn="l">
              <a:defRPr lang="zh-CN" sz="900"/>
            </a:lvl1pPr>
          </a:lstStyle>
          <a:p>
            <a:pPr rtl="0"/>
            <a:r>
              <a:rPr lang="zh-CN" dirty="0"/>
              <a:t>演示文稿标题</a:t>
            </a:r>
          </a:p>
        </p:txBody>
      </p:sp>
      <p:sp>
        <p:nvSpPr>
          <p:cNvPr id="11" name="幻灯片编号占位符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lang="zh-CN" sz="900"/>
            </a:lvl1pPr>
          </a:lstStyle>
          <a:p>
            <a:pPr rtl="0"/>
            <a:fld id="{A49DFD55-3C28-40EF-9E31-A92D2E4017FF}" type="slidenum">
              <a:rPr lang="zh-CN" smtClean="0"/>
              <a:pPr/>
              <a:t>‹#›</a:t>
            </a:fld>
            <a:endParaRPr lang="zh-CN"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议程">
    <p:bg>
      <p:bgPr>
        <a:solidFill>
          <a:schemeClr val="tx1"/>
        </a:solidFill>
        <a:effectLst/>
      </p:bgPr>
    </p:bg>
    <p:spTree>
      <p:nvGrpSpPr>
        <p:cNvPr id="1" name=""/>
        <p:cNvGrpSpPr/>
        <p:nvPr/>
      </p:nvGrpSpPr>
      <p:grpSpPr>
        <a:xfrm>
          <a:off x="0" y="0"/>
          <a:ext cx="0" cy="0"/>
          <a:chOff x="0" y="0"/>
          <a:chExt cx="0" cy="0"/>
        </a:xfrm>
      </p:grpSpPr>
      <p:pic>
        <p:nvPicPr>
          <p:cNvPr id="8" name="图形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标题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rtlCol="0" anchor="b">
            <a:normAutofit/>
          </a:bodyPr>
          <a:lstStyle>
            <a:lvl1pPr>
              <a:defRPr lang="zh-CN" sz="2800" spc="150" baseline="0">
                <a:solidFill>
                  <a:schemeClr val="bg1"/>
                </a:solidFill>
              </a:defRPr>
            </a:lvl1pPr>
          </a:lstStyle>
          <a:p>
            <a:pPr rtl="0"/>
            <a:r>
              <a:rPr lang="zh-CN" dirty="0"/>
              <a:t>单击此处添加标题</a:t>
            </a:r>
          </a:p>
        </p:txBody>
      </p:sp>
      <p:sp>
        <p:nvSpPr>
          <p:cNvPr id="3" name="内容占位符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rtlCol="0">
            <a:normAutofit/>
          </a:bodyPr>
          <a:lstStyle>
            <a:lvl1pPr marL="0" indent="0">
              <a:lnSpc>
                <a:spcPct val="140000"/>
              </a:lnSpc>
              <a:spcBef>
                <a:spcPts val="1000"/>
              </a:spcBef>
              <a:buNone/>
              <a:defRPr lang="zh-CN" sz="1800">
                <a:solidFill>
                  <a:schemeClr val="bg1"/>
                </a:solidFill>
              </a:defRPr>
            </a:lvl1pPr>
            <a:lvl2pPr marL="457200" indent="0">
              <a:lnSpc>
                <a:spcPct val="140000"/>
              </a:lnSpc>
              <a:spcBef>
                <a:spcPts val="1000"/>
              </a:spcBef>
              <a:buNone/>
              <a:defRPr lang="zh-CN" sz="1800">
                <a:solidFill>
                  <a:schemeClr val="bg1"/>
                </a:solidFill>
              </a:defRPr>
            </a:lvl2pPr>
            <a:lvl3pPr marL="914400" indent="0">
              <a:lnSpc>
                <a:spcPct val="140000"/>
              </a:lnSpc>
              <a:spcBef>
                <a:spcPts val="1000"/>
              </a:spcBef>
              <a:buNone/>
              <a:defRPr lang="zh-CN" sz="1800">
                <a:solidFill>
                  <a:schemeClr val="bg1"/>
                </a:solidFill>
              </a:defRPr>
            </a:lvl3pPr>
            <a:lvl4pPr marL="1371600" indent="0">
              <a:lnSpc>
                <a:spcPct val="140000"/>
              </a:lnSpc>
              <a:spcBef>
                <a:spcPts val="1000"/>
              </a:spcBef>
              <a:buNone/>
              <a:defRPr lang="zh-CN" sz="1800">
                <a:solidFill>
                  <a:schemeClr val="bg1"/>
                </a:solidFill>
              </a:defRPr>
            </a:lvl4pPr>
            <a:lvl5pPr marL="1828800" indent="0">
              <a:lnSpc>
                <a:spcPct val="140000"/>
              </a:lnSpc>
              <a:spcBef>
                <a:spcPts val="1000"/>
              </a:spcBef>
              <a:buNone/>
              <a:defRPr lang="zh-CN" sz="1800">
                <a:solidFill>
                  <a:schemeClr val="bg1"/>
                </a:solidFill>
              </a:defRPr>
            </a:lvl5pPr>
          </a:lstStyle>
          <a:p>
            <a:pPr lvl="0" rtl="0"/>
            <a:r>
              <a:rPr lang="zh-CN" dirty="0"/>
              <a:t>单击此处添加内容</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5" name="页脚占位符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rtlCol="0"/>
          <a:lstStyle>
            <a:lvl1pPr algn="l">
              <a:defRPr lang="zh-CN" sz="900"/>
            </a:lvl1pPr>
          </a:lstStyle>
          <a:p>
            <a:pPr rtl="0"/>
            <a:r>
              <a:rPr lang="zh-CN" dirty="0"/>
              <a:t>演示文稿标题</a:t>
            </a:r>
          </a:p>
        </p:txBody>
      </p:sp>
      <p:sp>
        <p:nvSpPr>
          <p:cNvPr id="6" name="幻灯片编号占位符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rtlCol="0"/>
          <a:lstStyle>
            <a:lvl1pPr>
              <a:defRPr lang="zh-CN" sz="900"/>
            </a:lvl1pPr>
          </a:lstStyle>
          <a:p>
            <a:pPr rtl="0"/>
            <a:fld id="{A49DFD55-3C28-40EF-9E31-A92D2E4017FF}" type="slidenum">
              <a:rPr lang="zh-CN" smtClean="0"/>
              <a:pPr/>
              <a:t>‹#›</a:t>
            </a:fld>
            <a:endParaRPr lang="zh-CN"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分节符 1">
    <p:bg>
      <p:bgPr>
        <a:solidFill>
          <a:schemeClr val="accent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rtlCol="0" anchor="b">
            <a:noAutofit/>
          </a:bodyPr>
          <a:lstStyle>
            <a:lvl1pPr algn="l">
              <a:defRPr lang="zh-CN" sz="3600" spc="150" baseline="0">
                <a:solidFill>
                  <a:schemeClr val="tx1"/>
                </a:solidFill>
              </a:defRPr>
            </a:lvl1pPr>
          </a:lstStyle>
          <a:p>
            <a:pPr rtl="0"/>
            <a:r>
              <a:rPr lang="zh-CN" dirty="0"/>
              <a:t>单击此处添加标题</a:t>
            </a:r>
          </a:p>
        </p:txBody>
      </p:sp>
      <p:grpSp>
        <p:nvGrpSpPr>
          <p:cNvPr id="4" name="组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直接连接符​​(S)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分节符 2">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rtlCol="0" anchor="b">
            <a:noAutofit/>
          </a:bodyPr>
          <a:lstStyle>
            <a:lvl1pPr algn="l">
              <a:defRPr lang="zh-CN" sz="3600" spc="150" baseline="0">
                <a:solidFill>
                  <a:schemeClr val="bg1"/>
                </a:solidFill>
              </a:defRPr>
            </a:lvl1pPr>
          </a:lstStyle>
          <a:p>
            <a:pPr rtl="0"/>
            <a:r>
              <a:rPr lang="zh-CN" dirty="0"/>
              <a:t>单击此处添加标题</a:t>
            </a:r>
          </a:p>
        </p:txBody>
      </p:sp>
      <p:cxnSp>
        <p:nvCxnSpPr>
          <p:cNvPr id="7" name="直接连接符​​(S)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图片占位符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rtlCol="0">
            <a:normAutofit/>
          </a:bodyPr>
          <a:lstStyle>
            <a:lvl1pPr marL="0" indent="0">
              <a:buNone/>
              <a:defRPr lang="zh-CN" sz="2000">
                <a:solidFill>
                  <a:schemeClr val="bg1"/>
                </a:solidFill>
              </a:defRPr>
            </a:lvl1pPr>
          </a:lstStyle>
          <a:p>
            <a:pPr rtl="0"/>
            <a:r>
              <a:rPr lang="zh-CN" altLang="en-US"/>
              <a:t>单击图标添加图片</a:t>
            </a:r>
            <a:endParaRPr lang="zh-CN"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简介">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rtlCol="0" anchor="b">
            <a:normAutofit/>
          </a:bodyPr>
          <a:lstStyle>
            <a:lvl1pPr>
              <a:defRPr lang="zh-CN" sz="2800" kern="1200" spc="150" baseline="0" dirty="0">
                <a:solidFill>
                  <a:schemeClr val="tx1"/>
                </a:solidFill>
                <a:latin typeface="+mj-cs"/>
                <a:ea typeface="+mj-ea"/>
                <a:cs typeface="+mj-cs"/>
              </a:defRPr>
            </a:lvl1pPr>
          </a:lstStyle>
          <a:p>
            <a:pPr rtl="0"/>
            <a:r>
              <a:rPr lang="zh-CN" dirty="0"/>
              <a:t>单击此处添加标题</a:t>
            </a:r>
          </a:p>
        </p:txBody>
      </p:sp>
      <p:sp>
        <p:nvSpPr>
          <p:cNvPr id="3" name="内容占位符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rtlCol="0">
            <a:normAutofit/>
          </a:bodyPr>
          <a:lstStyle>
            <a:lvl1pPr marL="0" indent="0">
              <a:lnSpc>
                <a:spcPct val="100000"/>
              </a:lnSpc>
              <a:buFont typeface="Arial" panose="020B0604020202020204" pitchFamily="34" charset="0"/>
              <a:buNone/>
              <a:defRPr lang="zh-CN" sz="1800" b="1" spc="50" baseline="0"/>
            </a:lvl1pPr>
            <a:lvl2pPr marL="283464" indent="-285750">
              <a:lnSpc>
                <a:spcPct val="100000"/>
              </a:lnSpc>
              <a:spcBef>
                <a:spcPts val="1000"/>
              </a:spcBef>
              <a:buFont typeface="Arial" panose="020B0604020202020204" pitchFamily="34" charset="0"/>
              <a:buChar char="•"/>
              <a:defRPr lang="zh-CN" sz="1800" spc="50" baseline="0"/>
            </a:lvl2pPr>
            <a:lvl3pPr marL="566928" indent="-285750">
              <a:lnSpc>
                <a:spcPct val="100000"/>
              </a:lnSpc>
              <a:spcBef>
                <a:spcPts val="1000"/>
              </a:spcBef>
              <a:buFont typeface="Arial" panose="020B0604020202020204" pitchFamily="34" charset="0"/>
              <a:buChar char="•"/>
              <a:defRPr lang="zh-CN" sz="1800" spc="50" baseline="0"/>
            </a:lvl3pPr>
            <a:lvl4pPr marL="859536" indent="-285750">
              <a:lnSpc>
                <a:spcPct val="100000"/>
              </a:lnSpc>
              <a:spcBef>
                <a:spcPts val="1000"/>
              </a:spcBef>
              <a:buFont typeface="Arial" panose="020B0604020202020204" pitchFamily="34" charset="0"/>
              <a:buChar char="•"/>
              <a:defRPr lang="zh-CN" sz="1800" spc="50" baseline="0"/>
            </a:lvl4pPr>
            <a:lvl5pPr marL="1143000" indent="-285750">
              <a:lnSpc>
                <a:spcPct val="100000"/>
              </a:lnSpc>
              <a:spcBef>
                <a:spcPts val="1000"/>
              </a:spcBef>
              <a:buFont typeface="Arial" panose="020B0604020202020204" pitchFamily="34" charset="0"/>
              <a:buChar char="•"/>
              <a:defRPr lang="zh-CN" sz="1800" spc="50" baseline="0"/>
            </a:lvl5pPr>
          </a:lstStyle>
          <a:p>
            <a:pPr lvl="0" rtl="0"/>
            <a:r>
              <a:rPr lang="zh-CN" dirty="0"/>
              <a:t>单击此处添加内容</a:t>
            </a:r>
          </a:p>
          <a:p>
            <a:pPr lvl="1" rtl="0"/>
            <a:r>
              <a:rPr lang="zh-CN" dirty="0"/>
              <a:t>第二级</a:t>
            </a:r>
          </a:p>
          <a:p>
            <a:pPr lvl="2" rtl="0"/>
            <a:r>
              <a:rPr lang="zh-CN" dirty="0"/>
              <a:t>第三级</a:t>
            </a:r>
          </a:p>
          <a:p>
            <a:pPr lvl="3" rtl="0"/>
            <a:r>
              <a:rPr lang="zh-CN" dirty="0"/>
              <a:t>第四级</a:t>
            </a:r>
          </a:p>
          <a:p>
            <a:pPr lvl="4" rtl="0"/>
            <a:r>
              <a:rPr lang="zh-CN" dirty="0"/>
              <a:t>第五级</a:t>
            </a:r>
          </a:p>
        </p:txBody>
      </p:sp>
      <p:grpSp>
        <p:nvGrpSpPr>
          <p:cNvPr id="9" name="组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直接连接符​​(S)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S)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直接连接符​​(S)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页脚占位符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rtlCol="0"/>
          <a:lstStyle>
            <a:lvl1pPr algn="l">
              <a:defRPr lang="zh-CN" sz="900"/>
            </a:lvl1pPr>
          </a:lstStyle>
          <a:p>
            <a:pPr rtl="0"/>
            <a:r>
              <a:rPr lang="zh-CN" dirty="0"/>
              <a:t>演示文稿标题</a:t>
            </a:r>
          </a:p>
        </p:txBody>
      </p:sp>
      <p:sp>
        <p:nvSpPr>
          <p:cNvPr id="16" name="幻灯片编号占位符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rtlCol="0"/>
          <a:lstStyle>
            <a:lvl1pPr>
              <a:defRPr lang="zh-CN" sz="900"/>
            </a:lvl1pPr>
          </a:lstStyle>
          <a:p>
            <a:pPr rtl="0"/>
            <a:fld id="{A49DFD55-3C28-40EF-9E31-A92D2E4017FF}" type="slidenum">
              <a:rPr lang="zh-CN" smtClean="0"/>
              <a:pPr/>
              <a:t>‹#›</a:t>
            </a:fld>
            <a:endParaRPr lang="zh-CN"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分节符 3">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rtlCol="0" anchor="b">
            <a:noAutofit/>
          </a:bodyPr>
          <a:lstStyle>
            <a:lvl1pPr algn="l">
              <a:defRPr lang="zh-CN" sz="3600" spc="150" baseline="0">
                <a:solidFill>
                  <a:schemeClr val="bg1"/>
                </a:solidFill>
              </a:defRPr>
            </a:lvl1pPr>
          </a:lstStyle>
          <a:p>
            <a:pPr rtl="0"/>
            <a:r>
              <a:rPr lang="zh-CN" dirty="0"/>
              <a:t>单击此处添加标题</a:t>
            </a:r>
          </a:p>
        </p:txBody>
      </p:sp>
      <p:pic>
        <p:nvPicPr>
          <p:cNvPr id="4" name="图形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两栏内容 1">
    <p:bg>
      <p:bgPr>
        <a:solidFill>
          <a:schemeClr val="accent1"/>
        </a:solidFill>
        <a:effectLst/>
      </p:bgPr>
    </p:bg>
    <p:spTree>
      <p:nvGrpSpPr>
        <p:cNvPr id="1" name=""/>
        <p:cNvGrpSpPr/>
        <p:nvPr/>
      </p:nvGrpSpPr>
      <p:grpSpPr>
        <a:xfrm>
          <a:off x="0" y="0"/>
          <a:ext cx="0" cy="0"/>
          <a:chOff x="0" y="0"/>
          <a:chExt cx="0" cy="0"/>
        </a:xfrm>
      </p:grpSpPr>
      <p:pic>
        <p:nvPicPr>
          <p:cNvPr id="10" name="图形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标题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rtlCol="0" anchor="b">
            <a:normAutofit/>
          </a:bodyPr>
          <a:lstStyle>
            <a:lvl1pPr>
              <a:defRPr lang="zh-CN" sz="2800" kern="1200" spc="150" baseline="0" dirty="0">
                <a:solidFill>
                  <a:schemeClr val="tx1"/>
                </a:solidFill>
                <a:latin typeface="+mj-cs"/>
                <a:ea typeface="+mj-ea"/>
                <a:cs typeface="+mj-cs"/>
              </a:defRPr>
            </a:lvl1pPr>
          </a:lstStyle>
          <a:p>
            <a:pPr rtl="0"/>
            <a:r>
              <a:rPr lang="zh-CN" dirty="0"/>
              <a:t>单击此处添加标题</a:t>
            </a:r>
          </a:p>
        </p:txBody>
      </p:sp>
      <p:sp>
        <p:nvSpPr>
          <p:cNvPr id="3" name="文本占位符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rtlCol="0" anchor="t">
            <a:normAutofit/>
          </a:bodyPr>
          <a:lstStyle>
            <a:lvl1pPr marL="0" indent="0">
              <a:buNone/>
              <a:defRPr lang="zh-CN" sz="1800" b="1" kern="1200" spc="50" baseline="0" dirty="0" smtClean="0">
                <a:solidFill>
                  <a:schemeClr val="tx1"/>
                </a:solidFill>
                <a:latin typeface="+mj-cs"/>
                <a:ea typeface="+mj-ea"/>
                <a:cs typeface="+mj-cs"/>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dirty="0"/>
              <a:t>单击此处添加文本</a:t>
            </a:r>
          </a:p>
        </p:txBody>
      </p:sp>
      <p:sp>
        <p:nvSpPr>
          <p:cNvPr id="7" name="内容占位符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rtlCol="0">
            <a:normAutofit/>
          </a:bodyPr>
          <a:lstStyle>
            <a:lvl1pPr marL="0" indent="0">
              <a:lnSpc>
                <a:spcPct val="100000"/>
              </a:lnSpc>
              <a:buFont typeface="Arial" panose="020B0604020202020204" pitchFamily="34" charset="0"/>
              <a:buNone/>
              <a:defRPr lang="zh-CN" sz="1800" b="0" spc="50" baseline="0"/>
            </a:lvl1pPr>
            <a:lvl2pPr marL="283464" indent="-285750">
              <a:lnSpc>
                <a:spcPct val="100000"/>
              </a:lnSpc>
              <a:spcBef>
                <a:spcPts val="1000"/>
              </a:spcBef>
              <a:buFont typeface="Arial" panose="020B0604020202020204" pitchFamily="34" charset="0"/>
              <a:buChar char="•"/>
              <a:defRPr lang="zh-CN" sz="1800" spc="50" baseline="0"/>
            </a:lvl2pPr>
            <a:lvl3pPr marL="566928" indent="-285750">
              <a:lnSpc>
                <a:spcPct val="100000"/>
              </a:lnSpc>
              <a:spcBef>
                <a:spcPts val="1000"/>
              </a:spcBef>
              <a:buFont typeface="Arial" panose="020B0604020202020204" pitchFamily="34" charset="0"/>
              <a:buChar char="•"/>
              <a:defRPr lang="zh-CN" sz="1800" spc="50" baseline="0"/>
            </a:lvl3pPr>
            <a:lvl4pPr marL="859536" indent="-285750">
              <a:lnSpc>
                <a:spcPct val="100000"/>
              </a:lnSpc>
              <a:spcBef>
                <a:spcPts val="1000"/>
              </a:spcBef>
              <a:buFont typeface="Arial" panose="020B0604020202020204" pitchFamily="34" charset="0"/>
              <a:buChar char="•"/>
              <a:defRPr lang="zh-CN" sz="1800" spc="50" baseline="0"/>
            </a:lvl4pPr>
            <a:lvl5pPr marL="1143000" indent="-285750">
              <a:lnSpc>
                <a:spcPct val="100000"/>
              </a:lnSpc>
              <a:spcBef>
                <a:spcPts val="1000"/>
              </a:spcBef>
              <a:buFont typeface="Arial" panose="020B0604020202020204" pitchFamily="34" charset="0"/>
              <a:buChar char="•"/>
              <a:defRPr lang="zh-CN" sz="1800" spc="50" baseline="0"/>
            </a:lvl5pPr>
          </a:lstStyle>
          <a:p>
            <a:pPr lvl="0" rtl="0"/>
            <a:r>
              <a:rPr lang="zh-CN" dirty="0"/>
              <a:t>单击此处添加内容</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5" name="文本占位符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rtlCol="0" anchor="t">
            <a:normAutofit/>
          </a:bodyPr>
          <a:lstStyle>
            <a:lvl1pPr marL="0" indent="0">
              <a:buNone/>
              <a:defRPr lang="zh-CN" sz="1800" b="1" kern="1200" spc="50" baseline="0" dirty="0" smtClean="0">
                <a:solidFill>
                  <a:schemeClr val="tx1"/>
                </a:solidFill>
                <a:latin typeface="+mj-cs"/>
                <a:ea typeface="+mj-ea"/>
                <a:cs typeface="+mj-cs"/>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dirty="0"/>
              <a:t>单击此处添加文本</a:t>
            </a:r>
          </a:p>
        </p:txBody>
      </p:sp>
      <p:sp>
        <p:nvSpPr>
          <p:cNvPr id="9" name="内容占位符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rtlCol="0">
            <a:normAutofit/>
          </a:bodyPr>
          <a:lstStyle>
            <a:lvl1pPr marL="0" indent="0">
              <a:lnSpc>
                <a:spcPct val="100000"/>
              </a:lnSpc>
              <a:buFont typeface="Arial" panose="020B0604020202020204" pitchFamily="34" charset="0"/>
              <a:buNone/>
              <a:defRPr lang="zh-CN" sz="1800" b="0" spc="50" baseline="0"/>
            </a:lvl1pPr>
            <a:lvl2pPr marL="283464" indent="-285750">
              <a:lnSpc>
                <a:spcPct val="100000"/>
              </a:lnSpc>
              <a:spcBef>
                <a:spcPts val="1000"/>
              </a:spcBef>
              <a:buFont typeface="Arial" panose="020B0604020202020204" pitchFamily="34" charset="0"/>
              <a:buChar char="•"/>
              <a:defRPr lang="zh-CN" sz="1800" spc="50" baseline="0"/>
            </a:lvl2pPr>
            <a:lvl3pPr marL="566928" indent="-285750">
              <a:lnSpc>
                <a:spcPct val="100000"/>
              </a:lnSpc>
              <a:spcBef>
                <a:spcPts val="1000"/>
              </a:spcBef>
              <a:buFont typeface="Arial" panose="020B0604020202020204" pitchFamily="34" charset="0"/>
              <a:buChar char="•"/>
              <a:defRPr lang="zh-CN" sz="1800" spc="50" baseline="0"/>
            </a:lvl3pPr>
            <a:lvl4pPr marL="859536" indent="-285750">
              <a:lnSpc>
                <a:spcPct val="100000"/>
              </a:lnSpc>
              <a:spcBef>
                <a:spcPts val="1000"/>
              </a:spcBef>
              <a:buFont typeface="Arial" panose="020B0604020202020204" pitchFamily="34" charset="0"/>
              <a:buChar char="•"/>
              <a:defRPr lang="zh-CN" sz="1800" spc="50" baseline="0"/>
            </a:lvl4pPr>
            <a:lvl5pPr marL="1143000" indent="-285750">
              <a:lnSpc>
                <a:spcPct val="100000"/>
              </a:lnSpc>
              <a:spcBef>
                <a:spcPts val="1000"/>
              </a:spcBef>
              <a:buFont typeface="Arial" panose="020B0604020202020204" pitchFamily="34" charset="0"/>
              <a:buChar char="•"/>
              <a:defRPr lang="zh-CN" sz="1800" spc="50" baseline="0"/>
            </a:lvl5pPr>
          </a:lstStyle>
          <a:p>
            <a:pPr lvl="0" rtl="0"/>
            <a:r>
              <a:rPr lang="zh-CN" dirty="0"/>
              <a:t>单击此处添加内容</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13" name="页脚占位符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rtlCol="0"/>
          <a:lstStyle>
            <a:lvl1pPr algn="l">
              <a:defRPr lang="zh-CN" sz="900"/>
            </a:lvl1pPr>
          </a:lstStyle>
          <a:p>
            <a:pPr rtl="0"/>
            <a:r>
              <a:rPr lang="zh-CN"/>
              <a:t>演示文稿标题</a:t>
            </a:r>
          </a:p>
        </p:txBody>
      </p:sp>
      <p:sp>
        <p:nvSpPr>
          <p:cNvPr id="14" name="幻灯片编号占位符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rtlCol="0"/>
          <a:lstStyle>
            <a:lvl1pPr>
              <a:defRPr lang="zh-CN" sz="900"/>
            </a:lvl1pPr>
          </a:lstStyle>
          <a:p>
            <a:pPr rtl="0"/>
            <a:fld id="{A49DFD55-3C28-40EF-9E31-A92D2E4017FF}" type="slidenum">
              <a:rPr lang="zh-CN" smtClean="0"/>
              <a:pPr/>
              <a:t>‹#›</a:t>
            </a:fld>
            <a:endParaRPr lang="zh-CN"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两栏内容 2">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rtlCol="0" anchor="b">
            <a:normAutofit/>
          </a:bodyPr>
          <a:lstStyle>
            <a:lvl1pPr>
              <a:defRPr lang="zh-CN" sz="2800" kern="1200" spc="150" baseline="0" dirty="0">
                <a:solidFill>
                  <a:schemeClr val="tx1"/>
                </a:solidFill>
                <a:latin typeface="+mj-cs"/>
                <a:ea typeface="+mj-ea"/>
                <a:cs typeface="+mj-cs"/>
              </a:defRPr>
            </a:lvl1pPr>
          </a:lstStyle>
          <a:p>
            <a:pPr rtl="0"/>
            <a:r>
              <a:rPr lang="zh-CN" dirty="0"/>
              <a:t>单击此处添加标题</a:t>
            </a:r>
          </a:p>
        </p:txBody>
      </p:sp>
      <p:grpSp>
        <p:nvGrpSpPr>
          <p:cNvPr id="10" name="组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直接连接符​​(S)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S)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文本占位符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rtlCol="0" anchor="t">
            <a:normAutofit/>
          </a:bodyPr>
          <a:lstStyle>
            <a:lvl1pPr marL="0" indent="0">
              <a:buNone/>
              <a:defRPr lang="zh-CN" sz="1800" b="1" kern="1200" spc="50" baseline="0" dirty="0" smtClean="0">
                <a:solidFill>
                  <a:schemeClr val="tx1"/>
                </a:solidFill>
                <a:latin typeface="+mj-cs"/>
                <a:ea typeface="+mj-ea"/>
                <a:cs typeface="+mj-cs"/>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dirty="0"/>
              <a:t>单击此处添加文本</a:t>
            </a:r>
          </a:p>
        </p:txBody>
      </p:sp>
      <p:sp>
        <p:nvSpPr>
          <p:cNvPr id="5" name="内容占位符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rtlCol="0">
            <a:normAutofit/>
          </a:bodyPr>
          <a:lstStyle>
            <a:lvl1pPr marL="283464" indent="-283464">
              <a:lnSpc>
                <a:spcPct val="100000"/>
              </a:lnSpc>
              <a:buFont typeface="+mj-lt"/>
              <a:buAutoNum type="arabicPeriod"/>
              <a:defRPr lang="zh-CN" sz="1800" b="0" spc="50" baseline="0"/>
            </a:lvl1pPr>
            <a:lvl2pPr marL="566928" indent="-342900">
              <a:lnSpc>
                <a:spcPct val="100000"/>
              </a:lnSpc>
              <a:spcBef>
                <a:spcPts val="1000"/>
              </a:spcBef>
              <a:buFont typeface="+mj-lt"/>
              <a:buAutoNum type="alphaLcPeriod"/>
              <a:defRPr lang="zh-CN" sz="1800" spc="50" baseline="0"/>
            </a:lvl2pPr>
            <a:lvl3pPr marL="850392" indent="-342900">
              <a:lnSpc>
                <a:spcPct val="100000"/>
              </a:lnSpc>
              <a:spcBef>
                <a:spcPts val="1000"/>
              </a:spcBef>
              <a:buFont typeface="+mj-lt"/>
              <a:buAutoNum type="arabicParenR"/>
              <a:defRPr lang="zh-CN" sz="1800" spc="50" baseline="0"/>
            </a:lvl3pPr>
            <a:lvl4pPr marL="1042416" indent="-342900">
              <a:lnSpc>
                <a:spcPct val="100000"/>
              </a:lnSpc>
              <a:spcBef>
                <a:spcPts val="1000"/>
              </a:spcBef>
              <a:buFont typeface="+mj-lt"/>
              <a:buAutoNum type="alphaLcParenR"/>
              <a:defRPr lang="zh-CN" sz="1800" spc="50" baseline="0"/>
            </a:lvl4pPr>
            <a:lvl5pPr marL="1074420" indent="-400050">
              <a:lnSpc>
                <a:spcPct val="100000"/>
              </a:lnSpc>
              <a:spcBef>
                <a:spcPts val="1000"/>
              </a:spcBef>
              <a:buFont typeface="+mj-lt"/>
              <a:buAutoNum type="romanLcPeriod"/>
              <a:defRPr lang="zh-CN" sz="1800" spc="50" baseline="0"/>
            </a:lvl5pPr>
          </a:lstStyle>
          <a:p>
            <a:pPr lvl="0" rtl="0"/>
            <a:r>
              <a:rPr lang="zh-CN" dirty="0"/>
              <a:t>单击此处添加内容</a:t>
            </a:r>
          </a:p>
          <a:p>
            <a:pPr lvl="1" rtl="0"/>
            <a:r>
              <a:rPr lang="zh-CN" dirty="0"/>
              <a:t>第二级</a:t>
            </a:r>
          </a:p>
          <a:p>
            <a:pPr lvl="2" rtl="0"/>
            <a:r>
              <a:rPr lang="zh-CN" dirty="0"/>
              <a:t>第三级</a:t>
            </a:r>
          </a:p>
          <a:p>
            <a:pPr lvl="3" rtl="0"/>
            <a:r>
              <a:rPr lang="zh-CN" dirty="0"/>
              <a:t>第四级</a:t>
            </a:r>
          </a:p>
        </p:txBody>
      </p:sp>
      <p:sp>
        <p:nvSpPr>
          <p:cNvPr id="17" name="文本占位符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rtlCol="0" anchor="t">
            <a:normAutofit/>
          </a:bodyPr>
          <a:lstStyle>
            <a:lvl1pPr marL="0" indent="0">
              <a:buNone/>
              <a:defRPr lang="zh-CN" sz="1800" b="1" kern="1200" spc="50" baseline="0" dirty="0" smtClean="0">
                <a:solidFill>
                  <a:schemeClr val="tx1"/>
                </a:solidFill>
                <a:latin typeface="+mj-cs"/>
                <a:ea typeface="+mj-ea"/>
                <a:cs typeface="+mj-cs"/>
              </a:defRPr>
            </a:lvl1pPr>
            <a:lvl2pPr marL="457200" indent="0">
              <a:buNone/>
              <a:defRPr lang="zh-CN" sz="2000" b="1"/>
            </a:lvl2pPr>
            <a:lvl3pPr marL="914400" indent="0">
              <a:buNone/>
              <a:defRPr lang="zh-CN" sz="1800" b="1"/>
            </a:lvl3pPr>
            <a:lvl4pPr marL="1371600" indent="0">
              <a:buNone/>
              <a:defRPr lang="zh-CN" sz="1600" b="1"/>
            </a:lvl4pPr>
            <a:lvl5pPr marL="1828800" indent="0">
              <a:buNone/>
              <a:defRPr lang="zh-CN" sz="1600" b="1"/>
            </a:lvl5pPr>
            <a:lvl6pPr marL="2286000" indent="0">
              <a:buNone/>
              <a:defRPr lang="zh-CN" sz="1600" b="1"/>
            </a:lvl6pPr>
            <a:lvl7pPr marL="2743200" indent="0">
              <a:buNone/>
              <a:defRPr lang="zh-CN" sz="1600" b="1"/>
            </a:lvl7pPr>
            <a:lvl8pPr marL="3200400" indent="0">
              <a:buNone/>
              <a:defRPr lang="zh-CN" sz="1600" b="1"/>
            </a:lvl8pPr>
            <a:lvl9pPr marL="3657600" indent="0">
              <a:buNone/>
              <a:defRPr lang="zh-CN" sz="1600" b="1"/>
            </a:lvl9pPr>
          </a:lstStyle>
          <a:p>
            <a:pPr lvl="0" rtl="0"/>
            <a:r>
              <a:rPr lang="zh-CN" dirty="0"/>
              <a:t>单击此处添加文本</a:t>
            </a:r>
          </a:p>
        </p:txBody>
      </p:sp>
      <p:sp>
        <p:nvSpPr>
          <p:cNvPr id="3" name="内容占位符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rtlCol="0">
            <a:normAutofit/>
          </a:bodyPr>
          <a:lstStyle>
            <a:lvl1pPr marL="0" indent="0">
              <a:lnSpc>
                <a:spcPct val="100000"/>
              </a:lnSpc>
              <a:buFont typeface="Arial" panose="020B0604020202020204" pitchFamily="34" charset="0"/>
              <a:buNone/>
              <a:defRPr lang="zh-CN" sz="1800" b="0" spc="50" baseline="0"/>
            </a:lvl1pPr>
            <a:lvl2pPr marL="283464" indent="-285750">
              <a:lnSpc>
                <a:spcPct val="100000"/>
              </a:lnSpc>
              <a:spcBef>
                <a:spcPts val="1000"/>
              </a:spcBef>
              <a:buFont typeface="Arial" panose="020B0604020202020204" pitchFamily="34" charset="0"/>
              <a:buChar char="•"/>
              <a:defRPr lang="zh-CN" sz="1800" spc="50" baseline="0"/>
            </a:lvl2pPr>
            <a:lvl3pPr marL="566928" indent="-285750">
              <a:lnSpc>
                <a:spcPct val="100000"/>
              </a:lnSpc>
              <a:spcBef>
                <a:spcPts val="1000"/>
              </a:spcBef>
              <a:buFont typeface="Arial" panose="020B0604020202020204" pitchFamily="34" charset="0"/>
              <a:buChar char="•"/>
              <a:defRPr lang="zh-CN" sz="1800" spc="50" baseline="0"/>
            </a:lvl3pPr>
            <a:lvl4pPr marL="859536" indent="-285750">
              <a:lnSpc>
                <a:spcPct val="100000"/>
              </a:lnSpc>
              <a:spcBef>
                <a:spcPts val="1000"/>
              </a:spcBef>
              <a:buFont typeface="Arial" panose="020B0604020202020204" pitchFamily="34" charset="0"/>
              <a:buChar char="•"/>
              <a:defRPr lang="zh-CN" sz="1800" spc="50" baseline="0"/>
            </a:lvl4pPr>
            <a:lvl5pPr marL="1143000" indent="-285750">
              <a:lnSpc>
                <a:spcPct val="100000"/>
              </a:lnSpc>
              <a:spcBef>
                <a:spcPts val="1000"/>
              </a:spcBef>
              <a:buFont typeface="Arial" panose="020B0604020202020204" pitchFamily="34" charset="0"/>
              <a:buChar char="•"/>
              <a:defRPr lang="zh-CN" sz="1800" spc="50" baseline="0"/>
            </a:lvl5pPr>
          </a:lstStyle>
          <a:p>
            <a:pPr lvl="0" rtl="0"/>
            <a:r>
              <a:rPr lang="zh-CN" dirty="0"/>
              <a:t>单击此处添加内容</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19" name="页脚占位符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rtlCol="0"/>
          <a:lstStyle>
            <a:lvl1pPr algn="l">
              <a:defRPr lang="zh-CN" sz="900"/>
            </a:lvl1pPr>
          </a:lstStyle>
          <a:p>
            <a:pPr rtl="0"/>
            <a:r>
              <a:rPr lang="zh-CN"/>
              <a:t>演示文稿标题</a:t>
            </a:r>
          </a:p>
        </p:txBody>
      </p:sp>
      <p:sp>
        <p:nvSpPr>
          <p:cNvPr id="20" name="幻灯片编号占位符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rtlCol="0"/>
          <a:lstStyle>
            <a:lvl1pPr>
              <a:defRPr lang="zh-CN" sz="900"/>
            </a:lvl1pPr>
          </a:lstStyle>
          <a:p>
            <a:pPr rtl="0"/>
            <a:fld id="{A49DFD55-3C28-40EF-9E31-A92D2E4017FF}" type="slidenum">
              <a:rPr lang="zh-CN" smtClean="0"/>
              <a:pPr/>
              <a:t>‹#›</a:t>
            </a:fld>
            <a:endParaRPr lang="zh-CN"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摘要">
    <p:spTree>
      <p:nvGrpSpPr>
        <p:cNvPr id="1" name=""/>
        <p:cNvGrpSpPr/>
        <p:nvPr/>
      </p:nvGrpSpPr>
      <p:grpSpPr>
        <a:xfrm>
          <a:off x="0" y="0"/>
          <a:ext cx="0" cy="0"/>
          <a:chOff x="0" y="0"/>
          <a:chExt cx="0" cy="0"/>
        </a:xfrm>
      </p:grpSpPr>
      <p:cxnSp>
        <p:nvCxnSpPr>
          <p:cNvPr id="11" name="直接连接符​​(S)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rtlCol="0" anchor="b">
            <a:normAutofit/>
          </a:bodyPr>
          <a:lstStyle>
            <a:lvl1pPr>
              <a:defRPr lang="zh-CN" sz="2800" kern="1200" spc="150" baseline="0" dirty="0">
                <a:solidFill>
                  <a:schemeClr val="tx1"/>
                </a:solidFill>
                <a:latin typeface="+mj-cs"/>
                <a:ea typeface="+mj-ea"/>
                <a:cs typeface="+mj-cs"/>
              </a:defRPr>
            </a:lvl1pPr>
          </a:lstStyle>
          <a:p>
            <a:pPr rtl="0"/>
            <a:r>
              <a:rPr lang="zh-CN" dirty="0"/>
              <a:t>单击此处添加标题</a:t>
            </a:r>
          </a:p>
        </p:txBody>
      </p:sp>
      <p:sp>
        <p:nvSpPr>
          <p:cNvPr id="13" name="图片占位符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rtlCol="0">
            <a:normAutofit/>
          </a:bodyPr>
          <a:lstStyle>
            <a:lvl1pPr marL="0" indent="0" algn="l">
              <a:buNone/>
              <a:defRPr lang="zh-CN" sz="2000">
                <a:solidFill>
                  <a:schemeClr val="tx1"/>
                </a:solidFill>
              </a:defRPr>
            </a:lvl1pPr>
          </a:lstStyle>
          <a:p>
            <a:pPr rtl="0"/>
            <a:r>
              <a:rPr lang="zh-CN" altLang="en-US"/>
              <a:t>单击图标添加图片</a:t>
            </a:r>
            <a:endParaRPr lang="zh-CN" dirty="0"/>
          </a:p>
        </p:txBody>
      </p:sp>
      <p:sp>
        <p:nvSpPr>
          <p:cNvPr id="4" name="页脚占位符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rtlCol="0"/>
          <a:lstStyle>
            <a:lvl1pPr algn="l">
              <a:defRPr lang="zh-CN" sz="900"/>
            </a:lvl1pPr>
          </a:lstStyle>
          <a:p>
            <a:pPr rtl="0"/>
            <a:r>
              <a:rPr lang="zh-CN"/>
              <a:t>演示文稿标题</a:t>
            </a:r>
          </a:p>
        </p:txBody>
      </p:sp>
      <p:sp>
        <p:nvSpPr>
          <p:cNvPr id="5" name="幻灯片编号占位符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rtlCol="0"/>
          <a:lstStyle>
            <a:lvl1pPr>
              <a:defRPr lang="zh-CN" sz="900"/>
            </a:lvl1pPr>
          </a:lstStyle>
          <a:p>
            <a:pPr rtl="0"/>
            <a:fld id="{A49DFD55-3C28-40EF-9E31-A92D2E4017FF}" type="slidenum">
              <a:rPr lang="zh-CN" smtClean="0"/>
              <a:pPr/>
              <a:t>‹#›</a:t>
            </a:fld>
            <a:endParaRPr lang="zh-CN" dirty="0"/>
          </a:p>
        </p:txBody>
      </p:sp>
      <p:sp>
        <p:nvSpPr>
          <p:cNvPr id="8" name="内容占位符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rtlCol="0">
            <a:normAutofit/>
          </a:bodyPr>
          <a:lstStyle>
            <a:lvl1pPr marL="0" indent="0">
              <a:lnSpc>
                <a:spcPct val="100000"/>
              </a:lnSpc>
              <a:buFont typeface="Arial" panose="020B0604020202020204" pitchFamily="34" charset="0"/>
              <a:buNone/>
              <a:defRPr lang="zh-CN" sz="1800" b="0" spc="50" baseline="0"/>
            </a:lvl1pPr>
            <a:lvl2pPr marL="283464" indent="-285750">
              <a:lnSpc>
                <a:spcPct val="100000"/>
              </a:lnSpc>
              <a:spcBef>
                <a:spcPts val="1000"/>
              </a:spcBef>
              <a:buFont typeface="Arial" panose="020B0604020202020204" pitchFamily="34" charset="0"/>
              <a:buChar char="•"/>
              <a:defRPr lang="zh-CN" sz="1800" spc="50" baseline="0"/>
            </a:lvl2pPr>
            <a:lvl3pPr marL="566928" indent="-285750">
              <a:lnSpc>
                <a:spcPct val="100000"/>
              </a:lnSpc>
              <a:spcBef>
                <a:spcPts val="1000"/>
              </a:spcBef>
              <a:buFont typeface="Arial" panose="020B0604020202020204" pitchFamily="34" charset="0"/>
              <a:buChar char="•"/>
              <a:defRPr lang="zh-CN" sz="1800" spc="50" baseline="0"/>
            </a:lvl3pPr>
            <a:lvl4pPr marL="859536" indent="-285750">
              <a:lnSpc>
                <a:spcPct val="100000"/>
              </a:lnSpc>
              <a:spcBef>
                <a:spcPts val="1000"/>
              </a:spcBef>
              <a:buFont typeface="Arial" panose="020B0604020202020204" pitchFamily="34" charset="0"/>
              <a:buChar char="•"/>
              <a:defRPr lang="zh-CN" sz="1800" spc="50" baseline="0"/>
            </a:lvl4pPr>
            <a:lvl5pPr marL="1152144" indent="-285750">
              <a:lnSpc>
                <a:spcPct val="100000"/>
              </a:lnSpc>
              <a:spcBef>
                <a:spcPts val="1000"/>
              </a:spcBef>
              <a:buFont typeface="Arial" panose="020B0604020202020204" pitchFamily="34" charset="0"/>
              <a:buChar char="•"/>
              <a:defRPr lang="zh-CN" sz="1800" spc="50" baseline="0"/>
            </a:lvl5pPr>
          </a:lstStyle>
          <a:p>
            <a:pPr lvl="0" rtl="0"/>
            <a:r>
              <a:rPr lang="zh-CN" dirty="0"/>
              <a:t>单击此处添加内容</a:t>
            </a:r>
          </a:p>
          <a:p>
            <a:pPr lvl="1" rtl="0"/>
            <a:r>
              <a:rPr lang="zh-CN" dirty="0"/>
              <a:t>第二级</a:t>
            </a:r>
          </a:p>
          <a:p>
            <a:pPr lvl="2" rtl="0"/>
            <a:r>
              <a:rPr lang="zh-CN" dirty="0"/>
              <a:t>第三级</a:t>
            </a:r>
          </a:p>
          <a:p>
            <a:pPr lvl="3" rtl="0"/>
            <a:r>
              <a:rPr lang="zh-CN" dirty="0"/>
              <a:t>第四级</a:t>
            </a:r>
          </a:p>
          <a:p>
            <a:pPr lvl="4" rtl="0"/>
            <a:r>
              <a:rPr lang="zh-CN" dirty="0"/>
              <a:t>第五级</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zh-CN"/>
            </a:defPPr>
          </a:lstStyle>
          <a:p>
            <a:pPr rtl="0"/>
            <a:r>
              <a:rPr lang="zh-CN" dirty="0"/>
              <a:t>单击此处编辑母版标题样式</a:t>
            </a:r>
          </a:p>
        </p:txBody>
      </p:sp>
      <p:sp>
        <p:nvSpPr>
          <p:cNvPr id="3" name="文本占位符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zh-CN"/>
            </a:defPPr>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4" name="日期占位符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zh-CN" sz="1200">
                <a:solidFill>
                  <a:schemeClr val="tx1">
                    <a:tint val="75000"/>
                  </a:schemeClr>
                </a:solidFill>
              </a:defRPr>
            </a:lvl1pPr>
          </a:lstStyle>
          <a:p>
            <a:pPr rtl="0"/>
            <a:endParaRPr lang="zh-CN" dirty="0"/>
          </a:p>
        </p:txBody>
      </p:sp>
      <p:sp>
        <p:nvSpPr>
          <p:cNvPr id="5" name="页脚占位符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zh-CN" sz="1200">
                <a:solidFill>
                  <a:schemeClr val="tx1">
                    <a:tint val="75000"/>
                  </a:schemeClr>
                </a:solidFill>
              </a:defRPr>
            </a:lvl1pPr>
          </a:lstStyle>
          <a:p>
            <a:pPr rtl="0"/>
            <a:r>
              <a:rPr lang="zh-CN" dirty="0"/>
              <a:t>演示文稿标题</a:t>
            </a:r>
          </a:p>
        </p:txBody>
      </p:sp>
      <p:sp>
        <p:nvSpPr>
          <p:cNvPr id="6" name="幻灯片编号占位符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zh-CN" sz="1200">
                <a:solidFill>
                  <a:schemeClr val="tx1">
                    <a:tint val="75000"/>
                  </a:schemeClr>
                </a:solidFill>
              </a:defRPr>
            </a:lvl1pPr>
          </a:lstStyle>
          <a:p>
            <a:pPr rtl="0"/>
            <a:fld id="{A49DFD55-3C28-40EF-9E31-A92D2E4017FF}" type="slidenum">
              <a:rPr lang="zh-CN" smtClean="0"/>
              <a:t>‹#›</a:t>
            </a:fld>
            <a:endParaRPr lang="zh-CN"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lang="zh-CN" sz="4400" kern="1200" cap="all" baseline="0">
          <a:solidFill>
            <a:schemeClr val="tx1"/>
          </a:solidFill>
          <a:latin typeface="+mj-cs"/>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sz="2800" kern="1200">
          <a:solidFill>
            <a:schemeClr val="tx1"/>
          </a:solidFill>
          <a:latin typeface="+mn-cs"/>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zh-CN" sz="2400" kern="1200">
          <a:solidFill>
            <a:schemeClr val="tx1"/>
          </a:solidFill>
          <a:latin typeface="+mn-cs"/>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zh-CN" sz="2000" kern="1200">
          <a:solidFill>
            <a:schemeClr val="tx1"/>
          </a:solidFill>
          <a:latin typeface="+mn-cs"/>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cs"/>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cs"/>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cs"/>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cs"/>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cs"/>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sz="1800" kern="1200">
          <a:solidFill>
            <a:schemeClr val="tx1"/>
          </a:solidFill>
          <a:latin typeface="+mn-cs"/>
          <a:ea typeface="+mn-ea"/>
          <a:cs typeface="+mn-cs"/>
        </a:defRPr>
      </a:lvl9pPr>
    </p:bodyStyle>
    <p:otherStyle>
      <a:defPPr>
        <a:defRPr lang="zh-CN"/>
      </a:defPPr>
      <a:lvl1pPr marL="0" algn="l" defTabSz="914400" rtl="0" eaLnBrk="1" latinLnBrk="0" hangingPunct="1">
        <a:defRPr lang="zh-CN" sz="1800" kern="1200">
          <a:solidFill>
            <a:schemeClr val="tx1"/>
          </a:solidFill>
          <a:latin typeface="+mn-cs"/>
          <a:ea typeface="+mn-ea"/>
          <a:cs typeface="+mn-cs"/>
        </a:defRPr>
      </a:lvl1pPr>
      <a:lvl2pPr marL="457200" algn="l" defTabSz="914400" rtl="0" eaLnBrk="1" latinLnBrk="0" hangingPunct="1">
        <a:defRPr lang="zh-CN" sz="1800" kern="1200">
          <a:solidFill>
            <a:schemeClr val="tx1"/>
          </a:solidFill>
          <a:latin typeface="+mn-cs"/>
          <a:ea typeface="+mn-ea"/>
          <a:cs typeface="+mn-cs"/>
        </a:defRPr>
      </a:lvl2pPr>
      <a:lvl3pPr marL="914400" algn="l" defTabSz="914400" rtl="0" eaLnBrk="1" latinLnBrk="0" hangingPunct="1">
        <a:defRPr lang="zh-CN" sz="1800" kern="1200">
          <a:solidFill>
            <a:schemeClr val="tx1"/>
          </a:solidFill>
          <a:latin typeface="+mn-cs"/>
          <a:ea typeface="+mn-ea"/>
          <a:cs typeface="+mn-cs"/>
        </a:defRPr>
      </a:lvl3pPr>
      <a:lvl4pPr marL="1371600" algn="l" defTabSz="914400" rtl="0" eaLnBrk="1" latinLnBrk="0" hangingPunct="1">
        <a:defRPr lang="zh-CN" sz="1800" kern="1200">
          <a:solidFill>
            <a:schemeClr val="tx1"/>
          </a:solidFill>
          <a:latin typeface="+mn-cs"/>
          <a:ea typeface="+mn-ea"/>
          <a:cs typeface="+mn-cs"/>
        </a:defRPr>
      </a:lvl4pPr>
      <a:lvl5pPr marL="1828800" algn="l" defTabSz="914400" rtl="0" eaLnBrk="1" latinLnBrk="0" hangingPunct="1">
        <a:defRPr lang="zh-CN" sz="1800" kern="1200">
          <a:solidFill>
            <a:schemeClr val="tx1"/>
          </a:solidFill>
          <a:latin typeface="+mn-cs"/>
          <a:ea typeface="+mn-ea"/>
          <a:cs typeface="+mn-cs"/>
        </a:defRPr>
      </a:lvl5pPr>
      <a:lvl6pPr marL="2286000" algn="l" defTabSz="914400" rtl="0" eaLnBrk="1" latinLnBrk="0" hangingPunct="1">
        <a:defRPr lang="zh-CN" sz="1800" kern="1200">
          <a:solidFill>
            <a:schemeClr val="tx1"/>
          </a:solidFill>
          <a:latin typeface="+mn-cs"/>
          <a:ea typeface="+mn-ea"/>
          <a:cs typeface="+mn-cs"/>
        </a:defRPr>
      </a:lvl6pPr>
      <a:lvl7pPr marL="2743200" algn="l" defTabSz="914400" rtl="0" eaLnBrk="1" latinLnBrk="0" hangingPunct="1">
        <a:defRPr lang="zh-CN" sz="1800" kern="1200">
          <a:solidFill>
            <a:schemeClr val="tx1"/>
          </a:solidFill>
          <a:latin typeface="+mn-cs"/>
          <a:ea typeface="+mn-ea"/>
          <a:cs typeface="+mn-cs"/>
        </a:defRPr>
      </a:lvl7pPr>
      <a:lvl8pPr marL="3200400" algn="l" defTabSz="914400" rtl="0" eaLnBrk="1" latinLnBrk="0" hangingPunct="1">
        <a:defRPr lang="zh-CN" sz="1800" kern="1200">
          <a:solidFill>
            <a:schemeClr val="tx1"/>
          </a:solidFill>
          <a:latin typeface="+mn-cs"/>
          <a:ea typeface="+mn-ea"/>
          <a:cs typeface="+mn-cs"/>
        </a:defRPr>
      </a:lvl8pPr>
      <a:lvl9pPr marL="3657600" algn="l" defTabSz="914400" rtl="0" eaLnBrk="1" latinLnBrk="0" hangingPunct="1">
        <a:defRPr lang="zh-CN" sz="1800" kern="1200">
          <a:solidFill>
            <a:schemeClr val="tx1"/>
          </a:solidFill>
          <a:latin typeface="+mn-cs"/>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hyperlink" Target="https://www.luogu.com.cn/problem/P6175"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luogu.com.cn/problem/P6190"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13.gif"/><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46.png"/><Relationship Id="rId1" Type="http://schemas.openxmlformats.org/officeDocument/2006/relationships/slideLayout" Target="../slideLayouts/slideLayout8.xml"/><Relationship Id="rId6" Type="http://schemas.openxmlformats.org/officeDocument/2006/relationships/image" Target="../media/image48.png"/><Relationship Id="rId5" Type="http://schemas.openxmlformats.org/officeDocument/2006/relationships/customXml" Target="../ink/ink2.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9.png"/><Relationship Id="rId1" Type="http://schemas.openxmlformats.org/officeDocument/2006/relationships/slideLayout" Target="../slideLayouts/slideLayout8.xml"/><Relationship Id="rId6" Type="http://schemas.openxmlformats.org/officeDocument/2006/relationships/image" Target="../media/image48.png"/><Relationship Id="rId5" Type="http://schemas.openxmlformats.org/officeDocument/2006/relationships/customXml" Target="../ink/ink4.xml"/><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50.png"/><Relationship Id="rId1" Type="http://schemas.openxmlformats.org/officeDocument/2006/relationships/slideLayout" Target="../slideLayouts/slideLayout8.xml"/><Relationship Id="rId6" Type="http://schemas.openxmlformats.org/officeDocument/2006/relationships/image" Target="../media/image48.png"/><Relationship Id="rId5" Type="http://schemas.openxmlformats.org/officeDocument/2006/relationships/customXml" Target="../ink/ink6.xml"/><Relationship Id="rId4" Type="http://schemas.openxmlformats.org/officeDocument/2006/relationships/image" Target="../media/image47.png"/></Relationships>
</file>

<file path=ppt/slides/_rels/slide3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hyperlink" Target="https://www.luogu.com.cn/problem/CF1120D" TargetMode="External"/><Relationship Id="rId1" Type="http://schemas.openxmlformats.org/officeDocument/2006/relationships/slideLayout" Target="../slideLayouts/slideLayout5.xml"/><Relationship Id="rId6" Type="http://schemas.openxmlformats.org/officeDocument/2006/relationships/image" Target="../media/image52.png"/><Relationship Id="rId5" Type="http://schemas.openxmlformats.org/officeDocument/2006/relationships/customXml" Target="../ink/ink8.xml"/><Relationship Id="rId4" Type="http://schemas.openxmlformats.org/officeDocument/2006/relationships/image" Target="../media/image51.png"/><Relationship Id="rId9" Type="http://schemas.openxmlformats.org/officeDocument/2006/relationships/image" Target="../media/image54.png"/></Relationships>
</file>

<file path=ppt/slides/_rels/slide32.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55.PNG"/><Relationship Id="rId7" Type="http://schemas.openxmlformats.org/officeDocument/2006/relationships/image" Target="../media/image57.png"/><Relationship Id="rId2" Type="http://schemas.openxmlformats.org/officeDocument/2006/relationships/hyperlink" Target="https://www.luogu.com.cn/problem/CF1120D" TargetMode="External"/><Relationship Id="rId1" Type="http://schemas.openxmlformats.org/officeDocument/2006/relationships/slideLayout" Target="../slideLayouts/slideLayout5.xml"/><Relationship Id="rId6" Type="http://schemas.openxmlformats.org/officeDocument/2006/relationships/customXml" Target="../ink/ink11.xml"/><Relationship Id="rId5" Type="http://schemas.openxmlformats.org/officeDocument/2006/relationships/image" Target="../media/image56.png"/><Relationship Id="rId4" Type="http://schemas.openxmlformats.org/officeDocument/2006/relationships/customXml" Target="../ink/ink10.xml"/><Relationship Id="rId9" Type="http://schemas.openxmlformats.org/officeDocument/2006/relationships/image" Target="../media/image53.png"/></Relationships>
</file>

<file path=ppt/slides/_rels/slide33.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6.png"/><Relationship Id="rId7" Type="http://schemas.openxmlformats.org/officeDocument/2006/relationships/image" Target="../media/image53.png"/><Relationship Id="rId2" Type="http://schemas.openxmlformats.org/officeDocument/2006/relationships/customXml" Target="../ink/ink13.xml"/><Relationship Id="rId1" Type="http://schemas.openxmlformats.org/officeDocument/2006/relationships/slideLayout" Target="../slideLayouts/slideLayout5.xml"/><Relationship Id="rId6" Type="http://schemas.openxmlformats.org/officeDocument/2006/relationships/customXml" Target="../ink/ink15.xml"/><Relationship Id="rId5" Type="http://schemas.openxmlformats.org/officeDocument/2006/relationships/image" Target="../media/image57.png"/><Relationship Id="rId10" Type="http://schemas.openxmlformats.org/officeDocument/2006/relationships/image" Target="../media/image59.png"/><Relationship Id="rId4" Type="http://schemas.openxmlformats.org/officeDocument/2006/relationships/customXml" Target="../ink/ink14.xml"/><Relationship Id="rId9" Type="http://schemas.openxmlformats.org/officeDocument/2006/relationships/image" Target="../media/image58.PNG"/></Relationships>
</file>

<file path=ppt/slides/_rels/slide34.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61.PNG"/><Relationship Id="rId2" Type="http://schemas.openxmlformats.org/officeDocument/2006/relationships/customXml" Target="../ink/ink16.xml"/><Relationship Id="rId1" Type="http://schemas.openxmlformats.org/officeDocument/2006/relationships/slideLayout" Target="../slideLayouts/slideLayout8.xml"/><Relationship Id="rId6" Type="http://schemas.openxmlformats.org/officeDocument/2006/relationships/image" Target="../media/image60.png"/><Relationship Id="rId5" Type="http://schemas.openxmlformats.org/officeDocument/2006/relationships/image" Target="../media/image48.png"/><Relationship Id="rId4" Type="http://schemas.openxmlformats.org/officeDocument/2006/relationships/customXml" Target="../ink/ink17.xml"/></Relationships>
</file>

<file path=ppt/slides/_rels/slide3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customXml" Target="../ink/ink18.xml"/><Relationship Id="rId7" Type="http://schemas.openxmlformats.org/officeDocument/2006/relationships/customXml" Target="../ink/ink20.xml"/><Relationship Id="rId2" Type="http://schemas.openxmlformats.org/officeDocument/2006/relationships/image" Target="../media/image62.PNG"/><Relationship Id="rId1" Type="http://schemas.openxmlformats.org/officeDocument/2006/relationships/slideLayout" Target="../slideLayouts/slideLayout5.xml"/><Relationship Id="rId6" Type="http://schemas.openxmlformats.org/officeDocument/2006/relationships/image" Target="../media/image57.png"/><Relationship Id="rId5" Type="http://schemas.openxmlformats.org/officeDocument/2006/relationships/customXml" Target="../ink/ink19.xml"/><Relationship Id="rId4" Type="http://schemas.openxmlformats.org/officeDocument/2006/relationships/image" Target="../media/image56.png"/><Relationship Id="rId9" Type="http://schemas.openxmlformats.org/officeDocument/2006/relationships/image" Target="../media/image63.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customXml" Target="../ink/ink21.xml"/><Relationship Id="rId1" Type="http://schemas.openxmlformats.org/officeDocument/2006/relationships/slideLayout" Target="../slideLayouts/slideLayout8.xml"/><Relationship Id="rId5" Type="http://schemas.openxmlformats.org/officeDocument/2006/relationships/image" Target="../media/image48.png"/><Relationship Id="rId4" Type="http://schemas.openxmlformats.org/officeDocument/2006/relationships/customXml" Target="../ink/ink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64.png"/></Relationships>
</file>

<file path=ppt/slides/_rels/slide39.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69.png"/><Relationship Id="rId4" Type="http://schemas.openxmlformats.org/officeDocument/2006/relationships/image" Target="../media/image66.png"/></Relationships>
</file>

<file path=ppt/slides/_rels/slide4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72.png"/></Relationships>
</file>

<file path=ppt/slides/_rels/slide47.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66.png"/></Relationships>
</file>

<file path=ppt/slides/_rels/slide4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3.gif"/></Relationships>
</file>

<file path=ppt/slides/_rels/slide5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0.xml"/><Relationship Id="rId1" Type="http://schemas.openxmlformats.org/officeDocument/2006/relationships/slideLayout" Target="../slideLayouts/slideLayout12.xml"/><Relationship Id="rId5" Type="http://schemas.openxmlformats.org/officeDocument/2006/relationships/image" Target="../media/image77.PNG"/><Relationship Id="rId4" Type="http://schemas.openxmlformats.org/officeDocument/2006/relationships/image" Target="../media/image7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80.png"/><Relationship Id="rId7" Type="http://schemas.openxmlformats.org/officeDocument/2006/relationships/image" Target="../media/image82.png"/><Relationship Id="rId2" Type="http://schemas.openxmlformats.org/officeDocument/2006/relationships/customXml" Target="../ink/ink27.xml"/><Relationship Id="rId1" Type="http://schemas.openxmlformats.org/officeDocument/2006/relationships/slideLayout" Target="../slideLayouts/slideLayout5.xml"/><Relationship Id="rId6" Type="http://schemas.openxmlformats.org/officeDocument/2006/relationships/customXml" Target="../ink/ink29.xml"/><Relationship Id="rId5" Type="http://schemas.openxmlformats.org/officeDocument/2006/relationships/image" Target="../media/image81.png"/><Relationship Id="rId4" Type="http://schemas.openxmlformats.org/officeDocument/2006/relationships/customXml" Target="../ink/ink28.xml"/><Relationship Id="rId9" Type="http://schemas.openxmlformats.org/officeDocument/2006/relationships/image" Target="../media/image84.png"/></Relationships>
</file>

<file path=ppt/slides/_rels/slide5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86.png"/></Relationships>
</file>

<file path=ppt/slides/_rels/slide58.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80.png"/><Relationship Id="rId7" Type="http://schemas.openxmlformats.org/officeDocument/2006/relationships/image" Target="../media/image82.png"/><Relationship Id="rId2" Type="http://schemas.openxmlformats.org/officeDocument/2006/relationships/customXml" Target="../ink/ink30.xml"/><Relationship Id="rId1" Type="http://schemas.openxmlformats.org/officeDocument/2006/relationships/slideLayout" Target="../slideLayouts/slideLayout5.xml"/><Relationship Id="rId6" Type="http://schemas.openxmlformats.org/officeDocument/2006/relationships/customXml" Target="../ink/ink32.xml"/><Relationship Id="rId5" Type="http://schemas.openxmlformats.org/officeDocument/2006/relationships/image" Target="../media/image81.png"/><Relationship Id="rId4" Type="http://schemas.openxmlformats.org/officeDocument/2006/relationships/customXml" Target="../ink/ink31.xml"/><Relationship Id="rId9" Type="http://schemas.openxmlformats.org/officeDocument/2006/relationships/image" Target="../media/image88.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3.gif"/></Relationships>
</file>

<file path=ppt/slides/_rels/slide6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80.png"/><Relationship Id="rId7" Type="http://schemas.openxmlformats.org/officeDocument/2006/relationships/image" Target="../media/image82.png"/><Relationship Id="rId2" Type="http://schemas.openxmlformats.org/officeDocument/2006/relationships/customXml" Target="../ink/ink33.xml"/><Relationship Id="rId1" Type="http://schemas.openxmlformats.org/officeDocument/2006/relationships/slideLayout" Target="../slideLayouts/slideLayout5.xml"/><Relationship Id="rId6" Type="http://schemas.openxmlformats.org/officeDocument/2006/relationships/customXml" Target="../ink/ink35.xml"/><Relationship Id="rId5" Type="http://schemas.openxmlformats.org/officeDocument/2006/relationships/image" Target="../media/image81.png"/><Relationship Id="rId10" Type="http://schemas.openxmlformats.org/officeDocument/2006/relationships/image" Target="../media/image91.PNG"/><Relationship Id="rId4" Type="http://schemas.openxmlformats.org/officeDocument/2006/relationships/customXml" Target="../ink/ink34.xml"/><Relationship Id="rId9" Type="http://schemas.openxmlformats.org/officeDocument/2006/relationships/image" Target="../media/image9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3.gif"/></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hyperlink" Target="https://www.luogu.com.cn/problem/B3643" TargetMode="External"/><Relationship Id="rId5" Type="http://schemas.openxmlformats.org/officeDocument/2006/relationships/image" Target="../media/image19.png"/><Relationship Id="rId4" Type="http://schemas.openxmlformats.org/officeDocument/2006/relationships/image" Target="../media/image13.gi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rtlCol="0" anchor="ctr"/>
          <a:lstStyle>
            <a:defPPr>
              <a:defRPr lang="zh-CN"/>
            </a:defPPr>
          </a:lstStyle>
          <a:p>
            <a:pPr rtl="0"/>
            <a:r>
              <a:rPr lang="zh-CN" altLang="en-US" dirty="0"/>
              <a:t>图论</a:t>
            </a:r>
            <a:br>
              <a:rPr lang="en-US" altLang="zh-CN" dirty="0"/>
            </a:br>
            <a:br>
              <a:rPr lang="en-US" altLang="zh-CN" dirty="0"/>
            </a:br>
            <a:r>
              <a:rPr lang="en-US" altLang="zh-CN" sz="1600" dirty="0">
                <a:latin typeface="+mn-lt"/>
              </a:rPr>
              <a:t>by </a:t>
            </a:r>
            <a:r>
              <a:rPr lang="en-US" altLang="zh-CN" sz="1600" dirty="0" err="1">
                <a:latin typeface="+mn-lt"/>
              </a:rPr>
              <a:t>lovely_REx</a:t>
            </a:r>
            <a:endParaRPr lang="zh-CN" dirty="0"/>
          </a:p>
        </p:txBody>
      </p:sp>
    </p:spTree>
    <p:extLst>
      <p:ext uri="{BB962C8B-B14F-4D97-AF65-F5344CB8AC3E}">
        <p14:creationId xmlns:p14="http://schemas.microsoft.com/office/powerpoint/2010/main" val="258605881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3457971"/>
          </a:xfrm>
        </p:spPr>
        <p:txBody>
          <a:bodyPr rtlCol="0"/>
          <a:lstStyle>
            <a:defPPr>
              <a:defRPr lang="zh-CN"/>
            </a:defPPr>
          </a:lstStyle>
          <a:p>
            <a:pPr rtl="0"/>
            <a:r>
              <a:rPr lang="zh-CN" altLang="en-US" dirty="0"/>
              <a:t>最短路</a:t>
            </a:r>
            <a:endParaRPr lang="zh-CN" dirty="0"/>
          </a:p>
        </p:txBody>
      </p:sp>
    </p:spTree>
    <p:extLst>
      <p:ext uri="{BB962C8B-B14F-4D97-AF65-F5344CB8AC3E}">
        <p14:creationId xmlns:p14="http://schemas.microsoft.com/office/powerpoint/2010/main" val="334696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D5232F9-FD00-464A-9F17-619C91AEF8F3}"/>
              </a:ext>
            </a:extLst>
          </p:cNvPr>
          <p:cNvSpPr>
            <a:spLocks noGrp="1"/>
          </p:cNvSpPr>
          <p:nvPr>
            <p:ph sz="half" idx="2"/>
          </p:nvPr>
        </p:nvSpPr>
        <p:spPr>
          <a:xfrm>
            <a:off x="1322388" y="893618"/>
            <a:ext cx="7636786" cy="5276511"/>
          </a:xfrm>
        </p:spPr>
        <p:txBody>
          <a:bodyPr rtlCol="0">
            <a:normAutofit/>
          </a:bodyPr>
          <a:lstStyle>
            <a:defPPr>
              <a:defRPr lang="zh-CN"/>
            </a:defPPr>
          </a:lstStyle>
          <a:p>
            <a:pPr rtl="0"/>
            <a:r>
              <a:rPr lang="zh-CN" altLang="en-US" dirty="0"/>
              <a:t> </a:t>
            </a:r>
            <a:endParaRPr lang="zh-CN" dirty="0"/>
          </a:p>
        </p:txBody>
      </p:sp>
      <p:sp>
        <p:nvSpPr>
          <p:cNvPr id="14" name="幻灯片编号占位符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11</a:t>
            </a:fld>
            <a:endParaRPr lang="zh-CN" dirty="0"/>
          </a:p>
        </p:txBody>
      </p:sp>
      <p:sp>
        <p:nvSpPr>
          <p:cNvPr id="2" name="文本框 1">
            <a:extLst>
              <a:ext uri="{FF2B5EF4-FFF2-40B4-BE49-F238E27FC236}">
                <a16:creationId xmlns:a16="http://schemas.microsoft.com/office/drawing/2014/main" id="{97D7CC77-38C6-70C5-C21D-3B0B396A375F}"/>
              </a:ext>
            </a:extLst>
          </p:cNvPr>
          <p:cNvSpPr txBox="1"/>
          <p:nvPr/>
        </p:nvSpPr>
        <p:spPr>
          <a:xfrm>
            <a:off x="1322388" y="1203158"/>
            <a:ext cx="7636786" cy="2862322"/>
          </a:xfrm>
          <a:prstGeom prst="rect">
            <a:avLst/>
          </a:prstGeom>
          <a:noFill/>
        </p:spPr>
        <p:txBody>
          <a:bodyPr wrap="square" rtlCol="0">
            <a:spAutoFit/>
          </a:bodyPr>
          <a:lstStyle/>
          <a:p>
            <a:r>
              <a:rPr lang="zh-CN" altLang="en-US" dirty="0"/>
              <a:t>常见算法</a:t>
            </a:r>
            <a:endParaRPr lang="en-US" altLang="zh-CN" dirty="0"/>
          </a:p>
          <a:p>
            <a:endParaRPr lang="en-US" altLang="zh-CN" dirty="0"/>
          </a:p>
          <a:p>
            <a:pPr marL="342900" indent="-342900">
              <a:buAutoNum type="arabicPeriod"/>
            </a:pPr>
            <a:r>
              <a:rPr lang="en-US" altLang="zh-CN" dirty="0"/>
              <a:t>Floyd</a:t>
            </a:r>
          </a:p>
          <a:p>
            <a:pPr marL="342900" indent="-342900">
              <a:buAutoNum type="arabicPeriod"/>
            </a:pPr>
            <a:endParaRPr lang="en-US" altLang="zh-CN" dirty="0"/>
          </a:p>
          <a:p>
            <a:pPr marL="342900" indent="-342900">
              <a:buAutoNum type="arabicPeriod" startAt="2"/>
            </a:pPr>
            <a:r>
              <a:rPr lang="en-US" altLang="zh-CN" dirty="0"/>
              <a:t>Bellman-Ford</a:t>
            </a:r>
          </a:p>
          <a:p>
            <a:pPr marL="342900" indent="-342900">
              <a:buAutoNum type="arabicPeriod" startAt="2"/>
            </a:pPr>
            <a:endParaRPr lang="en-US" altLang="zh-CN" dirty="0"/>
          </a:p>
          <a:p>
            <a:r>
              <a:rPr lang="en-US" altLang="zh-CN" dirty="0"/>
              <a:t>3.  SPFA</a:t>
            </a:r>
          </a:p>
          <a:p>
            <a:pPr marL="342900" indent="-342900">
              <a:buAutoNum type="arabicPeriod"/>
            </a:pPr>
            <a:endParaRPr lang="en-US" altLang="zh-CN" dirty="0"/>
          </a:p>
          <a:p>
            <a:pPr marL="342900" indent="-342900">
              <a:buAutoNum type="arabicPeriod" startAt="2"/>
            </a:pPr>
            <a:r>
              <a:rPr lang="en-US" altLang="zh-CN" dirty="0"/>
              <a:t>Dijkstra</a:t>
            </a:r>
          </a:p>
          <a:p>
            <a:pPr marL="342900" indent="-342900">
              <a:buAutoNum type="arabicPeriod" startAt="2"/>
            </a:pPr>
            <a:endParaRPr lang="en-US" altLang="zh-CN" dirty="0"/>
          </a:p>
        </p:txBody>
      </p:sp>
    </p:spTree>
    <p:extLst>
      <p:ext uri="{BB962C8B-B14F-4D97-AF65-F5344CB8AC3E}">
        <p14:creationId xmlns:p14="http://schemas.microsoft.com/office/powerpoint/2010/main" val="101190796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par>
                          <p:cTn id="13" fill="hold">
                            <p:stCondLst>
                              <p:cond delay="0"/>
                            </p:stCondLst>
                            <p:childTnLst>
                              <p:par>
                                <p:cTn id="14" presetID="10" presetClass="entr" presetSubtype="0" fill="hold"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rtlCol="0"/>
          <a:lstStyle>
            <a:defPPr>
              <a:defRPr lang="zh-CN"/>
            </a:defPPr>
          </a:lstStyle>
          <a:p>
            <a:pPr rtl="0"/>
            <a:fld id="{A49DFD55-3C28-40EF-9E31-A92D2E4017FF}" type="slidenum">
              <a:rPr lang="en-US" altLang="zh-CN" smtClean="0"/>
              <a:pPr rtl="0"/>
              <a:t>12</a:t>
            </a:fld>
            <a:endParaRPr lang="zh-CN" dirty="0"/>
          </a:p>
        </p:txBody>
      </p:sp>
      <p:sp>
        <p:nvSpPr>
          <p:cNvPr id="2" name="文本框 1">
            <a:extLst>
              <a:ext uri="{FF2B5EF4-FFF2-40B4-BE49-F238E27FC236}">
                <a16:creationId xmlns:a16="http://schemas.microsoft.com/office/drawing/2014/main" id="{AB94D27D-B8EF-0858-8897-7B755515941C}"/>
              </a:ext>
            </a:extLst>
          </p:cNvPr>
          <p:cNvSpPr txBox="1"/>
          <p:nvPr/>
        </p:nvSpPr>
        <p:spPr>
          <a:xfrm>
            <a:off x="414090" y="480668"/>
            <a:ext cx="10828421" cy="369332"/>
          </a:xfrm>
          <a:prstGeom prst="rect">
            <a:avLst/>
          </a:prstGeom>
          <a:noFill/>
        </p:spPr>
        <p:txBody>
          <a:bodyPr wrap="square" rtlCol="0">
            <a:spAutoFit/>
          </a:bodyPr>
          <a:lstStyle/>
          <a:p>
            <a:r>
              <a:rPr lang="en-US" altLang="zh-CN" dirty="0"/>
              <a:t>Floyd </a:t>
            </a:r>
            <a:r>
              <a:rPr lang="zh-CN" altLang="en-US" dirty="0"/>
              <a:t>本质上就是 </a:t>
            </a:r>
            <a:r>
              <a:rPr lang="en-US" altLang="zh-CN" dirty="0" err="1"/>
              <a:t>dp</a:t>
            </a:r>
            <a:r>
              <a:rPr lang="zh-CN" altLang="en-US" dirty="0"/>
              <a:t>，用来求任意</a:t>
            </a:r>
            <a:r>
              <a:rPr lang="zh-CN" altLang="en-US" b="0" i="0" dirty="0">
                <a:effectLst/>
                <a:latin typeface="Fira Sans" panose="020F0502020204030204" pitchFamily="34" charset="0"/>
              </a:rPr>
              <a:t>两个结点之间的最短路。</a:t>
            </a:r>
            <a:endParaRPr lang="en-US" altLang="zh-CN"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C5B712C-2FAD-9448-4C79-CBA08951ECD9}"/>
                  </a:ext>
                </a:extLst>
              </p:cNvPr>
              <p:cNvSpPr txBox="1"/>
              <p:nvPr/>
            </p:nvSpPr>
            <p:spPr>
              <a:xfrm>
                <a:off x="414090" y="1174282"/>
                <a:ext cx="10453036" cy="391261"/>
              </a:xfrm>
              <a:prstGeom prst="rect">
                <a:avLst/>
              </a:prstGeom>
              <a:noFill/>
            </p:spPr>
            <p:txBody>
              <a:bodyPr wrap="square" rtlCol="0">
                <a:spAutoFit/>
              </a:bodyPr>
              <a:lstStyle/>
              <a:p>
                <a:r>
                  <a:rPr lang="zh-CN" altLang="en-US" dirty="0"/>
                  <a:t>定义一个数组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Sub>
                  </m:oMath>
                </a14:m>
                <a:r>
                  <a:rPr lang="en-US" altLang="zh-CN" b="0" dirty="0"/>
                  <a:t> </a:t>
                </a:r>
                <a:r>
                  <a:rPr lang="zh-CN" altLang="en-US" b="0" dirty="0"/>
                  <a:t>表示只经过</a:t>
                </a:r>
                <a:r>
                  <a:rPr lang="zh-CN" altLang="en-US" dirty="0"/>
                  <a:t>结</a:t>
                </a:r>
                <a:r>
                  <a:rPr lang="zh-CN" altLang="en-US" b="0" dirty="0"/>
                  <a:t>点 </a:t>
                </a:r>
                <a14:m>
                  <m:oMath xmlns:m="http://schemas.openxmlformats.org/officeDocument/2006/math">
                    <m:r>
                      <a:rPr lang="en-US" altLang="zh-CN" i="1" dirty="0" smtClean="0">
                        <a:latin typeface="Cambria Math" panose="02040503050406030204" pitchFamily="18" charset="0"/>
                      </a:rPr>
                      <m:t>1</m:t>
                    </m:r>
                  </m:oMath>
                </a14:m>
                <a:r>
                  <a:rPr lang="en-US" altLang="zh-CN" b="0" dirty="0"/>
                  <a:t> </a:t>
                </a:r>
                <a:r>
                  <a:rPr lang="zh-CN" altLang="en-US" b="0" dirty="0"/>
                  <a:t>到 </a:t>
                </a:r>
                <a14:m>
                  <m:oMath xmlns:m="http://schemas.openxmlformats.org/officeDocument/2006/math">
                    <m:r>
                      <a:rPr lang="en-US" altLang="zh-CN" b="0" i="1" dirty="0" smtClean="0">
                        <a:latin typeface="Cambria Math" panose="02040503050406030204" pitchFamily="18" charset="0"/>
                      </a:rPr>
                      <m:t>𝑘</m:t>
                    </m:r>
                  </m:oMath>
                </a14:m>
                <a:r>
                  <a:rPr lang="en-US" altLang="zh-CN" b="0" dirty="0"/>
                  <a:t> </a:t>
                </a:r>
                <a:r>
                  <a:rPr lang="zh-CN" altLang="en-US" b="0" dirty="0"/>
                  <a:t>（ </a:t>
                </a:r>
                <a14:m>
                  <m:oMath xmlns:m="http://schemas.openxmlformats.org/officeDocument/2006/math">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 , </m:t>
                    </m:r>
                    <m:r>
                      <a:rPr lang="en-US" altLang="zh-CN" b="0" i="1" dirty="0" smtClean="0">
                        <a:latin typeface="Cambria Math" panose="02040503050406030204" pitchFamily="18" charset="0"/>
                      </a:rPr>
                      <m:t>𝑦</m:t>
                    </m:r>
                  </m:oMath>
                </a14:m>
                <a:r>
                  <a:rPr lang="en-US" altLang="zh-CN" b="0" dirty="0"/>
                  <a:t> </a:t>
                </a:r>
                <a:r>
                  <a:rPr lang="zh-CN" altLang="en-US" b="0" dirty="0"/>
                  <a:t>不包含在经过结点 ）</a:t>
                </a:r>
                <a:r>
                  <a:rPr lang="en-US" altLang="zh-CN" b="0" dirty="0"/>
                  <a:t>, </a:t>
                </a:r>
                <a:r>
                  <a:rPr lang="zh-CN" altLang="en-US" dirty="0"/>
                  <a:t>结点 </a:t>
                </a:r>
                <a14:m>
                  <m:oMath xmlns:m="http://schemas.openxmlformats.org/officeDocument/2006/math">
                    <m:r>
                      <a:rPr lang="en-US" altLang="zh-CN" i="1" dirty="0" smtClean="0">
                        <a:latin typeface="Cambria Math" panose="02040503050406030204" pitchFamily="18" charset="0"/>
                      </a:rPr>
                      <m:t>𝑥</m:t>
                    </m:r>
                  </m:oMath>
                </a14:m>
                <a:r>
                  <a:rPr lang="en-US" altLang="zh-CN" dirty="0"/>
                  <a:t> </a:t>
                </a:r>
                <a:r>
                  <a:rPr lang="zh-CN" altLang="en-US" dirty="0"/>
                  <a:t>到 </a:t>
                </a:r>
                <a14:m>
                  <m:oMath xmlns:m="http://schemas.openxmlformats.org/officeDocument/2006/math">
                    <m:r>
                      <a:rPr lang="en-US" altLang="zh-CN" i="1" dirty="0" smtClean="0">
                        <a:latin typeface="Cambria Math" panose="02040503050406030204" pitchFamily="18" charset="0"/>
                      </a:rPr>
                      <m:t>𝑦</m:t>
                    </m:r>
                  </m:oMath>
                </a14:m>
                <a:r>
                  <a:rPr lang="en-US" altLang="zh-CN" dirty="0"/>
                  <a:t> </a:t>
                </a:r>
                <a:r>
                  <a:rPr lang="zh-CN" altLang="en-US" dirty="0"/>
                  <a:t>的最短路长度。</a:t>
                </a:r>
                <a:endParaRPr lang="en-US" altLang="zh-CN" b="0" dirty="0"/>
              </a:p>
            </p:txBody>
          </p:sp>
        </mc:Choice>
        <mc:Fallback xmlns="">
          <p:sp>
            <p:nvSpPr>
              <p:cNvPr id="3" name="文本框 2">
                <a:extLst>
                  <a:ext uri="{FF2B5EF4-FFF2-40B4-BE49-F238E27FC236}">
                    <a16:creationId xmlns:a16="http://schemas.microsoft.com/office/drawing/2014/main" id="{3C5B712C-2FAD-9448-4C79-CBA08951ECD9}"/>
                  </a:ext>
                </a:extLst>
              </p:cNvPr>
              <p:cNvSpPr txBox="1">
                <a:spLocks noRot="1" noChangeAspect="1" noMove="1" noResize="1" noEditPoints="1" noAdjustHandles="1" noChangeArrowheads="1" noChangeShapeType="1" noTextEdit="1"/>
              </p:cNvSpPr>
              <p:nvPr/>
            </p:nvSpPr>
            <p:spPr>
              <a:xfrm>
                <a:off x="414090" y="1174282"/>
                <a:ext cx="10453036" cy="391261"/>
              </a:xfrm>
              <a:prstGeom prst="rect">
                <a:avLst/>
              </a:prstGeom>
              <a:blipFill>
                <a:blip r:embed="rId3"/>
                <a:stretch>
                  <a:fillRect l="-525" t="-9375" b="-18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7E55581-0902-CCD9-F590-6E7D35DE6104}"/>
                  </a:ext>
                </a:extLst>
              </p:cNvPr>
              <p:cNvSpPr txBox="1"/>
              <p:nvPr/>
            </p:nvSpPr>
            <p:spPr>
              <a:xfrm>
                <a:off x="414090" y="1889825"/>
                <a:ext cx="12069876" cy="391261"/>
              </a:xfrm>
              <a:prstGeom prst="rect">
                <a:avLst/>
              </a:prstGeom>
              <a:noFill/>
            </p:spPr>
            <p:txBody>
              <a:bodyPr wrap="square" rtlCol="0">
                <a:spAutoFit/>
              </a:bodyPr>
              <a:lstStyle/>
              <a:p>
                <a:r>
                  <a:rPr lang="zh-CN" altLang="en-US" dirty="0"/>
                  <a:t>显然，</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𝑓</m:t>
                        </m:r>
                      </m:e>
                      <m:sub>
                        <m:r>
                          <a:rPr lang="en-US" altLang="zh-CN" i="1" dirty="0" smtClean="0">
                            <a:latin typeface="Cambria Math" panose="02040503050406030204" pitchFamily="18" charset="0"/>
                          </a:rPr>
                          <m:t>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sub>
                    </m:sSub>
                  </m:oMath>
                </a14:m>
                <a:r>
                  <a:rPr lang="en-US" altLang="zh-CN" dirty="0"/>
                  <a:t> </a:t>
                </a:r>
                <a:r>
                  <a:rPr lang="zh-CN" altLang="en-US" dirty="0"/>
                  <a:t>就是结点 </a:t>
                </a:r>
                <a14:m>
                  <m:oMath xmlns:m="http://schemas.openxmlformats.org/officeDocument/2006/math">
                    <m:r>
                      <a:rPr lang="en-US" altLang="zh-CN" i="1" dirty="0" smtClean="0">
                        <a:latin typeface="Cambria Math" panose="02040503050406030204" pitchFamily="18" charset="0"/>
                      </a:rPr>
                      <m:t>𝑥</m:t>
                    </m:r>
                  </m:oMath>
                </a14:m>
                <a:r>
                  <a:rPr lang="en-US" altLang="zh-CN" dirty="0"/>
                  <a:t> </a:t>
                </a:r>
                <a:r>
                  <a:rPr lang="zh-CN" altLang="en-US" dirty="0"/>
                  <a:t>到 </a:t>
                </a:r>
                <a14:m>
                  <m:oMath xmlns:m="http://schemas.openxmlformats.org/officeDocument/2006/math">
                    <m:r>
                      <a:rPr lang="en-US" altLang="zh-CN" i="1" dirty="0" smtClean="0">
                        <a:latin typeface="Cambria Math" panose="02040503050406030204" pitchFamily="18" charset="0"/>
                      </a:rPr>
                      <m:t>𝑦</m:t>
                    </m:r>
                  </m:oMath>
                </a14:m>
                <a:r>
                  <a:rPr lang="en-US" altLang="zh-CN" dirty="0"/>
                  <a:t> </a:t>
                </a:r>
                <a:r>
                  <a:rPr lang="zh-CN" altLang="en-US" dirty="0"/>
                  <a:t>的最短路长度， </a:t>
                </a:r>
                <a14:m>
                  <m:oMath xmlns:m="http://schemas.openxmlformats.org/officeDocument/2006/math">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𝑓</m:t>
                        </m:r>
                      </m:e>
                      <m:sub>
                        <m:r>
                          <a:rPr lang="en-US" altLang="zh-CN" i="1" dirty="0" smtClean="0">
                            <a:latin typeface="Cambria Math" panose="02040503050406030204" pitchFamily="18" charset="0"/>
                          </a:rPr>
                          <m:t>0</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sub>
                    </m:sSub>
                  </m:oMath>
                </a14:m>
                <a:r>
                  <a:rPr lang="en-US" altLang="zh-CN" dirty="0"/>
                  <a:t> </a:t>
                </a:r>
                <a:r>
                  <a:rPr lang="zh-CN" altLang="en-US" dirty="0"/>
                  <a:t>就是 </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𝑦</m:t>
                    </m:r>
                  </m:oMath>
                </a14:m>
                <a:r>
                  <a:rPr lang="en-US" altLang="zh-CN" dirty="0"/>
                  <a:t> </a:t>
                </a:r>
                <a:r>
                  <a:rPr lang="zh-CN" altLang="en-US" dirty="0"/>
                  <a:t>的边权或 </a:t>
                </a:r>
                <a14:m>
                  <m:oMath xmlns:m="http://schemas.openxmlformats.org/officeDocument/2006/math">
                    <m:r>
                      <a:rPr lang="en-US" altLang="zh-CN" b="0" i="0" smtClean="0">
                        <a:latin typeface="Cambria Math" panose="02040503050406030204" pitchFamily="18" charset="0"/>
                      </a:rPr>
                      <m:t>+</m:t>
                    </m:r>
                    <m:r>
                      <a:rPr lang="en-US" altLang="zh-CN" b="0" i="1" smtClean="0">
                        <a:latin typeface="Cambria Math" panose="02040503050406030204" pitchFamily="18" charset="0"/>
                      </a:rPr>
                      <m:t>∞</m:t>
                    </m:r>
                  </m:oMath>
                </a14:m>
                <a:r>
                  <a:rPr lang="zh-CN" altLang="en-US" dirty="0"/>
                  <a:t>。</a:t>
                </a:r>
              </a:p>
            </p:txBody>
          </p:sp>
        </mc:Choice>
        <mc:Fallback xmlns="">
          <p:sp>
            <p:nvSpPr>
              <p:cNvPr id="5" name="文本框 4">
                <a:extLst>
                  <a:ext uri="{FF2B5EF4-FFF2-40B4-BE49-F238E27FC236}">
                    <a16:creationId xmlns:a16="http://schemas.microsoft.com/office/drawing/2014/main" id="{97E55581-0902-CCD9-F590-6E7D35DE6104}"/>
                  </a:ext>
                </a:extLst>
              </p:cNvPr>
              <p:cNvSpPr txBox="1">
                <a:spLocks noRot="1" noChangeAspect="1" noMove="1" noResize="1" noEditPoints="1" noAdjustHandles="1" noChangeArrowheads="1" noChangeShapeType="1" noTextEdit="1"/>
              </p:cNvSpPr>
              <p:nvPr/>
            </p:nvSpPr>
            <p:spPr>
              <a:xfrm>
                <a:off x="414090" y="1889825"/>
                <a:ext cx="12069876" cy="391261"/>
              </a:xfrm>
              <a:prstGeom prst="rect">
                <a:avLst/>
              </a:prstGeom>
              <a:blipFill>
                <a:blip r:embed="rId4"/>
                <a:stretch>
                  <a:fillRect l="-455" t="-7813" b="-18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1">
                <a:extLst>
                  <a:ext uri="{FF2B5EF4-FFF2-40B4-BE49-F238E27FC236}">
                    <a16:creationId xmlns:a16="http://schemas.microsoft.com/office/drawing/2014/main" id="{A5CBA1E9-6F29-5344-4424-6429F2FCA4AD}"/>
                  </a:ext>
                </a:extLst>
              </p:cNvPr>
              <p:cNvSpPr>
                <a:spLocks noChangeArrowheads="1"/>
              </p:cNvSpPr>
              <p:nvPr/>
            </p:nvSpPr>
            <p:spPr bwMode="auto">
              <a:xfrm>
                <a:off x="0" y="2663896"/>
                <a:ext cx="9153422" cy="39126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𝑓</m:t>
                          </m:r>
                        </m:e>
                        <m:sub>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sub>
                      </m:sSub>
                      <m:r>
                        <a:rPr lang="en-US" altLang="zh-CN" i="1" dirty="0" smtClean="0">
                          <a:latin typeface="Cambria Math" panose="02040503050406030204" pitchFamily="18" charset="0"/>
                        </a:rPr>
                        <m:t>=</m:t>
                      </m:r>
                      <m:r>
                        <a:rPr lang="en-US" altLang="zh-CN" b="0" i="1" dirty="0" smtClean="0">
                          <a:latin typeface="Cambria Math" panose="02040503050406030204" pitchFamily="18" charset="0"/>
                        </a:rPr>
                        <m:t>𝑚𝑖𝑛</m:t>
                      </m:r>
                      <m:r>
                        <a:rPr lang="en-US" altLang="zh-CN"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𝑓</m:t>
                          </m:r>
                        </m:e>
                        <m:sub>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sub>
                      </m:sSub>
                      <m:r>
                        <a:rPr lang="en-US" altLang="zh-CN" i="1" dirty="0" smtClean="0">
                          <a:latin typeface="Cambria Math" panose="02040503050406030204" pitchFamily="18" charset="0"/>
                        </a:rPr>
                        <m:t> </m:t>
                      </m:r>
                      <m:r>
                        <a:rPr lang="en-US" altLang="zh-CN" b="0" i="1" dirty="0" smtClean="0">
                          <a:latin typeface="Cambria Math" panose="02040503050406030204" pitchFamily="18" charset="0"/>
                        </a:rPr>
                        <m:t> </m:t>
                      </m:r>
                      <m:r>
                        <a:rPr lang="en-US" altLang="zh-CN" i="1" dirty="0" smtClean="0">
                          <a:latin typeface="Cambria Math" panose="02040503050406030204" pitchFamily="18" charset="0"/>
                        </a:rPr>
                        <m:t>,</m:t>
                      </m:r>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𝑓</m:t>
                          </m:r>
                        </m:e>
                        <m:sub>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sub>
                      </m:sSub>
                      <m:r>
                        <a:rPr lang="en-US" altLang="zh-CN" i="1" dirty="0" smtClean="0">
                          <a:latin typeface="Cambria Math" panose="02040503050406030204" pitchFamily="18" charset="0"/>
                        </a:rPr>
                        <m:t> )</m:t>
                      </m:r>
                    </m:oMath>
                  </m:oMathPara>
                </a14:m>
                <a:endParaRPr lang="zh-CN" altLang="zh-CN" dirty="0">
                  <a:latin typeface="+mn-lt"/>
                </a:endParaRPr>
              </a:p>
            </p:txBody>
          </p:sp>
        </mc:Choice>
        <mc:Fallback xmlns="">
          <p:sp>
            <p:nvSpPr>
              <p:cNvPr id="7" name="Rectangle 1">
                <a:extLst>
                  <a:ext uri="{FF2B5EF4-FFF2-40B4-BE49-F238E27FC236}">
                    <a16:creationId xmlns:a16="http://schemas.microsoft.com/office/drawing/2014/main" id="{A5CBA1E9-6F29-5344-4424-6429F2FCA4AD}"/>
                  </a:ext>
                </a:extLst>
              </p:cNvPr>
              <p:cNvSpPr>
                <a:spLocks noRot="1" noChangeAspect="1" noMove="1" noResize="1" noEditPoints="1" noAdjustHandles="1" noChangeArrowheads="1" noChangeShapeType="1" noTextEdit="1"/>
              </p:cNvSpPr>
              <p:nvPr/>
            </p:nvSpPr>
            <p:spPr bwMode="auto">
              <a:xfrm>
                <a:off x="0" y="2663896"/>
                <a:ext cx="9153422" cy="391261"/>
              </a:xfrm>
              <a:prstGeom prst="rect">
                <a:avLst/>
              </a:prstGeom>
              <a:blipFill>
                <a:blip r:embed="rId5"/>
                <a:stretch>
                  <a:fillRect b="-937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6BDB9E9-1B7E-3A7F-A380-E9A4865C4774}"/>
                  </a:ext>
                </a:extLst>
              </p:cNvPr>
              <p:cNvSpPr txBox="1"/>
              <p:nvPr/>
            </p:nvSpPr>
            <p:spPr>
              <a:xfrm>
                <a:off x="414090" y="4220513"/>
                <a:ext cx="9769642" cy="391261"/>
              </a:xfrm>
              <a:prstGeom prst="rect">
                <a:avLst/>
              </a:prstGeom>
              <a:noFill/>
            </p:spPr>
            <p:txBody>
              <a:bodyPr wrap="square" rtlCol="0">
                <a:spAutoFit/>
              </a:bodyPr>
              <a:lstStyle/>
              <a:p>
                <a:r>
                  <a:rPr lang="zh-CN" altLang="en-US" dirty="0"/>
                  <a:t>我们发现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𝑓</m:t>
                        </m:r>
                      </m:e>
                      <m:sub>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sub>
                    </m:sSub>
                  </m:oMath>
                </a14:m>
                <a:r>
                  <a:rPr lang="en-US" altLang="zh-CN" b="0" dirty="0"/>
                  <a:t> </a:t>
                </a:r>
                <a:r>
                  <a:rPr lang="zh-CN" altLang="en-US" b="0" dirty="0"/>
                  <a:t>只会从 </a:t>
                </a:r>
                <a14:m>
                  <m:oMath xmlns:m="http://schemas.openxmlformats.org/officeDocument/2006/math">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 − 1</m:t>
                    </m:r>
                  </m:oMath>
                </a14:m>
                <a:r>
                  <a:rPr lang="en-US" altLang="zh-CN" b="0" dirty="0"/>
                  <a:t> </a:t>
                </a:r>
                <a:r>
                  <a:rPr lang="zh-CN" altLang="en-US" b="0" dirty="0"/>
                  <a:t>层转移，所以第</a:t>
                </a:r>
                <a14:m>
                  <m:oMath xmlns:m="http://schemas.openxmlformats.org/officeDocument/2006/math">
                    <m:r>
                      <a:rPr lang="zh-CN" altLang="en-US" b="0" i="1" dirty="0" smtClean="0">
                        <a:latin typeface="Cambria Math" panose="02040503050406030204" pitchFamily="18" charset="0"/>
                      </a:rPr>
                      <m:t> </m:t>
                    </m:r>
                    <m:r>
                      <a:rPr lang="en-US" altLang="zh-CN" b="0" i="1" dirty="0" smtClean="0">
                        <a:latin typeface="Cambria Math" panose="02040503050406030204" pitchFamily="18" charset="0"/>
                      </a:rPr>
                      <m:t>1 </m:t>
                    </m:r>
                  </m:oMath>
                </a14:m>
                <a:r>
                  <a:rPr lang="zh-CN" altLang="en-US" b="0" dirty="0"/>
                  <a:t>维可以压去。</a:t>
                </a:r>
                <a:endParaRPr lang="en-US" altLang="zh-CN" b="0" dirty="0"/>
              </a:p>
            </p:txBody>
          </p:sp>
        </mc:Choice>
        <mc:Fallback xmlns="">
          <p:sp>
            <p:nvSpPr>
              <p:cNvPr id="8" name="文本框 7">
                <a:extLst>
                  <a:ext uri="{FF2B5EF4-FFF2-40B4-BE49-F238E27FC236}">
                    <a16:creationId xmlns:a16="http://schemas.microsoft.com/office/drawing/2014/main" id="{96BDB9E9-1B7E-3A7F-A380-E9A4865C4774}"/>
                  </a:ext>
                </a:extLst>
              </p:cNvPr>
              <p:cNvSpPr txBox="1">
                <a:spLocks noRot="1" noChangeAspect="1" noMove="1" noResize="1" noEditPoints="1" noAdjustHandles="1" noChangeArrowheads="1" noChangeShapeType="1" noTextEdit="1"/>
              </p:cNvSpPr>
              <p:nvPr/>
            </p:nvSpPr>
            <p:spPr>
              <a:xfrm>
                <a:off x="414090" y="4220513"/>
                <a:ext cx="9769642" cy="391261"/>
              </a:xfrm>
              <a:prstGeom prst="rect">
                <a:avLst/>
              </a:prstGeom>
              <a:blipFill>
                <a:blip r:embed="rId6"/>
                <a:stretch>
                  <a:fillRect l="-561" t="-7692" b="-169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6FFEB3C-9B34-D741-394E-ACFB25ACCFDE}"/>
                  </a:ext>
                </a:extLst>
              </p:cNvPr>
              <p:cNvSpPr txBox="1"/>
              <p:nvPr/>
            </p:nvSpPr>
            <p:spPr>
              <a:xfrm>
                <a:off x="414090" y="3437967"/>
                <a:ext cx="7988969" cy="391261"/>
              </a:xfrm>
              <a:prstGeom prst="rect">
                <a:avLst/>
              </a:prstGeom>
              <a:noFill/>
            </p:spPr>
            <p:txBody>
              <a:bodyPr wrap="square" rtlCol="0">
                <a:spAutoFit/>
              </a:bodyPr>
              <a:lstStyle/>
              <a:p>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𝑓</m:t>
                        </m:r>
                      </m:e>
                      <m:sub>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sub>
                    </m:sSub>
                  </m:oMath>
                </a14:m>
                <a:r>
                  <a:rPr lang="zh-CN" altLang="en-US" dirty="0"/>
                  <a:t> 表示不经过 </a:t>
                </a:r>
                <a14:m>
                  <m:oMath xmlns:m="http://schemas.openxmlformats.org/officeDocument/2006/math">
                    <m:r>
                      <a:rPr lang="en-US" altLang="zh-CN" i="1" dirty="0" smtClean="0">
                        <a:latin typeface="Cambria Math" panose="02040503050406030204" pitchFamily="18" charset="0"/>
                      </a:rPr>
                      <m:t>𝑘</m:t>
                    </m:r>
                  </m:oMath>
                </a14:m>
                <a:r>
                  <a:rPr lang="zh-CN" altLang="en-US" dirty="0"/>
                  <a:t> 的点的最短路径，</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𝑓</m:t>
                        </m:r>
                      </m:e>
                      <m:sub>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sub>
                    </m:sSub>
                    <m:r>
                      <a:rPr lang="en-US" altLang="zh-CN" b="0" i="1" dirty="0" smtClean="0">
                        <a:latin typeface="Cambria Math" panose="02040503050406030204" pitchFamily="18" charset="0"/>
                      </a:rPr>
                      <m:t> </m:t>
                    </m:r>
                    <m:r>
                      <a:rPr lang="zh-CN" altLang="en-US" i="1" dirty="0">
                        <a:latin typeface="Cambria Math" panose="02040503050406030204" pitchFamily="18" charset="0"/>
                      </a:rPr>
                      <m:t>和</m:t>
                    </m:r>
                    <m:r>
                      <a:rPr lang="en-US" altLang="zh-CN" b="0" i="1" dirty="0" smtClean="0">
                        <a:latin typeface="Cambria Math" panose="02040503050406030204" pitchFamily="18" charset="0"/>
                      </a:rPr>
                      <m:t>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sub>
                    </m:sSub>
                  </m:oMath>
                </a14:m>
                <a:r>
                  <a:rPr lang="zh-CN" altLang="en-US" dirty="0"/>
                  <a:t> 表示经过 </a:t>
                </a:r>
                <a14:m>
                  <m:oMath xmlns:m="http://schemas.openxmlformats.org/officeDocument/2006/math">
                    <m:r>
                      <a:rPr lang="en-US" altLang="zh-CN" i="1" dirty="0" smtClean="0">
                        <a:latin typeface="Cambria Math" panose="02040503050406030204" pitchFamily="18" charset="0"/>
                      </a:rPr>
                      <m:t>𝑘</m:t>
                    </m:r>
                  </m:oMath>
                </a14:m>
                <a:r>
                  <a:rPr lang="zh-CN" altLang="en-US" dirty="0"/>
                  <a:t> 点的。</a:t>
                </a:r>
              </a:p>
            </p:txBody>
          </p:sp>
        </mc:Choice>
        <mc:Fallback xmlns="">
          <p:sp>
            <p:nvSpPr>
              <p:cNvPr id="10" name="文本框 9">
                <a:extLst>
                  <a:ext uri="{FF2B5EF4-FFF2-40B4-BE49-F238E27FC236}">
                    <a16:creationId xmlns:a16="http://schemas.microsoft.com/office/drawing/2014/main" id="{56FFEB3C-9B34-D741-394E-ACFB25ACCFDE}"/>
                  </a:ext>
                </a:extLst>
              </p:cNvPr>
              <p:cNvSpPr txBox="1">
                <a:spLocks noRot="1" noChangeAspect="1" noMove="1" noResize="1" noEditPoints="1" noAdjustHandles="1" noChangeArrowheads="1" noChangeShapeType="1" noTextEdit="1"/>
              </p:cNvSpPr>
              <p:nvPr/>
            </p:nvSpPr>
            <p:spPr>
              <a:xfrm>
                <a:off x="414090" y="3437967"/>
                <a:ext cx="7988969" cy="391261"/>
              </a:xfrm>
              <a:prstGeom prst="rect">
                <a:avLst/>
              </a:prstGeom>
              <a:blipFill>
                <a:blip r:embed="rId7"/>
                <a:stretch>
                  <a:fillRect l="-229" t="-9375" b="-18750"/>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4B76AA01-169D-C724-F65A-763653A0EB4D}"/>
              </a:ext>
            </a:extLst>
          </p:cNvPr>
          <p:cNvPicPr>
            <a:picLocks noChangeAspect="1"/>
          </p:cNvPicPr>
          <p:nvPr/>
        </p:nvPicPr>
        <p:blipFill>
          <a:blip r:embed="rId8"/>
          <a:stretch>
            <a:fillRect/>
          </a:stretch>
        </p:blipFill>
        <p:spPr>
          <a:xfrm>
            <a:off x="414090" y="4919435"/>
            <a:ext cx="7182852" cy="1619476"/>
          </a:xfrm>
          <a:prstGeom prst="rect">
            <a:avLst/>
          </a:prstGeom>
        </p:spPr>
      </p:pic>
    </p:spTree>
    <p:extLst>
      <p:ext uri="{BB962C8B-B14F-4D97-AF65-F5344CB8AC3E}">
        <p14:creationId xmlns:p14="http://schemas.microsoft.com/office/powerpoint/2010/main" val="214895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7"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幻灯片编号占位符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13</a:t>
            </a:fld>
            <a:endParaRPr lang="zh-CN" dirty="0"/>
          </a:p>
        </p:txBody>
      </p:sp>
      <p:sp>
        <p:nvSpPr>
          <p:cNvPr id="2" name="文本框 1">
            <a:extLst>
              <a:ext uri="{FF2B5EF4-FFF2-40B4-BE49-F238E27FC236}">
                <a16:creationId xmlns:a16="http://schemas.microsoft.com/office/drawing/2014/main" id="{1F9193D7-CE3F-285F-7E30-7A6116E05E6A}"/>
              </a:ext>
            </a:extLst>
          </p:cNvPr>
          <p:cNvSpPr txBox="1"/>
          <p:nvPr/>
        </p:nvSpPr>
        <p:spPr>
          <a:xfrm>
            <a:off x="1322388" y="893618"/>
            <a:ext cx="7783111" cy="523220"/>
          </a:xfrm>
          <a:prstGeom prst="rect">
            <a:avLst/>
          </a:prstGeom>
          <a:noFill/>
        </p:spPr>
        <p:txBody>
          <a:bodyPr wrap="square" rtlCol="0">
            <a:spAutoFit/>
          </a:bodyPr>
          <a:lstStyle/>
          <a:p>
            <a:r>
              <a:rPr lang="en-US" altLang="zh-CN" sz="2800" b="1" dirty="0">
                <a:latin typeface="+mj-ea"/>
                <a:ea typeface="+mj-ea"/>
              </a:rPr>
              <a:t>Floyd </a:t>
            </a:r>
            <a:r>
              <a:rPr lang="zh-CN" altLang="en-US" sz="2800" b="1" dirty="0">
                <a:latin typeface="+mj-ea"/>
                <a:ea typeface="+mj-ea"/>
              </a:rPr>
              <a:t>的应用</a:t>
            </a:r>
          </a:p>
        </p:txBody>
      </p:sp>
      <p:sp>
        <p:nvSpPr>
          <p:cNvPr id="4" name="文本框 3">
            <a:extLst>
              <a:ext uri="{FF2B5EF4-FFF2-40B4-BE49-F238E27FC236}">
                <a16:creationId xmlns:a16="http://schemas.microsoft.com/office/drawing/2014/main" id="{3765C872-379A-ABAD-B682-E9436D543DD3}"/>
              </a:ext>
            </a:extLst>
          </p:cNvPr>
          <p:cNvSpPr txBox="1"/>
          <p:nvPr/>
        </p:nvSpPr>
        <p:spPr>
          <a:xfrm>
            <a:off x="1049153" y="1742173"/>
            <a:ext cx="4899259" cy="369332"/>
          </a:xfrm>
          <a:prstGeom prst="rect">
            <a:avLst/>
          </a:prstGeom>
          <a:noFill/>
        </p:spPr>
        <p:txBody>
          <a:bodyPr wrap="square" rtlCol="0">
            <a:spAutoFit/>
          </a:bodyPr>
          <a:lstStyle/>
          <a:p>
            <a:r>
              <a:rPr lang="zh-CN" altLang="en-US" i="0" dirty="0">
                <a:effectLst/>
                <a:latin typeface="Fira Sans" panose="020F0502020204030204" pitchFamily="34" charset="0"/>
              </a:rPr>
              <a:t>给一个正权无向图，找一个最小权值和的环。</a:t>
            </a:r>
            <a:endParaRPr lang="zh-CN" alt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3F2E726-D203-4EAE-D14A-FF0E675C7E41}"/>
                  </a:ext>
                </a:extLst>
              </p:cNvPr>
              <p:cNvSpPr txBox="1"/>
              <p:nvPr/>
            </p:nvSpPr>
            <p:spPr>
              <a:xfrm>
                <a:off x="1049153" y="2436840"/>
                <a:ext cx="6631806" cy="668260"/>
              </a:xfrm>
              <a:prstGeom prst="rect">
                <a:avLst/>
              </a:prstGeom>
              <a:noFill/>
            </p:spPr>
            <p:txBody>
              <a:bodyPr wrap="square" rtlCol="0">
                <a:spAutoFit/>
              </a:bodyPr>
              <a:lstStyle/>
              <a:p>
                <a:r>
                  <a:rPr lang="zh-CN" altLang="en-US" dirty="0"/>
                  <a:t>在</a:t>
                </a:r>
                <a:r>
                  <a:rPr lang="en-US" altLang="zh-CN" dirty="0"/>
                  <a:t> </a:t>
                </a:r>
                <a14:m>
                  <m:oMath xmlns:m="http://schemas.openxmlformats.org/officeDocument/2006/math">
                    <m:r>
                      <a:rPr lang="en-US" altLang="zh-CN" i="1" dirty="0" smtClean="0">
                        <a:latin typeface="Cambria Math" panose="02040503050406030204" pitchFamily="18" charset="0"/>
                      </a:rPr>
                      <m:t>𝐹𝑙𝑜𝑦</m:t>
                    </m:r>
                    <m:r>
                      <a:rPr lang="en-US" altLang="zh-CN" i="1" dirty="0">
                        <a:latin typeface="Cambria Math" panose="02040503050406030204" pitchFamily="18" charset="0"/>
                      </a:rPr>
                      <m:t>𝑑</m:t>
                    </m:r>
                  </m:oMath>
                </a14:m>
                <a:r>
                  <a:rPr lang="zh-CN" altLang="en-US" dirty="0"/>
                  <a:t> 传递的过程中，</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 </m:t>
                    </m:r>
                    <m:r>
                      <a:rPr lang="zh-CN" altLang="en-US" i="1">
                        <a:latin typeface="Cambria Math" panose="02040503050406030204" pitchFamily="18" charset="0"/>
                      </a:rPr>
                      <m:t>和</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 ,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Sub>
                  </m:oMath>
                </a14:m>
                <a:r>
                  <a:rPr lang="zh-CN" altLang="en-US" dirty="0"/>
                  <a:t> 构成了一个环，计算最小值即可。</a:t>
                </a:r>
              </a:p>
            </p:txBody>
          </p:sp>
        </mc:Choice>
        <mc:Fallback xmlns="">
          <p:sp>
            <p:nvSpPr>
              <p:cNvPr id="7" name="文本框 6">
                <a:extLst>
                  <a:ext uri="{FF2B5EF4-FFF2-40B4-BE49-F238E27FC236}">
                    <a16:creationId xmlns:a16="http://schemas.microsoft.com/office/drawing/2014/main" id="{53F2E726-D203-4EAE-D14A-FF0E675C7E41}"/>
                  </a:ext>
                </a:extLst>
              </p:cNvPr>
              <p:cNvSpPr txBox="1">
                <a:spLocks noRot="1" noChangeAspect="1" noMove="1" noResize="1" noEditPoints="1" noAdjustHandles="1" noChangeArrowheads="1" noChangeShapeType="1" noTextEdit="1"/>
              </p:cNvSpPr>
              <p:nvPr/>
            </p:nvSpPr>
            <p:spPr>
              <a:xfrm>
                <a:off x="1049153" y="2436840"/>
                <a:ext cx="6631806" cy="668260"/>
              </a:xfrm>
              <a:prstGeom prst="rect">
                <a:avLst/>
              </a:prstGeom>
              <a:blipFill>
                <a:blip r:embed="rId3"/>
                <a:stretch>
                  <a:fillRect l="-735" t="-5505" r="-184" b="-14679"/>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32FBF113-6F31-A59B-B6B4-B8B111EB5666}"/>
              </a:ext>
            </a:extLst>
          </p:cNvPr>
          <p:cNvSpPr txBox="1"/>
          <p:nvPr/>
        </p:nvSpPr>
        <p:spPr>
          <a:xfrm>
            <a:off x="6096000" y="1742173"/>
            <a:ext cx="3933524" cy="369332"/>
          </a:xfrm>
          <a:prstGeom prst="rect">
            <a:avLst/>
          </a:prstGeom>
          <a:noFill/>
        </p:spPr>
        <p:txBody>
          <a:bodyPr wrap="square" rtlCol="0">
            <a:spAutoFit/>
          </a:bodyPr>
          <a:lstStyle/>
          <a:p>
            <a:r>
              <a:rPr lang="en-US" altLang="zh-CN" dirty="0"/>
              <a:t>---    by </a:t>
            </a:r>
            <a:r>
              <a:rPr lang="en-US" altLang="zh-CN" b="0" i="0" dirty="0">
                <a:solidFill>
                  <a:srgbClr val="1F1F1F"/>
                </a:solidFill>
                <a:effectLst/>
                <a:latin typeface="consolas" panose="020B0609020204030204" pitchFamily="49" charset="0"/>
              </a:rPr>
              <a:t>P6175 </a:t>
            </a:r>
            <a:r>
              <a:rPr lang="zh-CN" altLang="en-US" b="0" i="0" u="none" strike="noStrike" dirty="0">
                <a:solidFill>
                  <a:srgbClr val="0056B3"/>
                </a:solidFill>
                <a:effectLst/>
                <a:latin typeface="-apple-system"/>
                <a:hlinkClick r:id="rId4" tooltip="无向图的最小环问题"/>
              </a:rPr>
              <a:t>无向图的最小环问题</a:t>
            </a:r>
            <a:endParaRPr lang="zh-CN" altLang="en-US" dirty="0"/>
          </a:p>
        </p:txBody>
      </p:sp>
      <p:sp>
        <p:nvSpPr>
          <p:cNvPr id="9" name="文本框 8">
            <a:extLst>
              <a:ext uri="{FF2B5EF4-FFF2-40B4-BE49-F238E27FC236}">
                <a16:creationId xmlns:a16="http://schemas.microsoft.com/office/drawing/2014/main" id="{EF47A09A-CE12-2964-2677-2CD432985F29}"/>
              </a:ext>
            </a:extLst>
          </p:cNvPr>
          <p:cNvSpPr txBox="1"/>
          <p:nvPr/>
        </p:nvSpPr>
        <p:spPr>
          <a:xfrm>
            <a:off x="1135781" y="3792354"/>
            <a:ext cx="8094846" cy="646331"/>
          </a:xfrm>
          <a:prstGeom prst="rect">
            <a:avLst/>
          </a:prstGeom>
          <a:noFill/>
        </p:spPr>
        <p:txBody>
          <a:bodyPr wrap="square" rtlCol="0">
            <a:spAutoFit/>
          </a:bodyPr>
          <a:lstStyle/>
          <a:p>
            <a:r>
              <a:rPr lang="zh-CN" altLang="en-US" dirty="0"/>
              <a:t>除此之外，</a:t>
            </a:r>
            <a:r>
              <a:rPr lang="en-US" altLang="zh-CN" dirty="0"/>
              <a:t>Floyd </a:t>
            </a:r>
            <a:r>
              <a:rPr lang="zh-CN" altLang="en-US" dirty="0"/>
              <a:t>也可以结合矩阵快速幂来解决一些</a:t>
            </a:r>
            <a:r>
              <a:rPr lang="zh-CN" altLang="en-US" strike="sngStrike" dirty="0"/>
              <a:t>逆天</a:t>
            </a:r>
            <a:r>
              <a:rPr lang="zh-CN" altLang="en-US" dirty="0"/>
              <a:t>较难的题目，下面就让我们来看看。</a:t>
            </a:r>
          </a:p>
        </p:txBody>
      </p:sp>
    </p:spTree>
    <p:extLst>
      <p:ext uri="{BB962C8B-B14F-4D97-AF65-F5344CB8AC3E}">
        <p14:creationId xmlns:p14="http://schemas.microsoft.com/office/powerpoint/2010/main" val="400588346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14</a:t>
            </a:fld>
            <a:endParaRPr lang="zh-CN" dirty="0"/>
          </a:p>
        </p:txBody>
      </p:sp>
      <p:sp>
        <p:nvSpPr>
          <p:cNvPr id="2" name="文本框 1">
            <a:extLst>
              <a:ext uri="{FF2B5EF4-FFF2-40B4-BE49-F238E27FC236}">
                <a16:creationId xmlns:a16="http://schemas.microsoft.com/office/drawing/2014/main" id="{74AA0817-1095-B401-44B8-93D521F68D57}"/>
              </a:ext>
            </a:extLst>
          </p:cNvPr>
          <p:cNvSpPr txBox="1"/>
          <p:nvPr/>
        </p:nvSpPr>
        <p:spPr>
          <a:xfrm>
            <a:off x="827773" y="875899"/>
            <a:ext cx="4061861" cy="461665"/>
          </a:xfrm>
          <a:prstGeom prst="rect">
            <a:avLst/>
          </a:prstGeom>
          <a:noFill/>
        </p:spPr>
        <p:txBody>
          <a:bodyPr wrap="square" rtlCol="0">
            <a:spAutoFit/>
          </a:bodyPr>
          <a:lstStyle/>
          <a:p>
            <a:r>
              <a:rPr lang="en-US" altLang="zh-CN" sz="2400" b="0" i="0" u="none" strike="noStrike" dirty="0">
                <a:solidFill>
                  <a:srgbClr val="3498DB"/>
                </a:solidFill>
                <a:effectLst/>
                <a:latin typeface="-apple-system"/>
                <a:hlinkClick r:id="rId3" tooltip="[NOI Online #1 入门组] 魔法"/>
              </a:rPr>
              <a:t>[NOI Online #1 </a:t>
            </a:r>
            <a:r>
              <a:rPr lang="zh-CN" altLang="en-US" sz="2400" b="0" i="0" u="none" strike="noStrike" dirty="0">
                <a:solidFill>
                  <a:srgbClr val="3498DB"/>
                </a:solidFill>
                <a:effectLst/>
                <a:latin typeface="-apple-system"/>
                <a:hlinkClick r:id="rId3" tooltip="[NOI Online #1 入门组] 魔法"/>
              </a:rPr>
              <a:t>入门组</a:t>
            </a:r>
            <a:r>
              <a:rPr lang="en-US" altLang="zh-CN" sz="2400" b="0" i="0" u="none" strike="noStrike" dirty="0">
                <a:solidFill>
                  <a:srgbClr val="3498DB"/>
                </a:solidFill>
                <a:effectLst/>
                <a:latin typeface="-apple-system"/>
                <a:hlinkClick r:id="rId3" tooltip="[NOI Online #1 入门组] 魔法"/>
              </a:rPr>
              <a:t>] </a:t>
            </a:r>
            <a:r>
              <a:rPr lang="zh-CN" altLang="en-US" sz="2400" b="0" i="0" u="none" strike="noStrike" dirty="0">
                <a:solidFill>
                  <a:srgbClr val="3498DB"/>
                </a:solidFill>
                <a:effectLst/>
                <a:latin typeface="-apple-system"/>
                <a:hlinkClick r:id="rId3" tooltip="[NOI Online #1 入门组] 魔法"/>
              </a:rPr>
              <a:t>魔法</a:t>
            </a:r>
            <a:endParaRPr lang="zh-CN" altLang="en-US" sz="2400" dirty="0"/>
          </a:p>
        </p:txBody>
      </p:sp>
      <p:pic>
        <p:nvPicPr>
          <p:cNvPr id="4" name="图片 3">
            <a:extLst>
              <a:ext uri="{FF2B5EF4-FFF2-40B4-BE49-F238E27FC236}">
                <a16:creationId xmlns:a16="http://schemas.microsoft.com/office/drawing/2014/main" id="{0855E52B-3BCC-08B1-1596-09410ADCF0BB}"/>
              </a:ext>
            </a:extLst>
          </p:cNvPr>
          <p:cNvPicPr>
            <a:picLocks noChangeAspect="1"/>
          </p:cNvPicPr>
          <p:nvPr/>
        </p:nvPicPr>
        <p:blipFill>
          <a:blip r:embed="rId4"/>
          <a:stretch>
            <a:fillRect/>
          </a:stretch>
        </p:blipFill>
        <p:spPr>
          <a:xfrm>
            <a:off x="827773" y="1708437"/>
            <a:ext cx="9066998" cy="1852909"/>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D9BB9C8-5955-9FA7-E8F0-14BA65EFBCDA}"/>
                  </a:ext>
                </a:extLst>
              </p:cNvPr>
              <p:cNvSpPr txBox="1"/>
              <p:nvPr/>
            </p:nvSpPr>
            <p:spPr>
              <a:xfrm>
                <a:off x="827773" y="3793238"/>
                <a:ext cx="29785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 , </m:t>
                      </m:r>
                      <m:r>
                        <a:rPr lang="en-US" altLang="zh-CN" b="0" i="1" smtClean="0">
                          <a:latin typeface="Cambria Math" panose="02040503050406030204" pitchFamily="18" charset="0"/>
                        </a:rPr>
                        <m:t>𝑚</m:t>
                      </m:r>
                      <m:r>
                        <a:rPr lang="en-US" altLang="zh-CN" b="0" i="1" smtClean="0">
                          <a:latin typeface="Cambria Math" panose="02040503050406030204" pitchFamily="18" charset="0"/>
                        </a:rPr>
                        <m:t>≤2500 , </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oMath>
                  </m:oMathPara>
                </a14:m>
                <a:endParaRPr lang="zh-CN" altLang="en-US" dirty="0"/>
              </a:p>
            </p:txBody>
          </p:sp>
        </mc:Choice>
        <mc:Fallback xmlns="">
          <p:sp>
            <p:nvSpPr>
              <p:cNvPr id="6" name="文本框 5">
                <a:extLst>
                  <a:ext uri="{FF2B5EF4-FFF2-40B4-BE49-F238E27FC236}">
                    <a16:creationId xmlns:a16="http://schemas.microsoft.com/office/drawing/2014/main" id="{7D9BB9C8-5955-9FA7-E8F0-14BA65EFBCDA}"/>
                  </a:ext>
                </a:extLst>
              </p:cNvPr>
              <p:cNvSpPr txBox="1">
                <a:spLocks noRot="1" noChangeAspect="1" noMove="1" noResize="1" noEditPoints="1" noAdjustHandles="1" noChangeArrowheads="1" noChangeShapeType="1" noTextEdit="1"/>
              </p:cNvSpPr>
              <p:nvPr/>
            </p:nvSpPr>
            <p:spPr>
              <a:xfrm>
                <a:off x="827773" y="3793238"/>
                <a:ext cx="2978572" cy="276999"/>
              </a:xfrm>
              <a:prstGeom prst="rect">
                <a:avLst/>
              </a:prstGeom>
              <a:blipFill>
                <a:blip r:embed="rId5"/>
                <a:stretch>
                  <a:fillRect l="-410" t="-2174" r="-205" b="-13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795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15</a:t>
            </a:fld>
            <a:endParaRPr lang="zh-CN"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6103DAF-2807-37FC-BD3F-E6A5B71718E9}"/>
                  </a:ext>
                </a:extLst>
              </p:cNvPr>
              <p:cNvSpPr txBox="1"/>
              <p:nvPr/>
            </p:nvSpPr>
            <p:spPr>
              <a:xfrm>
                <a:off x="1039527" y="924025"/>
                <a:ext cx="10520412" cy="391261"/>
              </a:xfrm>
              <a:prstGeom prst="rect">
                <a:avLst/>
              </a:prstGeom>
              <a:noFill/>
            </p:spPr>
            <p:txBody>
              <a:bodyPr wrap="square" rtlCol="0">
                <a:spAutoFit/>
              </a:bodyPr>
              <a:lstStyle/>
              <a:p>
                <a:r>
                  <a:rPr lang="zh-CN" altLang="en-US" dirty="0"/>
                  <a:t>设 </a:t>
                </a:r>
                <a14:m>
                  <m:oMath xmlns:m="http://schemas.openxmlformats.org/officeDocument/2006/math">
                    <m:sSub>
                      <m:sSubPr>
                        <m:ctrlPr>
                          <a:rPr lang="en-US" altLang="zh-CN" b="0" i="1" dirty="0" smtClean="0">
                            <a:latin typeface="Cambria Math" panose="02040503050406030204" pitchFamily="18" charset="0"/>
                          </a:rPr>
                        </m:ctrlPr>
                      </m:sSubPr>
                      <m:e>
                        <m:r>
                          <a:rPr lang="en-US" altLang="zh-CN" i="1" dirty="0" smtClean="0">
                            <a:latin typeface="Cambria Math" panose="02040503050406030204" pitchFamily="18" charset="0"/>
                          </a:rPr>
                          <m:t>𝑓</m:t>
                        </m:r>
                      </m:e>
                      <m:sub>
                        <m:r>
                          <m:rPr>
                            <m:sty m:val="p"/>
                          </m:rPr>
                          <a:rPr lang="en-US" altLang="zh-CN" i="1" dirty="0">
                            <a:latin typeface="Cambria Math" panose="02040503050406030204" pitchFamily="18" charset="0"/>
                          </a:rPr>
                          <m:t>t</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𝑦</m:t>
                        </m:r>
                      </m:sub>
                    </m:sSub>
                  </m:oMath>
                </a14:m>
                <a:r>
                  <a:rPr lang="zh-CN" altLang="en-US" dirty="0"/>
                  <a:t> 表示使用 </a:t>
                </a:r>
                <a14:m>
                  <m:oMath xmlns:m="http://schemas.openxmlformats.org/officeDocument/2006/math">
                    <m:r>
                      <a:rPr lang="en-US" altLang="zh-CN" i="1" dirty="0" smtClean="0">
                        <a:latin typeface="Cambria Math" panose="02040503050406030204" pitchFamily="18" charset="0"/>
                      </a:rPr>
                      <m:t>𝑡</m:t>
                    </m:r>
                  </m:oMath>
                </a14:m>
                <a:r>
                  <a:rPr lang="en-US" altLang="zh-CN" dirty="0"/>
                  <a:t> </a:t>
                </a:r>
                <a:r>
                  <a:rPr lang="zh-CN" altLang="en-US" dirty="0"/>
                  <a:t>次魔法后从 </a:t>
                </a:r>
                <a14:m>
                  <m:oMath xmlns:m="http://schemas.openxmlformats.org/officeDocument/2006/math">
                    <m:r>
                      <a:rPr lang="en-US" altLang="zh-CN" i="1" dirty="0" smtClean="0">
                        <a:latin typeface="Cambria Math" panose="02040503050406030204" pitchFamily="18" charset="0"/>
                      </a:rPr>
                      <m:t>𝑥</m:t>
                    </m:r>
                  </m:oMath>
                </a14:m>
                <a:r>
                  <a:rPr lang="en-US" altLang="zh-CN" dirty="0"/>
                  <a:t> </a:t>
                </a:r>
                <a:r>
                  <a:rPr lang="zh-CN" altLang="en-US" dirty="0"/>
                  <a:t>到 </a:t>
                </a:r>
                <a14:m>
                  <m:oMath xmlns:m="http://schemas.openxmlformats.org/officeDocument/2006/math">
                    <m:r>
                      <a:rPr lang="en-US" altLang="zh-CN" i="1" dirty="0" smtClean="0">
                        <a:latin typeface="Cambria Math" panose="02040503050406030204" pitchFamily="18" charset="0"/>
                      </a:rPr>
                      <m:t>𝑦</m:t>
                    </m:r>
                  </m:oMath>
                </a14:m>
                <a:r>
                  <a:rPr lang="en-US" altLang="zh-CN" dirty="0"/>
                  <a:t> </a:t>
                </a:r>
                <a:r>
                  <a:rPr lang="zh-CN" altLang="en-US" dirty="0"/>
                  <a:t>的最短路径。 </a:t>
                </a:r>
              </a:p>
            </p:txBody>
          </p:sp>
        </mc:Choice>
        <mc:Fallback xmlns="">
          <p:sp>
            <p:nvSpPr>
              <p:cNvPr id="2" name="文本框 1">
                <a:extLst>
                  <a:ext uri="{FF2B5EF4-FFF2-40B4-BE49-F238E27FC236}">
                    <a16:creationId xmlns:a16="http://schemas.microsoft.com/office/drawing/2014/main" id="{56103DAF-2807-37FC-BD3F-E6A5B71718E9}"/>
                  </a:ext>
                </a:extLst>
              </p:cNvPr>
              <p:cNvSpPr txBox="1">
                <a:spLocks noRot="1" noChangeAspect="1" noMove="1" noResize="1" noEditPoints="1" noAdjustHandles="1" noChangeArrowheads="1" noChangeShapeType="1" noTextEdit="1"/>
              </p:cNvSpPr>
              <p:nvPr/>
            </p:nvSpPr>
            <p:spPr>
              <a:xfrm>
                <a:off x="1039527" y="924025"/>
                <a:ext cx="10520412" cy="391261"/>
              </a:xfrm>
              <a:prstGeom prst="rect">
                <a:avLst/>
              </a:prstGeom>
              <a:blipFill>
                <a:blip r:embed="rId3"/>
                <a:stretch>
                  <a:fillRect l="-522" t="-9375" b="-18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89E596E-A941-FF66-DDE3-9C02B6CD366D}"/>
                  </a:ext>
                </a:extLst>
              </p:cNvPr>
              <p:cNvSpPr txBox="1"/>
              <p:nvPr/>
            </p:nvSpPr>
            <p:spPr>
              <a:xfrm>
                <a:off x="1039527" y="1674796"/>
                <a:ext cx="7719461" cy="690189"/>
              </a:xfrm>
              <a:prstGeom prst="rect">
                <a:avLst/>
              </a:prstGeom>
              <a:noFill/>
            </p:spPr>
            <p:txBody>
              <a:bodyPr wrap="square" rtlCol="0">
                <a:spAutoFit/>
              </a:bodyPr>
              <a:lstStyle/>
              <a:p>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0,</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Sub>
                  </m:oMath>
                </a14:m>
                <a:r>
                  <a:rPr lang="zh-CN" altLang="en-US" dirty="0"/>
                  <a:t> 显然是可以通过一遍 </a:t>
                </a:r>
                <a:r>
                  <a:rPr lang="en-US" altLang="zh-CN" dirty="0" err="1"/>
                  <a:t>Folyd</a:t>
                </a:r>
                <a:r>
                  <a:rPr lang="en-US" altLang="zh-CN" dirty="0"/>
                  <a:t> </a:t>
                </a:r>
                <a:r>
                  <a:rPr lang="zh-CN" altLang="en-US" dirty="0"/>
                  <a:t>求出的。接下来我们枚举一条使用魔法的道路，求出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Sub>
                  </m:oMath>
                </a14:m>
                <a:r>
                  <a:rPr lang="zh-CN" altLang="en-US" dirty="0"/>
                  <a:t> 。</a:t>
                </a:r>
              </a:p>
            </p:txBody>
          </p:sp>
        </mc:Choice>
        <mc:Fallback xmlns="">
          <p:sp>
            <p:nvSpPr>
              <p:cNvPr id="3" name="文本框 2">
                <a:extLst>
                  <a:ext uri="{FF2B5EF4-FFF2-40B4-BE49-F238E27FC236}">
                    <a16:creationId xmlns:a16="http://schemas.microsoft.com/office/drawing/2014/main" id="{189E596E-A941-FF66-DDE3-9C02B6CD366D}"/>
                  </a:ext>
                </a:extLst>
              </p:cNvPr>
              <p:cNvSpPr txBox="1">
                <a:spLocks noRot="1" noChangeAspect="1" noMove="1" noResize="1" noEditPoints="1" noAdjustHandles="1" noChangeArrowheads="1" noChangeShapeType="1" noTextEdit="1"/>
              </p:cNvSpPr>
              <p:nvPr/>
            </p:nvSpPr>
            <p:spPr>
              <a:xfrm>
                <a:off x="1039527" y="1674796"/>
                <a:ext cx="7719461" cy="690189"/>
              </a:xfrm>
              <a:prstGeom prst="rect">
                <a:avLst/>
              </a:prstGeom>
              <a:blipFill>
                <a:blip r:embed="rId4"/>
                <a:stretch>
                  <a:fillRect l="-711" t="-5310" b="-97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B9408D34-7C3D-2BFA-DB23-272D482AC57D}"/>
                  </a:ext>
                </a:extLst>
              </p:cNvPr>
              <p:cNvSpPr txBox="1"/>
              <p:nvPr/>
            </p:nvSpPr>
            <p:spPr>
              <a:xfrm>
                <a:off x="1039527" y="2724495"/>
                <a:ext cx="9654139" cy="381515"/>
              </a:xfrm>
              <a:prstGeom prst="rect">
                <a:avLst/>
              </a:prstGeom>
              <a:noFill/>
            </p:spPr>
            <p:txBody>
              <a:bodyPr wrap="square" rtlCol="0">
                <a:spAutoFit/>
              </a:bodyPr>
              <a:lstStyle/>
              <a:p>
                <a:r>
                  <a:rPr lang="zh-CN" altLang="en-US" dirty="0"/>
                  <a:t>例如，</a:t>
                </a:r>
                <a14:m>
                  <m:oMath xmlns:m="http://schemas.openxmlformats.org/officeDocument/2006/math">
                    <m:r>
                      <a:rPr lang="en-US" altLang="zh-CN" b="0" i="1" smtClean="0">
                        <a:latin typeface="Cambria Math" panose="02040503050406030204" pitchFamily="18" charset="0"/>
                      </a:rPr>
                      <m:t>𝑥</m:t>
                    </m:r>
                  </m:oMath>
                </a14:m>
                <a:r>
                  <a:rPr lang="zh-CN" altLang="en-US" dirty="0"/>
                  <a:t> 为 </a:t>
                </a:r>
                <a14:m>
                  <m:oMath xmlns:m="http://schemas.openxmlformats.org/officeDocument/2006/math">
                    <m:r>
                      <a:rPr lang="en-US" altLang="zh-CN" b="0" i="1" smtClean="0">
                        <a:latin typeface="Cambria Math" panose="02040503050406030204" pitchFamily="18" charset="0"/>
                      </a:rPr>
                      <m:t>1</m:t>
                    </m:r>
                  </m:oMath>
                </a14:m>
                <a:r>
                  <a:rPr lang="zh-CN" altLang="en-US" dirty="0"/>
                  <a:t>，</a:t>
                </a:r>
                <a14:m>
                  <m:oMath xmlns:m="http://schemas.openxmlformats.org/officeDocument/2006/math">
                    <m:r>
                      <a:rPr lang="en-US" altLang="zh-CN" b="0" i="1" dirty="0" smtClean="0">
                        <a:latin typeface="Cambria Math" panose="02040503050406030204" pitchFamily="18" charset="0"/>
                      </a:rPr>
                      <m:t>𝑦</m:t>
                    </m:r>
                  </m:oMath>
                </a14:m>
                <a:r>
                  <a:rPr lang="zh-CN" altLang="en-US" dirty="0"/>
                  <a:t> 为 </a:t>
                </a:r>
                <a14:m>
                  <m:oMath xmlns:m="http://schemas.openxmlformats.org/officeDocument/2006/math">
                    <m:r>
                      <a:rPr lang="en-US" altLang="zh-CN" b="0" i="1" smtClean="0">
                        <a:latin typeface="Cambria Math" panose="02040503050406030204" pitchFamily="18" charset="0"/>
                      </a:rPr>
                      <m:t>5</m:t>
                    </m:r>
                  </m:oMath>
                </a14:m>
                <a:r>
                  <a:rPr lang="zh-CN" altLang="en-US" dirty="0"/>
                  <a:t> 时，我们枚举一条边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oMath>
                </a14:m>
                <a:r>
                  <a:rPr lang="zh-CN" altLang="en-US" dirty="0"/>
                  <a:t> ，</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b="0" i="1" dirty="0" smtClean="0">
                            <a:latin typeface="Cambria Math" panose="02040503050406030204" pitchFamily="18" charset="0"/>
                          </a:rPr>
                          <m:t>1,1,5</m:t>
                        </m:r>
                      </m:sub>
                    </m:sSub>
                    <m:r>
                      <a:rPr lang="en-US" altLang="zh-CN" b="0" i="1" dirty="0" smtClean="0">
                        <a:latin typeface="Cambria Math" panose="02040503050406030204" pitchFamily="18" charset="0"/>
                      </a:rPr>
                      <m:t>=</m:t>
                    </m:r>
                    <m:func>
                      <m:funcPr>
                        <m:ctrlPr>
                          <a:rPr lang="en-US" altLang="zh-CN" b="0" i="1" dirty="0" smtClean="0">
                            <a:latin typeface="Cambria Math" panose="02040503050406030204" pitchFamily="18" charset="0"/>
                          </a:rPr>
                        </m:ctrlPr>
                      </m:funcPr>
                      <m:fName>
                        <m:r>
                          <m:rPr>
                            <m:sty m:val="p"/>
                          </m:rPr>
                          <a:rPr lang="en-US" altLang="zh-CN" b="0" i="0" dirty="0" smtClean="0">
                            <a:latin typeface="Cambria Math" panose="02040503050406030204" pitchFamily="18" charset="0"/>
                          </a:rPr>
                          <m:t>min</m:t>
                        </m:r>
                      </m:fName>
                      <m:e>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b="0" i="1" dirty="0" smtClean="0">
                                <a:latin typeface="Cambria Math" panose="02040503050406030204" pitchFamily="18" charset="0"/>
                              </a:rPr>
                              <m:t>1,1,5</m:t>
                            </m:r>
                          </m:sub>
                        </m:sSub>
                        <m:r>
                          <a:rPr lang="en-US" altLang="zh-CN" b="0" i="1" dirty="0" smtClean="0">
                            <a:latin typeface="Cambria Math" panose="02040503050406030204" pitchFamily="18" charset="0"/>
                          </a:rPr>
                          <m:t> , </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b="0" i="1" dirty="0" smtClean="0">
                                <a:latin typeface="Cambria Math" panose="02040503050406030204" pitchFamily="18" charset="0"/>
                              </a:rPr>
                              <m:t>0,1,</m:t>
                            </m:r>
                            <m:r>
                              <a:rPr lang="en-US" altLang="zh-CN" b="0" i="1" dirty="0" smtClean="0">
                                <a:latin typeface="Cambria Math" panose="02040503050406030204" pitchFamily="18" charset="0"/>
                              </a:rPr>
                              <m:t>𝑠</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𝑓</m:t>
                            </m:r>
                          </m:e>
                          <m:sub>
                            <m:r>
                              <a:rPr lang="en-US" altLang="zh-CN" b="0" i="1" dirty="0" smtClean="0">
                                <a:latin typeface="Cambria Math" panose="02040503050406030204" pitchFamily="18" charset="0"/>
                              </a:rPr>
                              <m:t>0,</m:t>
                            </m:r>
                            <m:r>
                              <a:rPr lang="en-US" altLang="zh-CN" b="0" i="1" dirty="0" smtClean="0">
                                <a:latin typeface="Cambria Math" panose="02040503050406030204" pitchFamily="18" charset="0"/>
                              </a:rPr>
                              <m:t>𝑡</m:t>
                            </m:r>
                            <m:r>
                              <a:rPr lang="en-US" altLang="zh-CN" b="0" i="1" dirty="0" smtClean="0">
                                <a:latin typeface="Cambria Math" panose="02040503050406030204" pitchFamily="18" charset="0"/>
                              </a:rPr>
                              <m:t>,5</m:t>
                            </m:r>
                          </m:sub>
                        </m:sSub>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𝑤</m:t>
                        </m:r>
                        <m:r>
                          <a:rPr lang="en-US" altLang="zh-CN" b="0" i="1" dirty="0" smtClean="0">
                            <a:latin typeface="Cambria Math" panose="02040503050406030204" pitchFamily="18" charset="0"/>
                          </a:rPr>
                          <m:t> )</m:t>
                        </m:r>
                      </m:e>
                    </m:func>
                  </m:oMath>
                </a14:m>
                <a:endParaRPr lang="en-US" altLang="zh-CN" b="0" dirty="0"/>
              </a:p>
            </p:txBody>
          </p:sp>
        </mc:Choice>
        <mc:Fallback xmlns="">
          <p:sp>
            <p:nvSpPr>
              <p:cNvPr id="4" name="文本框 3">
                <a:extLst>
                  <a:ext uri="{FF2B5EF4-FFF2-40B4-BE49-F238E27FC236}">
                    <a16:creationId xmlns:a16="http://schemas.microsoft.com/office/drawing/2014/main" id="{B9408D34-7C3D-2BFA-DB23-272D482AC57D}"/>
                  </a:ext>
                </a:extLst>
              </p:cNvPr>
              <p:cNvSpPr txBox="1">
                <a:spLocks noRot="1" noChangeAspect="1" noMove="1" noResize="1" noEditPoints="1" noAdjustHandles="1" noChangeArrowheads="1" noChangeShapeType="1" noTextEdit="1"/>
              </p:cNvSpPr>
              <p:nvPr/>
            </p:nvSpPr>
            <p:spPr>
              <a:xfrm>
                <a:off x="1039527" y="2724495"/>
                <a:ext cx="9654139" cy="381515"/>
              </a:xfrm>
              <a:prstGeom prst="rect">
                <a:avLst/>
              </a:prstGeom>
              <a:blipFill>
                <a:blip r:embed="rId5"/>
                <a:stretch>
                  <a:fillRect l="-569" t="-9524" b="-2063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50F5AF2-ED8B-E9E0-85C8-913F15DEDEFB}"/>
                  </a:ext>
                </a:extLst>
              </p:cNvPr>
              <p:cNvSpPr txBox="1"/>
              <p:nvPr/>
            </p:nvSpPr>
            <p:spPr>
              <a:xfrm>
                <a:off x="1039527" y="3465520"/>
                <a:ext cx="8922620" cy="690189"/>
              </a:xfrm>
              <a:prstGeom prst="rect">
                <a:avLst/>
              </a:prstGeom>
              <a:noFill/>
            </p:spPr>
            <p:txBody>
              <a:bodyPr wrap="square" rtlCol="0">
                <a:spAutoFit/>
              </a:bodyPr>
              <a:lstStyle/>
              <a:p>
                <a:r>
                  <a:rPr lang="zh-CN" altLang="en-US" dirty="0"/>
                  <a:t>同上，我们可以使用递推式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min</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m:t>
                    </m:r>
                  </m:oMath>
                </a14:m>
                <a:r>
                  <a:rPr lang="zh-CN" altLang="en-US" dirty="0"/>
                  <a:t>（ </a:t>
                </a:r>
                <a14:m>
                  <m:oMath xmlns:m="http://schemas.openxmlformats.org/officeDocument/2006/math">
                    <m:r>
                      <a:rPr lang="en-US" altLang="zh-CN" b="0" i="1" dirty="0" smtClean="0">
                        <a:latin typeface="Cambria Math" panose="02040503050406030204" pitchFamily="18" charset="0"/>
                      </a:rPr>
                      <m:t>𝑧</m:t>
                    </m:r>
                  </m:oMath>
                </a14:m>
                <a:r>
                  <a:rPr lang="zh-CN" altLang="en-US" dirty="0"/>
                  <a:t> 是中转点），直至求出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sub>
                    </m:sSub>
                  </m:oMath>
                </a14:m>
                <a:r>
                  <a:rPr lang="zh-CN" altLang="en-US" dirty="0"/>
                  <a:t>。</a:t>
                </a:r>
              </a:p>
            </p:txBody>
          </p:sp>
        </mc:Choice>
        <mc:Fallback xmlns="">
          <p:sp>
            <p:nvSpPr>
              <p:cNvPr id="7" name="文本框 6">
                <a:extLst>
                  <a:ext uri="{FF2B5EF4-FFF2-40B4-BE49-F238E27FC236}">
                    <a16:creationId xmlns:a16="http://schemas.microsoft.com/office/drawing/2014/main" id="{150F5AF2-ED8B-E9E0-85C8-913F15DEDEFB}"/>
                  </a:ext>
                </a:extLst>
              </p:cNvPr>
              <p:cNvSpPr txBox="1">
                <a:spLocks noRot="1" noChangeAspect="1" noMove="1" noResize="1" noEditPoints="1" noAdjustHandles="1" noChangeArrowheads="1" noChangeShapeType="1" noTextEdit="1"/>
              </p:cNvSpPr>
              <p:nvPr/>
            </p:nvSpPr>
            <p:spPr>
              <a:xfrm>
                <a:off x="1039527" y="3465520"/>
                <a:ext cx="8922620" cy="690189"/>
              </a:xfrm>
              <a:prstGeom prst="rect">
                <a:avLst/>
              </a:prstGeom>
              <a:blipFill>
                <a:blip r:embed="rId6"/>
                <a:stretch>
                  <a:fillRect l="-615" t="-4386" b="-8772"/>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5A0D7DE-768A-C28B-80DF-56B2A803D769}"/>
              </a:ext>
            </a:extLst>
          </p:cNvPr>
          <p:cNvSpPr txBox="1"/>
          <p:nvPr/>
        </p:nvSpPr>
        <p:spPr>
          <a:xfrm>
            <a:off x="1039527" y="4515219"/>
            <a:ext cx="8922620" cy="369332"/>
          </a:xfrm>
          <a:prstGeom prst="rect">
            <a:avLst/>
          </a:prstGeom>
          <a:noFill/>
        </p:spPr>
        <p:txBody>
          <a:bodyPr wrap="square" rtlCol="0">
            <a:spAutoFit/>
          </a:bodyPr>
          <a:lstStyle/>
          <a:p>
            <a:r>
              <a:rPr lang="zh-CN" altLang="en-US" dirty="0"/>
              <a:t>我们将就矩阵乘法的操作改为 </a:t>
            </a:r>
            <a:r>
              <a:rPr lang="en-US" altLang="zh-CN" dirty="0"/>
              <a:t>Floyd , </a:t>
            </a:r>
            <a:r>
              <a:rPr lang="zh-CN" altLang="en-US" dirty="0"/>
              <a:t>就可以用快速幂加速递推。</a:t>
            </a:r>
          </a:p>
        </p:txBody>
      </p:sp>
      <p:sp>
        <p:nvSpPr>
          <p:cNvPr id="9" name="文本框 8">
            <a:extLst>
              <a:ext uri="{FF2B5EF4-FFF2-40B4-BE49-F238E27FC236}">
                <a16:creationId xmlns:a16="http://schemas.microsoft.com/office/drawing/2014/main" id="{2E4275AF-9105-9C46-7D16-9DADC1A46509}"/>
              </a:ext>
            </a:extLst>
          </p:cNvPr>
          <p:cNvSpPr txBox="1"/>
          <p:nvPr/>
        </p:nvSpPr>
        <p:spPr>
          <a:xfrm>
            <a:off x="1039527" y="5244061"/>
            <a:ext cx="5881036" cy="369332"/>
          </a:xfrm>
          <a:prstGeom prst="rect">
            <a:avLst/>
          </a:prstGeom>
          <a:noFill/>
        </p:spPr>
        <p:txBody>
          <a:bodyPr wrap="square" rtlCol="0">
            <a:spAutoFit/>
          </a:bodyPr>
          <a:lstStyle/>
          <a:p>
            <a:r>
              <a:rPr lang="zh-CN" altLang="en-US" dirty="0"/>
              <a:t>习题</a:t>
            </a:r>
            <a:r>
              <a:rPr lang="en-US" altLang="zh-CN" dirty="0"/>
              <a:t> </a:t>
            </a:r>
            <a:r>
              <a:rPr lang="en-US" altLang="zh-CN" b="0" i="0" dirty="0">
                <a:solidFill>
                  <a:srgbClr val="3498DB"/>
                </a:solidFill>
                <a:effectLst/>
                <a:latin typeface="-apple-system"/>
              </a:rPr>
              <a:t>[USACO07NOV] Cow Relays G</a:t>
            </a:r>
            <a:endParaRPr lang="zh-CN" altLang="en-US" dirty="0"/>
          </a:p>
        </p:txBody>
      </p:sp>
    </p:spTree>
    <p:extLst>
      <p:ext uri="{BB962C8B-B14F-4D97-AF65-F5344CB8AC3E}">
        <p14:creationId xmlns:p14="http://schemas.microsoft.com/office/powerpoint/2010/main" val="401355616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85869404-C5DB-24CF-506E-E6591E1B1AFE}"/>
              </a:ext>
            </a:extLst>
          </p:cNvPr>
          <p:cNvSpPr txBox="1"/>
          <p:nvPr/>
        </p:nvSpPr>
        <p:spPr>
          <a:xfrm>
            <a:off x="789272" y="557693"/>
            <a:ext cx="7430703" cy="523220"/>
          </a:xfrm>
          <a:prstGeom prst="rect">
            <a:avLst/>
          </a:prstGeom>
          <a:noFill/>
        </p:spPr>
        <p:txBody>
          <a:bodyPr wrap="square" rtlCol="0">
            <a:spAutoFit/>
          </a:bodyPr>
          <a:lstStyle/>
          <a:p>
            <a:r>
              <a:rPr lang="en-US" altLang="zh-CN" sz="2800" b="0" i="0" dirty="0">
                <a:effectLst/>
                <a:latin typeface="Fira Sans" panose="020F0502020204030204" pitchFamily="34" charset="0"/>
              </a:rPr>
              <a:t>Bellman–Ford  </a:t>
            </a:r>
            <a:r>
              <a:rPr lang="zh-CN" altLang="en-US" sz="2800" dirty="0"/>
              <a:t>算法</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725B153B-CC9D-E50C-A5E1-FB944FDAEB8B}"/>
                  </a:ext>
                </a:extLst>
              </p:cNvPr>
              <p:cNvSpPr txBox="1"/>
              <p:nvPr/>
            </p:nvSpPr>
            <p:spPr>
              <a:xfrm>
                <a:off x="721895" y="1453415"/>
                <a:ext cx="8085221" cy="369332"/>
              </a:xfrm>
              <a:prstGeom prst="rect">
                <a:avLst/>
              </a:prstGeom>
              <a:noFill/>
            </p:spPr>
            <p:txBody>
              <a:bodyPr wrap="square" rtlCol="0">
                <a:spAutoFit/>
              </a:bodyPr>
              <a:lstStyle/>
              <a:p>
                <a:r>
                  <a:rPr lang="zh-CN" altLang="en-US" dirty="0"/>
                  <a:t>令 </a:t>
                </a:r>
                <a14:m>
                  <m:oMath xmlns:m="http://schemas.openxmlformats.org/officeDocument/2006/math">
                    <m:r>
                      <a:rPr lang="en-US" altLang="zh-CN" b="0" i="1" smtClean="0">
                        <a:latin typeface="Cambria Math" panose="02040503050406030204" pitchFamily="18" charset="0"/>
                      </a:rPr>
                      <m:t>𝑑𝑖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𝑥</m:t>
                        </m:r>
                      </m:sub>
                    </m:sSub>
                  </m:oMath>
                </a14:m>
                <a:r>
                  <a:rPr lang="zh-CN" altLang="en-US" dirty="0"/>
                  <a:t> 为从 </a:t>
                </a:r>
                <a14:m>
                  <m:oMath xmlns:m="http://schemas.openxmlformats.org/officeDocument/2006/math">
                    <m:r>
                      <a:rPr lang="en-US" altLang="zh-CN" b="0" i="1" smtClean="0">
                        <a:latin typeface="Cambria Math" panose="02040503050406030204" pitchFamily="18" charset="0"/>
                      </a:rPr>
                      <m:t>1</m:t>
                    </m:r>
                  </m:oMath>
                </a14:m>
                <a:r>
                  <a:rPr lang="zh-CN" altLang="en-US" dirty="0"/>
                  <a:t> 到 </a:t>
                </a:r>
                <a14:m>
                  <m:oMath xmlns:m="http://schemas.openxmlformats.org/officeDocument/2006/math">
                    <m:r>
                      <a:rPr lang="en-US" altLang="zh-CN" b="0" i="1" smtClean="0">
                        <a:latin typeface="Cambria Math" panose="02040503050406030204" pitchFamily="18" charset="0"/>
                      </a:rPr>
                      <m:t>𝑥</m:t>
                    </m:r>
                  </m:oMath>
                </a14:m>
                <a:r>
                  <a:rPr lang="zh-CN" altLang="en-US" dirty="0"/>
                  <a:t> 的最短路径。</a:t>
                </a:r>
              </a:p>
            </p:txBody>
          </p:sp>
        </mc:Choice>
        <mc:Fallback xmlns="">
          <p:sp>
            <p:nvSpPr>
              <p:cNvPr id="6" name="文本框 5">
                <a:extLst>
                  <a:ext uri="{FF2B5EF4-FFF2-40B4-BE49-F238E27FC236}">
                    <a16:creationId xmlns:a16="http://schemas.microsoft.com/office/drawing/2014/main" id="{725B153B-CC9D-E50C-A5E1-FB944FDAEB8B}"/>
                  </a:ext>
                </a:extLst>
              </p:cNvPr>
              <p:cNvSpPr txBox="1">
                <a:spLocks noRot="1" noChangeAspect="1" noMove="1" noResize="1" noEditPoints="1" noAdjustHandles="1" noChangeArrowheads="1" noChangeShapeType="1" noTextEdit="1"/>
              </p:cNvSpPr>
              <p:nvPr/>
            </p:nvSpPr>
            <p:spPr>
              <a:xfrm>
                <a:off x="721895" y="1453415"/>
                <a:ext cx="8085221" cy="369332"/>
              </a:xfrm>
              <a:prstGeom prst="rect">
                <a:avLst/>
              </a:prstGeom>
              <a:blipFill>
                <a:blip r:embed="rId3"/>
                <a:stretch>
                  <a:fillRect l="-603"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5BF0EF4-8D32-ED27-262E-D4C4504F11FF}"/>
                  </a:ext>
                </a:extLst>
              </p:cNvPr>
              <p:cNvSpPr txBox="1"/>
              <p:nvPr/>
            </p:nvSpPr>
            <p:spPr>
              <a:xfrm>
                <a:off x="721894" y="2223435"/>
                <a:ext cx="10828421" cy="369332"/>
              </a:xfrm>
              <a:prstGeom prst="rect">
                <a:avLst/>
              </a:prstGeom>
              <a:noFill/>
            </p:spPr>
            <p:txBody>
              <a:bodyPr wrap="square" rtlCol="0">
                <a:spAutoFit/>
              </a:bodyPr>
              <a:lstStyle/>
              <a:p>
                <a:r>
                  <a:rPr lang="zh-CN" altLang="en-US" b="0" i="0" dirty="0">
                    <a:effectLst/>
                    <a:latin typeface="Fira Sans" panose="020F0502020204030204" pitchFamily="34" charset="0"/>
                  </a:rPr>
                  <a:t>对于边 </a:t>
                </a:r>
                <a14:m>
                  <m:oMath xmlns:m="http://schemas.openxmlformats.org/officeDocument/2006/math">
                    <m:d>
                      <m:dPr>
                        <m:ctrlPr>
                          <a:rPr lang="en-US" altLang="zh-CN" b="0" i="1" smtClean="0">
                            <a:effectLst/>
                            <a:latin typeface="Cambria Math" panose="02040503050406030204" pitchFamily="18" charset="0"/>
                          </a:rPr>
                        </m:ctrlPr>
                      </m:dPr>
                      <m:e>
                        <m:r>
                          <a:rPr lang="en-US" altLang="zh-CN" b="0" i="1" smtClean="0">
                            <a:effectLst/>
                            <a:latin typeface="Cambria Math" panose="02040503050406030204" pitchFamily="18" charset="0"/>
                          </a:rPr>
                          <m:t>𝑢</m:t>
                        </m:r>
                        <m:r>
                          <a:rPr lang="en-US" altLang="zh-CN" b="0" i="1" smtClean="0">
                            <a:effectLst/>
                            <a:latin typeface="Cambria Math" panose="02040503050406030204" pitchFamily="18" charset="0"/>
                          </a:rPr>
                          <m:t>,</m:t>
                        </m:r>
                        <m:r>
                          <a:rPr lang="en-US" altLang="zh-CN" b="0" i="1" smtClean="0">
                            <a:effectLst/>
                            <a:latin typeface="Cambria Math" panose="02040503050406030204" pitchFamily="18" charset="0"/>
                          </a:rPr>
                          <m:t>𝑣</m:t>
                        </m:r>
                      </m:e>
                    </m:d>
                  </m:oMath>
                </a14:m>
                <a:r>
                  <a:rPr lang="zh-CN" altLang="en-US" dirty="0"/>
                  <a:t> ，松弛操作对应下面的式子：</a:t>
                </a:r>
                <a14:m>
                  <m:oMath xmlns:m="http://schemas.openxmlformats.org/officeDocument/2006/math">
                    <m:r>
                      <a:rPr lang="en-US" altLang="zh-CN" b="0" i="1" smtClean="0">
                        <a:latin typeface="Cambria Math" panose="02040503050406030204" pitchFamily="18" charset="0"/>
                      </a:rPr>
                      <m:t>𝑑𝑖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r>
                      <a:rPr lang="en-US" altLang="zh-CN" b="0" i="1" smtClean="0">
                        <a:latin typeface="Cambria Math" panose="02040503050406030204" pitchFamily="18" charset="0"/>
                      </a:rPr>
                      <m:t>𝑑𝑖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𝑣</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𝑑𝑖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𝑢</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𝑤</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r>
                      <a:rPr lang="zh-CN" altLang="en-US" i="1">
                        <a:latin typeface="Cambria Math" panose="02040503050406030204" pitchFamily="18" charset="0"/>
                      </a:rPr>
                      <m:t>，</m:t>
                    </m:r>
                  </m:oMath>
                </a14:m>
                <a:r>
                  <a:rPr lang="zh-CN" altLang="en-US" dirty="0"/>
                  <a:t>这是显然的。</a:t>
                </a:r>
              </a:p>
            </p:txBody>
          </p:sp>
        </mc:Choice>
        <mc:Fallback xmlns="">
          <p:sp>
            <p:nvSpPr>
              <p:cNvPr id="7" name="文本框 6">
                <a:extLst>
                  <a:ext uri="{FF2B5EF4-FFF2-40B4-BE49-F238E27FC236}">
                    <a16:creationId xmlns:a16="http://schemas.microsoft.com/office/drawing/2014/main" id="{65BF0EF4-8D32-ED27-262E-D4C4504F11FF}"/>
                  </a:ext>
                </a:extLst>
              </p:cNvPr>
              <p:cNvSpPr txBox="1">
                <a:spLocks noRot="1" noChangeAspect="1" noMove="1" noResize="1" noEditPoints="1" noAdjustHandles="1" noChangeArrowheads="1" noChangeShapeType="1" noTextEdit="1"/>
              </p:cNvSpPr>
              <p:nvPr/>
            </p:nvSpPr>
            <p:spPr>
              <a:xfrm>
                <a:off x="721894" y="2223435"/>
                <a:ext cx="10828421" cy="369332"/>
              </a:xfrm>
              <a:prstGeom prst="rect">
                <a:avLst/>
              </a:prstGeom>
              <a:blipFill>
                <a:blip r:embed="rId4"/>
                <a:stretch>
                  <a:fillRect l="-450" t="-11667" b="-25000"/>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442AC1A-1498-B22E-1342-1966912B44C4}"/>
              </a:ext>
            </a:extLst>
          </p:cNvPr>
          <p:cNvSpPr txBox="1"/>
          <p:nvPr/>
        </p:nvSpPr>
        <p:spPr>
          <a:xfrm>
            <a:off x="721894" y="3041699"/>
            <a:ext cx="9057373" cy="954107"/>
          </a:xfrm>
          <a:prstGeom prst="rect">
            <a:avLst/>
          </a:prstGeom>
          <a:noFill/>
        </p:spPr>
        <p:txBody>
          <a:bodyPr wrap="square" rtlCol="0">
            <a:spAutoFit/>
          </a:bodyPr>
          <a:lstStyle/>
          <a:p>
            <a:r>
              <a:rPr lang="en-US" altLang="zh-CN" sz="2000" b="1" i="0" dirty="0">
                <a:effectLst/>
                <a:latin typeface="Fira Sans" panose="020F0502020204030204" pitchFamily="34" charset="0"/>
              </a:rPr>
              <a:t>Bellman–Ford </a:t>
            </a:r>
            <a:r>
              <a:rPr lang="zh-CN" altLang="en-US" b="0" i="0" dirty="0">
                <a:effectLst/>
                <a:latin typeface="Fira Sans" panose="020F0502020204030204" pitchFamily="34" charset="0"/>
              </a:rPr>
              <a:t>算法所做的，就是不断尝试对图上每一条边进行松弛。我们每进行一轮循环，就对图上所有的边都尝试进行一次松弛操作，当一次循环中没有成功的松弛操作时，算法停止。</a:t>
            </a:r>
            <a:endParaRPr lang="zh-CN" altLang="en-US" dirty="0"/>
          </a:p>
        </p:txBody>
      </p:sp>
      <p:pic>
        <p:nvPicPr>
          <p:cNvPr id="2050" name="Picture 2">
            <a:extLst>
              <a:ext uri="{FF2B5EF4-FFF2-40B4-BE49-F238E27FC236}">
                <a16:creationId xmlns:a16="http://schemas.microsoft.com/office/drawing/2014/main" id="{110F4E7B-D232-4B0F-3BDB-DCCDC83B43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9613" y="-13652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A389FD80-1D4F-2AD4-BDA9-9F1D6BE03E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9525" y="-13652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DAAF218-FB2F-4196-7665-C811DC184E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9438" y="-13652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a:extLst>
              <a:ext uri="{FF2B5EF4-FFF2-40B4-BE49-F238E27FC236}">
                <a16:creationId xmlns:a16="http://schemas.microsoft.com/office/drawing/2014/main" id="{26B03F59-7505-F31A-D1BC-82FB037305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39413" y="-136525"/>
            <a:ext cx="9525" cy="95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355EA2B-BBB2-05A6-954C-AAACDC22F43C}"/>
                  </a:ext>
                </a:extLst>
              </p:cNvPr>
              <p:cNvSpPr txBox="1"/>
              <p:nvPr/>
            </p:nvSpPr>
            <p:spPr>
              <a:xfrm>
                <a:off x="721894" y="4444738"/>
                <a:ext cx="10491536" cy="1200329"/>
              </a:xfrm>
              <a:prstGeom prst="rect">
                <a:avLst/>
              </a:prstGeom>
              <a:noFill/>
            </p:spPr>
            <p:txBody>
              <a:bodyPr wrap="square" rtlCol="0">
                <a:spAutoFit/>
              </a:bodyPr>
              <a:lstStyle/>
              <a:p>
                <a:r>
                  <a:rPr kumimoji="0" lang="zh-CN" altLang="zh-CN" sz="1800" b="0" i="0" u="none" strike="noStrike" cap="none" normalizeH="0" baseline="0" dirty="0">
                    <a:ln>
                      <a:noFill/>
                    </a:ln>
                    <a:solidFill>
                      <a:schemeClr val="tx1"/>
                    </a:solidFill>
                    <a:effectLst/>
                    <a:latin typeface="Arial" panose="020B0604020202020204" pitchFamily="34" charset="0"/>
                    <a:ea typeface="Fira Sans" panose="020F0502020204030204" pitchFamily="34" charset="0"/>
                  </a:rPr>
                  <a:t>在最短路存在的情况下，由于一次松弛操作会使最短路的边数至少</a:t>
                </a:r>
                <a:r>
                  <a:rPr kumimoji="0" lang="en-US" altLang="zh-CN" sz="1800" b="0" i="0" u="none" strike="noStrike" cap="none" normalizeH="0" baseline="0" dirty="0">
                    <a:ln>
                      <a:noFill/>
                    </a:ln>
                    <a:solidFill>
                      <a:schemeClr val="tx1"/>
                    </a:solidFill>
                    <a:effectLst/>
                    <a:latin typeface="Arial" panose="020B0604020202020204" pitchFamily="34" charset="0"/>
                    <a:ea typeface="Fira Sans" panose="020F0502020204030204" pitchFamily="34" charset="0"/>
                  </a:rPr>
                  <a:t> </a:t>
                </a:r>
                <a14:m>
                  <m:oMath xmlns:m="http://schemas.openxmlformats.org/officeDocument/2006/math">
                    <m:r>
                      <a:rPr kumimoji="0" lang="en-US" altLang="zh-CN" sz="18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+1</m:t>
                    </m:r>
                  </m:oMath>
                </a14:m>
                <a:r>
                  <a:rPr kumimoji="0" lang="zh-CN" altLang="zh-CN" b="0" i="0" u="none" strike="noStrike" cap="none" normalizeH="0" baseline="0" dirty="0">
                    <a:ln>
                      <a:noFill/>
                    </a:ln>
                    <a:solidFill>
                      <a:schemeClr val="tx1"/>
                    </a:solidFill>
                    <a:effectLst/>
                    <a:latin typeface="Arial" panose="020B0604020202020204" pitchFamily="34" charset="0"/>
                  </a:rPr>
                  <a:t> </a:t>
                </a:r>
                <a:r>
                  <a:rPr kumimoji="0" lang="zh-CN" altLang="zh-CN" sz="1800" b="0" i="0" u="none" strike="noStrike" cap="none" normalizeH="0" baseline="0" dirty="0">
                    <a:ln>
                      <a:noFill/>
                    </a:ln>
                    <a:solidFill>
                      <a:schemeClr val="tx1"/>
                    </a:solidFill>
                    <a:effectLst/>
                    <a:latin typeface="Arial" panose="020B0604020202020204" pitchFamily="34" charset="0"/>
                    <a:ea typeface="Fira Sans" panose="020F0502020204030204" pitchFamily="34" charset="0"/>
                  </a:rPr>
                  <a:t>，而最短路的边数最多为 </a:t>
                </a:r>
                <a:r>
                  <a:rPr kumimoji="0" lang="zh-CN" altLang="zh-CN" sz="1050" b="0" i="0" u="none" strike="noStrike" cap="none" normalizeH="0" baseline="0" dirty="0">
                    <a:ln>
                      <a:noFill/>
                    </a:ln>
                    <a:solidFill>
                      <a:schemeClr val="tx1"/>
                    </a:solidFill>
                    <a:effectLst/>
                    <a:latin typeface="Arial" panose="020B0604020202020204" pitchFamily="34" charset="0"/>
                  </a:rPr>
                  <a:t> </a:t>
                </a:r>
                <a14:m>
                  <m:oMath xmlns:m="http://schemas.openxmlformats.org/officeDocument/2006/math">
                    <m:r>
                      <m:rPr>
                        <m:sty m:val="p"/>
                      </m:rPr>
                      <a:rPr lang="en-US" altLang="zh-CN" sz="1600" dirty="0">
                        <a:latin typeface="Cambria Math" panose="02040503050406030204" pitchFamily="18" charset="0"/>
                      </a:rPr>
                      <m:t>n</m:t>
                    </m:r>
                    <m:r>
                      <a:rPr lang="en-US" altLang="zh-CN" sz="1600" b="0" i="0" dirty="0" smtClean="0">
                        <a:latin typeface="Cambria Math" panose="02040503050406030204" pitchFamily="18" charset="0"/>
                      </a:rPr>
                      <m:t>−1</m:t>
                    </m:r>
                  </m:oMath>
                </a14:m>
                <a:r>
                  <a:rPr kumimoji="0" lang="zh-CN" altLang="zh-CN" sz="1800" b="0" i="0" u="none" strike="noStrike" cap="none" normalizeH="0" baseline="0" dirty="0">
                    <a:ln>
                      <a:noFill/>
                    </a:ln>
                    <a:solidFill>
                      <a:schemeClr val="tx1"/>
                    </a:solidFill>
                    <a:effectLst/>
                    <a:latin typeface="Arial" panose="020B0604020202020204" pitchFamily="34" charset="0"/>
                    <a:ea typeface="Fira Sans" panose="020F0502020204030204" pitchFamily="34" charset="0"/>
                  </a:rPr>
                  <a:t>，因此整个算法最多执行 </a:t>
                </a:r>
                <a:r>
                  <a:rPr kumimoji="0" lang="zh-CN" altLang="zh-CN" sz="1050" b="0" i="0" u="none" strike="noStrike" cap="none" normalizeH="0" baseline="0" dirty="0">
                    <a:ln>
                      <a:noFill/>
                    </a:ln>
                    <a:solidFill>
                      <a:schemeClr val="tx1"/>
                    </a:solidFill>
                    <a:effectLst/>
                    <a:latin typeface="Arial" panose="020B0604020202020204" pitchFamily="34" charset="0"/>
                  </a:rPr>
                  <a:t> </a:t>
                </a:r>
                <a14:m>
                  <m:oMath xmlns:m="http://schemas.openxmlformats.org/officeDocument/2006/math">
                    <m:r>
                      <a:rPr kumimoji="0" lang="en-US" altLang="zh-CN" b="0" i="1" u="none" strike="noStrike" cap="none" normalizeH="0" baseline="0" smtClean="0">
                        <a:ln>
                          <a:noFill/>
                        </a:ln>
                        <a:solidFill>
                          <a:schemeClr val="tx1"/>
                        </a:solidFill>
                        <a:effectLst/>
                        <a:latin typeface="Cambria Math" panose="02040503050406030204" pitchFamily="18" charset="0"/>
                      </a:rPr>
                      <m:t>𝑛</m:t>
                    </m:r>
                    <m:r>
                      <a:rPr kumimoji="0" lang="en-US" altLang="zh-CN" b="0" i="1" u="none" strike="noStrike" cap="none" normalizeH="0" baseline="0" smtClean="0">
                        <a:ln>
                          <a:noFill/>
                        </a:ln>
                        <a:solidFill>
                          <a:schemeClr val="tx1"/>
                        </a:solidFill>
                        <a:effectLst/>
                        <a:latin typeface="Cambria Math" panose="02040503050406030204" pitchFamily="18" charset="0"/>
                      </a:rPr>
                      <m:t>−1</m:t>
                    </m:r>
                  </m:oMath>
                </a14:m>
                <a:r>
                  <a:rPr kumimoji="0" lang="zh-CN" altLang="zh-CN" sz="3600" b="0" i="0" u="none" strike="noStrike" cap="none" normalizeH="0" baseline="0" dirty="0">
                    <a:ln>
                      <a:noFill/>
                    </a:ln>
                    <a:solidFill>
                      <a:schemeClr val="tx1"/>
                    </a:solidFill>
                    <a:effectLst/>
                    <a:latin typeface="Arial" panose="020B0604020202020204" pitchFamily="34" charset="0"/>
                    <a:ea typeface="Fira Sans" panose="020F0502020204030204" pitchFamily="34" charset="0"/>
                  </a:rPr>
                  <a:t> </a:t>
                </a:r>
                <a:r>
                  <a:rPr kumimoji="0" lang="zh-CN" altLang="zh-CN" sz="1800" b="0" i="0" u="none" strike="noStrike" cap="none" normalizeH="0" baseline="0" dirty="0">
                    <a:ln>
                      <a:noFill/>
                    </a:ln>
                    <a:solidFill>
                      <a:schemeClr val="tx1"/>
                    </a:solidFill>
                    <a:effectLst/>
                    <a:latin typeface="Arial" panose="020B0604020202020204" pitchFamily="34" charset="0"/>
                    <a:ea typeface="Fira Sans" panose="020F0502020204030204" pitchFamily="34" charset="0"/>
                  </a:rPr>
                  <a:t>轮松弛操作。故总时间复杂度为 </a:t>
                </a:r>
                <a14:m>
                  <m:oMath xmlns:m="http://schemas.openxmlformats.org/officeDocument/2006/math">
                    <m:r>
                      <m:rPr>
                        <m:sty m:val="p"/>
                      </m:rPr>
                      <a:rPr lang="en-US" altLang="zh-CN" i="1" dirty="0">
                        <a:latin typeface="Cambria Math" panose="02040503050406030204" pitchFamily="18" charset="0"/>
                      </a:rPr>
                      <m:t>Θ</m:t>
                    </m:r>
                    <m:r>
                      <a:rPr kumimoji="0" lang="en-US" altLang="zh-CN" sz="18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m:t>
                    </m:r>
                    <m:r>
                      <a:rPr kumimoji="0" lang="en-US" altLang="zh-CN" sz="18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𝑛𝑚</m:t>
                    </m:r>
                    <m:r>
                      <a:rPr kumimoji="0" lang="en-US" altLang="zh-CN" sz="18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m:t>
                    </m:r>
                  </m:oMath>
                </a14:m>
                <a:r>
                  <a:rPr kumimoji="0" lang="zh-CN" altLang="zh-CN" sz="1800" b="0" i="0" u="none" strike="noStrike" cap="none" normalizeH="0" baseline="0" dirty="0">
                    <a:ln>
                      <a:noFill/>
                    </a:ln>
                    <a:solidFill>
                      <a:schemeClr val="tx1"/>
                    </a:solidFill>
                    <a:effectLst/>
                    <a:latin typeface="Arial" panose="020B0604020202020204" pitchFamily="34" charset="0"/>
                    <a:ea typeface="Fira Sans" panose="020F0502020204030204" pitchFamily="34" charset="0"/>
                  </a:rPr>
                  <a:t>。</a:t>
                </a:r>
                <a:r>
                  <a:rPr kumimoji="0" lang="zh-CN" altLang="zh-CN" sz="1050" b="0" i="0" u="none" strike="noStrike" cap="none" normalizeH="0" baseline="0" dirty="0">
                    <a:ln>
                      <a:noFill/>
                    </a:ln>
                    <a:solidFill>
                      <a:schemeClr val="tx1"/>
                    </a:solidFill>
                    <a:effectLst/>
                    <a:latin typeface="Arial" panose="020B0604020202020204" pitchFamily="34" charset="0"/>
                  </a:rPr>
                  <a:t> </a:t>
                </a:r>
                <a:endParaRPr kumimoji="0" lang="zh-CN" altLang="zh-CN" sz="2800" b="0" i="0" u="none" strike="noStrike" cap="none" normalizeH="0" baseline="0" dirty="0">
                  <a:ln>
                    <a:noFill/>
                  </a:ln>
                  <a:solidFill>
                    <a:schemeClr val="tx1"/>
                  </a:solidFill>
                  <a:effectLst/>
                  <a:latin typeface="Arial" panose="020B0604020202020204" pitchFamily="34" charset="0"/>
                </a:endParaRPr>
              </a:p>
              <a:p>
                <a:endParaRPr lang="zh-CN" altLang="en-US" dirty="0"/>
              </a:p>
            </p:txBody>
          </p:sp>
        </mc:Choice>
        <mc:Fallback xmlns="">
          <p:sp>
            <p:nvSpPr>
              <p:cNvPr id="11" name="文本框 10">
                <a:extLst>
                  <a:ext uri="{FF2B5EF4-FFF2-40B4-BE49-F238E27FC236}">
                    <a16:creationId xmlns:a16="http://schemas.microsoft.com/office/drawing/2014/main" id="{E355EA2B-BBB2-05A6-954C-AAACDC22F43C}"/>
                  </a:ext>
                </a:extLst>
              </p:cNvPr>
              <p:cNvSpPr txBox="1">
                <a:spLocks noRot="1" noChangeAspect="1" noMove="1" noResize="1" noEditPoints="1" noAdjustHandles="1" noChangeArrowheads="1" noChangeShapeType="1" noTextEdit="1"/>
              </p:cNvSpPr>
              <p:nvPr/>
            </p:nvSpPr>
            <p:spPr>
              <a:xfrm>
                <a:off x="721894" y="4444738"/>
                <a:ext cx="10491536" cy="1200329"/>
              </a:xfrm>
              <a:prstGeom prst="rect">
                <a:avLst/>
              </a:prstGeom>
              <a:blipFill>
                <a:blip r:embed="rId6"/>
                <a:stretch>
                  <a:fillRect l="-465" t="-2538" r="-26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444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17</a:t>
            </a:fld>
            <a:endParaRPr lang="zh-CN" dirty="0"/>
          </a:p>
        </p:txBody>
      </p:sp>
      <p:sp>
        <p:nvSpPr>
          <p:cNvPr id="16" name="文本框 15">
            <a:extLst>
              <a:ext uri="{FF2B5EF4-FFF2-40B4-BE49-F238E27FC236}">
                <a16:creationId xmlns:a16="http://schemas.microsoft.com/office/drawing/2014/main" id="{E7668613-90DC-720B-0D90-32199F3D58DF}"/>
              </a:ext>
            </a:extLst>
          </p:cNvPr>
          <p:cNvSpPr txBox="1"/>
          <p:nvPr/>
        </p:nvSpPr>
        <p:spPr>
          <a:xfrm>
            <a:off x="721895" y="741146"/>
            <a:ext cx="9221002" cy="523220"/>
          </a:xfrm>
          <a:prstGeom prst="rect">
            <a:avLst/>
          </a:prstGeom>
          <a:noFill/>
        </p:spPr>
        <p:txBody>
          <a:bodyPr wrap="square" rtlCol="0">
            <a:spAutoFit/>
          </a:bodyPr>
          <a:lstStyle/>
          <a:p>
            <a:r>
              <a:rPr lang="zh-CN" altLang="en-US" sz="2800" strike="sngStrike" dirty="0">
                <a:latin typeface="+mj-ea"/>
                <a:ea typeface="+mj-ea"/>
              </a:rPr>
              <a:t>关于 </a:t>
            </a:r>
            <a:r>
              <a:rPr lang="en-US" altLang="zh-CN" sz="2800" strike="sngStrike" dirty="0">
                <a:latin typeface="+mj-ea"/>
                <a:ea typeface="+mj-ea"/>
              </a:rPr>
              <a:t>SPFA </a:t>
            </a:r>
            <a:r>
              <a:rPr lang="zh-CN" altLang="en-US" sz="2800" strike="sngStrike" dirty="0">
                <a:latin typeface="+mj-ea"/>
                <a:ea typeface="+mj-ea"/>
              </a:rPr>
              <a:t>它死了</a:t>
            </a:r>
            <a:r>
              <a:rPr lang="zh-CN" altLang="en-US" sz="2800" dirty="0">
                <a:latin typeface="+mj-ea"/>
                <a:ea typeface="+mj-ea"/>
              </a:rPr>
              <a:t>，</a:t>
            </a:r>
            <a:r>
              <a:rPr lang="zh-CN" altLang="en-US" sz="2800" b="0" i="0" dirty="0">
                <a:effectLst/>
                <a:latin typeface="Fira Sans" panose="020F0502020204030204" pitchFamily="34" charset="0"/>
              </a:rPr>
              <a:t>队列优化</a:t>
            </a:r>
            <a:r>
              <a:rPr lang="en-US" altLang="zh-CN" sz="2800" b="0" i="0" dirty="0">
                <a:effectLst/>
                <a:latin typeface="Fira Sans" panose="020F0502020204030204" pitchFamily="34" charset="0"/>
              </a:rPr>
              <a:t>Bellman–Ford</a:t>
            </a:r>
            <a:r>
              <a:rPr lang="zh-CN" altLang="en-US" sz="2800" b="0" i="0" dirty="0">
                <a:effectLst/>
                <a:latin typeface="Fira Sans" panose="020F0502020204030204" pitchFamily="34" charset="0"/>
              </a:rPr>
              <a:t>的算法</a:t>
            </a:r>
            <a:r>
              <a:rPr lang="en-US" altLang="zh-CN" sz="2800" dirty="0">
                <a:latin typeface="Fira Sans" panose="020F0502020204030204" pitchFamily="34" charset="0"/>
              </a:rPr>
              <a:t> SPFA</a:t>
            </a:r>
            <a:endParaRPr lang="en-US" altLang="zh-CN" sz="2800" b="0" i="0" dirty="0">
              <a:effectLst/>
              <a:latin typeface="Fira Sans" panose="020F0502020204030204" pitchFamily="34" charset="0"/>
            </a:endParaRPr>
          </a:p>
        </p:txBody>
      </p:sp>
      <p:sp>
        <p:nvSpPr>
          <p:cNvPr id="18" name="文本框 17">
            <a:extLst>
              <a:ext uri="{FF2B5EF4-FFF2-40B4-BE49-F238E27FC236}">
                <a16:creationId xmlns:a16="http://schemas.microsoft.com/office/drawing/2014/main" id="{C87188C2-0C03-BD8D-A983-31108039E87E}"/>
              </a:ext>
            </a:extLst>
          </p:cNvPr>
          <p:cNvSpPr txBox="1"/>
          <p:nvPr/>
        </p:nvSpPr>
        <p:spPr>
          <a:xfrm>
            <a:off x="789272" y="1674674"/>
            <a:ext cx="9221002" cy="1754326"/>
          </a:xfrm>
          <a:prstGeom prst="rect">
            <a:avLst/>
          </a:prstGeom>
          <a:noFill/>
        </p:spPr>
        <p:txBody>
          <a:bodyPr wrap="square" rtlCol="0">
            <a:spAutoFit/>
          </a:bodyPr>
          <a:lstStyle/>
          <a:p>
            <a:pPr algn="l"/>
            <a:r>
              <a:rPr lang="zh-CN" altLang="en-US" b="0" i="0" dirty="0">
                <a:effectLst/>
                <a:latin typeface="Fira Sans" panose="020F0502020204030204" pitchFamily="34" charset="0"/>
              </a:rPr>
              <a:t>很多时候我们并不需要那么多无用的松弛操作。</a:t>
            </a:r>
            <a:endParaRPr lang="en-US" altLang="zh-CN" b="0" i="0" dirty="0">
              <a:effectLst/>
              <a:latin typeface="Fira Sans" panose="020F0502020204030204" pitchFamily="34" charset="0"/>
            </a:endParaRPr>
          </a:p>
          <a:p>
            <a:pPr algn="l"/>
            <a:endParaRPr lang="zh-CN" altLang="en-US" b="0" i="0" dirty="0">
              <a:effectLst/>
              <a:latin typeface="Fira Sans" panose="020F0502020204030204" pitchFamily="34" charset="0"/>
            </a:endParaRPr>
          </a:p>
          <a:p>
            <a:pPr algn="l"/>
            <a:r>
              <a:rPr lang="zh-CN" altLang="en-US" b="0" i="0" dirty="0">
                <a:effectLst/>
                <a:latin typeface="Fira Sans" panose="020F0502020204030204" pitchFamily="34" charset="0"/>
              </a:rPr>
              <a:t>很显然，只有上一次被松弛的结点，所连接的边，才有可能引起下一次的松弛操作。</a:t>
            </a:r>
            <a:endParaRPr lang="en-US" altLang="zh-CN" b="0" i="0" dirty="0">
              <a:effectLst/>
              <a:latin typeface="Fira Sans" panose="020F0502020204030204" pitchFamily="34" charset="0"/>
            </a:endParaRPr>
          </a:p>
          <a:p>
            <a:pPr algn="l"/>
            <a:endParaRPr lang="zh-CN" altLang="en-US" b="0" i="0" dirty="0">
              <a:effectLst/>
              <a:latin typeface="Fira Sans" panose="020F0502020204030204" pitchFamily="34" charset="0"/>
            </a:endParaRPr>
          </a:p>
          <a:p>
            <a:pPr algn="l"/>
            <a:r>
              <a:rPr lang="zh-CN" altLang="en-US" b="0" i="0" dirty="0">
                <a:effectLst/>
                <a:latin typeface="Fira Sans" panose="020F0502020204030204" pitchFamily="34" charset="0"/>
              </a:rPr>
              <a:t>那么我们用队列来维护「哪些结点可能会引起松弛操作」，就能只访问必要的边了。</a:t>
            </a:r>
          </a:p>
          <a:p>
            <a:endParaRPr lang="zh-CN" altLang="en-US" dirty="0"/>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1AFA604-8FAF-4962-D758-16E0CDC0A008}"/>
                  </a:ext>
                </a:extLst>
              </p:cNvPr>
              <p:cNvSpPr txBox="1"/>
              <p:nvPr/>
            </p:nvSpPr>
            <p:spPr>
              <a:xfrm>
                <a:off x="789272" y="3763478"/>
                <a:ext cx="9584078" cy="1200329"/>
              </a:xfrm>
              <a:prstGeom prst="rect">
                <a:avLst/>
              </a:prstGeom>
              <a:noFill/>
            </p:spPr>
            <p:txBody>
              <a:bodyPr wrap="square" rtlCol="0">
                <a:spAutoFit/>
              </a:bodyPr>
              <a:lstStyle/>
              <a:p>
                <a:r>
                  <a:rPr lang="zh-CN" altLang="en-US" b="0" i="0" dirty="0">
                    <a:effectLst/>
                    <a:latin typeface="Fira Sans" panose="020F0502020204030204" pitchFamily="34" charset="0"/>
                  </a:rPr>
                  <a:t>虽然在大多数情况下 </a:t>
                </a:r>
                <a:r>
                  <a:rPr lang="en-US" altLang="zh-CN" b="0" i="0" dirty="0">
                    <a:effectLst/>
                    <a:latin typeface="Fira Sans" panose="020F0502020204030204" pitchFamily="34" charset="0"/>
                  </a:rPr>
                  <a:t>SPFA </a:t>
                </a:r>
                <a:r>
                  <a:rPr lang="zh-CN" altLang="en-US" b="0" i="0" dirty="0">
                    <a:effectLst/>
                    <a:latin typeface="Fira Sans" panose="020F0502020204030204" pitchFamily="34" charset="0"/>
                  </a:rPr>
                  <a:t>跑得很快，但其最坏情况下的时间复杂度为 </a:t>
                </a:r>
                <a14:m>
                  <m:oMath xmlns:m="http://schemas.openxmlformats.org/officeDocument/2006/math">
                    <m:r>
                      <a:rPr lang="en-US" altLang="zh-CN" b="0" i="1" smtClean="0">
                        <a:effectLst/>
                        <a:latin typeface="Cambria Math" panose="02040503050406030204" pitchFamily="18" charset="0"/>
                      </a:rPr>
                      <m:t>𝑂</m:t>
                    </m:r>
                    <m:r>
                      <a:rPr lang="en-US" altLang="zh-CN" b="0" i="1" smtClean="0">
                        <a:effectLst/>
                        <a:latin typeface="Cambria Math" panose="02040503050406030204" pitchFamily="18" charset="0"/>
                      </a:rPr>
                      <m:t>(</m:t>
                    </m:r>
                    <m:r>
                      <a:rPr lang="en-US" altLang="zh-CN" b="0" i="1" smtClean="0">
                        <a:effectLst/>
                        <a:latin typeface="Cambria Math" panose="02040503050406030204" pitchFamily="18" charset="0"/>
                      </a:rPr>
                      <m:t>𝑛𝑚</m:t>
                    </m:r>
                    <m:r>
                      <a:rPr lang="en-US" altLang="zh-CN" b="0" i="1" smtClean="0">
                        <a:effectLst/>
                        <a:latin typeface="Cambria Math" panose="02040503050406030204" pitchFamily="18" charset="0"/>
                      </a:rPr>
                      <m:t>)</m:t>
                    </m:r>
                  </m:oMath>
                </a14:m>
                <a:r>
                  <a:rPr lang="zh-CN" altLang="en-US" dirty="0"/>
                  <a:t> ，将其卡到这个复杂度也是不难的，所以考试时要谨慎使用（在没有负权边时最好使用 </a:t>
                </a:r>
                <a:r>
                  <a:rPr lang="en-US" altLang="zh-CN" dirty="0"/>
                  <a:t>Dijkstra </a:t>
                </a:r>
                <a:r>
                  <a:rPr lang="zh-CN" altLang="en-US" dirty="0"/>
                  <a:t>算法，在有负权边且题目中的图没有特殊性质时，若 </a:t>
                </a:r>
                <a:r>
                  <a:rPr lang="en-US" altLang="zh-CN" dirty="0"/>
                  <a:t>SPFA </a:t>
                </a:r>
                <a:r>
                  <a:rPr lang="zh-CN" altLang="en-US" dirty="0"/>
                  <a:t>是标算的一部分，题目不应当给出 </a:t>
                </a:r>
                <a:r>
                  <a:rPr lang="en-US" altLang="zh-CN" dirty="0"/>
                  <a:t>Bellman–Ford </a:t>
                </a:r>
                <a:r>
                  <a:rPr lang="zh-CN" altLang="en-US" dirty="0"/>
                  <a:t>算法无法通过的数据范围）。</a:t>
                </a:r>
              </a:p>
            </p:txBody>
          </p:sp>
        </mc:Choice>
        <mc:Fallback xmlns="">
          <p:sp>
            <p:nvSpPr>
              <p:cNvPr id="19" name="文本框 18">
                <a:extLst>
                  <a:ext uri="{FF2B5EF4-FFF2-40B4-BE49-F238E27FC236}">
                    <a16:creationId xmlns:a16="http://schemas.microsoft.com/office/drawing/2014/main" id="{E1AFA604-8FAF-4962-D758-16E0CDC0A008}"/>
                  </a:ext>
                </a:extLst>
              </p:cNvPr>
              <p:cNvSpPr txBox="1">
                <a:spLocks noRot="1" noChangeAspect="1" noMove="1" noResize="1" noEditPoints="1" noAdjustHandles="1" noChangeArrowheads="1" noChangeShapeType="1" noTextEdit="1"/>
              </p:cNvSpPr>
              <p:nvPr/>
            </p:nvSpPr>
            <p:spPr>
              <a:xfrm>
                <a:off x="789272" y="3763478"/>
                <a:ext cx="9584078" cy="1200329"/>
              </a:xfrm>
              <a:prstGeom prst="rect">
                <a:avLst/>
              </a:prstGeom>
              <a:blipFill>
                <a:blip r:embed="rId3"/>
                <a:stretch>
                  <a:fillRect l="-509" t="-3046" r="-191" b="-7107"/>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10E778F7-CF16-FA3E-D49E-51A526D90E0C}"/>
              </a:ext>
            </a:extLst>
          </p:cNvPr>
          <p:cNvSpPr txBox="1"/>
          <p:nvPr/>
        </p:nvSpPr>
        <p:spPr>
          <a:xfrm>
            <a:off x="888274" y="5190309"/>
            <a:ext cx="7262949" cy="646331"/>
          </a:xfrm>
          <a:prstGeom prst="rect">
            <a:avLst/>
          </a:prstGeom>
          <a:noFill/>
        </p:spPr>
        <p:txBody>
          <a:bodyPr wrap="square" rtlCol="0">
            <a:spAutoFit/>
          </a:bodyPr>
          <a:lstStyle/>
          <a:p>
            <a:r>
              <a:rPr lang="en-US" altLang="zh-CN" dirty="0"/>
              <a:t>SPFA </a:t>
            </a:r>
            <a:r>
              <a:rPr lang="zh-CN" altLang="en-US" dirty="0"/>
              <a:t>算法应用于判负环，这一应用之后会在差分约束中提到</a:t>
            </a:r>
          </a:p>
          <a:p>
            <a:endParaRPr lang="zh-CN" altLang="en-US" dirty="0"/>
          </a:p>
        </p:txBody>
      </p:sp>
    </p:spTree>
    <p:extLst>
      <p:ext uri="{BB962C8B-B14F-4D97-AF65-F5344CB8AC3E}">
        <p14:creationId xmlns:p14="http://schemas.microsoft.com/office/powerpoint/2010/main" val="10345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18</a:t>
            </a:fld>
            <a:endParaRPr lang="zh-CN" dirty="0"/>
          </a:p>
        </p:txBody>
      </p:sp>
      <p:sp>
        <p:nvSpPr>
          <p:cNvPr id="2" name="文本框 1">
            <a:extLst>
              <a:ext uri="{FF2B5EF4-FFF2-40B4-BE49-F238E27FC236}">
                <a16:creationId xmlns:a16="http://schemas.microsoft.com/office/drawing/2014/main" id="{4DB326A1-E1A8-8EAC-9359-7AE2390C5FCC}"/>
              </a:ext>
            </a:extLst>
          </p:cNvPr>
          <p:cNvSpPr txBox="1"/>
          <p:nvPr/>
        </p:nvSpPr>
        <p:spPr>
          <a:xfrm>
            <a:off x="1402080" y="705394"/>
            <a:ext cx="5869577" cy="523220"/>
          </a:xfrm>
          <a:prstGeom prst="rect">
            <a:avLst/>
          </a:prstGeom>
          <a:noFill/>
        </p:spPr>
        <p:txBody>
          <a:bodyPr wrap="square" rtlCol="0">
            <a:spAutoFit/>
          </a:bodyPr>
          <a:lstStyle/>
          <a:p>
            <a:r>
              <a:rPr lang="en-US" altLang="zh-CN" sz="2800" b="0" i="0" dirty="0">
                <a:effectLst/>
                <a:latin typeface="+mj-ea"/>
                <a:ea typeface="+mj-ea"/>
              </a:rPr>
              <a:t>Dijkstra </a:t>
            </a:r>
            <a:r>
              <a:rPr lang="zh-CN" altLang="en-US" sz="2800" b="0" i="0" dirty="0">
                <a:effectLst/>
                <a:latin typeface="+mj-ea"/>
                <a:ea typeface="+mj-ea"/>
              </a:rPr>
              <a:t>算法</a:t>
            </a:r>
            <a:endParaRPr lang="zh-CN" altLang="en-US" b="0" i="0" dirty="0">
              <a:effectLst/>
              <a:latin typeface="+mj-ea"/>
              <a:ea typeface="+mj-ea"/>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A8E41EF-7F89-2850-0747-2F24E0BBAB7C}"/>
                  </a:ext>
                </a:extLst>
              </p:cNvPr>
              <p:cNvSpPr txBox="1"/>
              <p:nvPr/>
            </p:nvSpPr>
            <p:spPr>
              <a:xfrm>
                <a:off x="1132113" y="1854926"/>
                <a:ext cx="8273143" cy="4524315"/>
              </a:xfrm>
              <a:prstGeom prst="rect">
                <a:avLst/>
              </a:prstGeom>
              <a:noFill/>
            </p:spPr>
            <p:txBody>
              <a:bodyPr wrap="square" rtlCol="0">
                <a:spAutoFit/>
              </a:bodyPr>
              <a:lstStyle/>
              <a:p>
                <a:pPr algn="l"/>
                <a:r>
                  <a:rPr lang="zh-CN" altLang="en-US" b="0" i="0" dirty="0">
                    <a:effectLst/>
                    <a:latin typeface="Fira Sans" panose="020F0502020204030204" pitchFamily="34" charset="0"/>
                  </a:rPr>
                  <a:t>过程</a:t>
                </a:r>
                <a:endParaRPr lang="en-US" altLang="zh-CN" b="0" i="0" dirty="0">
                  <a:effectLst/>
                  <a:latin typeface="Fira Sans" panose="020F0502020204030204" pitchFamily="34" charset="0"/>
                </a:endParaRPr>
              </a:p>
              <a:p>
                <a:pPr algn="l"/>
                <a:endParaRPr lang="zh-CN" altLang="en-US" b="0" i="0" dirty="0">
                  <a:effectLst/>
                  <a:latin typeface="Fira Sans" panose="020F0502020204030204" pitchFamily="34" charset="0"/>
                </a:endParaRPr>
              </a:p>
              <a:p>
                <a:r>
                  <a:rPr lang="zh-CN" altLang="en-US" b="0" i="0" dirty="0">
                    <a:effectLst/>
                    <a:latin typeface="Fira Sans" panose="020F0502020204030204" pitchFamily="34" charset="0"/>
                  </a:rPr>
                  <a:t>将结点分成两个集合：已确定最短路长度的点集（记为 </a:t>
                </a:r>
                <a14:m>
                  <m:oMath xmlns:m="http://schemas.openxmlformats.org/officeDocument/2006/math">
                    <m:r>
                      <a:rPr lang="en-US" altLang="zh-CN" b="0" i="1" smtClean="0">
                        <a:effectLst/>
                        <a:latin typeface="Cambria Math" panose="02040503050406030204" pitchFamily="18" charset="0"/>
                      </a:rPr>
                      <m:t>𝑆</m:t>
                    </m:r>
                  </m:oMath>
                </a14:m>
                <a:r>
                  <a:rPr lang="zh-CN" altLang="en-US" dirty="0"/>
                  <a:t>集合）的和未确定最短路长度的点集（记为 </a:t>
                </a:r>
                <a14:m>
                  <m:oMath xmlns:m="http://schemas.openxmlformats.org/officeDocument/2006/math">
                    <m:r>
                      <a:rPr lang="en-US" altLang="zh-CN" b="0" i="1" smtClean="0">
                        <a:latin typeface="Cambria Math" panose="02040503050406030204" pitchFamily="18" charset="0"/>
                      </a:rPr>
                      <m:t>𝑇</m:t>
                    </m:r>
                  </m:oMath>
                </a14:m>
                <a:r>
                  <a:rPr lang="zh-CN" altLang="en-US" dirty="0"/>
                  <a:t>集合）。一开始所有的点都属于 </a:t>
                </a:r>
                <a14:m>
                  <m:oMath xmlns:m="http://schemas.openxmlformats.org/officeDocument/2006/math">
                    <m:r>
                      <a:rPr lang="en-US" altLang="zh-CN" b="0" i="1" smtClean="0">
                        <a:latin typeface="Cambria Math" panose="02040503050406030204" pitchFamily="18" charset="0"/>
                      </a:rPr>
                      <m:t>𝑇</m:t>
                    </m:r>
                  </m:oMath>
                </a14:m>
                <a:r>
                  <a:rPr lang="zh-CN" altLang="en-US" dirty="0"/>
                  <a:t>集合。</a:t>
                </a:r>
                <a:endParaRPr lang="en-US" altLang="zh-CN" dirty="0"/>
              </a:p>
              <a:p>
                <a:endParaRPr lang="en-US" altLang="zh-CN" dirty="0"/>
              </a:p>
              <a:p>
                <a:r>
                  <a:rPr lang="zh-CN" altLang="en-US" b="0" i="0" dirty="0">
                    <a:effectLst/>
                    <a:latin typeface="Fira Sans" panose="020F0502020204030204" pitchFamily="34" charset="0"/>
                  </a:rPr>
                  <a:t>初始化 </a:t>
                </a:r>
                <a14:m>
                  <m:oMath xmlns:m="http://schemas.openxmlformats.org/officeDocument/2006/math">
                    <m:r>
                      <a:rPr lang="en-US" altLang="zh-CN" b="0" i="1" smtClean="0">
                        <a:effectLst/>
                        <a:latin typeface="Cambria Math" panose="02040503050406030204" pitchFamily="18" charset="0"/>
                      </a:rPr>
                      <m:t>𝑑𝑖</m:t>
                    </m:r>
                    <m:sSub>
                      <m:sSubPr>
                        <m:ctrlPr>
                          <a:rPr lang="en-US" altLang="zh-CN" b="0" i="1" smtClean="0">
                            <a:effectLst/>
                            <a:latin typeface="Cambria Math" panose="02040503050406030204" pitchFamily="18" charset="0"/>
                          </a:rPr>
                        </m:ctrlPr>
                      </m:sSubPr>
                      <m:e>
                        <m:r>
                          <a:rPr lang="en-US" altLang="zh-CN" b="0" i="1" smtClean="0">
                            <a:effectLst/>
                            <a:latin typeface="Cambria Math" panose="02040503050406030204" pitchFamily="18" charset="0"/>
                          </a:rPr>
                          <m:t>𝑠</m:t>
                        </m:r>
                      </m:e>
                      <m:sub>
                        <m:r>
                          <a:rPr lang="en-US" altLang="zh-CN" b="0" i="1" smtClean="0">
                            <a:effectLst/>
                            <a:latin typeface="Cambria Math" panose="02040503050406030204" pitchFamily="18" charset="0"/>
                          </a:rPr>
                          <m:t>𝑠</m:t>
                        </m:r>
                      </m:sub>
                    </m:sSub>
                    <m:r>
                      <a:rPr lang="en-US" altLang="zh-CN" b="0" i="1" smtClean="0">
                        <a:effectLst/>
                        <a:latin typeface="Cambria Math" panose="02040503050406030204" pitchFamily="18" charset="0"/>
                      </a:rPr>
                      <m:t>=0</m:t>
                    </m:r>
                  </m:oMath>
                </a14:m>
                <a:r>
                  <a:rPr lang="zh-CN" altLang="en-US" b="0" i="0" dirty="0">
                    <a:effectLst/>
                    <a:latin typeface="Fira Sans" panose="020F0502020204030204" pitchFamily="34" charset="0"/>
                  </a:rPr>
                  <a:t> </a:t>
                </a:r>
                <a:r>
                  <a:rPr lang="zh-CN" altLang="en-US" dirty="0"/>
                  <a:t>，其他点的</a:t>
                </a:r>
                <a:r>
                  <a:rPr lang="zh-CN" altLang="en-US" b="0" i="0" dirty="0">
                    <a:effectLst/>
                    <a:latin typeface="Fira Sans" panose="020F0502020204030204" pitchFamily="34" charset="0"/>
                  </a:rPr>
                  <a:t> </a:t>
                </a:r>
                <a14:m>
                  <m:oMath xmlns:m="http://schemas.openxmlformats.org/officeDocument/2006/math">
                    <m:r>
                      <a:rPr lang="en-US" altLang="zh-CN" b="0" i="1" smtClean="0">
                        <a:effectLst/>
                        <a:latin typeface="Cambria Math" panose="02040503050406030204" pitchFamily="18" charset="0"/>
                      </a:rPr>
                      <m:t>𝑑𝑖𝑠</m:t>
                    </m:r>
                  </m:oMath>
                </a14:m>
                <a:r>
                  <a:rPr lang="zh-CN" altLang="en-US" b="0" i="0" dirty="0">
                    <a:effectLst/>
                    <a:latin typeface="Fira Sans" panose="020F0502020204030204" pitchFamily="34" charset="0"/>
                  </a:rPr>
                  <a:t> 均为 </a:t>
                </a:r>
                <a14:m>
                  <m:oMath xmlns:m="http://schemas.openxmlformats.org/officeDocument/2006/math">
                    <m:r>
                      <a:rPr lang="en-US" altLang="zh-CN" b="0" i="0" smtClean="0">
                        <a:effectLst/>
                        <a:latin typeface="Cambria Math" panose="02040503050406030204" pitchFamily="18" charset="0"/>
                      </a:rPr>
                      <m:t>+</m:t>
                    </m:r>
                    <m:r>
                      <a:rPr lang="en-US" altLang="zh-CN" b="0" i="1" smtClean="0">
                        <a:effectLst/>
                        <a:latin typeface="Cambria Math" panose="02040503050406030204" pitchFamily="18" charset="0"/>
                      </a:rPr>
                      <m:t>∞</m:t>
                    </m:r>
                  </m:oMath>
                </a14:m>
                <a:r>
                  <a:rPr lang="zh-CN" altLang="en-US" b="0" i="0" dirty="0">
                    <a:effectLst/>
                    <a:latin typeface="Fira Sans" panose="020F0502020204030204" pitchFamily="34" charset="0"/>
                  </a:rPr>
                  <a:t>。</a:t>
                </a:r>
                <a:endParaRPr lang="en-US" altLang="zh-CN" b="0" i="0" dirty="0">
                  <a:effectLst/>
                  <a:latin typeface="Fira Sans" panose="020F0502020204030204" pitchFamily="34" charset="0"/>
                </a:endParaRPr>
              </a:p>
              <a:p>
                <a:endParaRPr lang="en-US" altLang="zh-CN" b="0" i="0" dirty="0">
                  <a:effectLst/>
                  <a:latin typeface="Fira Sans" panose="020F0502020204030204" pitchFamily="34" charset="0"/>
                </a:endParaRPr>
              </a:p>
              <a:p>
                <a:pPr algn="l"/>
                <a:r>
                  <a:rPr lang="zh-CN" altLang="en-US" b="0" i="0" dirty="0">
                    <a:effectLst/>
                    <a:latin typeface="Fira Sans" panose="020F0502020204030204" pitchFamily="34" charset="0"/>
                  </a:rPr>
                  <a:t>然后重复这些操作：</a:t>
                </a:r>
                <a:endParaRPr lang="en-US" altLang="zh-CN" b="0" i="0" dirty="0">
                  <a:effectLst/>
                  <a:latin typeface="Fira Sans" panose="020F0502020204030204" pitchFamily="34" charset="0"/>
                </a:endParaRPr>
              </a:p>
              <a:p>
                <a:pPr algn="l"/>
                <a:endParaRPr lang="zh-CN" altLang="en-US" b="0" i="0" dirty="0">
                  <a:effectLst/>
                  <a:latin typeface="Fira Sans" panose="020F0502020204030204" pitchFamily="34" charset="0"/>
                </a:endParaRPr>
              </a:p>
              <a:p>
                <a:pPr>
                  <a:buFont typeface="+mj-lt"/>
                  <a:buAutoNum type="arabicPeriod"/>
                </a:pPr>
                <a:r>
                  <a:rPr lang="zh-CN" altLang="en-US" b="0" i="0" dirty="0">
                    <a:effectLst/>
                    <a:latin typeface="Fira Sans" panose="020F0502020204030204" pitchFamily="34" charset="0"/>
                  </a:rPr>
                  <a:t>   从</a:t>
                </a:r>
                <a14:m>
                  <m:oMath xmlns:m="http://schemas.openxmlformats.org/officeDocument/2006/math">
                    <m:r>
                      <a:rPr lang="en-US" altLang="zh-CN" b="0" i="0" smtClean="0">
                        <a:effectLst/>
                        <a:latin typeface="Cambria Math" panose="02040503050406030204" pitchFamily="18" charset="0"/>
                      </a:rPr>
                      <m:t> </m:t>
                    </m:r>
                    <m:r>
                      <a:rPr lang="en-US" altLang="zh-CN" b="0" i="1" smtClean="0">
                        <a:effectLst/>
                        <a:latin typeface="Cambria Math" panose="02040503050406030204" pitchFamily="18" charset="0"/>
                      </a:rPr>
                      <m:t>𝑇</m:t>
                    </m:r>
                  </m:oMath>
                </a14:m>
                <a:r>
                  <a:rPr lang="zh-CN" altLang="en-US" dirty="0"/>
                  <a:t> 集合中，选取一个最短路长度最小的结点，移到 </a:t>
                </a:r>
                <a14:m>
                  <m:oMath xmlns:m="http://schemas.openxmlformats.org/officeDocument/2006/math">
                    <m:r>
                      <a:rPr lang="en-US" altLang="zh-CN" b="0" i="1" smtClean="0">
                        <a:latin typeface="Cambria Math" panose="02040503050406030204" pitchFamily="18" charset="0"/>
                      </a:rPr>
                      <m:t>𝑆</m:t>
                    </m:r>
                  </m:oMath>
                </a14:m>
                <a:r>
                  <a:rPr lang="zh-CN" altLang="en-US" dirty="0"/>
                  <a:t>集合中。</a:t>
                </a:r>
                <a:endParaRPr lang="en-US" altLang="zh-CN" dirty="0"/>
              </a:p>
              <a:p>
                <a:pPr>
                  <a:buFont typeface="+mj-lt"/>
                  <a:buAutoNum type="arabicPeriod"/>
                </a:pPr>
                <a:endParaRPr lang="en-US" altLang="zh-CN" b="0" i="0" dirty="0">
                  <a:effectLst/>
                  <a:latin typeface="Fira Sans" panose="020F0502020204030204" pitchFamily="34" charset="0"/>
                </a:endParaRPr>
              </a:p>
              <a:p>
                <a:pPr>
                  <a:buFont typeface="+mj-lt"/>
                  <a:buAutoNum type="arabicPeriod"/>
                </a:pPr>
                <a:r>
                  <a:rPr lang="zh-CN" altLang="en-US" b="0" i="0" dirty="0">
                    <a:effectLst/>
                    <a:latin typeface="Fira Sans" panose="020F0502020204030204" pitchFamily="34" charset="0"/>
                  </a:rPr>
                  <a:t>   对那些刚刚被加入 </a:t>
                </a:r>
                <a14:m>
                  <m:oMath xmlns:m="http://schemas.openxmlformats.org/officeDocument/2006/math">
                    <m:r>
                      <a:rPr lang="en-US" altLang="zh-CN" b="0" i="1" smtClean="0">
                        <a:effectLst/>
                        <a:latin typeface="Cambria Math" panose="02040503050406030204" pitchFamily="18" charset="0"/>
                      </a:rPr>
                      <m:t>𝑆</m:t>
                    </m:r>
                  </m:oMath>
                </a14:m>
                <a:r>
                  <a:rPr lang="zh-CN" altLang="en-US" b="0" i="0" dirty="0">
                    <a:effectLst/>
                    <a:latin typeface="Fira Sans" panose="020F0502020204030204" pitchFamily="34" charset="0"/>
                  </a:rPr>
                  <a:t> </a:t>
                </a:r>
                <a:r>
                  <a:rPr lang="zh-CN" altLang="en-US" dirty="0">
                    <a:latin typeface="Fira Sans" panose="020F0502020204030204" pitchFamily="34" charset="0"/>
                  </a:rPr>
                  <a:t>集合的点</a:t>
                </a:r>
                <a:r>
                  <a:rPr lang="zh-CN" altLang="en-US" dirty="0"/>
                  <a:t>的所有出边执行松弛操作。</a:t>
                </a:r>
                <a:endParaRPr lang="en-US" altLang="zh-CN" dirty="0"/>
              </a:p>
              <a:p>
                <a:endParaRPr lang="en-US" altLang="zh-CN" dirty="0">
                  <a:latin typeface="Fira Sans" panose="020F0502020204030204" pitchFamily="34" charset="0"/>
                </a:endParaRPr>
              </a:p>
              <a:p>
                <a:r>
                  <a:rPr lang="zh-CN" altLang="en-US" b="0" i="0" dirty="0">
                    <a:effectLst/>
                    <a:latin typeface="Fira Sans" panose="020F0502020204030204" pitchFamily="34" charset="0"/>
                  </a:rPr>
                  <a:t>直到 </a:t>
                </a:r>
                <a14:m>
                  <m:oMath xmlns:m="http://schemas.openxmlformats.org/officeDocument/2006/math">
                    <m:r>
                      <a:rPr lang="en-US" altLang="zh-CN" b="0" i="1" smtClean="0">
                        <a:effectLst/>
                        <a:latin typeface="Cambria Math" panose="02040503050406030204" pitchFamily="18" charset="0"/>
                      </a:rPr>
                      <m:t>𝑇</m:t>
                    </m:r>
                  </m:oMath>
                </a14:m>
                <a:r>
                  <a:rPr lang="zh-CN" altLang="en-US" b="0" i="0" dirty="0">
                    <a:effectLst/>
                    <a:latin typeface="Fira Sans" panose="020F0502020204030204" pitchFamily="34" charset="0"/>
                  </a:rPr>
                  <a:t> </a:t>
                </a:r>
                <a:r>
                  <a:rPr lang="zh-CN" altLang="en-US" dirty="0">
                    <a:latin typeface="Fira Sans" panose="020F0502020204030204" pitchFamily="34" charset="0"/>
                  </a:rPr>
                  <a:t>为空，算法结束。</a:t>
                </a:r>
                <a:endParaRPr lang="zh-CN" altLang="en-US" b="0" i="0" dirty="0">
                  <a:effectLst/>
                  <a:latin typeface="Fira Sans" panose="020F0502020204030204" pitchFamily="34" charset="0"/>
                </a:endParaRPr>
              </a:p>
              <a:p>
                <a:endParaRPr lang="zh-CN" altLang="en-US" b="0" i="0" dirty="0">
                  <a:effectLst/>
                  <a:latin typeface="Fira Sans" panose="020F0502020204030204" pitchFamily="34" charset="0"/>
                </a:endParaRPr>
              </a:p>
              <a:p>
                <a:endParaRPr lang="zh-CN" altLang="en-US" dirty="0"/>
              </a:p>
            </p:txBody>
          </p:sp>
        </mc:Choice>
        <mc:Fallback xmlns="">
          <p:sp>
            <p:nvSpPr>
              <p:cNvPr id="3" name="文本框 2">
                <a:extLst>
                  <a:ext uri="{FF2B5EF4-FFF2-40B4-BE49-F238E27FC236}">
                    <a16:creationId xmlns:a16="http://schemas.microsoft.com/office/drawing/2014/main" id="{7A8E41EF-7F89-2850-0747-2F24E0BBAB7C}"/>
                  </a:ext>
                </a:extLst>
              </p:cNvPr>
              <p:cNvSpPr txBox="1">
                <a:spLocks noRot="1" noChangeAspect="1" noMove="1" noResize="1" noEditPoints="1" noAdjustHandles="1" noChangeArrowheads="1" noChangeShapeType="1" noTextEdit="1"/>
              </p:cNvSpPr>
              <p:nvPr/>
            </p:nvSpPr>
            <p:spPr>
              <a:xfrm>
                <a:off x="1132113" y="1854926"/>
                <a:ext cx="8273143" cy="4524315"/>
              </a:xfrm>
              <a:prstGeom prst="rect">
                <a:avLst/>
              </a:prstGeom>
              <a:blipFill>
                <a:blip r:embed="rId3"/>
                <a:stretch>
                  <a:fillRect l="-663" t="-8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57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19</a:t>
            </a:fld>
            <a:endParaRPr lang="zh-CN" dirty="0"/>
          </a:p>
        </p:txBody>
      </p:sp>
      <p:sp>
        <p:nvSpPr>
          <p:cNvPr id="2" name="文本框 1">
            <a:extLst>
              <a:ext uri="{FF2B5EF4-FFF2-40B4-BE49-F238E27FC236}">
                <a16:creationId xmlns:a16="http://schemas.microsoft.com/office/drawing/2014/main" id="{4DB326A1-E1A8-8EAC-9359-7AE2390C5FCC}"/>
              </a:ext>
            </a:extLst>
          </p:cNvPr>
          <p:cNvSpPr txBox="1"/>
          <p:nvPr/>
        </p:nvSpPr>
        <p:spPr>
          <a:xfrm>
            <a:off x="1402080" y="705394"/>
            <a:ext cx="5869577" cy="523220"/>
          </a:xfrm>
          <a:prstGeom prst="rect">
            <a:avLst/>
          </a:prstGeom>
          <a:noFill/>
        </p:spPr>
        <p:txBody>
          <a:bodyPr wrap="square" rtlCol="0">
            <a:spAutoFit/>
          </a:bodyPr>
          <a:lstStyle/>
          <a:p>
            <a:r>
              <a:rPr lang="en-US" altLang="zh-CN" sz="2800" b="0" i="0" dirty="0">
                <a:effectLst/>
                <a:latin typeface="+mj-ea"/>
                <a:ea typeface="+mj-ea"/>
              </a:rPr>
              <a:t>Dijkstra </a:t>
            </a:r>
            <a:r>
              <a:rPr lang="zh-CN" altLang="en-US" sz="2800" b="0" i="0" dirty="0">
                <a:effectLst/>
                <a:latin typeface="+mj-ea"/>
                <a:ea typeface="+mj-ea"/>
              </a:rPr>
              <a:t>算法</a:t>
            </a:r>
            <a:endParaRPr lang="zh-CN" altLang="en-US" b="0" i="0" dirty="0">
              <a:effectLst/>
              <a:latin typeface="+mj-ea"/>
              <a:ea typeface="+mj-ea"/>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A8E41EF-7F89-2850-0747-2F24E0BBAB7C}"/>
                  </a:ext>
                </a:extLst>
              </p:cNvPr>
              <p:cNvSpPr txBox="1"/>
              <p:nvPr/>
            </p:nvSpPr>
            <p:spPr>
              <a:xfrm>
                <a:off x="1132113" y="1854926"/>
                <a:ext cx="8273143" cy="2031325"/>
              </a:xfrm>
              <a:prstGeom prst="rect">
                <a:avLst/>
              </a:prstGeom>
              <a:noFill/>
            </p:spPr>
            <p:txBody>
              <a:bodyPr wrap="square" rtlCol="0">
                <a:spAutoFit/>
              </a:bodyPr>
              <a:lstStyle/>
              <a:p>
                <a:r>
                  <a:rPr lang="zh-CN" altLang="en-US" dirty="0"/>
                  <a:t>时间复杂度：</a:t>
                </a:r>
                <a:endParaRPr lang="en-US" altLang="zh-CN" dirty="0"/>
              </a:p>
              <a:p>
                <a:endParaRPr lang="en-US" altLang="zh-CN" dirty="0"/>
              </a:p>
              <a:p>
                <a:r>
                  <a:rPr lang="zh-CN" altLang="en-US" dirty="0"/>
                  <a:t>常使用单调队列优化 </a:t>
                </a:r>
                <a14:m>
                  <m:oMath xmlns:m="http://schemas.openxmlformats.org/officeDocument/2006/math">
                    <m:r>
                      <a:rPr lang="en-US" altLang="zh-CN" b="0" i="1" smtClean="0">
                        <a:latin typeface="Cambria Math" panose="02040503050406030204" pitchFamily="18" charset="0"/>
                      </a:rPr>
                      <m:t>1</m:t>
                    </m:r>
                  </m:oMath>
                </a14:m>
                <a:r>
                  <a:rPr lang="zh-CN" altLang="en-US" dirty="0"/>
                  <a:t> 操作，如果同一个点的最短路被更新多次，因为先前更新时插入的元素不能被删除，也不能被修改，只能留在优先队列中，故时间复杂度为</a:t>
                </a:r>
                <a14:m>
                  <m:oMath xmlns:m="http://schemas.openxmlformats.org/officeDocument/2006/math">
                    <m:r>
                      <a:rPr lang="en-US" altLang="zh-CN" b="0" i="0" smtClean="0">
                        <a:latin typeface="Cambria Math" panose="02040503050406030204" pitchFamily="18" charset="0"/>
                      </a:rPr>
                      <m:t> </m:t>
                    </m:r>
                    <m:r>
                      <m:rPr>
                        <m:sty m:val="p"/>
                      </m:rPr>
                      <a:rPr lang="en-US" altLang="zh-CN" i="1" dirty="0" smtClean="0">
                        <a:solidFill>
                          <a:schemeClr val="tx1"/>
                        </a:solidFill>
                        <a:latin typeface="Cambria Math" panose="02040503050406030204" pitchFamily="18" charset="0"/>
                      </a:rPr>
                      <m:t>Θ</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e>
                    </m:func>
                    <m:r>
                      <a:rPr lang="en-US" altLang="zh-CN" b="0" i="1" smtClean="0">
                        <a:latin typeface="Cambria Math" panose="02040503050406030204" pitchFamily="18" charset="0"/>
                      </a:rPr>
                      <m:t>)</m:t>
                    </m:r>
                  </m:oMath>
                </a14:m>
                <a:r>
                  <a:rPr lang="zh-CN" altLang="en-US" dirty="0"/>
                  <a:t>。</a:t>
                </a:r>
                <a:endParaRPr lang="en-US" altLang="zh-CN" dirty="0"/>
              </a:p>
              <a:p>
                <a:endParaRPr lang="en-US" altLang="zh-CN" dirty="0"/>
              </a:p>
              <a:p>
                <a:r>
                  <a:rPr lang="en-US" altLang="zh-CN" dirty="0"/>
                  <a:t>OI-wiki </a:t>
                </a:r>
                <a:r>
                  <a:rPr lang="zh-CN" altLang="en-US" dirty="0"/>
                  <a:t>上有更多的优化，这里不过多简绍。</a:t>
                </a:r>
              </a:p>
            </p:txBody>
          </p:sp>
        </mc:Choice>
        <mc:Fallback xmlns="">
          <p:sp>
            <p:nvSpPr>
              <p:cNvPr id="3" name="文本框 2">
                <a:extLst>
                  <a:ext uri="{FF2B5EF4-FFF2-40B4-BE49-F238E27FC236}">
                    <a16:creationId xmlns:a16="http://schemas.microsoft.com/office/drawing/2014/main" id="{7A8E41EF-7F89-2850-0747-2F24E0BBAB7C}"/>
                  </a:ext>
                </a:extLst>
              </p:cNvPr>
              <p:cNvSpPr txBox="1">
                <a:spLocks noRot="1" noChangeAspect="1" noMove="1" noResize="1" noEditPoints="1" noAdjustHandles="1" noChangeArrowheads="1" noChangeShapeType="1" noTextEdit="1"/>
              </p:cNvSpPr>
              <p:nvPr/>
            </p:nvSpPr>
            <p:spPr>
              <a:xfrm>
                <a:off x="1132113" y="1854926"/>
                <a:ext cx="8273143" cy="2031325"/>
              </a:xfrm>
              <a:prstGeom prst="rect">
                <a:avLst/>
              </a:prstGeom>
              <a:blipFill>
                <a:blip r:embed="rId3"/>
                <a:stretch>
                  <a:fillRect l="-663" t="-1497" r="-147" b="-3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1012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671D7E5-EF66-4BCD-8DAA-E9061157F0BE}"/>
              </a:ext>
            </a:extLst>
          </p:cNvPr>
          <p:cNvSpPr>
            <a:spLocks noGrp="1"/>
          </p:cNvSpPr>
          <p:nvPr>
            <p:ph idx="1"/>
          </p:nvPr>
        </p:nvSpPr>
        <p:spPr>
          <a:xfrm>
            <a:off x="736733" y="671958"/>
            <a:ext cx="3452089" cy="3595242"/>
          </a:xfrm>
        </p:spPr>
        <p:txBody>
          <a:bodyPr rtlCol="0">
            <a:normAutofit/>
          </a:bodyPr>
          <a:lstStyle>
            <a:defPPr>
              <a:defRPr lang="zh-CN"/>
            </a:defPPr>
          </a:lstStyle>
          <a:p>
            <a:pPr rtl="0"/>
            <a:r>
              <a:rPr lang="zh-CN" altLang="en-US" dirty="0"/>
              <a:t>章节一 图的引入</a:t>
            </a:r>
            <a:endParaRPr lang="zh-CN" dirty="0"/>
          </a:p>
          <a:p>
            <a:pPr rtl="0"/>
            <a:r>
              <a:rPr lang="zh-CN" altLang="en-US" dirty="0"/>
              <a:t>章节二 最短路</a:t>
            </a:r>
            <a:endParaRPr lang="zh-CN" dirty="0"/>
          </a:p>
          <a:p>
            <a:pPr rtl="0"/>
            <a:r>
              <a:rPr lang="zh-CN" altLang="en-US" dirty="0"/>
              <a:t>章节三 最小生成树</a:t>
            </a:r>
            <a:endParaRPr lang="zh-CN" dirty="0"/>
          </a:p>
          <a:p>
            <a:pPr rtl="0"/>
            <a:r>
              <a:rPr lang="zh-CN" altLang="en-US" dirty="0"/>
              <a:t>章节四 树的直径与最近公共祖先</a:t>
            </a:r>
            <a:endParaRPr lang="zh-CN" dirty="0"/>
          </a:p>
          <a:p>
            <a:pPr rtl="0"/>
            <a:r>
              <a:rPr lang="zh-CN" altLang="en-US" dirty="0"/>
              <a:t>章节五 基环树</a:t>
            </a:r>
            <a:endParaRPr lang="en-US" altLang="zh-CN" dirty="0"/>
          </a:p>
          <a:p>
            <a:r>
              <a:rPr lang="zh-CN" altLang="en-US" dirty="0"/>
              <a:t>章节六 </a:t>
            </a:r>
            <a:r>
              <a:rPr lang="zh-CN" altLang="en-US" sz="1800" dirty="0">
                <a:solidFill>
                  <a:schemeClr val="bg1"/>
                </a:solidFill>
              </a:rPr>
              <a:t>差分约束</a:t>
            </a:r>
          </a:p>
        </p:txBody>
      </p:sp>
      <p:sp>
        <p:nvSpPr>
          <p:cNvPr id="5" name="幻灯片编号占位符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zh-CN" smtClean="0"/>
              <a:pPr/>
              <a:t>2</a:t>
            </a:fld>
            <a:endParaRPr lang="zh-CN"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20</a:t>
            </a:fld>
            <a:endParaRPr lang="zh-CN" dirty="0"/>
          </a:p>
        </p:txBody>
      </p:sp>
      <p:sp>
        <p:nvSpPr>
          <p:cNvPr id="2" name="文本框 1">
            <a:extLst>
              <a:ext uri="{FF2B5EF4-FFF2-40B4-BE49-F238E27FC236}">
                <a16:creationId xmlns:a16="http://schemas.microsoft.com/office/drawing/2014/main" id="{DC7ED90D-1F3A-C7BC-6BA0-B5666F1D2E09}"/>
              </a:ext>
            </a:extLst>
          </p:cNvPr>
          <p:cNvSpPr txBox="1"/>
          <p:nvPr/>
        </p:nvSpPr>
        <p:spPr>
          <a:xfrm>
            <a:off x="1280160" y="618309"/>
            <a:ext cx="7315200" cy="400110"/>
          </a:xfrm>
          <a:prstGeom prst="rect">
            <a:avLst/>
          </a:prstGeom>
          <a:noFill/>
        </p:spPr>
        <p:txBody>
          <a:bodyPr wrap="square" rtlCol="0">
            <a:spAutoFit/>
          </a:bodyPr>
          <a:lstStyle/>
          <a:p>
            <a:r>
              <a:rPr lang="zh-CN" altLang="en-US" sz="2000" dirty="0">
                <a:latin typeface="+mj-ea"/>
                <a:ea typeface="+mj-ea"/>
              </a:rPr>
              <a:t>以上单源最短的算法我们就讲完了，接下来我们做点题。</a:t>
            </a:r>
          </a:p>
        </p:txBody>
      </p:sp>
      <p:sp>
        <p:nvSpPr>
          <p:cNvPr id="3" name="文本框 2">
            <a:extLst>
              <a:ext uri="{FF2B5EF4-FFF2-40B4-BE49-F238E27FC236}">
                <a16:creationId xmlns:a16="http://schemas.microsoft.com/office/drawing/2014/main" id="{3900D960-8C51-A8C5-F892-681082CCAEDB}"/>
              </a:ext>
            </a:extLst>
          </p:cNvPr>
          <p:cNvSpPr txBox="1"/>
          <p:nvPr/>
        </p:nvSpPr>
        <p:spPr>
          <a:xfrm>
            <a:off x="1280160" y="1733005"/>
            <a:ext cx="7881257" cy="1754326"/>
          </a:xfrm>
          <a:prstGeom prst="rect">
            <a:avLst/>
          </a:prstGeom>
          <a:noFill/>
        </p:spPr>
        <p:txBody>
          <a:bodyPr wrap="square" rtlCol="0">
            <a:spAutoFit/>
          </a:bodyPr>
          <a:lstStyle/>
          <a:p>
            <a:r>
              <a:rPr lang="zh-CN" altLang="en-US" dirty="0"/>
              <a:t>例题：</a:t>
            </a:r>
            <a:endParaRPr lang="en-US" altLang="zh-CN" dirty="0"/>
          </a:p>
          <a:p>
            <a:endParaRPr lang="en-US" altLang="zh-CN" dirty="0"/>
          </a:p>
          <a:p>
            <a:pPr marL="342900" indent="-342900">
              <a:buAutoNum type="arabicPeriod"/>
            </a:pPr>
            <a:r>
              <a:rPr lang="en-US" altLang="zh-CN" b="0" i="0" dirty="0">
                <a:solidFill>
                  <a:srgbClr val="1F1F1F"/>
                </a:solidFill>
                <a:effectLst/>
                <a:latin typeface="consolas" panose="020B0609020204030204" pitchFamily="49" charset="0"/>
              </a:rPr>
              <a:t>P1948 [USACO08JAN] Telephone Lines S</a:t>
            </a:r>
          </a:p>
          <a:p>
            <a:pPr marL="342900" indent="-342900">
              <a:buFontTx/>
              <a:buAutoNum type="arabicPeriod"/>
            </a:pPr>
            <a:r>
              <a:rPr lang="en-US" altLang="zh-CN" dirty="0">
                <a:solidFill>
                  <a:srgbClr val="1F1F1F"/>
                </a:solidFill>
                <a:latin typeface="consolas" panose="020B0609020204030204" pitchFamily="49" charset="0"/>
              </a:rPr>
              <a:t>P6096 </a:t>
            </a:r>
            <a:r>
              <a:rPr lang="en-US" altLang="zh-CN" b="1" i="0" dirty="0">
                <a:solidFill>
                  <a:srgbClr val="FFFFFF"/>
                </a:solidFill>
                <a:effectLst/>
                <a:latin typeface="-apple-system"/>
              </a:rPr>
              <a:t> </a:t>
            </a:r>
            <a:r>
              <a:rPr lang="en-US" altLang="zh-CN" dirty="0">
                <a:solidFill>
                  <a:srgbClr val="1F1F1F"/>
                </a:solidFill>
                <a:latin typeface="consolas" panose="020B0609020204030204" pitchFamily="49" charset="0"/>
              </a:rPr>
              <a:t>[JSOI2015] </a:t>
            </a:r>
            <a:r>
              <a:rPr lang="zh-CN" altLang="en-US" dirty="0">
                <a:solidFill>
                  <a:srgbClr val="1F1F1F"/>
                </a:solidFill>
                <a:latin typeface="consolas" panose="020B0609020204030204" pitchFamily="49" charset="0"/>
              </a:rPr>
              <a:t>地铁线路</a:t>
            </a:r>
            <a:endParaRPr lang="en-US" altLang="zh-CN" dirty="0">
              <a:solidFill>
                <a:srgbClr val="1F1F1F"/>
              </a:solidFill>
              <a:latin typeface="consolas" panose="020B0609020204030204" pitchFamily="49" charset="0"/>
            </a:endParaRPr>
          </a:p>
          <a:p>
            <a:endParaRPr lang="en-US" altLang="zh-CN" dirty="0"/>
          </a:p>
          <a:p>
            <a:r>
              <a:rPr lang="en-US" altLang="zh-CN" b="1" i="0" dirty="0">
                <a:effectLst/>
                <a:latin typeface="-apple-system"/>
              </a:rPr>
              <a:t>3</a:t>
            </a:r>
            <a:r>
              <a:rPr lang="en-US" altLang="zh-CN" b="1" dirty="0">
                <a:latin typeface="-apple-system"/>
              </a:rPr>
              <a:t>.</a:t>
            </a:r>
            <a:r>
              <a:rPr lang="zh-CN" altLang="en-US" b="1" dirty="0">
                <a:latin typeface="-apple-system"/>
              </a:rPr>
              <a:t>   </a:t>
            </a:r>
            <a:r>
              <a:rPr lang="en-US" altLang="zh-CN" b="1" i="0" dirty="0">
                <a:effectLst/>
                <a:latin typeface="-apple-system"/>
              </a:rPr>
              <a:t>P2934 [USACO09JAN] Safe Travel G</a:t>
            </a:r>
          </a:p>
        </p:txBody>
      </p:sp>
      <p:sp>
        <p:nvSpPr>
          <p:cNvPr id="4" name="文本框 3">
            <a:extLst>
              <a:ext uri="{FF2B5EF4-FFF2-40B4-BE49-F238E27FC236}">
                <a16:creationId xmlns:a16="http://schemas.microsoft.com/office/drawing/2014/main" id="{FB9E65C9-93FC-5FEF-670A-6C6E0DA82ED0}"/>
              </a:ext>
            </a:extLst>
          </p:cNvPr>
          <p:cNvSpPr txBox="1"/>
          <p:nvPr/>
        </p:nvSpPr>
        <p:spPr>
          <a:xfrm>
            <a:off x="1510018" y="2709644"/>
            <a:ext cx="184731" cy="369332"/>
          </a:xfrm>
          <a:prstGeom prst="rect">
            <a:avLst/>
          </a:prstGeom>
          <a:noFill/>
        </p:spPr>
        <p:txBody>
          <a:bodyPr wrap="none" rtlCol="0">
            <a:spAutoFit/>
          </a:bodyPr>
          <a:lstStyle/>
          <a:p>
            <a:endParaRPr lang="zh-CN" altLang="en-US" dirty="0"/>
          </a:p>
        </p:txBody>
      </p:sp>
    </p:spTree>
    <p:extLst>
      <p:ext uri="{BB962C8B-B14F-4D97-AF65-F5344CB8AC3E}">
        <p14:creationId xmlns:p14="http://schemas.microsoft.com/office/powerpoint/2010/main" val="1349399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幻灯片编号占位符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21</a:t>
            </a:fld>
            <a:endParaRPr lang="zh-CN" dirty="0"/>
          </a:p>
        </p:txBody>
      </p:sp>
      <p:sp>
        <p:nvSpPr>
          <p:cNvPr id="6" name="文本框 5">
            <a:extLst>
              <a:ext uri="{FF2B5EF4-FFF2-40B4-BE49-F238E27FC236}">
                <a16:creationId xmlns:a16="http://schemas.microsoft.com/office/drawing/2014/main" id="{508CFF3A-7DC4-49A3-B29C-1DCD6290B0A0}"/>
              </a:ext>
            </a:extLst>
          </p:cNvPr>
          <p:cNvSpPr txBox="1"/>
          <p:nvPr/>
        </p:nvSpPr>
        <p:spPr>
          <a:xfrm>
            <a:off x="1480457" y="1105989"/>
            <a:ext cx="6531429" cy="461665"/>
          </a:xfrm>
          <a:prstGeom prst="rect">
            <a:avLst/>
          </a:prstGeom>
          <a:noFill/>
        </p:spPr>
        <p:txBody>
          <a:bodyPr wrap="square" rtlCol="0">
            <a:spAutoFit/>
          </a:bodyPr>
          <a:lstStyle/>
          <a:p>
            <a:r>
              <a:rPr lang="en-US" altLang="zh-CN" sz="2400" b="0" i="0" dirty="0">
                <a:solidFill>
                  <a:srgbClr val="1F1F1F"/>
                </a:solidFill>
                <a:effectLst/>
                <a:latin typeface="+mj-lt"/>
              </a:rPr>
              <a:t>P1948 [USACO08JAN] Telephone Lines S</a:t>
            </a:r>
            <a:endParaRPr lang="zh-CN" altLang="en-US" sz="2400" dirty="0">
              <a:latin typeface="+mj-lt"/>
            </a:endParaRPr>
          </a:p>
        </p:txBody>
      </p:sp>
      <p:pic>
        <p:nvPicPr>
          <p:cNvPr id="8" name="图片 7">
            <a:extLst>
              <a:ext uri="{FF2B5EF4-FFF2-40B4-BE49-F238E27FC236}">
                <a16:creationId xmlns:a16="http://schemas.microsoft.com/office/drawing/2014/main" id="{A1A96D79-9049-32DC-C4D0-48587338280B}"/>
              </a:ext>
            </a:extLst>
          </p:cNvPr>
          <p:cNvPicPr>
            <a:picLocks noChangeAspect="1"/>
          </p:cNvPicPr>
          <p:nvPr/>
        </p:nvPicPr>
        <p:blipFill>
          <a:blip r:embed="rId3"/>
          <a:stretch>
            <a:fillRect/>
          </a:stretch>
        </p:blipFill>
        <p:spPr>
          <a:xfrm>
            <a:off x="724626" y="2027608"/>
            <a:ext cx="9539777" cy="2222173"/>
          </a:xfrm>
          <a:prstGeom prst="rect">
            <a:avLst/>
          </a:prstGeom>
        </p:spPr>
      </p:pic>
    </p:spTree>
    <p:extLst>
      <p:ext uri="{BB962C8B-B14F-4D97-AF65-F5344CB8AC3E}">
        <p14:creationId xmlns:p14="http://schemas.microsoft.com/office/powerpoint/2010/main" val="3571516367"/>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幻灯片编号占位符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22</a:t>
            </a:fld>
            <a:endParaRPr lang="zh-CN"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9175E90-BEF0-F30F-0319-9949A49110D2}"/>
                  </a:ext>
                </a:extLst>
              </p:cNvPr>
              <p:cNvSpPr txBox="1"/>
              <p:nvPr/>
            </p:nvSpPr>
            <p:spPr>
              <a:xfrm>
                <a:off x="731520" y="2281646"/>
                <a:ext cx="8847909" cy="646331"/>
              </a:xfrm>
              <a:prstGeom prst="rect">
                <a:avLst/>
              </a:prstGeom>
              <a:noFill/>
            </p:spPr>
            <p:txBody>
              <a:bodyPr wrap="square" rtlCol="0">
                <a:spAutoFit/>
              </a:bodyPr>
              <a:lstStyle/>
              <a:p>
                <a:r>
                  <a:rPr lang="zh-CN" altLang="en-US" dirty="0"/>
                  <a:t>二分笨笨要花的钱 </a:t>
                </a:r>
                <a14:m>
                  <m:oMath xmlns:m="http://schemas.openxmlformats.org/officeDocument/2006/math">
                    <m:r>
                      <a:rPr lang="en-US" altLang="zh-CN" b="0" i="1" smtClean="0">
                        <a:latin typeface="Cambria Math" panose="02040503050406030204" pitchFamily="18" charset="0"/>
                      </a:rPr>
                      <m:t>𝑞</m:t>
                    </m:r>
                  </m:oMath>
                </a14:m>
                <a:r>
                  <a:rPr lang="zh-CN" altLang="en-US" dirty="0"/>
                  <a:t>，将边的长度大于 </a:t>
                </a:r>
                <a14:m>
                  <m:oMath xmlns:m="http://schemas.openxmlformats.org/officeDocument/2006/math">
                    <m:r>
                      <a:rPr lang="en-US" altLang="zh-CN" b="0" i="1" smtClean="0">
                        <a:latin typeface="Cambria Math" panose="02040503050406030204" pitchFamily="18" charset="0"/>
                      </a:rPr>
                      <m:t>𝑞</m:t>
                    </m:r>
                  </m:oMath>
                </a14:m>
                <a:r>
                  <a:rPr lang="zh-CN" altLang="en-US" dirty="0"/>
                  <a:t> 的边权赋为 </a:t>
                </a:r>
                <a14:m>
                  <m:oMath xmlns:m="http://schemas.openxmlformats.org/officeDocument/2006/math">
                    <m:r>
                      <a:rPr lang="en-US" altLang="zh-CN" b="0" i="1" smtClean="0">
                        <a:latin typeface="Cambria Math" panose="02040503050406030204" pitchFamily="18" charset="0"/>
                      </a:rPr>
                      <m:t>1</m:t>
                    </m:r>
                  </m:oMath>
                </a14:m>
                <a:r>
                  <a:rPr lang="zh-CN" altLang="en-US" dirty="0"/>
                  <a:t> ， 其余为 </a:t>
                </a:r>
                <a14:m>
                  <m:oMath xmlns:m="http://schemas.openxmlformats.org/officeDocument/2006/math">
                    <m:r>
                      <a:rPr lang="en-US" altLang="zh-CN" b="0" i="1" smtClean="0">
                        <a:latin typeface="Cambria Math" panose="02040503050406030204" pitchFamily="18" charset="0"/>
                      </a:rPr>
                      <m:t>0</m:t>
                    </m:r>
                  </m:oMath>
                </a14:m>
                <a:r>
                  <a:rPr lang="zh-CN" altLang="en-US" dirty="0"/>
                  <a:t> ，判断从 </a:t>
                </a:r>
                <a14:m>
                  <m:oMath xmlns:m="http://schemas.openxmlformats.org/officeDocument/2006/math">
                    <m:r>
                      <a:rPr lang="en-US" altLang="zh-CN" b="0" i="1" smtClean="0">
                        <a:latin typeface="Cambria Math" panose="02040503050406030204" pitchFamily="18" charset="0"/>
                      </a:rPr>
                      <m:t>1</m:t>
                    </m:r>
                  </m:oMath>
                </a14:m>
                <a:r>
                  <a:rPr lang="zh-CN" altLang="en-US" dirty="0"/>
                  <a:t> 到 </a:t>
                </a:r>
                <a14:m>
                  <m:oMath xmlns:m="http://schemas.openxmlformats.org/officeDocument/2006/math">
                    <m:r>
                      <a:rPr lang="en-US" altLang="zh-CN" b="0" i="1" smtClean="0">
                        <a:latin typeface="Cambria Math" panose="02040503050406030204" pitchFamily="18" charset="0"/>
                      </a:rPr>
                      <m:t>𝑛</m:t>
                    </m:r>
                  </m:oMath>
                </a14:m>
                <a:r>
                  <a:rPr lang="zh-CN" altLang="en-US" dirty="0"/>
                  <a:t> 的最短路是否小于等于 </a:t>
                </a:r>
                <a14:m>
                  <m:oMath xmlns:m="http://schemas.openxmlformats.org/officeDocument/2006/math">
                    <m:r>
                      <a:rPr lang="en-US" altLang="zh-CN" b="0" i="1" smtClean="0">
                        <a:latin typeface="Cambria Math" panose="02040503050406030204" pitchFamily="18" charset="0"/>
                      </a:rPr>
                      <m:t>𝑘</m:t>
                    </m:r>
                  </m:oMath>
                </a14:m>
                <a:r>
                  <a:rPr lang="zh-CN" altLang="en-US" dirty="0"/>
                  <a:t>。</a:t>
                </a:r>
              </a:p>
            </p:txBody>
          </p:sp>
        </mc:Choice>
        <mc:Fallback xmlns="">
          <p:sp>
            <p:nvSpPr>
              <p:cNvPr id="2" name="文本框 1">
                <a:extLst>
                  <a:ext uri="{FF2B5EF4-FFF2-40B4-BE49-F238E27FC236}">
                    <a16:creationId xmlns:a16="http://schemas.microsoft.com/office/drawing/2014/main" id="{B9175E90-BEF0-F30F-0319-9949A49110D2}"/>
                  </a:ext>
                </a:extLst>
              </p:cNvPr>
              <p:cNvSpPr txBox="1">
                <a:spLocks noRot="1" noChangeAspect="1" noMove="1" noResize="1" noEditPoints="1" noAdjustHandles="1" noChangeArrowheads="1" noChangeShapeType="1" noTextEdit="1"/>
              </p:cNvSpPr>
              <p:nvPr/>
            </p:nvSpPr>
            <p:spPr>
              <a:xfrm>
                <a:off x="731520" y="2281646"/>
                <a:ext cx="8847909" cy="646331"/>
              </a:xfrm>
              <a:prstGeom prst="rect">
                <a:avLst/>
              </a:prstGeom>
              <a:blipFill>
                <a:blip r:embed="rId3"/>
                <a:stretch>
                  <a:fillRect l="-551"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241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幻灯片编号占位符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23</a:t>
            </a:fld>
            <a:endParaRPr lang="zh-CN" dirty="0"/>
          </a:p>
        </p:txBody>
      </p:sp>
      <p:sp>
        <p:nvSpPr>
          <p:cNvPr id="3" name="文本框 2">
            <a:extLst>
              <a:ext uri="{FF2B5EF4-FFF2-40B4-BE49-F238E27FC236}">
                <a16:creationId xmlns:a16="http://schemas.microsoft.com/office/drawing/2014/main" id="{F8F7420E-0425-0431-5DC6-6BCE0255816C}"/>
              </a:ext>
            </a:extLst>
          </p:cNvPr>
          <p:cNvSpPr txBox="1"/>
          <p:nvPr/>
        </p:nvSpPr>
        <p:spPr>
          <a:xfrm>
            <a:off x="1323703" y="888274"/>
            <a:ext cx="4868091" cy="461665"/>
          </a:xfrm>
          <a:prstGeom prst="rect">
            <a:avLst/>
          </a:prstGeom>
          <a:noFill/>
        </p:spPr>
        <p:txBody>
          <a:bodyPr wrap="square" rtlCol="0">
            <a:spAutoFit/>
          </a:bodyPr>
          <a:lstStyle/>
          <a:p>
            <a:r>
              <a:rPr lang="en-US" altLang="zh-CN" sz="2400" dirty="0">
                <a:solidFill>
                  <a:srgbClr val="1F1F1F"/>
                </a:solidFill>
                <a:latin typeface="+mj-lt"/>
              </a:rPr>
              <a:t>P6096  [JSOI2015] </a:t>
            </a:r>
            <a:r>
              <a:rPr lang="zh-CN" altLang="en-US" sz="2400" dirty="0">
                <a:solidFill>
                  <a:srgbClr val="1F1F1F"/>
                </a:solidFill>
                <a:latin typeface="+mj-lt"/>
              </a:rPr>
              <a:t>地铁线路</a:t>
            </a:r>
            <a:endParaRPr lang="en-US" altLang="zh-CN" sz="2400" dirty="0">
              <a:solidFill>
                <a:srgbClr val="1F1F1F"/>
              </a:solidFill>
              <a:latin typeface="+mj-lt"/>
            </a:endParaRPr>
          </a:p>
        </p:txBody>
      </p:sp>
      <p:pic>
        <p:nvPicPr>
          <p:cNvPr id="5" name="图片 4">
            <a:extLst>
              <a:ext uri="{FF2B5EF4-FFF2-40B4-BE49-F238E27FC236}">
                <a16:creationId xmlns:a16="http://schemas.microsoft.com/office/drawing/2014/main" id="{1871D912-56D2-7748-A843-877C18F7930D}"/>
              </a:ext>
            </a:extLst>
          </p:cNvPr>
          <p:cNvPicPr>
            <a:picLocks noChangeAspect="1"/>
          </p:cNvPicPr>
          <p:nvPr/>
        </p:nvPicPr>
        <p:blipFill>
          <a:blip r:embed="rId3"/>
          <a:stretch>
            <a:fillRect/>
          </a:stretch>
        </p:blipFill>
        <p:spPr>
          <a:xfrm>
            <a:off x="781785" y="1740041"/>
            <a:ext cx="8973802" cy="2524477"/>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1FFA3CE-F5E8-89F2-74E3-303BE724F7B6}"/>
                  </a:ext>
                </a:extLst>
              </p:cNvPr>
              <p:cNvSpPr txBox="1"/>
              <p:nvPr/>
            </p:nvSpPr>
            <p:spPr>
              <a:xfrm>
                <a:off x="862148" y="4720046"/>
                <a:ext cx="9056915" cy="379656"/>
              </a:xfrm>
              <a:prstGeom prst="rect">
                <a:avLst/>
              </a:prstGeom>
              <a:noFill/>
            </p:spPr>
            <p:txBody>
              <a:bodyPr wrap="square" rtlCol="0">
                <a:spAutoFit/>
              </a:bodyPr>
              <a:lstStyle/>
              <a:p>
                <a:r>
                  <a:rPr lang="zh-CN" altLang="en-US" b="1" dirty="0"/>
                  <a:t>一条线路可以经过同一个站点多次。</a:t>
                </a:r>
                <a14:m>
                  <m:oMath xmlns:m="http://schemas.openxmlformats.org/officeDocument/2006/math">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𝑵</m:t>
                    </m:r>
                    <m:r>
                      <a:rPr lang="en-US" altLang="zh-CN" b="1" i="1" smtClean="0">
                        <a:latin typeface="Cambria Math" panose="02040503050406030204" pitchFamily="18" charset="0"/>
                      </a:rPr>
                      <m:t>≤</m:t>
                    </m:r>
                    <m:r>
                      <a:rPr lang="en-US" altLang="zh-CN" b="1" i="1" smtClean="0">
                        <a:latin typeface="Cambria Math" panose="02040503050406030204" pitchFamily="18" charset="0"/>
                      </a:rPr>
                      <m:t>𝟒</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𝟎</m:t>
                        </m:r>
                      </m:e>
                      <m:sup>
                        <m:r>
                          <a:rPr lang="en-US" altLang="zh-CN" b="1" i="1" smtClean="0">
                            <a:latin typeface="Cambria Math" panose="02040503050406030204" pitchFamily="18" charset="0"/>
                          </a:rPr>
                          <m:t>𝟓</m:t>
                        </m:r>
                      </m:sup>
                    </m:sSup>
                    <m:r>
                      <a:rPr lang="en-US" altLang="zh-CN" b="1" i="1" smtClean="0">
                        <a:latin typeface="Cambria Math" panose="02040503050406030204" pitchFamily="18" charset="0"/>
                      </a:rPr>
                      <m:t> ,  </m:t>
                    </m:r>
                    <m:r>
                      <a:rPr lang="en-US" altLang="zh-CN" b="1" i="1" smtClean="0">
                        <a:latin typeface="Cambria Math" panose="02040503050406030204" pitchFamily="18" charset="0"/>
                      </a:rPr>
                      <m:t>𝑺</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𝟎</m:t>
                        </m:r>
                      </m:e>
                      <m:sup>
                        <m:r>
                          <a:rPr lang="en-US" altLang="zh-CN" b="1" i="1" smtClean="0">
                            <a:latin typeface="Cambria Math" panose="02040503050406030204" pitchFamily="18" charset="0"/>
                          </a:rPr>
                          <m:t>𝟓</m:t>
                        </m:r>
                      </m:sup>
                    </m:sSup>
                    <m:r>
                      <a:rPr lang="en-US" altLang="zh-CN" b="1" i="1" smtClean="0">
                        <a:latin typeface="Cambria Math" panose="02040503050406030204" pitchFamily="18" charset="0"/>
                      </a:rPr>
                      <m:t> , ∑</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𝑳</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𝟖</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𝟎</m:t>
                        </m:r>
                      </m:e>
                      <m:sup>
                        <m:r>
                          <a:rPr lang="en-US" altLang="zh-CN" b="1" i="1" smtClean="0">
                            <a:latin typeface="Cambria Math" panose="02040503050406030204" pitchFamily="18" charset="0"/>
                          </a:rPr>
                          <m:t>𝟓</m:t>
                        </m:r>
                      </m:sup>
                    </m:sSup>
                    <m:r>
                      <a:rPr lang="en-US" altLang="zh-CN" b="1" i="1" smtClean="0">
                        <a:latin typeface="Cambria Math" panose="02040503050406030204" pitchFamily="18" charset="0"/>
                      </a:rPr>
                      <m:t> </m:t>
                    </m:r>
                  </m:oMath>
                </a14:m>
                <a:endParaRPr lang="zh-CN" altLang="en-US" b="1" dirty="0"/>
              </a:p>
            </p:txBody>
          </p:sp>
        </mc:Choice>
        <mc:Fallback xmlns="">
          <p:sp>
            <p:nvSpPr>
              <p:cNvPr id="6" name="文本框 5">
                <a:extLst>
                  <a:ext uri="{FF2B5EF4-FFF2-40B4-BE49-F238E27FC236}">
                    <a16:creationId xmlns:a16="http://schemas.microsoft.com/office/drawing/2014/main" id="{41FFA3CE-F5E8-89F2-74E3-303BE724F7B6}"/>
                  </a:ext>
                </a:extLst>
              </p:cNvPr>
              <p:cNvSpPr txBox="1">
                <a:spLocks noRot="1" noChangeAspect="1" noMove="1" noResize="1" noEditPoints="1" noAdjustHandles="1" noChangeArrowheads="1" noChangeShapeType="1" noTextEdit="1"/>
              </p:cNvSpPr>
              <p:nvPr/>
            </p:nvSpPr>
            <p:spPr>
              <a:xfrm>
                <a:off x="862148" y="4720046"/>
                <a:ext cx="9056915" cy="379656"/>
              </a:xfrm>
              <a:prstGeom prst="rect">
                <a:avLst/>
              </a:prstGeom>
              <a:blipFill>
                <a:blip r:embed="rId4"/>
                <a:stretch>
                  <a:fillRect l="-538" t="-4762" b="-23810"/>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AD5535C8-417F-7A4A-149F-2A6312BAD040}"/>
              </a:ext>
            </a:extLst>
          </p:cNvPr>
          <p:cNvSpPr txBox="1"/>
          <p:nvPr/>
        </p:nvSpPr>
        <p:spPr>
          <a:xfrm>
            <a:off x="931817" y="5425440"/>
            <a:ext cx="5094514" cy="369332"/>
          </a:xfrm>
          <a:prstGeom prst="rect">
            <a:avLst/>
          </a:prstGeom>
          <a:noFill/>
        </p:spPr>
        <p:txBody>
          <a:bodyPr wrap="square" rtlCol="0">
            <a:spAutoFit/>
          </a:bodyPr>
          <a:lstStyle/>
          <a:p>
            <a:r>
              <a:rPr lang="zh-CN" altLang="en-US" dirty="0"/>
              <a:t>这道题我们主要来看第一问</a:t>
            </a:r>
          </a:p>
        </p:txBody>
      </p:sp>
    </p:spTree>
    <p:extLst>
      <p:ext uri="{BB962C8B-B14F-4D97-AF65-F5344CB8AC3E}">
        <p14:creationId xmlns:p14="http://schemas.microsoft.com/office/powerpoint/2010/main" val="3040582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幻灯片编号占位符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24</a:t>
            </a:fld>
            <a:endParaRPr lang="zh-CN" dirty="0"/>
          </a:p>
        </p:txBody>
      </p:sp>
      <p:sp>
        <p:nvSpPr>
          <p:cNvPr id="2" name="文本框 1">
            <a:extLst>
              <a:ext uri="{FF2B5EF4-FFF2-40B4-BE49-F238E27FC236}">
                <a16:creationId xmlns:a16="http://schemas.microsoft.com/office/drawing/2014/main" id="{2A761F87-5086-0603-AF96-B696A73FBAB1}"/>
              </a:ext>
            </a:extLst>
          </p:cNvPr>
          <p:cNvSpPr txBox="1"/>
          <p:nvPr/>
        </p:nvSpPr>
        <p:spPr>
          <a:xfrm>
            <a:off x="1018903" y="1053737"/>
            <a:ext cx="10049691" cy="369332"/>
          </a:xfrm>
          <a:prstGeom prst="rect">
            <a:avLst/>
          </a:prstGeom>
          <a:noFill/>
        </p:spPr>
        <p:txBody>
          <a:bodyPr wrap="square" rtlCol="0">
            <a:spAutoFit/>
          </a:bodyPr>
          <a:lstStyle/>
          <a:p>
            <a:r>
              <a:rPr lang="zh-CN" altLang="en-US" dirty="0"/>
              <a:t>将经过某一个换乘点的线路之间互相连边，再按花费第一关键字时长第二关键字跑最短路即可。</a:t>
            </a:r>
          </a:p>
        </p:txBody>
      </p:sp>
      <p:sp>
        <p:nvSpPr>
          <p:cNvPr id="3" name="文本框 2">
            <a:extLst>
              <a:ext uri="{FF2B5EF4-FFF2-40B4-BE49-F238E27FC236}">
                <a16:creationId xmlns:a16="http://schemas.microsoft.com/office/drawing/2014/main" id="{52B4F9CB-2B5E-31CE-1E0C-2242552FF7CE}"/>
              </a:ext>
            </a:extLst>
          </p:cNvPr>
          <p:cNvSpPr txBox="1"/>
          <p:nvPr/>
        </p:nvSpPr>
        <p:spPr>
          <a:xfrm>
            <a:off x="1123406" y="2168434"/>
            <a:ext cx="6217920" cy="369332"/>
          </a:xfrm>
          <a:prstGeom prst="rect">
            <a:avLst/>
          </a:prstGeom>
          <a:noFill/>
        </p:spPr>
        <p:txBody>
          <a:bodyPr wrap="square" rtlCol="0">
            <a:spAutoFit/>
          </a:bodyPr>
          <a:lstStyle/>
          <a:p>
            <a:r>
              <a:rPr lang="zh-CN" altLang="en-US" dirty="0"/>
              <a:t>但这题真的有这题真的有这么</a:t>
            </a:r>
            <a:r>
              <a:rPr lang="zh-CN" altLang="en-US" b="1" dirty="0">
                <a:solidFill>
                  <a:schemeClr val="bg2">
                    <a:lumMod val="25000"/>
                  </a:schemeClr>
                </a:solidFill>
              </a:rPr>
              <a:t>简单</a:t>
            </a:r>
            <a:r>
              <a:rPr lang="zh-CN" altLang="en-US" dirty="0"/>
              <a:t>吗？</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41D1893-1356-6FB1-0FA1-B98FA2C5FA6A}"/>
                  </a:ext>
                </a:extLst>
              </p:cNvPr>
              <p:cNvSpPr txBox="1"/>
              <p:nvPr/>
            </p:nvSpPr>
            <p:spPr>
              <a:xfrm>
                <a:off x="949234" y="3030583"/>
                <a:ext cx="8403772" cy="666977"/>
              </a:xfrm>
              <a:prstGeom prst="rect">
                <a:avLst/>
              </a:prstGeom>
              <a:noFill/>
            </p:spPr>
            <p:txBody>
              <a:bodyPr wrap="square" rtlCol="0">
                <a:spAutoFit/>
              </a:bodyPr>
              <a:lstStyle/>
              <a:p>
                <a:r>
                  <a:rPr lang="zh-CN" altLang="en-US" dirty="0"/>
                  <a:t>考虑</a:t>
                </a:r>
                <a:r>
                  <a:rPr lang="zh-CN" altLang="en-US" b="1" dirty="0"/>
                  <a:t>一条线路可以经过同一个站点多次。</a:t>
                </a:r>
                <a14:m>
                  <m:oMath xmlns:m="http://schemas.openxmlformats.org/officeDocument/2006/math">
                    <m:r>
                      <a:rPr lang="en-US" altLang="zh-CN" b="1" i="1" smtClean="0">
                        <a:latin typeface="Cambria Math" panose="02040503050406030204" pitchFamily="18" charset="0"/>
                      </a:rPr>
                      <m:t>𝟐</m:t>
                    </m:r>
                    <m:r>
                      <a:rPr lang="en-US" altLang="zh-CN" b="1" i="1" smtClean="0">
                        <a:latin typeface="Cambria Math" panose="02040503050406030204" pitchFamily="18" charset="0"/>
                      </a:rPr>
                      <m:t>≤</m:t>
                    </m:r>
                    <m:r>
                      <a:rPr lang="en-US" altLang="zh-CN" b="1" i="1" smtClean="0">
                        <a:latin typeface="Cambria Math" panose="02040503050406030204" pitchFamily="18" charset="0"/>
                      </a:rPr>
                      <m:t>𝑵</m:t>
                    </m:r>
                    <m:r>
                      <a:rPr lang="en-US" altLang="zh-CN" b="1" i="1" smtClean="0">
                        <a:latin typeface="Cambria Math" panose="02040503050406030204" pitchFamily="18" charset="0"/>
                      </a:rPr>
                      <m:t>≤</m:t>
                    </m:r>
                    <m:r>
                      <a:rPr lang="en-US" altLang="zh-CN" b="1" i="1" smtClean="0">
                        <a:latin typeface="Cambria Math" panose="02040503050406030204" pitchFamily="18" charset="0"/>
                      </a:rPr>
                      <m:t>𝟒</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𝟎</m:t>
                        </m:r>
                      </m:e>
                      <m:sup>
                        <m:r>
                          <a:rPr lang="en-US" altLang="zh-CN" b="1" i="1" smtClean="0">
                            <a:latin typeface="Cambria Math" panose="02040503050406030204" pitchFamily="18" charset="0"/>
                          </a:rPr>
                          <m:t>𝟓</m:t>
                        </m:r>
                      </m:sup>
                    </m:sSup>
                    <m:r>
                      <a:rPr lang="en-US" altLang="zh-CN" b="1" i="1" smtClean="0">
                        <a:latin typeface="Cambria Math" panose="02040503050406030204" pitchFamily="18" charset="0"/>
                      </a:rPr>
                      <m:t> ,  </m:t>
                    </m:r>
                    <m:r>
                      <a:rPr lang="en-US" altLang="zh-CN" b="1" i="1" smtClean="0">
                        <a:latin typeface="Cambria Math" panose="02040503050406030204" pitchFamily="18" charset="0"/>
                      </a:rPr>
                      <m:t>𝑺</m:t>
                    </m:r>
                    <m:r>
                      <a:rPr lang="en-US" altLang="zh-CN" b="1" i="1" smtClean="0">
                        <a:latin typeface="Cambria Math" panose="02040503050406030204" pitchFamily="18" charset="0"/>
                      </a:rPr>
                      <m:t>≤</m:t>
                    </m:r>
                    <m:r>
                      <a:rPr lang="en-US" altLang="zh-CN" b="1" i="1" smtClean="0">
                        <a:latin typeface="Cambria Math" panose="02040503050406030204" pitchFamily="18" charset="0"/>
                      </a:rPr>
                      <m:t>𝟑</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𝟎</m:t>
                        </m:r>
                      </m:e>
                      <m:sup>
                        <m:r>
                          <a:rPr lang="en-US" altLang="zh-CN" b="1" i="1" smtClean="0">
                            <a:latin typeface="Cambria Math" panose="02040503050406030204" pitchFamily="18" charset="0"/>
                          </a:rPr>
                          <m:t>𝟓</m:t>
                        </m:r>
                      </m:sup>
                    </m:sSup>
                    <m:r>
                      <a:rPr lang="en-US" altLang="zh-CN" b="1" i="1" smtClean="0">
                        <a:latin typeface="Cambria Math" panose="02040503050406030204" pitchFamily="18" charset="0"/>
                      </a:rPr>
                      <m:t> , ∑</m:t>
                    </m:r>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𝑳</m:t>
                        </m:r>
                      </m:e>
                      <m:sub>
                        <m:r>
                          <a:rPr lang="en-US" altLang="zh-CN" b="1" i="1" smtClean="0">
                            <a:latin typeface="Cambria Math" panose="02040503050406030204" pitchFamily="18" charset="0"/>
                          </a:rPr>
                          <m:t>𝒊</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𝟖</m:t>
                    </m:r>
                    <m:r>
                      <a:rPr lang="en-US" altLang="zh-CN" b="1" i="1" smtClean="0">
                        <a:latin typeface="Cambria Math" panose="02040503050406030204" pitchFamily="18" charset="0"/>
                      </a:rPr>
                      <m:t>×</m:t>
                    </m:r>
                    <m:r>
                      <a:rPr lang="en-US" altLang="zh-CN" b="1" i="1" smtClean="0">
                        <a:latin typeface="Cambria Math" panose="02040503050406030204" pitchFamily="18" charset="0"/>
                      </a:rPr>
                      <m:t>𝟏</m:t>
                    </m:r>
                    <m:sSup>
                      <m:sSupPr>
                        <m:ctrlPr>
                          <a:rPr lang="en-US" altLang="zh-CN" b="1" i="1" smtClean="0">
                            <a:latin typeface="Cambria Math" panose="02040503050406030204" pitchFamily="18" charset="0"/>
                          </a:rPr>
                        </m:ctrlPr>
                      </m:sSupPr>
                      <m:e>
                        <m:r>
                          <a:rPr lang="en-US" altLang="zh-CN" b="1" i="1" smtClean="0">
                            <a:latin typeface="Cambria Math" panose="02040503050406030204" pitchFamily="18" charset="0"/>
                          </a:rPr>
                          <m:t>𝟎</m:t>
                        </m:r>
                      </m:e>
                      <m:sup>
                        <m:r>
                          <a:rPr lang="en-US" altLang="zh-CN" b="1" i="1" smtClean="0">
                            <a:latin typeface="Cambria Math" panose="02040503050406030204" pitchFamily="18" charset="0"/>
                          </a:rPr>
                          <m:t>𝟓</m:t>
                        </m:r>
                      </m:sup>
                    </m:sSup>
                    <m:r>
                      <a:rPr lang="en-US" altLang="zh-CN" b="1" i="1" smtClean="0">
                        <a:latin typeface="Cambria Math" panose="02040503050406030204" pitchFamily="18" charset="0"/>
                      </a:rPr>
                      <m:t> </m:t>
                    </m:r>
                  </m:oMath>
                </a14:m>
                <a:r>
                  <a:rPr lang="zh-CN" altLang="en-US" dirty="0"/>
                  <a:t>后你会发现上述办法的边数可能会达到 </a:t>
                </a:r>
                <a14:m>
                  <m:oMath xmlns:m="http://schemas.openxmlformats.org/officeDocument/2006/math">
                    <m:sSup>
                      <m:sSupPr>
                        <m:ctrlPr>
                          <a:rPr lang="en-US" altLang="zh-CN" b="1" i="1" smtClean="0">
                            <a:latin typeface="Cambria Math" panose="02040503050406030204" pitchFamily="18" charset="0"/>
                          </a:rPr>
                        </m:ctrlPr>
                      </m:sSupPr>
                      <m:e>
                        <m:r>
                          <a:rPr lang="en-US" altLang="zh-CN" b="1" i="0" smtClean="0">
                            <a:latin typeface="Cambria Math" panose="02040503050406030204" pitchFamily="18" charset="0"/>
                          </a:rPr>
                          <m:t>𝐍</m:t>
                        </m:r>
                      </m:e>
                      <m:sup>
                        <m:r>
                          <a:rPr lang="en-US" altLang="zh-CN" b="1" i="0" smtClean="0">
                            <a:latin typeface="Cambria Math" panose="02040503050406030204" pitchFamily="18" charset="0"/>
                          </a:rPr>
                          <m:t>𝟐</m:t>
                        </m:r>
                      </m:sup>
                    </m:sSup>
                  </m:oMath>
                </a14:m>
                <a:r>
                  <a:rPr lang="zh-CN" altLang="en-US" b="1" dirty="0"/>
                  <a:t> </a:t>
                </a:r>
                <a:r>
                  <a:rPr lang="zh-CN" altLang="en-US" dirty="0"/>
                  <a:t>级别。</a:t>
                </a:r>
                <a:endParaRPr lang="zh-CN" altLang="en-US" b="1" dirty="0"/>
              </a:p>
            </p:txBody>
          </p:sp>
        </mc:Choice>
        <mc:Fallback xmlns="">
          <p:sp>
            <p:nvSpPr>
              <p:cNvPr id="4" name="文本框 3">
                <a:extLst>
                  <a:ext uri="{FF2B5EF4-FFF2-40B4-BE49-F238E27FC236}">
                    <a16:creationId xmlns:a16="http://schemas.microsoft.com/office/drawing/2014/main" id="{F41D1893-1356-6FB1-0FA1-B98FA2C5FA6A}"/>
                  </a:ext>
                </a:extLst>
              </p:cNvPr>
              <p:cNvSpPr txBox="1">
                <a:spLocks noRot="1" noChangeAspect="1" noMove="1" noResize="1" noEditPoints="1" noAdjustHandles="1" noChangeArrowheads="1" noChangeShapeType="1" noTextEdit="1"/>
              </p:cNvSpPr>
              <p:nvPr/>
            </p:nvSpPr>
            <p:spPr>
              <a:xfrm>
                <a:off x="949234" y="3030583"/>
                <a:ext cx="8403772" cy="666977"/>
              </a:xfrm>
              <a:prstGeom prst="rect">
                <a:avLst/>
              </a:prstGeom>
              <a:blipFill>
                <a:blip r:embed="rId3"/>
                <a:stretch>
                  <a:fillRect l="-653" t="-2727" b="-1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4829ADA-6903-D337-5BF6-1C36E3123417}"/>
                  </a:ext>
                </a:extLst>
              </p:cNvPr>
              <p:cNvSpPr txBox="1"/>
              <p:nvPr/>
            </p:nvSpPr>
            <p:spPr>
              <a:xfrm>
                <a:off x="1018903" y="4423954"/>
                <a:ext cx="7559040" cy="646331"/>
              </a:xfrm>
              <a:prstGeom prst="rect">
                <a:avLst/>
              </a:prstGeom>
              <a:noFill/>
            </p:spPr>
            <p:txBody>
              <a:bodyPr wrap="square" rtlCol="0">
                <a:spAutoFit/>
              </a:bodyPr>
              <a:lstStyle/>
              <a:p>
                <a:r>
                  <a:rPr lang="zh-CN" altLang="en-US" dirty="0"/>
                  <a:t>所以我们可以创建一个收费结点 </a:t>
                </a:r>
                <a14:m>
                  <m:oMath xmlns:m="http://schemas.openxmlformats.org/officeDocument/2006/math">
                    <m:r>
                      <a:rPr lang="en-US" altLang="zh-CN" b="0" i="1" smtClean="0">
                        <a:latin typeface="Cambria Math" panose="02040503050406030204" pitchFamily="18" charset="0"/>
                      </a:rPr>
                      <m:t>𝑥</m:t>
                    </m:r>
                  </m:oMath>
                </a14:m>
                <a:r>
                  <a:rPr lang="zh-CN" altLang="en-US" dirty="0"/>
                  <a:t> 号点，所有它对应的换乘点到它的边权为 </a:t>
                </a:r>
                <a14:m>
                  <m:oMath xmlns:m="http://schemas.openxmlformats.org/officeDocument/2006/math">
                    <m:r>
                      <a:rPr lang="en-US" altLang="zh-CN" b="0" i="1" smtClean="0">
                        <a:latin typeface="Cambria Math" panose="02040503050406030204" pitchFamily="18" charset="0"/>
                      </a:rPr>
                      <m:t>1</m:t>
                    </m:r>
                  </m:oMath>
                </a14:m>
                <a:r>
                  <a:rPr lang="zh-CN" altLang="en-US" dirty="0"/>
                  <a:t> </a:t>
                </a:r>
                <a:r>
                  <a:rPr lang="en-US" altLang="zh-CN" dirty="0"/>
                  <a:t>,</a:t>
                </a:r>
                <a:r>
                  <a:rPr lang="zh-CN" altLang="en-US" dirty="0"/>
                  <a:t>它到换乘点的边权为 </a:t>
                </a:r>
                <a14:m>
                  <m:oMath xmlns:m="http://schemas.openxmlformats.org/officeDocument/2006/math">
                    <m:r>
                      <a:rPr lang="en-US" altLang="zh-CN" b="0" i="1" smtClean="0">
                        <a:latin typeface="Cambria Math" panose="02040503050406030204" pitchFamily="18" charset="0"/>
                      </a:rPr>
                      <m:t>0</m:t>
                    </m:r>
                  </m:oMath>
                </a14:m>
                <a:r>
                  <a:rPr lang="zh-CN" altLang="en-US" dirty="0"/>
                  <a:t>。</a:t>
                </a:r>
              </a:p>
            </p:txBody>
          </p:sp>
        </mc:Choice>
        <mc:Fallback xmlns="">
          <p:sp>
            <p:nvSpPr>
              <p:cNvPr id="5" name="文本框 4">
                <a:extLst>
                  <a:ext uri="{FF2B5EF4-FFF2-40B4-BE49-F238E27FC236}">
                    <a16:creationId xmlns:a16="http://schemas.microsoft.com/office/drawing/2014/main" id="{C4829ADA-6903-D337-5BF6-1C36E3123417}"/>
                  </a:ext>
                </a:extLst>
              </p:cNvPr>
              <p:cNvSpPr txBox="1">
                <a:spLocks noRot="1" noChangeAspect="1" noMove="1" noResize="1" noEditPoints="1" noAdjustHandles="1" noChangeArrowheads="1" noChangeShapeType="1" noTextEdit="1"/>
              </p:cNvSpPr>
              <p:nvPr/>
            </p:nvSpPr>
            <p:spPr>
              <a:xfrm>
                <a:off x="1018903" y="4423954"/>
                <a:ext cx="7559040" cy="646331"/>
              </a:xfrm>
              <a:prstGeom prst="rect">
                <a:avLst/>
              </a:prstGeom>
              <a:blipFill>
                <a:blip r:embed="rId4"/>
                <a:stretch>
                  <a:fillRect l="-645" t="-5660" r="-645"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940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幻灯片编号占位符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25</a:t>
            </a:fld>
            <a:endParaRPr lang="zh-CN" dirty="0"/>
          </a:p>
        </p:txBody>
      </p:sp>
      <p:sp>
        <p:nvSpPr>
          <p:cNvPr id="3" name="文本框 2">
            <a:extLst>
              <a:ext uri="{FF2B5EF4-FFF2-40B4-BE49-F238E27FC236}">
                <a16:creationId xmlns:a16="http://schemas.microsoft.com/office/drawing/2014/main" id="{F8F7420E-0425-0431-5DC6-6BCE0255816C}"/>
              </a:ext>
            </a:extLst>
          </p:cNvPr>
          <p:cNvSpPr txBox="1"/>
          <p:nvPr/>
        </p:nvSpPr>
        <p:spPr>
          <a:xfrm>
            <a:off x="1323703" y="888274"/>
            <a:ext cx="4868091" cy="461665"/>
          </a:xfrm>
          <a:prstGeom prst="rect">
            <a:avLst/>
          </a:prstGeom>
          <a:noFill/>
        </p:spPr>
        <p:txBody>
          <a:bodyPr wrap="square" rtlCol="0">
            <a:spAutoFit/>
          </a:bodyPr>
          <a:lstStyle/>
          <a:p>
            <a:r>
              <a:rPr lang="en-US" altLang="zh-CN" sz="2400" b="1" i="0" dirty="0">
                <a:effectLst/>
                <a:latin typeface="-apple-system"/>
              </a:rPr>
              <a:t>P2934 [USACO09JAN] Safe Travel G</a:t>
            </a:r>
            <a:endParaRPr lang="en-US" altLang="zh-CN" sz="2400" dirty="0">
              <a:solidFill>
                <a:srgbClr val="1F1F1F"/>
              </a:solidFill>
              <a:latin typeface="+mj-lt"/>
            </a:endParaRPr>
          </a:p>
        </p:txBody>
      </p:sp>
      <p:pic>
        <p:nvPicPr>
          <p:cNvPr id="7" name="图片 6">
            <a:extLst>
              <a:ext uri="{FF2B5EF4-FFF2-40B4-BE49-F238E27FC236}">
                <a16:creationId xmlns:a16="http://schemas.microsoft.com/office/drawing/2014/main" id="{5D7A38C3-ACE3-2E96-6299-2854FE6D94DE}"/>
              </a:ext>
            </a:extLst>
          </p:cNvPr>
          <p:cNvPicPr>
            <a:picLocks noChangeAspect="1"/>
          </p:cNvPicPr>
          <p:nvPr/>
        </p:nvPicPr>
        <p:blipFill>
          <a:blip r:embed="rId3"/>
          <a:stretch>
            <a:fillRect/>
          </a:stretch>
        </p:blipFill>
        <p:spPr>
          <a:xfrm>
            <a:off x="1033500" y="1936090"/>
            <a:ext cx="7268589" cy="1000265"/>
          </a:xfrm>
          <a:prstGeom prst="rect">
            <a:avLst/>
          </a:prstGeom>
        </p:spPr>
      </p:pic>
    </p:spTree>
    <p:extLst>
      <p:ext uri="{BB962C8B-B14F-4D97-AF65-F5344CB8AC3E}">
        <p14:creationId xmlns:p14="http://schemas.microsoft.com/office/powerpoint/2010/main" val="15366631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rtlCol="0"/>
          <a:lstStyle>
            <a:defPPr>
              <a:defRPr lang="zh-CN"/>
            </a:defPPr>
          </a:lstStyle>
          <a:p>
            <a:pPr rtl="0"/>
            <a:fld id="{A49DFD55-3C28-40EF-9E31-A92D2E4017FF}" type="slidenum">
              <a:rPr lang="en-US" altLang="zh-CN" smtClean="0"/>
              <a:pPr rtl="0"/>
              <a:t>26</a:t>
            </a:fld>
            <a:endParaRPr lang="zh-CN" dirty="0"/>
          </a:p>
        </p:txBody>
      </p:sp>
      <p:sp>
        <p:nvSpPr>
          <p:cNvPr id="2" name="文本框 1">
            <a:extLst>
              <a:ext uri="{FF2B5EF4-FFF2-40B4-BE49-F238E27FC236}">
                <a16:creationId xmlns:a16="http://schemas.microsoft.com/office/drawing/2014/main" id="{89A7DBA9-B6D8-D47F-5867-ADD217D6C37D}"/>
              </a:ext>
            </a:extLst>
          </p:cNvPr>
          <p:cNvSpPr txBox="1"/>
          <p:nvPr/>
        </p:nvSpPr>
        <p:spPr>
          <a:xfrm>
            <a:off x="6026332" y="3230881"/>
            <a:ext cx="2769326" cy="590931"/>
          </a:xfrm>
          <a:prstGeom prst="rect">
            <a:avLst/>
          </a:prstGeom>
          <a:noFill/>
        </p:spPr>
        <p:txBody>
          <a:bodyPr wrap="square" rtlCol="0">
            <a:spAutoFit/>
          </a:bodyPr>
          <a:lstStyle/>
          <a:p>
            <a:pPr>
              <a:lnSpc>
                <a:spcPct val="90000"/>
              </a:lnSpc>
              <a:spcBef>
                <a:spcPct val="0"/>
              </a:spcBef>
            </a:pPr>
            <a:r>
              <a:rPr lang="zh-CN" altLang="en-US" sz="3600" cap="all" spc="150" dirty="0">
                <a:solidFill>
                  <a:schemeClr val="bg1"/>
                </a:solidFill>
                <a:latin typeface="+mj-cs"/>
                <a:ea typeface="+mj-ea"/>
                <a:cs typeface="+mj-cs"/>
              </a:rPr>
              <a:t>最小生成树</a:t>
            </a:r>
          </a:p>
        </p:txBody>
      </p:sp>
    </p:spTree>
    <p:extLst>
      <p:ext uri="{BB962C8B-B14F-4D97-AF65-F5344CB8AC3E}">
        <p14:creationId xmlns:p14="http://schemas.microsoft.com/office/powerpoint/2010/main" val="1292757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AFA5E-469B-2BFC-9D4E-BD1EC6E48CA0}"/>
              </a:ext>
            </a:extLst>
          </p:cNvPr>
          <p:cNvSpPr>
            <a:spLocks noGrp="1"/>
          </p:cNvSpPr>
          <p:nvPr>
            <p:ph type="ctrTitle"/>
          </p:nvPr>
        </p:nvSpPr>
        <p:spPr>
          <a:xfrm rot="1442752">
            <a:off x="7076818" y="1067302"/>
            <a:ext cx="4179570" cy="895594"/>
          </a:xfrm>
        </p:spPr>
        <p:txBody>
          <a:bodyPr rtlCol="0"/>
          <a:lstStyle>
            <a:defPPr>
              <a:defRPr lang="zh-CN"/>
            </a:defPPr>
          </a:lstStyle>
          <a:p>
            <a:pPr rtl="0"/>
            <a:r>
              <a:rPr lang="zh-CN" altLang="en-US" sz="3200" dirty="0">
                <a:latin typeface="+mn-ea"/>
                <a:ea typeface="+mn-ea"/>
              </a:rPr>
              <a:t>最小生成树</a:t>
            </a:r>
            <a:r>
              <a:rPr lang="zh-CN" altLang="en-US" sz="2400" dirty="0">
                <a:latin typeface="+mn-ea"/>
                <a:ea typeface="+mn-ea"/>
              </a:rPr>
              <a:t>的章节简介</a:t>
            </a:r>
            <a:endParaRPr lang="zh-CN" sz="2400" dirty="0">
              <a:latin typeface="+mn-ea"/>
              <a:ea typeface="+mn-ea"/>
            </a:endParaRPr>
          </a:p>
        </p:txBody>
      </p:sp>
      <p:cxnSp>
        <p:nvCxnSpPr>
          <p:cNvPr id="21" name="直接连接符​​(S)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1F20DAA-E082-8236-F4A2-BE2BF04D203C}"/>
              </a:ext>
            </a:extLst>
          </p:cNvPr>
          <p:cNvSpPr txBox="1"/>
          <p:nvPr/>
        </p:nvSpPr>
        <p:spPr>
          <a:xfrm>
            <a:off x="934501" y="2002971"/>
            <a:ext cx="5381897" cy="2246769"/>
          </a:xfrm>
          <a:prstGeom prst="rect">
            <a:avLst/>
          </a:prstGeom>
          <a:noFill/>
        </p:spPr>
        <p:txBody>
          <a:bodyPr wrap="square" rtlCol="0">
            <a:spAutoFit/>
          </a:bodyPr>
          <a:lstStyle/>
          <a:p>
            <a:r>
              <a:rPr lang="zh-CN" altLang="en-US" sz="2800" dirty="0">
                <a:solidFill>
                  <a:schemeClr val="bg1"/>
                </a:solidFill>
              </a:rPr>
              <a:t>单元</a:t>
            </a:r>
            <a:r>
              <a:rPr lang="en-US" altLang="zh-CN" sz="2800" dirty="0">
                <a:solidFill>
                  <a:schemeClr val="bg1"/>
                </a:solidFill>
              </a:rPr>
              <a:t>1</a:t>
            </a:r>
            <a:r>
              <a:rPr lang="zh-CN" altLang="en-US" sz="2800" dirty="0">
                <a:solidFill>
                  <a:schemeClr val="bg1"/>
                </a:solidFill>
              </a:rPr>
              <a:t>：最小生成树是什么</a:t>
            </a:r>
            <a:endParaRPr lang="en-US" altLang="zh-CN" sz="2800" dirty="0">
              <a:solidFill>
                <a:schemeClr val="bg1"/>
              </a:solidFill>
            </a:endParaRPr>
          </a:p>
          <a:p>
            <a:endParaRPr lang="en-US" altLang="zh-CN" sz="2800" dirty="0">
              <a:solidFill>
                <a:schemeClr val="bg1"/>
              </a:solidFill>
            </a:endParaRPr>
          </a:p>
          <a:p>
            <a:r>
              <a:rPr lang="zh-CN" altLang="en-US" sz="2800" dirty="0">
                <a:solidFill>
                  <a:schemeClr val="bg1"/>
                </a:solidFill>
              </a:rPr>
              <a:t>单元</a:t>
            </a:r>
            <a:r>
              <a:rPr lang="en-US" altLang="zh-CN" sz="2800" dirty="0">
                <a:solidFill>
                  <a:schemeClr val="bg1"/>
                </a:solidFill>
              </a:rPr>
              <a:t>2</a:t>
            </a:r>
            <a:r>
              <a:rPr lang="zh-CN" altLang="en-US" sz="2800" dirty="0">
                <a:solidFill>
                  <a:schemeClr val="bg1"/>
                </a:solidFill>
              </a:rPr>
              <a:t>：最小生成树怎么求</a:t>
            </a:r>
            <a:endParaRPr lang="en-US" altLang="zh-CN" sz="2800" dirty="0">
              <a:solidFill>
                <a:schemeClr val="bg1"/>
              </a:solidFill>
            </a:endParaRPr>
          </a:p>
          <a:p>
            <a:endParaRPr lang="en-US" altLang="zh-CN" sz="2800" dirty="0">
              <a:solidFill>
                <a:schemeClr val="bg1"/>
              </a:solidFill>
            </a:endParaRPr>
          </a:p>
          <a:p>
            <a:r>
              <a:rPr lang="zh-CN" altLang="en-US" sz="2800" dirty="0">
                <a:solidFill>
                  <a:schemeClr val="bg1"/>
                </a:solidFill>
              </a:rPr>
              <a:t>单元</a:t>
            </a:r>
            <a:r>
              <a:rPr lang="en-US" altLang="zh-CN" sz="2800" dirty="0">
                <a:solidFill>
                  <a:schemeClr val="bg1"/>
                </a:solidFill>
              </a:rPr>
              <a:t>3</a:t>
            </a:r>
            <a:r>
              <a:rPr lang="zh-CN" altLang="en-US" sz="2800" dirty="0">
                <a:solidFill>
                  <a:schemeClr val="bg1"/>
                </a:solidFill>
              </a:rPr>
              <a:t>：最小生成树有什么用</a:t>
            </a:r>
          </a:p>
        </p:txBody>
      </p:sp>
    </p:spTree>
    <p:extLst>
      <p:ext uri="{BB962C8B-B14F-4D97-AF65-F5344CB8AC3E}">
        <p14:creationId xmlns:p14="http://schemas.microsoft.com/office/powerpoint/2010/main" val="2241459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286AD-5C7B-EC8F-AE32-25F77740FB26}"/>
              </a:ext>
            </a:extLst>
          </p:cNvPr>
          <p:cNvSpPr>
            <a:spLocks noGrp="1"/>
          </p:cNvSpPr>
          <p:nvPr>
            <p:ph type="title"/>
          </p:nvPr>
        </p:nvSpPr>
        <p:spPr>
          <a:xfrm>
            <a:off x="1341120" y="558801"/>
            <a:ext cx="9953308" cy="799736"/>
          </a:xfrm>
        </p:spPr>
        <p:txBody>
          <a:bodyPr/>
          <a:lstStyle/>
          <a:p>
            <a:r>
              <a:rPr lang="zh-CN" altLang="en-US" dirty="0">
                <a:solidFill>
                  <a:schemeClr val="bg1"/>
                </a:solidFill>
              </a:rPr>
              <a:t>最小生成树是什么</a:t>
            </a:r>
          </a:p>
        </p:txBody>
      </p:sp>
      <p:sp>
        <p:nvSpPr>
          <p:cNvPr id="3" name="文本占位符 2">
            <a:extLst>
              <a:ext uri="{FF2B5EF4-FFF2-40B4-BE49-F238E27FC236}">
                <a16:creationId xmlns:a16="http://schemas.microsoft.com/office/drawing/2014/main" id="{8577DE50-AD0F-3222-0E9B-A4B1BAF187BE}"/>
              </a:ext>
            </a:extLst>
          </p:cNvPr>
          <p:cNvSpPr>
            <a:spLocks noGrp="1"/>
          </p:cNvSpPr>
          <p:nvPr>
            <p:ph type="body" idx="1"/>
          </p:nvPr>
        </p:nvSpPr>
        <p:spPr>
          <a:xfrm>
            <a:off x="1341120" y="1904105"/>
            <a:ext cx="2722880" cy="799736"/>
          </a:xfrm>
        </p:spPr>
        <p:txBody>
          <a:bodyPr/>
          <a:lstStyle/>
          <a:p>
            <a:r>
              <a:rPr lang="zh-CN" altLang="en-US" dirty="0">
                <a:solidFill>
                  <a:schemeClr val="bg1"/>
                </a:solidFill>
              </a:rPr>
              <a:t>生成树是什么</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08828E46-9FE3-5F96-40F7-130CBA517D23}"/>
                  </a:ext>
                </a:extLst>
              </p:cNvPr>
              <p:cNvSpPr>
                <a:spLocks noGrp="1"/>
              </p:cNvSpPr>
              <p:nvPr>
                <p:ph sz="half" idx="15"/>
              </p:nvPr>
            </p:nvSpPr>
            <p:spPr>
              <a:xfrm>
                <a:off x="1341120" y="2960877"/>
                <a:ext cx="2722880" cy="3338322"/>
              </a:xfrm>
            </p:spPr>
            <p:txBody>
              <a:bodyPr/>
              <a:lstStyle/>
              <a:p>
                <a:pPr marL="0" indent="0">
                  <a:buNone/>
                </a:pPr>
                <a:r>
                  <a:rPr lang="zh-CN" altLang="en-US" b="1" i="0" dirty="0">
                    <a:solidFill>
                      <a:schemeClr val="bg1"/>
                    </a:solidFill>
                    <a:effectLst/>
                    <a:highlight>
                      <a:srgbClr val="000000"/>
                    </a:highlight>
                    <a:latin typeface="Fira Sans" panose="020B0503050000020004" pitchFamily="34" charset="0"/>
                  </a:rPr>
                  <a:t>生成树（</a:t>
                </a:r>
                <a:r>
                  <a:rPr lang="en-US" altLang="zh-CN" b="1" i="0" dirty="0">
                    <a:solidFill>
                      <a:schemeClr val="bg1"/>
                    </a:solidFill>
                    <a:effectLst/>
                    <a:highlight>
                      <a:srgbClr val="000000"/>
                    </a:highlight>
                    <a:latin typeface="Fira Sans" panose="020B0503050000020004" pitchFamily="34" charset="0"/>
                  </a:rPr>
                  <a:t>spanning tree</a:t>
                </a:r>
                <a:r>
                  <a:rPr lang="zh-CN" altLang="en-US" b="1" i="0" dirty="0">
                    <a:solidFill>
                      <a:schemeClr val="bg1"/>
                    </a:solidFill>
                    <a:effectLst/>
                    <a:highlight>
                      <a:srgbClr val="000000"/>
                    </a:highlight>
                    <a:latin typeface="Fira Sans" panose="020B0503050000020004" pitchFamily="34" charset="0"/>
                  </a:rPr>
                  <a:t>）</a:t>
                </a:r>
                <a:r>
                  <a:rPr lang="zh-CN" altLang="en-US" b="0" i="0" dirty="0">
                    <a:solidFill>
                      <a:schemeClr val="bg1"/>
                    </a:solidFill>
                    <a:effectLst/>
                    <a:highlight>
                      <a:srgbClr val="000000"/>
                    </a:highlight>
                    <a:latin typeface="Fira Sans" panose="020B0503050000020004" pitchFamily="34" charset="0"/>
                  </a:rPr>
                  <a:t>：一个连通无向图的生成子图，同时要求是树。也即在图的边集中选择 </a:t>
                </a:r>
                <a14:m>
                  <m:oMath xmlns:m="http://schemas.openxmlformats.org/officeDocument/2006/math">
                    <m:r>
                      <a:rPr lang="en-US" altLang="zh-CN" b="0" i="1" smtClean="0">
                        <a:solidFill>
                          <a:schemeClr val="bg1"/>
                        </a:solidFill>
                        <a:effectLst/>
                        <a:highlight>
                          <a:srgbClr val="000000"/>
                        </a:highlight>
                        <a:latin typeface="Cambria Math" panose="02040503050406030204" pitchFamily="18" charset="0"/>
                      </a:rPr>
                      <m:t>𝑛</m:t>
                    </m:r>
                    <m:r>
                      <a:rPr lang="en-US" altLang="zh-CN" b="0" i="1" smtClean="0">
                        <a:solidFill>
                          <a:schemeClr val="bg1"/>
                        </a:solidFill>
                        <a:effectLst/>
                        <a:highlight>
                          <a:srgbClr val="000000"/>
                        </a:highlight>
                        <a:latin typeface="Cambria Math" panose="02040503050406030204" pitchFamily="18" charset="0"/>
                      </a:rPr>
                      <m:t>−1</m:t>
                    </m:r>
                  </m:oMath>
                </a14:m>
                <a:r>
                  <a:rPr lang="zh-CN" altLang="en-US" dirty="0">
                    <a:solidFill>
                      <a:schemeClr val="bg1"/>
                    </a:solidFill>
                    <a:highlight>
                      <a:srgbClr val="000000"/>
                    </a:highlight>
                  </a:rPr>
                  <a:t> 条，将所有顶点连通。</a:t>
                </a:r>
              </a:p>
            </p:txBody>
          </p:sp>
        </mc:Choice>
        <mc:Fallback xmlns="">
          <p:sp>
            <p:nvSpPr>
              <p:cNvPr id="4" name="内容占位符 3">
                <a:extLst>
                  <a:ext uri="{FF2B5EF4-FFF2-40B4-BE49-F238E27FC236}">
                    <a16:creationId xmlns:a16="http://schemas.microsoft.com/office/drawing/2014/main" id="{08828E46-9FE3-5F96-40F7-130CBA517D23}"/>
                  </a:ext>
                </a:extLst>
              </p:cNvPr>
              <p:cNvSpPr>
                <a:spLocks noGrp="1" noRot="1" noChangeAspect="1" noMove="1" noResize="1" noEditPoints="1" noAdjustHandles="1" noChangeArrowheads="1" noChangeShapeType="1" noTextEdit="1"/>
              </p:cNvSpPr>
              <p:nvPr>
                <p:ph sz="half" idx="15"/>
              </p:nvPr>
            </p:nvSpPr>
            <p:spPr>
              <a:xfrm>
                <a:off x="1341120" y="2960877"/>
                <a:ext cx="2722880" cy="3338322"/>
              </a:xfrm>
              <a:blipFill>
                <a:blip r:embed="rId2"/>
                <a:stretch>
                  <a:fillRect l="-1790" t="-2559"/>
                </a:stretch>
              </a:blipFill>
            </p:spPr>
            <p:txBody>
              <a:bodyPr/>
              <a:lstStyle/>
              <a:p>
                <a:r>
                  <a:rPr lang="zh-CN" altLang="en-US">
                    <a:noFill/>
                  </a:rPr>
                  <a:t> </a:t>
                </a:r>
              </a:p>
            </p:txBody>
          </p:sp>
        </mc:Fallback>
      </mc:AlternateContent>
      <p:sp>
        <p:nvSpPr>
          <p:cNvPr id="5" name="文本占位符 4">
            <a:extLst>
              <a:ext uri="{FF2B5EF4-FFF2-40B4-BE49-F238E27FC236}">
                <a16:creationId xmlns:a16="http://schemas.microsoft.com/office/drawing/2014/main" id="{0D527E7D-69E4-64B6-5055-A4F26612D9E4}"/>
              </a:ext>
            </a:extLst>
          </p:cNvPr>
          <p:cNvSpPr>
            <a:spLocks noGrp="1"/>
          </p:cNvSpPr>
          <p:nvPr>
            <p:ph type="body" idx="10"/>
          </p:nvPr>
        </p:nvSpPr>
        <p:spPr>
          <a:xfrm>
            <a:off x="4633827" y="1904103"/>
            <a:ext cx="5516880" cy="799735"/>
          </a:xfrm>
        </p:spPr>
        <p:txBody>
          <a:bodyPr/>
          <a:lstStyle/>
          <a:p>
            <a:r>
              <a:rPr lang="zh-CN" altLang="en-US" i="0" dirty="0">
                <a:solidFill>
                  <a:schemeClr val="bg1"/>
                </a:solidFill>
                <a:effectLst/>
                <a:highlight>
                  <a:srgbClr val="181A1B"/>
                </a:highlight>
                <a:latin typeface="Fira Sans" panose="020B0503050000020004" pitchFamily="34" charset="0"/>
              </a:rPr>
              <a:t>最小生成树和生成树的区别</a:t>
            </a:r>
          </a:p>
          <a:p>
            <a:endParaRPr lang="zh-CN" altLang="en-US" dirty="0">
              <a:solidFill>
                <a:schemeClr val="bg1"/>
              </a:solidFill>
            </a:endParaRPr>
          </a:p>
        </p:txBody>
      </p:sp>
      <p:sp>
        <p:nvSpPr>
          <p:cNvPr id="6" name="内容占位符 5">
            <a:extLst>
              <a:ext uri="{FF2B5EF4-FFF2-40B4-BE49-F238E27FC236}">
                <a16:creationId xmlns:a16="http://schemas.microsoft.com/office/drawing/2014/main" id="{945B6740-B5A8-4178-DB3E-CEE56338BEB3}"/>
              </a:ext>
            </a:extLst>
          </p:cNvPr>
          <p:cNvSpPr>
            <a:spLocks noGrp="1"/>
          </p:cNvSpPr>
          <p:nvPr>
            <p:ph sz="half" idx="14"/>
          </p:nvPr>
        </p:nvSpPr>
        <p:spPr>
          <a:xfrm>
            <a:off x="4754881" y="2960878"/>
            <a:ext cx="5506720" cy="3338322"/>
          </a:xfrm>
        </p:spPr>
        <p:txBody>
          <a:bodyPr/>
          <a:lstStyle/>
          <a:p>
            <a:pPr algn="l"/>
            <a:r>
              <a:rPr lang="zh-CN" altLang="en-US" b="0" i="0" dirty="0">
                <a:solidFill>
                  <a:schemeClr val="bg1"/>
                </a:solidFill>
                <a:effectLst/>
                <a:highlight>
                  <a:srgbClr val="181A1B"/>
                </a:highlight>
                <a:latin typeface="Fira Sans" panose="020B0503050000020004" pitchFamily="34" charset="0"/>
              </a:rPr>
              <a:t>我们定义无向连通图的 </a:t>
            </a:r>
            <a:r>
              <a:rPr lang="zh-CN" altLang="en-US" b="1" i="0" dirty="0">
                <a:solidFill>
                  <a:schemeClr val="bg1"/>
                </a:solidFill>
                <a:effectLst/>
                <a:highlight>
                  <a:srgbClr val="181A1B"/>
                </a:highlight>
                <a:latin typeface="Fira Sans" panose="020B0503050000020004" pitchFamily="34" charset="0"/>
              </a:rPr>
              <a:t>最小生成树</a:t>
            </a:r>
            <a:r>
              <a:rPr lang="zh-CN" altLang="en-US" b="0" i="0" dirty="0">
                <a:solidFill>
                  <a:schemeClr val="bg1"/>
                </a:solidFill>
                <a:effectLst/>
                <a:highlight>
                  <a:srgbClr val="181A1B"/>
                </a:highlight>
                <a:latin typeface="Fira Sans" panose="020B0503050000020004" pitchFamily="34" charset="0"/>
              </a:rPr>
              <a:t>（</a:t>
            </a:r>
            <a:r>
              <a:rPr lang="en-US" altLang="zh-CN" b="0" i="0" dirty="0">
                <a:solidFill>
                  <a:schemeClr val="bg1"/>
                </a:solidFill>
                <a:effectLst/>
                <a:highlight>
                  <a:srgbClr val="181A1B"/>
                </a:highlight>
                <a:latin typeface="Fira Sans" panose="020B0503050000020004" pitchFamily="34" charset="0"/>
              </a:rPr>
              <a:t>Minimum Spanning Tree</a:t>
            </a:r>
            <a:r>
              <a:rPr lang="zh-CN" altLang="en-US" b="0" i="0" dirty="0">
                <a:solidFill>
                  <a:schemeClr val="bg1"/>
                </a:solidFill>
                <a:effectLst/>
                <a:highlight>
                  <a:srgbClr val="181A1B"/>
                </a:highlight>
                <a:latin typeface="Fira Sans" panose="020B0503050000020004" pitchFamily="34" charset="0"/>
              </a:rPr>
              <a:t>，</a:t>
            </a:r>
            <a:r>
              <a:rPr lang="en-US" altLang="zh-CN" b="0" i="0" dirty="0">
                <a:solidFill>
                  <a:schemeClr val="bg1"/>
                </a:solidFill>
                <a:effectLst/>
                <a:highlight>
                  <a:srgbClr val="181A1B"/>
                </a:highlight>
                <a:latin typeface="Fira Sans" panose="020B0503050000020004" pitchFamily="34" charset="0"/>
              </a:rPr>
              <a:t>MST</a:t>
            </a:r>
            <a:r>
              <a:rPr lang="zh-CN" altLang="en-US" b="0" i="0" dirty="0">
                <a:solidFill>
                  <a:schemeClr val="bg1"/>
                </a:solidFill>
                <a:effectLst/>
                <a:highlight>
                  <a:srgbClr val="181A1B"/>
                </a:highlight>
                <a:latin typeface="Fira Sans" panose="020B0503050000020004" pitchFamily="34" charset="0"/>
              </a:rPr>
              <a:t>）为边权和最小的生成树。</a:t>
            </a:r>
            <a:endParaRPr lang="en-US" altLang="zh-CN" b="0" i="0" dirty="0">
              <a:solidFill>
                <a:schemeClr val="bg1"/>
              </a:solidFill>
              <a:effectLst/>
              <a:highlight>
                <a:srgbClr val="181A1B"/>
              </a:highlight>
              <a:latin typeface="Fira Sans" panose="020B0503050000020004" pitchFamily="34" charset="0"/>
            </a:endParaRPr>
          </a:p>
          <a:p>
            <a:pPr algn="l"/>
            <a:endParaRPr lang="zh-CN" altLang="en-US" b="0" i="0" dirty="0">
              <a:solidFill>
                <a:schemeClr val="bg1"/>
              </a:solidFill>
              <a:effectLst/>
              <a:highlight>
                <a:srgbClr val="181A1B"/>
              </a:highlight>
              <a:latin typeface="Fira Sans" panose="020B0503050000020004" pitchFamily="34" charset="0"/>
            </a:endParaRPr>
          </a:p>
          <a:p>
            <a:pPr algn="l"/>
            <a:r>
              <a:rPr lang="zh-CN" altLang="en-US" b="0" i="0" dirty="0">
                <a:solidFill>
                  <a:schemeClr val="bg1"/>
                </a:solidFill>
                <a:effectLst/>
                <a:highlight>
                  <a:srgbClr val="181A1B"/>
                </a:highlight>
                <a:latin typeface="Fira Sans" panose="020B0503050000020004" pitchFamily="34" charset="0"/>
              </a:rPr>
              <a:t>注意：只有连通图才有生成树，而对于非连通图，只存在生成森林</a:t>
            </a:r>
          </a:p>
        </p:txBody>
      </p:sp>
      <p:sp>
        <p:nvSpPr>
          <p:cNvPr id="7" name="灯片编号占位符 6">
            <a:extLst>
              <a:ext uri="{FF2B5EF4-FFF2-40B4-BE49-F238E27FC236}">
                <a16:creationId xmlns:a16="http://schemas.microsoft.com/office/drawing/2014/main" id="{81BBF2B7-49F3-8FF3-5F42-0BFB03CB1D85}"/>
              </a:ext>
            </a:extLst>
          </p:cNvPr>
          <p:cNvSpPr>
            <a:spLocks noGrp="1"/>
          </p:cNvSpPr>
          <p:nvPr>
            <p:ph type="sldNum" sz="quarter" idx="13"/>
          </p:nvPr>
        </p:nvSpPr>
        <p:spPr/>
        <p:txBody>
          <a:bodyPr/>
          <a:lstStyle/>
          <a:p>
            <a:pPr rtl="0"/>
            <a:fld id="{A49DFD55-3C28-40EF-9E31-A92D2E4017FF}" type="slidenum">
              <a:rPr lang="en-US" altLang="zh-CN" smtClean="0"/>
              <a:pPr rtl="0"/>
              <a:t>28</a:t>
            </a:fld>
            <a:endParaRPr lang="zh-CN" dirty="0"/>
          </a:p>
        </p:txBody>
      </p:sp>
      <mc:AlternateContent xmlns:mc="http://schemas.openxmlformats.org/markup-compatibility/2006" xmlns:p14="http://schemas.microsoft.com/office/powerpoint/2010/main">
        <mc:Choice Requires="p14">
          <p:contentPart p14:bwMode="auto" r:id="rId3">
            <p14:nvContentPartPr>
              <p14:cNvPr id="9" name="墨迹 8">
                <a:extLst>
                  <a:ext uri="{FF2B5EF4-FFF2-40B4-BE49-F238E27FC236}">
                    <a16:creationId xmlns:a16="http://schemas.microsoft.com/office/drawing/2014/main" id="{E73169EB-A01A-78A4-9DD7-34125B65F1B8}"/>
                  </a:ext>
                </a:extLst>
              </p14:cNvPr>
              <p14:cNvContentPartPr/>
              <p14:nvPr/>
            </p14:nvContentPartPr>
            <p14:xfrm>
              <a:off x="10244983" y="13234"/>
              <a:ext cx="1959480" cy="1959480"/>
            </p14:xfrm>
          </p:contentPart>
        </mc:Choice>
        <mc:Fallback xmlns="">
          <p:pic>
            <p:nvPicPr>
              <p:cNvPr id="9" name="墨迹 8">
                <a:extLst>
                  <a:ext uri="{FF2B5EF4-FFF2-40B4-BE49-F238E27FC236}">
                    <a16:creationId xmlns:a16="http://schemas.microsoft.com/office/drawing/2014/main" id="{E73169EB-A01A-78A4-9DD7-34125B65F1B8}"/>
                  </a:ext>
                </a:extLst>
              </p:cNvPr>
              <p:cNvPicPr/>
              <p:nvPr/>
            </p:nvPicPr>
            <p:blipFill>
              <a:blip r:embed="rId4"/>
              <a:stretch>
                <a:fillRect/>
              </a:stretch>
            </p:blipFill>
            <p:spPr>
              <a:xfrm>
                <a:off x="10238863" y="7114"/>
                <a:ext cx="1971720" cy="1971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墨迹 9">
                <a:extLst>
                  <a:ext uri="{FF2B5EF4-FFF2-40B4-BE49-F238E27FC236}">
                    <a16:creationId xmlns:a16="http://schemas.microsoft.com/office/drawing/2014/main" id="{0E5FAED9-1C19-6DE6-BA11-20B16CDFE8CF}"/>
                  </a:ext>
                </a:extLst>
              </p14:cNvPr>
              <p14:cNvContentPartPr/>
              <p14:nvPr/>
            </p14:nvContentPartPr>
            <p14:xfrm>
              <a:off x="10943177" y="989194"/>
              <a:ext cx="1251360" cy="5886000"/>
            </p14:xfrm>
          </p:contentPart>
        </mc:Choice>
        <mc:Fallback xmlns="">
          <p:pic>
            <p:nvPicPr>
              <p:cNvPr id="10" name="墨迹 9">
                <a:extLst>
                  <a:ext uri="{FF2B5EF4-FFF2-40B4-BE49-F238E27FC236}">
                    <a16:creationId xmlns:a16="http://schemas.microsoft.com/office/drawing/2014/main" id="{0E5FAED9-1C19-6DE6-BA11-20B16CDFE8CF}"/>
                  </a:ext>
                </a:extLst>
              </p:cNvPr>
              <p:cNvPicPr/>
              <p:nvPr/>
            </p:nvPicPr>
            <p:blipFill>
              <a:blip r:embed="rId6"/>
              <a:stretch>
                <a:fillRect/>
              </a:stretch>
            </p:blipFill>
            <p:spPr>
              <a:xfrm>
                <a:off x="10937057" y="983074"/>
                <a:ext cx="1263600" cy="5898240"/>
              </a:xfrm>
              <a:prstGeom prst="rect">
                <a:avLst/>
              </a:prstGeom>
            </p:spPr>
          </p:pic>
        </mc:Fallback>
      </mc:AlternateContent>
    </p:spTree>
    <p:extLst>
      <p:ext uri="{BB962C8B-B14F-4D97-AF65-F5344CB8AC3E}">
        <p14:creationId xmlns:p14="http://schemas.microsoft.com/office/powerpoint/2010/main" val="151735974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286AD-5C7B-EC8F-AE32-25F77740FB26}"/>
              </a:ext>
            </a:extLst>
          </p:cNvPr>
          <p:cNvSpPr>
            <a:spLocks noGrp="1"/>
          </p:cNvSpPr>
          <p:nvPr>
            <p:ph type="title"/>
          </p:nvPr>
        </p:nvSpPr>
        <p:spPr>
          <a:xfrm>
            <a:off x="1341120" y="558801"/>
            <a:ext cx="9953308" cy="799736"/>
          </a:xfrm>
        </p:spPr>
        <p:txBody>
          <a:bodyPr>
            <a:normAutofit fontScale="90000"/>
          </a:bodyPr>
          <a:lstStyle/>
          <a:p>
            <a:r>
              <a:rPr lang="zh-CN" altLang="en-US" sz="2800" dirty="0">
                <a:solidFill>
                  <a:schemeClr val="bg1"/>
                </a:solidFill>
              </a:rPr>
              <a:t>最小生成树怎么求</a:t>
            </a:r>
            <a:r>
              <a:rPr lang="en-US" altLang="zh-CN" dirty="0">
                <a:solidFill>
                  <a:schemeClr val="bg1"/>
                </a:solidFill>
              </a:rPr>
              <a:t>-Kruskal </a:t>
            </a:r>
            <a:r>
              <a:rPr lang="zh-CN" altLang="en-US" dirty="0">
                <a:solidFill>
                  <a:schemeClr val="bg1"/>
                </a:solidFill>
              </a:rPr>
              <a:t>算法</a:t>
            </a:r>
            <a:br>
              <a:rPr lang="en-US" altLang="zh-CN" b="0" i="0" dirty="0">
                <a:effectLst/>
                <a:highlight>
                  <a:srgbClr val="181A1B"/>
                </a:highlight>
                <a:latin typeface="Fira Sans" panose="020B0503050000020004" pitchFamily="34" charset="0"/>
              </a:rPr>
            </a:br>
            <a:endParaRPr lang="zh-CN" altLang="en-US" dirty="0"/>
          </a:p>
        </p:txBody>
      </p:sp>
      <p:sp>
        <p:nvSpPr>
          <p:cNvPr id="3" name="文本占位符 2">
            <a:extLst>
              <a:ext uri="{FF2B5EF4-FFF2-40B4-BE49-F238E27FC236}">
                <a16:creationId xmlns:a16="http://schemas.microsoft.com/office/drawing/2014/main" id="{8577DE50-AD0F-3222-0E9B-A4B1BAF187BE}"/>
              </a:ext>
            </a:extLst>
          </p:cNvPr>
          <p:cNvSpPr>
            <a:spLocks noGrp="1"/>
          </p:cNvSpPr>
          <p:nvPr>
            <p:ph type="body" idx="1"/>
          </p:nvPr>
        </p:nvSpPr>
        <p:spPr>
          <a:xfrm>
            <a:off x="1331192" y="1606731"/>
            <a:ext cx="8788167" cy="1349828"/>
          </a:xfrm>
        </p:spPr>
        <p:txBody>
          <a:bodyPr>
            <a:normAutofit/>
          </a:bodyPr>
          <a:lstStyle/>
          <a:p>
            <a:endParaRPr lang="en-US" altLang="zh-CN" sz="1600" b="0" i="0" dirty="0">
              <a:solidFill>
                <a:schemeClr val="bg1"/>
              </a:solidFill>
              <a:effectLst/>
              <a:highlight>
                <a:srgbClr val="181A1B"/>
              </a:highlight>
              <a:latin typeface="Fira Sans" panose="020B0503050000020004" pitchFamily="34" charset="0"/>
            </a:endParaRPr>
          </a:p>
          <a:p>
            <a:r>
              <a:rPr lang="en-US" altLang="zh-CN" sz="1600" b="0" i="0" dirty="0">
                <a:solidFill>
                  <a:schemeClr val="bg1"/>
                </a:solidFill>
                <a:effectLst/>
                <a:highlight>
                  <a:srgbClr val="181A1B"/>
                </a:highlight>
                <a:latin typeface="Fira Sans" panose="020B0503050000020004" pitchFamily="34" charset="0"/>
              </a:rPr>
              <a:t>Kruskal </a:t>
            </a:r>
            <a:r>
              <a:rPr lang="zh-CN" altLang="en-US" sz="1600" b="0" i="0" dirty="0">
                <a:solidFill>
                  <a:schemeClr val="bg1"/>
                </a:solidFill>
                <a:effectLst/>
                <a:highlight>
                  <a:srgbClr val="181A1B"/>
                </a:highlight>
                <a:latin typeface="Fira Sans" panose="020B0503050000020004" pitchFamily="34" charset="0"/>
              </a:rPr>
              <a:t>算法是一种常见并且好写的最小生成树算法，由 </a:t>
            </a:r>
            <a:r>
              <a:rPr lang="en-US" altLang="zh-CN" sz="1600" b="0" i="0" dirty="0">
                <a:solidFill>
                  <a:schemeClr val="bg1"/>
                </a:solidFill>
                <a:effectLst/>
                <a:highlight>
                  <a:srgbClr val="181A1B"/>
                </a:highlight>
                <a:latin typeface="Fira Sans" panose="020B0503050000020004" pitchFamily="34" charset="0"/>
              </a:rPr>
              <a:t>Kruskal </a:t>
            </a:r>
            <a:r>
              <a:rPr lang="zh-CN" altLang="en-US" sz="1600" b="0" i="0" dirty="0">
                <a:solidFill>
                  <a:schemeClr val="bg1"/>
                </a:solidFill>
                <a:effectLst/>
                <a:highlight>
                  <a:srgbClr val="181A1B"/>
                </a:highlight>
                <a:latin typeface="Fira Sans" panose="020B0503050000020004" pitchFamily="34" charset="0"/>
              </a:rPr>
              <a:t>发明。该算法的基本思想是从小到大加入边，是个贪心算法。</a:t>
            </a:r>
            <a:endParaRPr lang="zh-CN" altLang="en-US" sz="1600" dirty="0">
              <a:solidFill>
                <a:schemeClr val="bg1"/>
              </a:solidFill>
            </a:endParaRP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08828E46-9FE3-5F96-40F7-130CBA517D23}"/>
                  </a:ext>
                </a:extLst>
              </p:cNvPr>
              <p:cNvSpPr>
                <a:spLocks noGrp="1"/>
              </p:cNvSpPr>
              <p:nvPr>
                <p:ph sz="half" idx="15"/>
              </p:nvPr>
            </p:nvSpPr>
            <p:spPr>
              <a:xfrm>
                <a:off x="1086108" y="2864307"/>
                <a:ext cx="10019783" cy="3338322"/>
              </a:xfrm>
            </p:spPr>
            <p:txBody>
              <a:bodyPr>
                <a:normAutofit/>
              </a:bodyPr>
              <a:lstStyle/>
              <a:p>
                <a:pPr marL="0" indent="0">
                  <a:buNone/>
                </a:pPr>
                <a:r>
                  <a:rPr lang="zh-CN" altLang="en-US" dirty="0">
                    <a:solidFill>
                      <a:schemeClr val="bg1"/>
                    </a:solidFill>
                  </a:rPr>
                  <a:t>首先我们存储每一条边和两个端点，按照边权从小到大排序。依次枚举每一条边，设这一条边的两个端点分别为 </a:t>
                </a:r>
                <a14:m>
                  <m:oMath xmlns:m="http://schemas.openxmlformats.org/officeDocument/2006/math">
                    <m:r>
                      <a:rPr lang="en-US" altLang="zh-CN" i="1" dirty="0" smtClean="0">
                        <a:solidFill>
                          <a:schemeClr val="bg1"/>
                        </a:solidFill>
                        <a:latin typeface="Cambria Math" panose="02040503050406030204" pitchFamily="18" charset="0"/>
                      </a:rPr>
                      <m:t>𝑥</m:t>
                    </m:r>
                    <m:r>
                      <a:rPr lang="en-US" altLang="zh-CN" i="1" dirty="0" smtClean="0">
                        <a:solidFill>
                          <a:schemeClr val="bg1"/>
                        </a:solidFill>
                        <a:latin typeface="Cambria Math" panose="02040503050406030204" pitchFamily="18" charset="0"/>
                      </a:rPr>
                      <m:t>, </m:t>
                    </m:r>
                    <m:r>
                      <a:rPr lang="en-US" altLang="zh-CN" i="1" dirty="0" smtClean="0">
                        <a:solidFill>
                          <a:schemeClr val="bg1"/>
                        </a:solidFill>
                        <a:latin typeface="Cambria Math" panose="02040503050406030204" pitchFamily="18" charset="0"/>
                      </a:rPr>
                      <m:t>𝑦</m:t>
                    </m:r>
                  </m:oMath>
                </a14:m>
                <a:r>
                  <a:rPr lang="zh-CN" altLang="en-US" dirty="0">
                    <a:solidFill>
                      <a:schemeClr val="bg1"/>
                    </a:solidFill>
                  </a:rPr>
                  <a:t> ，如果此时</a:t>
                </a:r>
                <a:r>
                  <a:rPr lang="zh-CN" altLang="en-US" b="1" dirty="0">
                    <a:solidFill>
                      <a:schemeClr val="bg1"/>
                    </a:solidFill>
                  </a:rPr>
                  <a:t>最小生成树</a:t>
                </a:r>
                <a:r>
                  <a:rPr lang="zh-CN" altLang="en-US" dirty="0">
                    <a:solidFill>
                      <a:schemeClr val="bg1"/>
                    </a:solidFill>
                  </a:rPr>
                  <a:t>中 </a:t>
                </a:r>
                <a14:m>
                  <m:oMath xmlns:m="http://schemas.openxmlformats.org/officeDocument/2006/math">
                    <m:r>
                      <a:rPr lang="en-US" altLang="zh-CN" i="1" dirty="0" smtClean="0">
                        <a:solidFill>
                          <a:schemeClr val="bg1"/>
                        </a:solidFill>
                        <a:latin typeface="Cambria Math" panose="02040503050406030204" pitchFamily="18" charset="0"/>
                      </a:rPr>
                      <m:t>𝑥</m:t>
                    </m:r>
                  </m:oMath>
                </a14:m>
                <a:r>
                  <a:rPr lang="en-US" altLang="zh-CN" dirty="0">
                    <a:solidFill>
                      <a:schemeClr val="bg1"/>
                    </a:solidFill>
                  </a:rPr>
                  <a:t> </a:t>
                </a:r>
                <a:r>
                  <a:rPr lang="zh-CN" altLang="en-US" dirty="0">
                    <a:solidFill>
                      <a:schemeClr val="bg1"/>
                    </a:solidFill>
                  </a:rPr>
                  <a:t>和 </a:t>
                </a:r>
                <a14:m>
                  <m:oMath xmlns:m="http://schemas.openxmlformats.org/officeDocument/2006/math">
                    <m:r>
                      <a:rPr lang="en-US" altLang="zh-CN" i="1" dirty="0" smtClean="0">
                        <a:solidFill>
                          <a:schemeClr val="bg1"/>
                        </a:solidFill>
                        <a:latin typeface="Cambria Math" panose="02040503050406030204" pitchFamily="18" charset="0"/>
                      </a:rPr>
                      <m:t>𝑦</m:t>
                    </m:r>
                  </m:oMath>
                </a14:m>
                <a:r>
                  <a:rPr lang="en-US" altLang="zh-CN" dirty="0">
                    <a:solidFill>
                      <a:schemeClr val="bg1"/>
                    </a:solidFill>
                  </a:rPr>
                  <a:t> </a:t>
                </a:r>
                <a:r>
                  <a:rPr lang="zh-CN" altLang="en-US" b="1" dirty="0">
                    <a:solidFill>
                      <a:schemeClr val="bg1"/>
                    </a:solidFill>
                  </a:rPr>
                  <a:t>不连通</a:t>
                </a:r>
                <a:r>
                  <a:rPr lang="zh-CN" altLang="en-US" dirty="0">
                    <a:solidFill>
                      <a:schemeClr val="bg1"/>
                    </a:solidFill>
                  </a:rPr>
                  <a:t>，那么在最小生成树中加入这条边。只要最小生成树的边数等于 </a:t>
                </a:r>
                <a14:m>
                  <m:oMath xmlns:m="http://schemas.openxmlformats.org/officeDocument/2006/math">
                    <m:r>
                      <a:rPr lang="en-US" altLang="zh-CN" i="1" dirty="0" smtClean="0">
                        <a:solidFill>
                          <a:schemeClr val="bg1"/>
                        </a:solidFill>
                        <a:latin typeface="Cambria Math" panose="02040503050406030204" pitchFamily="18" charset="0"/>
                      </a:rPr>
                      <m:t>𝑛</m:t>
                    </m:r>
                    <m:r>
                      <a:rPr lang="en-US" altLang="zh-CN" i="1" dirty="0" smtClean="0">
                        <a:solidFill>
                          <a:schemeClr val="bg1"/>
                        </a:solidFill>
                        <a:latin typeface="Cambria Math" panose="02040503050406030204" pitchFamily="18" charset="0"/>
                      </a:rPr>
                      <m:t> − 1</m:t>
                    </m:r>
                  </m:oMath>
                </a14:m>
                <a:r>
                  <a:rPr lang="zh-CN" altLang="en-US" dirty="0">
                    <a:solidFill>
                      <a:schemeClr val="bg1"/>
                    </a:solidFill>
                  </a:rPr>
                  <a:t>，那么最小生成树构造完成。连通性可以使用并查集维护。</a:t>
                </a:r>
              </a:p>
              <a:p>
                <a:pPr marL="0" indent="0">
                  <a:buNone/>
                </a:pPr>
                <a:endParaRPr lang="zh-CN" altLang="en-US" dirty="0">
                  <a:solidFill>
                    <a:schemeClr val="bg1"/>
                  </a:solidFill>
                </a:endParaRPr>
              </a:p>
              <a:p>
                <a:pPr marL="0" indent="0">
                  <a:buNone/>
                </a:pPr>
                <a:r>
                  <a:rPr lang="zh-CN" altLang="en-US" dirty="0">
                    <a:solidFill>
                      <a:schemeClr val="bg1"/>
                    </a:solidFill>
                  </a:rPr>
                  <a:t>关于正确性，由于我们对所有边从小到大进行了排序，所以每一次加入最小生成树的边一定是最小的。只要一条边的两个端点 </a:t>
                </a:r>
                <a14:m>
                  <m:oMath xmlns:m="http://schemas.openxmlformats.org/officeDocument/2006/math">
                    <m:r>
                      <a:rPr lang="en-US" altLang="zh-CN" i="1" dirty="0" smtClean="0">
                        <a:solidFill>
                          <a:schemeClr val="bg1"/>
                        </a:solidFill>
                        <a:latin typeface="Cambria Math" panose="02040503050406030204" pitchFamily="18" charset="0"/>
                      </a:rPr>
                      <m:t>𝑥</m:t>
                    </m:r>
                    <m:r>
                      <a:rPr lang="en-US" altLang="zh-CN" i="1" dirty="0" smtClean="0">
                        <a:solidFill>
                          <a:schemeClr val="bg1"/>
                        </a:solidFill>
                        <a:latin typeface="Cambria Math" panose="02040503050406030204" pitchFamily="18" charset="0"/>
                      </a:rPr>
                      <m:t>, </m:t>
                    </m:r>
                    <m:r>
                      <a:rPr lang="en-US" altLang="zh-CN" i="1" dirty="0" smtClean="0">
                        <a:solidFill>
                          <a:schemeClr val="bg1"/>
                        </a:solidFill>
                        <a:latin typeface="Cambria Math" panose="02040503050406030204" pitchFamily="18" charset="0"/>
                      </a:rPr>
                      <m:t>𝑦</m:t>
                    </m:r>
                  </m:oMath>
                </a14:m>
                <a:r>
                  <a:rPr lang="en-US" altLang="zh-CN" dirty="0">
                    <a:solidFill>
                      <a:schemeClr val="bg1"/>
                    </a:solidFill>
                  </a:rPr>
                  <a:t> </a:t>
                </a:r>
                <a:r>
                  <a:rPr lang="zh-CN" altLang="en-US" dirty="0">
                    <a:solidFill>
                      <a:schemeClr val="bg1"/>
                    </a:solidFill>
                  </a:rPr>
                  <a:t>连通，那么这条边就不能加入，否则就会增加边权和，并且还会形成</a:t>
                </a:r>
                <a:r>
                  <a:rPr lang="zh-CN" altLang="en-US" b="1" dirty="0">
                    <a:solidFill>
                      <a:schemeClr val="bg1"/>
                    </a:solidFill>
                  </a:rPr>
                  <a:t>环</a:t>
                </a:r>
                <a:r>
                  <a:rPr lang="zh-CN" altLang="en-US" dirty="0">
                    <a:solidFill>
                      <a:schemeClr val="bg1"/>
                    </a:solidFill>
                  </a:rPr>
                  <a:t>。</a:t>
                </a:r>
              </a:p>
              <a:p>
                <a:pPr marL="0" indent="0">
                  <a:buNone/>
                </a:pPr>
                <a:endParaRPr lang="zh-CN" altLang="en-US" dirty="0">
                  <a:solidFill>
                    <a:schemeClr val="bg1"/>
                  </a:solidFill>
                </a:endParaRPr>
              </a:p>
              <a:p>
                <a:pPr marL="0" indent="0">
                  <a:buNone/>
                </a:pPr>
                <a:r>
                  <a:rPr lang="zh-CN" altLang="en-US" dirty="0">
                    <a:solidFill>
                      <a:schemeClr val="bg1"/>
                    </a:solidFill>
                  </a:rPr>
                  <a:t>关于时间复杂度，由于排序其实才是最慢的一步，所以算法的时间复杂度为 </a:t>
                </a:r>
                <a14:m>
                  <m:oMath xmlns:m="http://schemas.openxmlformats.org/officeDocument/2006/math">
                    <m:r>
                      <m:rPr>
                        <m:sty m:val="p"/>
                      </m:rPr>
                      <a:rPr lang="en-US" altLang="zh-CN" i="0" dirty="0" smtClean="0">
                        <a:solidFill>
                          <a:schemeClr val="bg1"/>
                        </a:solidFill>
                        <a:latin typeface="Cambria Math" panose="02040503050406030204" pitchFamily="18" charset="0"/>
                      </a:rPr>
                      <m:t>Θ</m:t>
                    </m:r>
                  </m:oMath>
                </a14:m>
                <a:r>
                  <a:rPr lang="en-US" altLang="zh-CN" dirty="0">
                    <a:solidFill>
                      <a:schemeClr val="bg1"/>
                    </a:solidFill>
                  </a:rPr>
                  <a:t> </a:t>
                </a:r>
                <a14:m>
                  <m:oMath xmlns:m="http://schemas.openxmlformats.org/officeDocument/2006/math">
                    <m:r>
                      <a:rPr lang="en-US" altLang="zh-CN" i="1" dirty="0" smtClean="0">
                        <a:solidFill>
                          <a:schemeClr val="bg1"/>
                        </a:solidFill>
                        <a:latin typeface="Cambria Math" panose="02040503050406030204" pitchFamily="18" charset="0"/>
                      </a:rPr>
                      <m:t>(</m:t>
                    </m:r>
                    <m:r>
                      <a:rPr lang="en-US" altLang="zh-CN" i="1" dirty="0" smtClean="0">
                        <a:solidFill>
                          <a:schemeClr val="bg1"/>
                        </a:solidFill>
                        <a:latin typeface="Cambria Math" panose="02040503050406030204" pitchFamily="18" charset="0"/>
                      </a:rPr>
                      <m:t>𝑚</m:t>
                    </m:r>
                    <m:r>
                      <a:rPr lang="en-US" altLang="zh-CN" i="1" dirty="0" smtClean="0">
                        <a:solidFill>
                          <a:schemeClr val="bg1"/>
                        </a:solidFill>
                        <a:latin typeface="Cambria Math" panose="02040503050406030204" pitchFamily="18" charset="0"/>
                      </a:rPr>
                      <m:t> </m:t>
                    </m:r>
                    <m:r>
                      <m:rPr>
                        <m:sty m:val="p"/>
                      </m:rPr>
                      <a:rPr lang="en-US" altLang="zh-CN" i="1" dirty="0" smtClean="0">
                        <a:solidFill>
                          <a:schemeClr val="bg1"/>
                        </a:solidFill>
                        <a:latin typeface="Cambria Math" panose="02040503050406030204" pitchFamily="18" charset="0"/>
                      </a:rPr>
                      <m:t>log</m:t>
                    </m:r>
                    <m:r>
                      <a:rPr lang="en-US" altLang="zh-CN" i="1" dirty="0" smtClean="0">
                        <a:solidFill>
                          <a:schemeClr val="bg1"/>
                        </a:solidFill>
                        <a:latin typeface="Cambria Math" panose="02040503050406030204" pitchFamily="18" charset="0"/>
                      </a:rPr>
                      <m:t> </m:t>
                    </m:r>
                    <m:r>
                      <a:rPr lang="en-US" altLang="zh-CN" i="1" dirty="0" smtClean="0">
                        <a:solidFill>
                          <a:schemeClr val="bg1"/>
                        </a:solidFill>
                        <a:latin typeface="Cambria Math" panose="02040503050406030204" pitchFamily="18" charset="0"/>
                      </a:rPr>
                      <m:t>𝑚</m:t>
                    </m:r>
                    <m:r>
                      <a:rPr lang="en-US" altLang="zh-CN" i="1" dirty="0" smtClean="0">
                        <a:solidFill>
                          <a:schemeClr val="bg1"/>
                        </a:solidFill>
                        <a:latin typeface="Cambria Math" panose="02040503050406030204" pitchFamily="18" charset="0"/>
                      </a:rPr>
                      <m:t>)</m:t>
                    </m:r>
                  </m:oMath>
                </a14:m>
                <a:r>
                  <a:rPr lang="zh-CN" altLang="en-US" dirty="0">
                    <a:solidFill>
                      <a:schemeClr val="bg1"/>
                    </a:solidFill>
                  </a:rPr>
                  <a:t>。</a:t>
                </a:r>
                <a:endParaRPr lang="en-US" altLang="zh-CN" dirty="0">
                  <a:solidFill>
                    <a:schemeClr val="bg1"/>
                  </a:solidFill>
                </a:endParaRPr>
              </a:p>
            </p:txBody>
          </p:sp>
        </mc:Choice>
        <mc:Fallback xmlns="">
          <p:sp>
            <p:nvSpPr>
              <p:cNvPr id="4" name="内容占位符 3">
                <a:extLst>
                  <a:ext uri="{FF2B5EF4-FFF2-40B4-BE49-F238E27FC236}">
                    <a16:creationId xmlns:a16="http://schemas.microsoft.com/office/drawing/2014/main" id="{08828E46-9FE3-5F96-40F7-130CBA517D23}"/>
                  </a:ext>
                </a:extLst>
              </p:cNvPr>
              <p:cNvSpPr>
                <a:spLocks noGrp="1" noRot="1" noChangeAspect="1" noMove="1" noResize="1" noEditPoints="1" noAdjustHandles="1" noChangeArrowheads="1" noChangeShapeType="1" noTextEdit="1"/>
              </p:cNvSpPr>
              <p:nvPr>
                <p:ph sz="half" idx="15"/>
              </p:nvPr>
            </p:nvSpPr>
            <p:spPr>
              <a:xfrm>
                <a:off x="1086108" y="2864307"/>
                <a:ext cx="10019783" cy="3338322"/>
              </a:xfrm>
              <a:blipFill>
                <a:blip r:embed="rId2"/>
                <a:stretch>
                  <a:fillRect l="-487" t="-2377" r="-122" b="-1645"/>
                </a:stretch>
              </a:blipFill>
            </p:spPr>
            <p:txBody>
              <a:bodyPr/>
              <a:lstStyle/>
              <a:p>
                <a:r>
                  <a:rPr lang="zh-CN" altLang="en-US">
                    <a:noFill/>
                  </a:rPr>
                  <a:t> </a:t>
                </a:r>
              </a:p>
            </p:txBody>
          </p:sp>
        </mc:Fallback>
      </mc:AlternateContent>
      <p:sp>
        <p:nvSpPr>
          <p:cNvPr id="7" name="灯片编号占位符 6">
            <a:extLst>
              <a:ext uri="{FF2B5EF4-FFF2-40B4-BE49-F238E27FC236}">
                <a16:creationId xmlns:a16="http://schemas.microsoft.com/office/drawing/2014/main" id="{81BBF2B7-49F3-8FF3-5F42-0BFB03CB1D85}"/>
              </a:ext>
            </a:extLst>
          </p:cNvPr>
          <p:cNvSpPr>
            <a:spLocks noGrp="1"/>
          </p:cNvSpPr>
          <p:nvPr>
            <p:ph type="sldNum" sz="quarter" idx="13"/>
          </p:nvPr>
        </p:nvSpPr>
        <p:spPr/>
        <p:txBody>
          <a:bodyPr/>
          <a:lstStyle/>
          <a:p>
            <a:pPr rtl="0"/>
            <a:fld id="{A49DFD55-3C28-40EF-9E31-A92D2E4017FF}" type="slidenum">
              <a:rPr lang="en-US" altLang="zh-CN" smtClean="0"/>
              <a:pPr rtl="0"/>
              <a:t>29</a:t>
            </a:fld>
            <a:endParaRPr lang="zh-CN" dirty="0"/>
          </a:p>
        </p:txBody>
      </p:sp>
      <mc:AlternateContent xmlns:mc="http://schemas.openxmlformats.org/markup-compatibility/2006" xmlns:p14="http://schemas.microsoft.com/office/powerpoint/2010/main">
        <mc:Choice Requires="p14">
          <p:contentPart p14:bwMode="auto" r:id="rId3">
            <p14:nvContentPartPr>
              <p14:cNvPr id="9" name="墨迹 8">
                <a:extLst>
                  <a:ext uri="{FF2B5EF4-FFF2-40B4-BE49-F238E27FC236}">
                    <a16:creationId xmlns:a16="http://schemas.microsoft.com/office/drawing/2014/main" id="{E73169EB-A01A-78A4-9DD7-34125B65F1B8}"/>
                  </a:ext>
                </a:extLst>
              </p14:cNvPr>
              <p14:cNvContentPartPr/>
              <p14:nvPr/>
            </p14:nvContentPartPr>
            <p14:xfrm>
              <a:off x="10244983" y="13234"/>
              <a:ext cx="1959480" cy="1959480"/>
            </p14:xfrm>
          </p:contentPart>
        </mc:Choice>
        <mc:Fallback xmlns="">
          <p:pic>
            <p:nvPicPr>
              <p:cNvPr id="9" name="墨迹 8">
                <a:extLst>
                  <a:ext uri="{FF2B5EF4-FFF2-40B4-BE49-F238E27FC236}">
                    <a16:creationId xmlns:a16="http://schemas.microsoft.com/office/drawing/2014/main" id="{E73169EB-A01A-78A4-9DD7-34125B65F1B8}"/>
                  </a:ext>
                </a:extLst>
              </p:cNvPr>
              <p:cNvPicPr/>
              <p:nvPr/>
            </p:nvPicPr>
            <p:blipFill>
              <a:blip r:embed="rId4"/>
              <a:stretch>
                <a:fillRect/>
              </a:stretch>
            </p:blipFill>
            <p:spPr>
              <a:xfrm>
                <a:off x="10238863" y="7114"/>
                <a:ext cx="1971720" cy="1971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墨迹 9">
                <a:extLst>
                  <a:ext uri="{FF2B5EF4-FFF2-40B4-BE49-F238E27FC236}">
                    <a16:creationId xmlns:a16="http://schemas.microsoft.com/office/drawing/2014/main" id="{0E5FAED9-1C19-6DE6-BA11-20B16CDFE8CF}"/>
                  </a:ext>
                </a:extLst>
              </p14:cNvPr>
              <p14:cNvContentPartPr/>
              <p14:nvPr/>
            </p14:nvContentPartPr>
            <p14:xfrm>
              <a:off x="10943177" y="989194"/>
              <a:ext cx="1251360" cy="5886000"/>
            </p14:xfrm>
          </p:contentPart>
        </mc:Choice>
        <mc:Fallback xmlns="">
          <p:pic>
            <p:nvPicPr>
              <p:cNvPr id="10" name="墨迹 9">
                <a:extLst>
                  <a:ext uri="{FF2B5EF4-FFF2-40B4-BE49-F238E27FC236}">
                    <a16:creationId xmlns:a16="http://schemas.microsoft.com/office/drawing/2014/main" id="{0E5FAED9-1C19-6DE6-BA11-20B16CDFE8CF}"/>
                  </a:ext>
                </a:extLst>
              </p:cNvPr>
              <p:cNvPicPr/>
              <p:nvPr/>
            </p:nvPicPr>
            <p:blipFill>
              <a:blip r:embed="rId6"/>
              <a:stretch>
                <a:fillRect/>
              </a:stretch>
            </p:blipFill>
            <p:spPr>
              <a:xfrm>
                <a:off x="10937057" y="983074"/>
                <a:ext cx="1263600" cy="5898240"/>
              </a:xfrm>
              <a:prstGeom prst="rect">
                <a:avLst/>
              </a:prstGeom>
            </p:spPr>
          </p:pic>
        </mc:Fallback>
      </mc:AlternateContent>
    </p:spTree>
    <p:extLst>
      <p:ext uri="{BB962C8B-B14F-4D97-AF65-F5344CB8AC3E}">
        <p14:creationId xmlns:p14="http://schemas.microsoft.com/office/powerpoint/2010/main" val="421189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28DBD1-DB29-D44F-FD5A-3071BB37EF37}"/>
              </a:ext>
            </a:extLst>
          </p:cNvPr>
          <p:cNvSpPr>
            <a:spLocks noGrp="1"/>
          </p:cNvSpPr>
          <p:nvPr>
            <p:ph type="ctrTitle"/>
          </p:nvPr>
        </p:nvSpPr>
        <p:spPr>
          <a:xfrm>
            <a:off x="6991350" y="2234044"/>
            <a:ext cx="4179570" cy="1630327"/>
          </a:xfrm>
        </p:spPr>
        <p:txBody>
          <a:bodyPr rtlCol="0"/>
          <a:lstStyle>
            <a:defPPr>
              <a:defRPr lang="zh-CN"/>
            </a:defPPr>
          </a:lstStyle>
          <a:p>
            <a:pPr rtl="0"/>
            <a:r>
              <a:rPr lang="zh-CN" altLang="en-US" dirty="0"/>
              <a:t>图的引入</a:t>
            </a:r>
            <a:endParaRPr lang="zh-CN" dirty="0"/>
          </a:p>
        </p:txBody>
      </p:sp>
    </p:spTree>
    <p:extLst>
      <p:ext uri="{BB962C8B-B14F-4D97-AF65-F5344CB8AC3E}">
        <p14:creationId xmlns:p14="http://schemas.microsoft.com/office/powerpoint/2010/main" val="608796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286AD-5C7B-EC8F-AE32-25F77740FB26}"/>
              </a:ext>
            </a:extLst>
          </p:cNvPr>
          <p:cNvSpPr>
            <a:spLocks noGrp="1"/>
          </p:cNvSpPr>
          <p:nvPr>
            <p:ph type="title"/>
          </p:nvPr>
        </p:nvSpPr>
        <p:spPr>
          <a:xfrm>
            <a:off x="1341120" y="558801"/>
            <a:ext cx="9953308" cy="799736"/>
          </a:xfrm>
        </p:spPr>
        <p:txBody>
          <a:bodyPr>
            <a:normAutofit fontScale="90000"/>
          </a:bodyPr>
          <a:lstStyle/>
          <a:p>
            <a:r>
              <a:rPr lang="zh-CN" altLang="en-US" sz="2800" dirty="0">
                <a:solidFill>
                  <a:schemeClr val="bg1"/>
                </a:solidFill>
              </a:rPr>
              <a:t>最小生成树怎么求</a:t>
            </a:r>
            <a:r>
              <a:rPr lang="en-US" altLang="zh-CN" sz="2800" dirty="0">
                <a:solidFill>
                  <a:schemeClr val="bg1"/>
                </a:solidFill>
              </a:rPr>
              <a:t>-Prim </a:t>
            </a:r>
            <a:r>
              <a:rPr lang="zh-CN" altLang="en-US" sz="2800" dirty="0">
                <a:solidFill>
                  <a:schemeClr val="bg1"/>
                </a:solidFill>
              </a:rPr>
              <a:t>算法</a:t>
            </a:r>
            <a:br>
              <a:rPr lang="en-US" altLang="zh-CN" b="0" i="0" dirty="0">
                <a:effectLst/>
                <a:highlight>
                  <a:srgbClr val="181A1B"/>
                </a:highlight>
                <a:latin typeface="Fira Sans" panose="020B0503050000020004" pitchFamily="34" charset="0"/>
              </a:rPr>
            </a:br>
            <a:endParaRPr lang="zh-CN" altLang="en-US" dirty="0"/>
          </a:p>
        </p:txBody>
      </p:sp>
      <p:sp>
        <p:nvSpPr>
          <p:cNvPr id="3" name="文本占位符 2">
            <a:extLst>
              <a:ext uri="{FF2B5EF4-FFF2-40B4-BE49-F238E27FC236}">
                <a16:creationId xmlns:a16="http://schemas.microsoft.com/office/drawing/2014/main" id="{8577DE50-AD0F-3222-0E9B-A4B1BAF187BE}"/>
              </a:ext>
            </a:extLst>
          </p:cNvPr>
          <p:cNvSpPr>
            <a:spLocks noGrp="1"/>
          </p:cNvSpPr>
          <p:nvPr>
            <p:ph type="body" idx="1"/>
          </p:nvPr>
        </p:nvSpPr>
        <p:spPr>
          <a:xfrm>
            <a:off x="1331192" y="1606731"/>
            <a:ext cx="8788167" cy="799736"/>
          </a:xfrm>
        </p:spPr>
        <p:txBody>
          <a:bodyPr>
            <a:normAutofit/>
          </a:bodyPr>
          <a:lstStyle/>
          <a:p>
            <a:pPr marL="0" indent="0">
              <a:buNone/>
            </a:pPr>
            <a:r>
              <a:rPr lang="en-US" altLang="zh-CN" sz="1600" dirty="0">
                <a:solidFill>
                  <a:schemeClr val="bg1"/>
                </a:solidFill>
              </a:rPr>
              <a:t>Prim </a:t>
            </a:r>
            <a:r>
              <a:rPr lang="zh-CN" altLang="en-US" sz="1600" dirty="0">
                <a:solidFill>
                  <a:schemeClr val="bg1"/>
                </a:solidFill>
              </a:rPr>
              <a:t>算法和 </a:t>
            </a:r>
            <a:r>
              <a:rPr lang="en-US" altLang="zh-CN" sz="1600" dirty="0">
                <a:solidFill>
                  <a:schemeClr val="bg1"/>
                </a:solidFill>
              </a:rPr>
              <a:t>Kruskal </a:t>
            </a:r>
            <a:r>
              <a:rPr lang="zh-CN" altLang="en-US" sz="1600" dirty="0">
                <a:solidFill>
                  <a:schemeClr val="bg1"/>
                </a:solidFill>
              </a:rPr>
              <a:t>算法一样，都是基于贪心的算法，不过 </a:t>
            </a:r>
            <a:r>
              <a:rPr lang="en-US" altLang="zh-CN" sz="1600" dirty="0">
                <a:solidFill>
                  <a:schemeClr val="bg1"/>
                </a:solidFill>
              </a:rPr>
              <a:t>Prim </a:t>
            </a:r>
            <a:r>
              <a:rPr lang="zh-CN" altLang="en-US" sz="1600" dirty="0">
                <a:solidFill>
                  <a:schemeClr val="bg1"/>
                </a:solidFill>
              </a:rPr>
              <a:t>算法是以点为对象的算法，也就是蓝白点，与 </a:t>
            </a:r>
            <a:r>
              <a:rPr lang="en-US" altLang="zh-CN" sz="1600" dirty="0">
                <a:solidFill>
                  <a:schemeClr val="bg1"/>
                </a:solidFill>
              </a:rPr>
              <a:t>Dijkstra </a:t>
            </a:r>
            <a:r>
              <a:rPr lang="zh-CN" altLang="en-US" sz="1600" dirty="0">
                <a:solidFill>
                  <a:schemeClr val="bg1"/>
                </a:solidFill>
              </a:rPr>
              <a:t>算法相同。</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08828E46-9FE3-5F96-40F7-130CBA517D23}"/>
                  </a:ext>
                </a:extLst>
              </p:cNvPr>
              <p:cNvSpPr>
                <a:spLocks noGrp="1"/>
              </p:cNvSpPr>
              <p:nvPr>
                <p:ph sz="half" idx="15"/>
              </p:nvPr>
            </p:nvSpPr>
            <p:spPr>
              <a:xfrm>
                <a:off x="1341119" y="2406467"/>
                <a:ext cx="9592132" cy="3892732"/>
              </a:xfrm>
            </p:spPr>
            <p:txBody>
              <a:bodyPr>
                <a:normAutofit fontScale="85000" lnSpcReduction="20000"/>
              </a:bodyPr>
              <a:lstStyle/>
              <a:p>
                <a:pPr marL="0" indent="0">
                  <a:buNone/>
                </a:pPr>
                <a:endParaRPr lang="zh-CN" altLang="en-US" dirty="0">
                  <a:solidFill>
                    <a:schemeClr val="bg1"/>
                  </a:solidFill>
                </a:endParaRPr>
              </a:p>
              <a:p>
                <a:pPr marL="0" indent="0">
                  <a:buNone/>
                </a:pPr>
                <a:r>
                  <a:rPr lang="zh-CN" altLang="en-US" sz="2000" dirty="0">
                    <a:solidFill>
                      <a:schemeClr val="bg1"/>
                    </a:solidFill>
                  </a:rPr>
                  <a:t>我们设最小生成树（蓝点）的顶点集为 </a:t>
                </a:r>
                <a14:m>
                  <m:oMath xmlns:m="http://schemas.openxmlformats.org/officeDocument/2006/math">
                    <m:r>
                      <a:rPr lang="en-US" altLang="zh-CN" sz="2000" i="1" dirty="0" smtClean="0">
                        <a:solidFill>
                          <a:schemeClr val="bg1"/>
                        </a:solidFill>
                        <a:latin typeface="Cambria Math" panose="02040503050406030204" pitchFamily="18" charset="0"/>
                      </a:rPr>
                      <m:t>𝑈</m:t>
                    </m:r>
                  </m:oMath>
                </a14:m>
                <a:r>
                  <a:rPr lang="zh-CN" altLang="en-US" sz="2000" dirty="0">
                    <a:solidFill>
                      <a:schemeClr val="bg1"/>
                    </a:solidFill>
                  </a:rPr>
                  <a:t>。</a:t>
                </a:r>
              </a:p>
              <a:p>
                <a:pPr marL="0" indent="0">
                  <a:buNone/>
                </a:pPr>
                <a:endParaRPr lang="zh-CN" altLang="en-US" sz="2000" dirty="0">
                  <a:solidFill>
                    <a:schemeClr val="bg1"/>
                  </a:solidFill>
                </a:endParaRPr>
              </a:p>
              <a:p>
                <a:pPr marL="0" indent="0">
                  <a:buNone/>
                </a:pPr>
                <a:r>
                  <a:rPr lang="zh-CN" altLang="en-US" sz="2000" dirty="0">
                    <a:solidFill>
                      <a:schemeClr val="bg1"/>
                    </a:solidFill>
                  </a:rPr>
                  <a:t>在算法实现中， 首先将源点标记为</a:t>
                </a:r>
                <a:r>
                  <a:rPr lang="zh-CN" altLang="en-US" sz="2000" b="1" dirty="0">
                    <a:solidFill>
                      <a:schemeClr val="bg1"/>
                    </a:solidFill>
                  </a:rPr>
                  <a:t>蓝点（求出最短路径的点，反之则白点）</a:t>
                </a:r>
                <a:r>
                  <a:rPr lang="zh-CN" altLang="en-US" sz="2000" dirty="0">
                    <a:solidFill>
                      <a:schemeClr val="bg1"/>
                    </a:solidFill>
                  </a:rPr>
                  <a:t>，然后循环 </a:t>
                </a:r>
                <a14:m>
                  <m:oMath xmlns:m="http://schemas.openxmlformats.org/officeDocument/2006/math">
                    <m:r>
                      <a:rPr lang="en-US" altLang="zh-CN" sz="2000" i="1" dirty="0" smtClean="0">
                        <a:solidFill>
                          <a:schemeClr val="bg1"/>
                        </a:solidFill>
                        <a:latin typeface="Cambria Math" panose="02040503050406030204" pitchFamily="18" charset="0"/>
                      </a:rPr>
                      <m:t>𝑛</m:t>
                    </m:r>
                    <m:r>
                      <a:rPr lang="en-US" altLang="zh-CN" sz="2000" i="1" dirty="0" smtClean="0">
                        <a:solidFill>
                          <a:schemeClr val="bg1"/>
                        </a:solidFill>
                        <a:latin typeface="Cambria Math" panose="02040503050406030204" pitchFamily="18" charset="0"/>
                      </a:rPr>
                      <m:t> − 1</m:t>
                    </m:r>
                  </m:oMath>
                </a14:m>
                <a:r>
                  <a:rPr lang="en-US" altLang="zh-CN" sz="2000" dirty="0">
                    <a:solidFill>
                      <a:schemeClr val="bg1"/>
                    </a:solidFill>
                  </a:rPr>
                  <a:t> </a:t>
                </a:r>
                <a:r>
                  <a:rPr lang="zh-CN" altLang="en-US" sz="2000" dirty="0">
                    <a:solidFill>
                      <a:schemeClr val="bg1"/>
                    </a:solidFill>
                  </a:rPr>
                  <a:t>次，对于每一次循环，找出当前所有点中距离 </a:t>
                </a:r>
                <a14:m>
                  <m:oMath xmlns:m="http://schemas.openxmlformats.org/officeDocument/2006/math">
                    <m:r>
                      <a:rPr lang="en-US" altLang="zh-CN" sz="2000" i="1" dirty="0" smtClean="0">
                        <a:solidFill>
                          <a:schemeClr val="bg1"/>
                        </a:solidFill>
                        <a:latin typeface="Cambria Math" panose="02040503050406030204" pitchFamily="18" charset="0"/>
                      </a:rPr>
                      <m:t>𝑈</m:t>
                    </m:r>
                  </m:oMath>
                </a14:m>
                <a:r>
                  <a:rPr lang="en-US" altLang="zh-CN" sz="2000" dirty="0">
                    <a:solidFill>
                      <a:schemeClr val="bg1"/>
                    </a:solidFill>
                  </a:rPr>
                  <a:t> </a:t>
                </a:r>
                <a:r>
                  <a:rPr lang="zh-CN" altLang="en-US" sz="2000" dirty="0">
                    <a:solidFill>
                      <a:schemeClr val="bg1"/>
                    </a:solidFill>
                  </a:rPr>
                  <a:t>的距离最小且的</a:t>
                </a:r>
                <a:r>
                  <a:rPr lang="zh-CN" altLang="en-US" sz="2000" b="1" dirty="0">
                    <a:solidFill>
                      <a:schemeClr val="bg1"/>
                    </a:solidFill>
                  </a:rPr>
                  <a:t>白点</a:t>
                </a:r>
                <a:r>
                  <a:rPr lang="zh-CN" altLang="en-US" sz="2000" dirty="0">
                    <a:solidFill>
                      <a:schemeClr val="bg1"/>
                    </a:solidFill>
                  </a:rPr>
                  <a:t> </a:t>
                </a:r>
                <a:r>
                  <a:rPr lang="en-US" altLang="zh-CN" sz="2000" dirty="0">
                    <a:solidFill>
                      <a:schemeClr val="bg1"/>
                    </a:solidFill>
                  </a:rPr>
                  <a:t>x</a:t>
                </a:r>
                <a:r>
                  <a:rPr lang="zh-CN" altLang="en-US" sz="2000" dirty="0">
                    <a:solidFill>
                      <a:schemeClr val="bg1"/>
                    </a:solidFill>
                  </a:rPr>
                  <a:t>，将其标为</a:t>
                </a:r>
                <a:r>
                  <a:rPr lang="zh-CN" altLang="en-US" sz="2000" b="1" dirty="0">
                    <a:solidFill>
                      <a:schemeClr val="bg1"/>
                    </a:solidFill>
                  </a:rPr>
                  <a:t>蓝点</a:t>
                </a:r>
                <a:r>
                  <a:rPr lang="zh-CN" altLang="en-US" sz="2000" dirty="0">
                    <a:solidFill>
                      <a:schemeClr val="bg1"/>
                    </a:solidFill>
                  </a:rPr>
                  <a:t>，然后枚举点 </a:t>
                </a:r>
                <a14:m>
                  <m:oMath xmlns:m="http://schemas.openxmlformats.org/officeDocument/2006/math">
                    <m:r>
                      <a:rPr lang="en-US" altLang="zh-CN" sz="2000" i="1" dirty="0" smtClean="0">
                        <a:solidFill>
                          <a:schemeClr val="bg1"/>
                        </a:solidFill>
                        <a:latin typeface="Cambria Math" panose="02040503050406030204" pitchFamily="18" charset="0"/>
                      </a:rPr>
                      <m:t>𝑥</m:t>
                    </m:r>
                    <m:r>
                      <a:rPr lang="en-US" altLang="zh-CN" sz="2000" b="0" i="0" dirty="0" smtClean="0">
                        <a:solidFill>
                          <a:schemeClr val="bg1"/>
                        </a:solidFill>
                        <a:latin typeface="Cambria Math" panose="02040503050406030204" pitchFamily="18" charset="0"/>
                      </a:rPr>
                      <m:t> </m:t>
                    </m:r>
                  </m:oMath>
                </a14:m>
                <a:r>
                  <a:rPr lang="zh-CN" altLang="en-US" sz="2000" dirty="0">
                    <a:solidFill>
                      <a:schemeClr val="bg1"/>
                    </a:solidFill>
                  </a:rPr>
                  <a:t>的每一个邻接点 </a:t>
                </a:r>
                <a14:m>
                  <m:oMath xmlns:m="http://schemas.openxmlformats.org/officeDocument/2006/math">
                    <m:r>
                      <a:rPr lang="en-US" altLang="zh-CN" sz="2000" i="1" dirty="0" smtClean="0">
                        <a:solidFill>
                          <a:schemeClr val="bg1"/>
                        </a:solidFill>
                        <a:latin typeface="Cambria Math" panose="02040503050406030204" pitchFamily="18" charset="0"/>
                      </a:rPr>
                      <m:t>𝑦</m:t>
                    </m:r>
                  </m:oMath>
                </a14:m>
                <a:r>
                  <a:rPr lang="zh-CN" altLang="en-US" sz="2000" dirty="0">
                    <a:solidFill>
                      <a:schemeClr val="bg1"/>
                    </a:solidFill>
                  </a:rPr>
                  <a:t>，更新距离 </a:t>
                </a:r>
                <a14:m>
                  <m:oMath xmlns:m="http://schemas.openxmlformats.org/officeDocument/2006/math">
                    <m:r>
                      <a:rPr lang="en-US" altLang="zh-CN" sz="2000" i="1" dirty="0" smtClean="0">
                        <a:solidFill>
                          <a:schemeClr val="bg1"/>
                        </a:solidFill>
                        <a:latin typeface="Cambria Math" panose="02040503050406030204" pitchFamily="18" charset="0"/>
                      </a:rPr>
                      <m:t>𝑥</m:t>
                    </m:r>
                  </m:oMath>
                </a14:m>
                <a:r>
                  <a:rPr lang="en-US" altLang="zh-CN" sz="2000" dirty="0">
                    <a:solidFill>
                      <a:schemeClr val="bg1"/>
                    </a:solidFill>
                  </a:rPr>
                  <a:t> </a:t>
                </a:r>
                <a:r>
                  <a:rPr lang="zh-CN" altLang="en-US" sz="2000" dirty="0">
                    <a:solidFill>
                      <a:schemeClr val="bg1"/>
                    </a:solidFill>
                  </a:rPr>
                  <a:t>最近的点的距离。</a:t>
                </a:r>
              </a:p>
              <a:p>
                <a:pPr marL="0" indent="0">
                  <a:buNone/>
                </a:pPr>
                <a:endParaRPr lang="zh-CN" altLang="en-US" sz="2000" dirty="0">
                  <a:solidFill>
                    <a:schemeClr val="bg1"/>
                  </a:solidFill>
                </a:endParaRPr>
              </a:p>
              <a:p>
                <a:pPr marL="0" indent="0">
                  <a:buNone/>
                </a:pPr>
                <a:r>
                  <a:rPr lang="zh-CN" altLang="en-US" sz="2000" dirty="0">
                    <a:solidFill>
                      <a:schemeClr val="bg1"/>
                    </a:solidFill>
                  </a:rPr>
                  <a:t>该算法时间复杂度为 </a:t>
                </a:r>
                <a14:m>
                  <m:oMath xmlns:m="http://schemas.openxmlformats.org/officeDocument/2006/math">
                    <m:r>
                      <m:rPr>
                        <m:sty m:val="p"/>
                      </m:rPr>
                      <a:rPr lang="en-US" altLang="zh-CN" sz="2000" i="0" dirty="0" smtClean="0">
                        <a:solidFill>
                          <a:schemeClr val="bg1"/>
                        </a:solidFill>
                        <a:latin typeface="Cambria Math" panose="02040503050406030204" pitchFamily="18" charset="0"/>
                      </a:rPr>
                      <m:t>Θ</m:t>
                    </m:r>
                    <m:r>
                      <a:rPr lang="en-US" altLang="zh-CN" sz="2000" i="1" dirty="0">
                        <a:solidFill>
                          <a:schemeClr val="bg1"/>
                        </a:solidFill>
                        <a:latin typeface="Cambria Math" panose="02040503050406030204" pitchFamily="18" charset="0"/>
                      </a:rPr>
                      <m:t>(</m:t>
                    </m:r>
                    <m:sSup>
                      <m:sSupPr>
                        <m:ctrlPr>
                          <a:rPr lang="en-US" altLang="zh-CN" sz="2000" b="0" i="1" dirty="0" smtClean="0">
                            <a:solidFill>
                              <a:schemeClr val="bg1"/>
                            </a:solidFill>
                            <a:latin typeface="Cambria Math" panose="02040503050406030204" pitchFamily="18" charset="0"/>
                          </a:rPr>
                        </m:ctrlPr>
                      </m:sSupPr>
                      <m:e>
                        <m:r>
                          <a:rPr lang="en-US" altLang="zh-CN" sz="2000" b="0" i="1" dirty="0" smtClean="0">
                            <a:solidFill>
                              <a:schemeClr val="bg1"/>
                            </a:solidFill>
                            <a:latin typeface="Cambria Math" panose="02040503050406030204" pitchFamily="18" charset="0"/>
                          </a:rPr>
                          <m:t>𝑛</m:t>
                        </m:r>
                      </m:e>
                      <m:sup>
                        <m:r>
                          <a:rPr lang="en-US" altLang="zh-CN" sz="2000" i="1" dirty="0">
                            <a:solidFill>
                              <a:schemeClr val="bg1"/>
                            </a:solidFill>
                            <a:latin typeface="Cambria Math" panose="02040503050406030204" pitchFamily="18" charset="0"/>
                          </a:rPr>
                          <m:t>2</m:t>
                        </m:r>
                      </m:sup>
                    </m:sSup>
                    <m:r>
                      <a:rPr lang="en-US" altLang="zh-CN" sz="2000" i="1" dirty="0">
                        <a:solidFill>
                          <a:schemeClr val="bg1"/>
                        </a:solidFill>
                        <a:latin typeface="Cambria Math" panose="02040503050406030204" pitchFamily="18" charset="0"/>
                      </a:rPr>
                      <m:t>)</m:t>
                    </m:r>
                  </m:oMath>
                </a14:m>
                <a:r>
                  <a:rPr lang="zh-CN" altLang="en-US" sz="2000" dirty="0">
                    <a:solidFill>
                      <a:schemeClr val="bg1"/>
                    </a:solidFill>
                  </a:rPr>
                  <a:t>，不过还可以进行优化。</a:t>
                </a:r>
              </a:p>
              <a:p>
                <a:pPr marL="0" indent="0">
                  <a:buNone/>
                </a:pPr>
                <a:endParaRPr lang="zh-CN" altLang="en-US" sz="2000" dirty="0">
                  <a:solidFill>
                    <a:schemeClr val="bg1"/>
                  </a:solidFill>
                </a:endParaRPr>
              </a:p>
              <a:p>
                <a:pPr marL="0" indent="0">
                  <a:buNone/>
                </a:pPr>
                <a:r>
                  <a:rPr lang="zh-CN" altLang="en-US" sz="2000" dirty="0">
                    <a:solidFill>
                      <a:schemeClr val="bg1"/>
                    </a:solidFill>
                  </a:rPr>
                  <a:t>“找出当前所有点中距离 </a:t>
                </a:r>
                <a14:m>
                  <m:oMath xmlns:m="http://schemas.openxmlformats.org/officeDocument/2006/math">
                    <m:r>
                      <a:rPr lang="en-US" altLang="zh-CN" sz="2000" i="1" dirty="0" smtClean="0">
                        <a:solidFill>
                          <a:schemeClr val="bg1"/>
                        </a:solidFill>
                        <a:latin typeface="Cambria Math" panose="02040503050406030204" pitchFamily="18" charset="0"/>
                      </a:rPr>
                      <m:t>𝑈</m:t>
                    </m:r>
                  </m:oMath>
                </a14:m>
                <a:r>
                  <a:rPr lang="en-US" altLang="zh-CN" sz="2000" dirty="0">
                    <a:solidFill>
                      <a:schemeClr val="bg1"/>
                    </a:solidFill>
                  </a:rPr>
                  <a:t> </a:t>
                </a:r>
                <a:r>
                  <a:rPr lang="zh-CN" altLang="en-US" sz="2000" dirty="0">
                    <a:solidFill>
                      <a:schemeClr val="bg1"/>
                    </a:solidFill>
                  </a:rPr>
                  <a:t>的距离最小且的白点” 这一过程可以类似 </a:t>
                </a:r>
                <a:r>
                  <a:rPr lang="en-US" altLang="zh-CN" sz="2000" dirty="0">
                    <a:solidFill>
                      <a:schemeClr val="bg1"/>
                    </a:solidFill>
                  </a:rPr>
                  <a:t>Dijkstra </a:t>
                </a:r>
                <a:r>
                  <a:rPr lang="zh-CN" altLang="en-US" sz="2000" dirty="0">
                    <a:solidFill>
                      <a:schemeClr val="bg1"/>
                    </a:solidFill>
                  </a:rPr>
                  <a:t>算法，通过优先队列实现。</a:t>
                </a:r>
              </a:p>
              <a:p>
                <a:pPr marL="0" indent="0">
                  <a:buNone/>
                </a:pPr>
                <a:endParaRPr lang="zh-CN" altLang="en-US" sz="2000" dirty="0">
                  <a:solidFill>
                    <a:schemeClr val="bg1"/>
                  </a:solidFill>
                </a:endParaRPr>
              </a:p>
              <a:p>
                <a:pPr marL="0" indent="0">
                  <a:buNone/>
                </a:pPr>
                <a:r>
                  <a:rPr lang="zh-CN" altLang="en-US" sz="2000" dirty="0">
                    <a:solidFill>
                      <a:schemeClr val="bg1"/>
                    </a:solidFill>
                  </a:rPr>
                  <a:t>优化后该算法的时间复杂度为 </a:t>
                </a:r>
                <a14:m>
                  <m:oMath xmlns:m="http://schemas.openxmlformats.org/officeDocument/2006/math">
                    <m:r>
                      <m:rPr>
                        <m:sty m:val="p"/>
                      </m:rPr>
                      <a:rPr lang="en-US" altLang="zh-CN" sz="2000" b="0" i="0" dirty="0" smtClean="0">
                        <a:solidFill>
                          <a:schemeClr val="bg1"/>
                        </a:solidFill>
                        <a:latin typeface="Cambria Math" panose="02040503050406030204" pitchFamily="18" charset="0"/>
                      </a:rPr>
                      <m:t>Θ</m:t>
                    </m:r>
                    <m:r>
                      <a:rPr lang="en-US" altLang="zh-CN" sz="2000" i="1" dirty="0" smtClean="0">
                        <a:solidFill>
                          <a:schemeClr val="bg1"/>
                        </a:solidFill>
                        <a:latin typeface="Cambria Math" panose="02040503050406030204" pitchFamily="18" charset="0"/>
                      </a:rPr>
                      <m:t>(</m:t>
                    </m:r>
                    <m:r>
                      <a:rPr lang="en-US" altLang="zh-CN" sz="2000" i="1" dirty="0" smtClean="0">
                        <a:solidFill>
                          <a:schemeClr val="bg1"/>
                        </a:solidFill>
                        <a:latin typeface="Cambria Math" panose="02040503050406030204" pitchFamily="18" charset="0"/>
                      </a:rPr>
                      <m:t>𝑚</m:t>
                    </m:r>
                    <m:r>
                      <a:rPr lang="en-US" altLang="zh-CN" sz="2000" i="1" dirty="0" smtClean="0">
                        <a:solidFill>
                          <a:schemeClr val="bg1"/>
                        </a:solidFill>
                        <a:latin typeface="Cambria Math" panose="02040503050406030204" pitchFamily="18" charset="0"/>
                      </a:rPr>
                      <m:t> </m:t>
                    </m:r>
                    <m:r>
                      <m:rPr>
                        <m:sty m:val="p"/>
                      </m:rPr>
                      <a:rPr lang="en-US" altLang="zh-CN" sz="2000" b="0" i="1" dirty="0" smtClean="0">
                        <a:solidFill>
                          <a:schemeClr val="bg1"/>
                        </a:solidFill>
                        <a:latin typeface="Cambria Math" panose="02040503050406030204" pitchFamily="18" charset="0"/>
                      </a:rPr>
                      <m:t>log</m:t>
                    </m:r>
                    <m:r>
                      <a:rPr lang="en-US" altLang="zh-CN" sz="2000" i="1" dirty="0" smtClean="0">
                        <a:solidFill>
                          <a:schemeClr val="bg1"/>
                        </a:solidFill>
                        <a:latin typeface="Cambria Math" panose="02040503050406030204" pitchFamily="18" charset="0"/>
                      </a:rPr>
                      <m:t> </m:t>
                    </m:r>
                    <m:r>
                      <a:rPr lang="en-US" altLang="zh-CN" sz="2000" i="1" dirty="0" smtClean="0">
                        <a:solidFill>
                          <a:schemeClr val="bg1"/>
                        </a:solidFill>
                        <a:latin typeface="Cambria Math" panose="02040503050406030204" pitchFamily="18" charset="0"/>
                      </a:rPr>
                      <m:t>𝑚</m:t>
                    </m:r>
                    <m:r>
                      <a:rPr lang="en-US" altLang="zh-CN" sz="2000" i="1" dirty="0" smtClean="0">
                        <a:solidFill>
                          <a:schemeClr val="bg1"/>
                        </a:solidFill>
                        <a:latin typeface="Cambria Math" panose="02040503050406030204" pitchFamily="18" charset="0"/>
                      </a:rPr>
                      <m:t>)</m:t>
                    </m:r>
                  </m:oMath>
                </a14:m>
                <a:endParaRPr lang="en-US" altLang="zh-CN" sz="2000" dirty="0">
                  <a:solidFill>
                    <a:schemeClr val="bg1"/>
                  </a:solidFill>
                </a:endParaRPr>
              </a:p>
            </p:txBody>
          </p:sp>
        </mc:Choice>
        <mc:Fallback xmlns="">
          <p:sp>
            <p:nvSpPr>
              <p:cNvPr id="4" name="内容占位符 3">
                <a:extLst>
                  <a:ext uri="{FF2B5EF4-FFF2-40B4-BE49-F238E27FC236}">
                    <a16:creationId xmlns:a16="http://schemas.microsoft.com/office/drawing/2014/main" id="{08828E46-9FE3-5F96-40F7-130CBA517D23}"/>
                  </a:ext>
                </a:extLst>
              </p:cNvPr>
              <p:cNvSpPr>
                <a:spLocks noGrp="1" noRot="1" noChangeAspect="1" noMove="1" noResize="1" noEditPoints="1" noAdjustHandles="1" noChangeArrowheads="1" noChangeShapeType="1" noTextEdit="1"/>
              </p:cNvSpPr>
              <p:nvPr>
                <p:ph sz="half" idx="15"/>
              </p:nvPr>
            </p:nvSpPr>
            <p:spPr>
              <a:xfrm>
                <a:off x="1341119" y="2406467"/>
                <a:ext cx="9592132" cy="3892732"/>
              </a:xfrm>
              <a:blipFill>
                <a:blip r:embed="rId2"/>
                <a:stretch>
                  <a:fillRect l="-381" b="-1254"/>
                </a:stretch>
              </a:blipFill>
            </p:spPr>
            <p:txBody>
              <a:bodyPr/>
              <a:lstStyle/>
              <a:p>
                <a:r>
                  <a:rPr lang="zh-CN" altLang="en-US">
                    <a:noFill/>
                  </a:rPr>
                  <a:t> </a:t>
                </a:r>
              </a:p>
            </p:txBody>
          </p:sp>
        </mc:Fallback>
      </mc:AlternateContent>
      <p:sp>
        <p:nvSpPr>
          <p:cNvPr id="7" name="灯片编号占位符 6">
            <a:extLst>
              <a:ext uri="{FF2B5EF4-FFF2-40B4-BE49-F238E27FC236}">
                <a16:creationId xmlns:a16="http://schemas.microsoft.com/office/drawing/2014/main" id="{81BBF2B7-49F3-8FF3-5F42-0BFB03CB1D85}"/>
              </a:ext>
            </a:extLst>
          </p:cNvPr>
          <p:cNvSpPr>
            <a:spLocks noGrp="1"/>
          </p:cNvSpPr>
          <p:nvPr>
            <p:ph type="sldNum" sz="quarter" idx="13"/>
          </p:nvPr>
        </p:nvSpPr>
        <p:spPr/>
        <p:txBody>
          <a:bodyPr/>
          <a:lstStyle/>
          <a:p>
            <a:pPr rtl="0"/>
            <a:fld id="{A49DFD55-3C28-40EF-9E31-A92D2E4017FF}" type="slidenum">
              <a:rPr lang="en-US" altLang="zh-CN" smtClean="0"/>
              <a:pPr rtl="0"/>
              <a:t>30</a:t>
            </a:fld>
            <a:endParaRPr lang="zh-CN" dirty="0"/>
          </a:p>
        </p:txBody>
      </p:sp>
      <mc:AlternateContent xmlns:mc="http://schemas.openxmlformats.org/markup-compatibility/2006" xmlns:p14="http://schemas.microsoft.com/office/powerpoint/2010/main">
        <mc:Choice Requires="p14">
          <p:contentPart p14:bwMode="auto" r:id="rId3">
            <p14:nvContentPartPr>
              <p14:cNvPr id="9" name="墨迹 8">
                <a:extLst>
                  <a:ext uri="{FF2B5EF4-FFF2-40B4-BE49-F238E27FC236}">
                    <a16:creationId xmlns:a16="http://schemas.microsoft.com/office/drawing/2014/main" id="{E73169EB-A01A-78A4-9DD7-34125B65F1B8}"/>
                  </a:ext>
                </a:extLst>
              </p14:cNvPr>
              <p14:cNvContentPartPr/>
              <p14:nvPr/>
            </p14:nvContentPartPr>
            <p14:xfrm>
              <a:off x="10244983" y="13234"/>
              <a:ext cx="1959480" cy="1959480"/>
            </p14:xfrm>
          </p:contentPart>
        </mc:Choice>
        <mc:Fallback xmlns="">
          <p:pic>
            <p:nvPicPr>
              <p:cNvPr id="9" name="墨迹 8">
                <a:extLst>
                  <a:ext uri="{FF2B5EF4-FFF2-40B4-BE49-F238E27FC236}">
                    <a16:creationId xmlns:a16="http://schemas.microsoft.com/office/drawing/2014/main" id="{E73169EB-A01A-78A4-9DD7-34125B65F1B8}"/>
                  </a:ext>
                </a:extLst>
              </p:cNvPr>
              <p:cNvPicPr/>
              <p:nvPr/>
            </p:nvPicPr>
            <p:blipFill>
              <a:blip r:embed="rId4"/>
              <a:stretch>
                <a:fillRect/>
              </a:stretch>
            </p:blipFill>
            <p:spPr>
              <a:xfrm>
                <a:off x="10238863" y="7114"/>
                <a:ext cx="1971720" cy="1971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墨迹 9">
                <a:extLst>
                  <a:ext uri="{FF2B5EF4-FFF2-40B4-BE49-F238E27FC236}">
                    <a16:creationId xmlns:a16="http://schemas.microsoft.com/office/drawing/2014/main" id="{0E5FAED9-1C19-6DE6-BA11-20B16CDFE8CF}"/>
                  </a:ext>
                </a:extLst>
              </p14:cNvPr>
              <p14:cNvContentPartPr/>
              <p14:nvPr/>
            </p14:nvContentPartPr>
            <p14:xfrm>
              <a:off x="10943177" y="989194"/>
              <a:ext cx="1251360" cy="5886000"/>
            </p14:xfrm>
          </p:contentPart>
        </mc:Choice>
        <mc:Fallback xmlns="">
          <p:pic>
            <p:nvPicPr>
              <p:cNvPr id="10" name="墨迹 9">
                <a:extLst>
                  <a:ext uri="{FF2B5EF4-FFF2-40B4-BE49-F238E27FC236}">
                    <a16:creationId xmlns:a16="http://schemas.microsoft.com/office/drawing/2014/main" id="{0E5FAED9-1C19-6DE6-BA11-20B16CDFE8CF}"/>
                  </a:ext>
                </a:extLst>
              </p:cNvPr>
              <p:cNvPicPr/>
              <p:nvPr/>
            </p:nvPicPr>
            <p:blipFill>
              <a:blip r:embed="rId6"/>
              <a:stretch>
                <a:fillRect/>
              </a:stretch>
            </p:blipFill>
            <p:spPr>
              <a:xfrm>
                <a:off x="10937057" y="983074"/>
                <a:ext cx="1263600" cy="5898240"/>
              </a:xfrm>
              <a:prstGeom prst="rect">
                <a:avLst/>
              </a:prstGeom>
            </p:spPr>
          </p:pic>
        </mc:Fallback>
      </mc:AlternateContent>
    </p:spTree>
    <p:extLst>
      <p:ext uri="{BB962C8B-B14F-4D97-AF65-F5344CB8AC3E}">
        <p14:creationId xmlns:p14="http://schemas.microsoft.com/office/powerpoint/2010/main" val="1871977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FC3FAA-75E4-115B-D9AD-F8B1E53DF839}"/>
              </a:ext>
            </a:extLst>
          </p:cNvPr>
          <p:cNvSpPr>
            <a:spLocks noGrp="1"/>
          </p:cNvSpPr>
          <p:nvPr>
            <p:ph type="title"/>
          </p:nvPr>
        </p:nvSpPr>
        <p:spPr>
          <a:xfrm>
            <a:off x="2345723" y="239785"/>
            <a:ext cx="7288282" cy="1207386"/>
          </a:xfrm>
        </p:spPr>
        <p:txBody>
          <a:bodyPr/>
          <a:lstStyle/>
          <a:p>
            <a:r>
              <a:rPr lang="zh-CN" altLang="en-US" dirty="0">
                <a:solidFill>
                  <a:schemeClr val="bg1"/>
                </a:solidFill>
              </a:rPr>
              <a:t>最小生成树的应用</a:t>
            </a:r>
            <a:r>
              <a:rPr lang="en-US" altLang="zh-CN" dirty="0">
                <a:solidFill>
                  <a:schemeClr val="bg1"/>
                </a:solidFill>
              </a:rPr>
              <a:t>-</a:t>
            </a:r>
            <a:r>
              <a:rPr lang="zh-CN" altLang="en-US" dirty="0">
                <a:solidFill>
                  <a:schemeClr val="bg1"/>
                </a:solidFill>
              </a:rPr>
              <a:t>题目分享</a:t>
            </a:r>
          </a:p>
        </p:txBody>
      </p:sp>
      <p:sp>
        <p:nvSpPr>
          <p:cNvPr id="3" name="内容占位符 2">
            <a:extLst>
              <a:ext uri="{FF2B5EF4-FFF2-40B4-BE49-F238E27FC236}">
                <a16:creationId xmlns:a16="http://schemas.microsoft.com/office/drawing/2014/main" id="{BABE7AC4-2A91-5A99-3487-E043FFAE2F67}"/>
              </a:ext>
            </a:extLst>
          </p:cNvPr>
          <p:cNvSpPr>
            <a:spLocks noGrp="1"/>
          </p:cNvSpPr>
          <p:nvPr>
            <p:ph sz="half" idx="2"/>
          </p:nvPr>
        </p:nvSpPr>
        <p:spPr>
          <a:xfrm>
            <a:off x="1770063" y="2191578"/>
            <a:ext cx="7288212" cy="3407051"/>
          </a:xfrm>
        </p:spPr>
        <p:txBody>
          <a:bodyPr/>
          <a:lstStyle/>
          <a:p>
            <a:r>
              <a:rPr lang="zh-CN" altLang="en-US" dirty="0">
                <a:solidFill>
                  <a:schemeClr val="bg1"/>
                </a:solidFill>
              </a:rPr>
              <a:t>例题</a:t>
            </a:r>
            <a:endParaRPr lang="en-US" altLang="zh-CN" dirty="0">
              <a:solidFill>
                <a:schemeClr val="bg1"/>
              </a:solidFill>
            </a:endParaRPr>
          </a:p>
          <a:p>
            <a:r>
              <a:rPr lang="en-US" altLang="zh-CN" dirty="0">
                <a:solidFill>
                  <a:schemeClr val="bg1"/>
                </a:solidFill>
              </a:rPr>
              <a:t>1.</a:t>
            </a:r>
            <a:r>
              <a:rPr lang="zh-CN" altLang="en-US" dirty="0">
                <a:solidFill>
                  <a:schemeClr val="bg1"/>
                </a:solidFill>
              </a:rPr>
              <a:t> </a:t>
            </a:r>
            <a:r>
              <a:rPr lang="en-US" altLang="zh-CN" b="0" i="0" dirty="0">
                <a:solidFill>
                  <a:schemeClr val="bg1"/>
                </a:solidFill>
                <a:effectLst/>
                <a:highlight>
                  <a:srgbClr val="181A1B"/>
                </a:highlight>
                <a:latin typeface="-apple-system"/>
              </a:rPr>
              <a:t>CF1120D </a:t>
            </a:r>
            <a:r>
              <a:rPr lang="en-US" altLang="zh-CN" b="0" i="0" u="none" strike="noStrike" dirty="0">
                <a:solidFill>
                  <a:srgbClr val="46A1DE"/>
                </a:solidFill>
                <a:effectLst/>
                <a:highlight>
                  <a:srgbClr val="181A1B"/>
                </a:highlight>
                <a:latin typeface="-apple-system"/>
                <a:hlinkClick r:id="rId2" tooltip="Power Tree"/>
              </a:rPr>
              <a:t>Power Tree</a:t>
            </a:r>
            <a:endParaRPr lang="en-US" altLang="zh-CN" b="0" i="0" dirty="0">
              <a:effectLst/>
              <a:highlight>
                <a:srgbClr val="181A1B"/>
              </a:highlight>
              <a:latin typeface="-apple-system"/>
            </a:endParaRPr>
          </a:p>
          <a:p>
            <a:r>
              <a:rPr lang="en-US" altLang="zh-CN" dirty="0">
                <a:solidFill>
                  <a:schemeClr val="bg1"/>
                </a:solidFill>
              </a:rPr>
              <a:t>2. </a:t>
            </a:r>
            <a:r>
              <a:rPr lang="en-US" altLang="zh-CN" b="1" i="0" dirty="0">
                <a:solidFill>
                  <a:srgbClr val="E8E6E3"/>
                </a:solidFill>
                <a:effectLst/>
                <a:highlight>
                  <a:srgbClr val="181A1B"/>
                </a:highlight>
                <a:latin typeface="-apple-system"/>
              </a:rPr>
              <a:t>P1967 [NOIP2013 </a:t>
            </a:r>
            <a:r>
              <a:rPr lang="zh-CN" altLang="en-US" b="1" i="0" dirty="0">
                <a:solidFill>
                  <a:srgbClr val="E8E6E3"/>
                </a:solidFill>
                <a:effectLst/>
                <a:highlight>
                  <a:srgbClr val="181A1B"/>
                </a:highlight>
                <a:latin typeface="-apple-system"/>
              </a:rPr>
              <a:t>提高组</a:t>
            </a:r>
            <a:r>
              <a:rPr lang="en-US" altLang="zh-CN" b="1" i="0" dirty="0">
                <a:solidFill>
                  <a:srgbClr val="E8E6E3"/>
                </a:solidFill>
                <a:effectLst/>
                <a:highlight>
                  <a:srgbClr val="181A1B"/>
                </a:highlight>
                <a:latin typeface="-apple-system"/>
              </a:rPr>
              <a:t>] </a:t>
            </a:r>
            <a:r>
              <a:rPr lang="zh-CN" altLang="en-US" b="1" i="0" dirty="0">
                <a:solidFill>
                  <a:srgbClr val="E8E6E3"/>
                </a:solidFill>
                <a:effectLst/>
                <a:highlight>
                  <a:srgbClr val="181A1B"/>
                </a:highlight>
                <a:latin typeface="-apple-system"/>
              </a:rPr>
              <a:t>货车运输</a:t>
            </a:r>
            <a:endParaRPr lang="en-US" altLang="zh-CN" b="1" i="0" dirty="0">
              <a:solidFill>
                <a:srgbClr val="E8E6E3"/>
              </a:solidFill>
              <a:effectLst/>
              <a:highlight>
                <a:srgbClr val="181A1B"/>
              </a:highlight>
              <a:latin typeface="-apple-system"/>
            </a:endParaRPr>
          </a:p>
          <a:p>
            <a:endParaRPr lang="en-US" altLang="zh-CN" dirty="0">
              <a:solidFill>
                <a:srgbClr val="E8E6E3"/>
              </a:solidFill>
              <a:highlight>
                <a:srgbClr val="181A1B"/>
              </a:highlight>
              <a:latin typeface="-apple-system"/>
            </a:endParaRPr>
          </a:p>
          <a:p>
            <a:r>
              <a:rPr lang="zh-CN" altLang="en-US" b="1" i="0" dirty="0">
                <a:solidFill>
                  <a:srgbClr val="E8E6E3"/>
                </a:solidFill>
                <a:effectLst/>
                <a:highlight>
                  <a:srgbClr val="181A1B"/>
                </a:highlight>
                <a:latin typeface="-apple-system"/>
              </a:rPr>
              <a:t>习题</a:t>
            </a:r>
            <a:endParaRPr lang="en-US" altLang="zh-CN" b="1" i="0" dirty="0">
              <a:solidFill>
                <a:srgbClr val="E8E6E3"/>
              </a:solidFill>
              <a:effectLst/>
              <a:highlight>
                <a:srgbClr val="181A1B"/>
              </a:highlight>
              <a:latin typeface="-apple-system"/>
            </a:endParaRPr>
          </a:p>
          <a:p>
            <a:r>
              <a:rPr lang="en-US" altLang="zh-CN" b="1" i="0" dirty="0">
                <a:solidFill>
                  <a:srgbClr val="E8E6E3"/>
                </a:solidFill>
                <a:effectLst/>
                <a:highlight>
                  <a:srgbClr val="181A1B"/>
                </a:highlight>
                <a:latin typeface="-apple-system"/>
              </a:rPr>
              <a:t>P3366 【</a:t>
            </a:r>
            <a:r>
              <a:rPr lang="zh-CN" altLang="en-US" b="1" i="0" dirty="0">
                <a:solidFill>
                  <a:srgbClr val="E8E6E3"/>
                </a:solidFill>
                <a:effectLst/>
                <a:highlight>
                  <a:srgbClr val="181A1B"/>
                </a:highlight>
                <a:latin typeface="-apple-system"/>
              </a:rPr>
              <a:t>模板</a:t>
            </a:r>
            <a:r>
              <a:rPr lang="en-US" altLang="zh-CN" b="1" i="0" dirty="0">
                <a:solidFill>
                  <a:srgbClr val="E8E6E3"/>
                </a:solidFill>
                <a:effectLst/>
                <a:highlight>
                  <a:srgbClr val="181A1B"/>
                </a:highlight>
                <a:latin typeface="-apple-system"/>
              </a:rPr>
              <a:t>】</a:t>
            </a:r>
            <a:r>
              <a:rPr lang="zh-CN" altLang="en-US" b="1" i="0" dirty="0">
                <a:solidFill>
                  <a:srgbClr val="E8E6E3"/>
                </a:solidFill>
                <a:effectLst/>
                <a:highlight>
                  <a:srgbClr val="181A1B"/>
                </a:highlight>
                <a:latin typeface="-apple-system"/>
              </a:rPr>
              <a:t>最小生成树</a:t>
            </a:r>
          </a:p>
        </p:txBody>
      </p:sp>
      <p:sp>
        <p:nvSpPr>
          <p:cNvPr id="4" name="灯片编号占位符 3">
            <a:extLst>
              <a:ext uri="{FF2B5EF4-FFF2-40B4-BE49-F238E27FC236}">
                <a16:creationId xmlns:a16="http://schemas.microsoft.com/office/drawing/2014/main" id="{421F6CF4-EC66-3116-7E4F-2A60A6071A22}"/>
              </a:ext>
            </a:extLst>
          </p:cNvPr>
          <p:cNvSpPr>
            <a:spLocks noGrp="1"/>
          </p:cNvSpPr>
          <p:nvPr>
            <p:ph type="sldNum" sz="quarter" idx="12"/>
          </p:nvPr>
        </p:nvSpPr>
        <p:spPr/>
        <p:txBody>
          <a:bodyPr/>
          <a:lstStyle/>
          <a:p>
            <a:pPr rtl="0"/>
            <a:fld id="{A49DFD55-3C28-40EF-9E31-A92D2E4017FF}" type="slidenum">
              <a:rPr lang="en-US" altLang="zh-CN" smtClean="0"/>
              <a:pPr rtl="0"/>
              <a:t>31</a:t>
            </a:fld>
            <a:endParaRPr lang="zh-CN" dirty="0"/>
          </a:p>
        </p:txBody>
      </p:sp>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8CF15600-ADF7-6300-412B-D5D0EBB9CA28}"/>
                  </a:ext>
                </a:extLst>
              </p14:cNvPr>
              <p14:cNvContentPartPr/>
              <p14:nvPr/>
            </p14:nvContentPartPr>
            <p14:xfrm>
              <a:off x="10873665" y="704025"/>
              <a:ext cx="1306080" cy="6143040"/>
            </p14:xfrm>
          </p:contentPart>
        </mc:Choice>
        <mc:Fallback xmlns="">
          <p:pic>
            <p:nvPicPr>
              <p:cNvPr id="5" name="墨迹 4">
                <a:extLst>
                  <a:ext uri="{FF2B5EF4-FFF2-40B4-BE49-F238E27FC236}">
                    <a16:creationId xmlns:a16="http://schemas.microsoft.com/office/drawing/2014/main" id="{8CF15600-ADF7-6300-412B-D5D0EBB9CA28}"/>
                  </a:ext>
                </a:extLst>
              </p:cNvPr>
              <p:cNvPicPr/>
              <p:nvPr/>
            </p:nvPicPr>
            <p:blipFill>
              <a:blip r:embed="rId4"/>
              <a:stretch>
                <a:fillRect/>
              </a:stretch>
            </p:blipFill>
            <p:spPr>
              <a:xfrm>
                <a:off x="10867545" y="697905"/>
                <a:ext cx="1318320" cy="6155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墨迹 5">
                <a:extLst>
                  <a:ext uri="{FF2B5EF4-FFF2-40B4-BE49-F238E27FC236}">
                    <a16:creationId xmlns:a16="http://schemas.microsoft.com/office/drawing/2014/main" id="{31A6729A-B1F1-5951-B66C-6E73A56ECC20}"/>
                  </a:ext>
                </a:extLst>
              </p14:cNvPr>
              <p14:cNvContentPartPr/>
              <p14:nvPr/>
            </p14:nvContentPartPr>
            <p14:xfrm>
              <a:off x="5274225" y="-1575"/>
              <a:ext cx="6930000" cy="1857240"/>
            </p14:xfrm>
          </p:contentPart>
        </mc:Choice>
        <mc:Fallback xmlns="">
          <p:pic>
            <p:nvPicPr>
              <p:cNvPr id="6" name="墨迹 5">
                <a:extLst>
                  <a:ext uri="{FF2B5EF4-FFF2-40B4-BE49-F238E27FC236}">
                    <a16:creationId xmlns:a16="http://schemas.microsoft.com/office/drawing/2014/main" id="{31A6729A-B1F1-5951-B66C-6E73A56ECC20}"/>
                  </a:ext>
                </a:extLst>
              </p:cNvPr>
              <p:cNvPicPr/>
              <p:nvPr/>
            </p:nvPicPr>
            <p:blipFill>
              <a:blip r:embed="rId6"/>
              <a:stretch>
                <a:fillRect/>
              </a:stretch>
            </p:blipFill>
            <p:spPr>
              <a:xfrm>
                <a:off x="5268105" y="-7695"/>
                <a:ext cx="6942240" cy="1869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墨迹 6">
                <a:extLst>
                  <a:ext uri="{FF2B5EF4-FFF2-40B4-BE49-F238E27FC236}">
                    <a16:creationId xmlns:a16="http://schemas.microsoft.com/office/drawing/2014/main" id="{19537D90-3C2A-0300-AF69-1A9D914A133F}"/>
                  </a:ext>
                </a:extLst>
              </p14:cNvPr>
              <p14:cNvContentPartPr/>
              <p14:nvPr/>
            </p14:nvContentPartPr>
            <p14:xfrm>
              <a:off x="-5895" y="-5895"/>
              <a:ext cx="2800800" cy="4660920"/>
            </p14:xfrm>
          </p:contentPart>
        </mc:Choice>
        <mc:Fallback xmlns="">
          <p:pic>
            <p:nvPicPr>
              <p:cNvPr id="7" name="墨迹 6">
                <a:extLst>
                  <a:ext uri="{FF2B5EF4-FFF2-40B4-BE49-F238E27FC236}">
                    <a16:creationId xmlns:a16="http://schemas.microsoft.com/office/drawing/2014/main" id="{19537D90-3C2A-0300-AF69-1A9D914A133F}"/>
                  </a:ext>
                </a:extLst>
              </p:cNvPr>
              <p:cNvPicPr/>
              <p:nvPr/>
            </p:nvPicPr>
            <p:blipFill>
              <a:blip r:embed="rId8"/>
              <a:stretch>
                <a:fillRect/>
              </a:stretch>
            </p:blipFill>
            <p:spPr>
              <a:xfrm>
                <a:off x="-12015" y="-12015"/>
                <a:ext cx="2813040" cy="4673160"/>
              </a:xfrm>
              <a:prstGeom prst="rect">
                <a:avLst/>
              </a:prstGeom>
            </p:spPr>
          </p:pic>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A25A666-36E4-8D4C-E2B1-4A055C9E0B54}"/>
                  </a:ext>
                </a:extLst>
              </p:cNvPr>
              <p:cNvSpPr txBox="1"/>
              <p:nvPr/>
            </p:nvSpPr>
            <p:spPr>
              <a:xfrm>
                <a:off x="5638800" y="2962275"/>
                <a:ext cx="1915588" cy="2779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a:fld id="{825F15A7-03F4-43D7-82C5-3E23DA2F108C}" type="mathplaceholder">
                        <a:rPr lang="zh-CN" altLang="en-US" i="1" smtClean="0">
                          <a:latin typeface="Cambria Math" panose="02040503050406030204" pitchFamily="18" charset="0"/>
                        </a:rPr>
                        <a:t>在此处键入公式。</a:t>
                      </a:fld>
                    </m:oMath>
                  </m:oMathPara>
                </a14:m>
                <a:endParaRPr lang="zh-CN" altLang="en-US" dirty="0"/>
              </a:p>
            </p:txBody>
          </p:sp>
        </mc:Choice>
        <mc:Fallback xmlns="">
          <p:sp>
            <p:nvSpPr>
              <p:cNvPr id="8" name="文本框 7">
                <a:extLst>
                  <a:ext uri="{FF2B5EF4-FFF2-40B4-BE49-F238E27FC236}">
                    <a16:creationId xmlns:a16="http://schemas.microsoft.com/office/drawing/2014/main" id="{8A25A666-36E4-8D4C-E2B1-4A055C9E0B54}"/>
                  </a:ext>
                </a:extLst>
              </p:cNvPr>
              <p:cNvSpPr txBox="1">
                <a:spLocks noRot="1" noChangeAspect="1" noMove="1" noResize="1" noEditPoints="1" noAdjustHandles="1" noChangeArrowheads="1" noChangeShapeType="1" noTextEdit="1"/>
              </p:cNvSpPr>
              <p:nvPr/>
            </p:nvSpPr>
            <p:spPr>
              <a:xfrm>
                <a:off x="5638800" y="2962275"/>
                <a:ext cx="1915588" cy="277961"/>
              </a:xfrm>
              <a:prstGeom prst="rect">
                <a:avLst/>
              </a:prstGeom>
              <a:blipFill>
                <a:blip r:embed="rId9"/>
                <a:stretch>
                  <a:fillRect l="-4140" t="-15217" b="-347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69855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FC3FAA-75E4-115B-D9AD-F8B1E53DF839}"/>
              </a:ext>
            </a:extLst>
          </p:cNvPr>
          <p:cNvSpPr>
            <a:spLocks noGrp="1"/>
          </p:cNvSpPr>
          <p:nvPr>
            <p:ph type="title"/>
          </p:nvPr>
        </p:nvSpPr>
        <p:spPr>
          <a:xfrm>
            <a:off x="1322318" y="268360"/>
            <a:ext cx="7288282" cy="1178811"/>
          </a:xfrm>
        </p:spPr>
        <p:txBody>
          <a:bodyPr/>
          <a:lstStyle/>
          <a:p>
            <a:r>
              <a:rPr lang="en-US" altLang="zh-CN" b="0" i="0" dirty="0">
                <a:solidFill>
                  <a:schemeClr val="bg1"/>
                </a:solidFill>
                <a:effectLst/>
                <a:highlight>
                  <a:srgbClr val="181A1B"/>
                </a:highlight>
                <a:latin typeface="-apple-system"/>
              </a:rPr>
              <a:t>CF1120D </a:t>
            </a:r>
            <a:r>
              <a:rPr lang="en-US" altLang="zh-CN" b="0" i="0" u="none" strike="noStrike" dirty="0">
                <a:solidFill>
                  <a:srgbClr val="46A1DE"/>
                </a:solidFill>
                <a:effectLst/>
                <a:highlight>
                  <a:srgbClr val="181A1B"/>
                </a:highlight>
                <a:latin typeface="-apple-system"/>
                <a:hlinkClick r:id="rId2" tooltip="Power Tree"/>
              </a:rPr>
              <a:t>Power Tree</a:t>
            </a:r>
            <a:endParaRPr lang="en-US" altLang="zh-CN" b="0" i="0" dirty="0">
              <a:effectLst/>
              <a:highlight>
                <a:srgbClr val="181A1B"/>
              </a:highlight>
              <a:latin typeface="-apple-system"/>
            </a:endParaRPr>
          </a:p>
        </p:txBody>
      </p:sp>
      <p:pic>
        <p:nvPicPr>
          <p:cNvPr id="10" name="内容占位符 9">
            <a:extLst>
              <a:ext uri="{FF2B5EF4-FFF2-40B4-BE49-F238E27FC236}">
                <a16:creationId xmlns:a16="http://schemas.microsoft.com/office/drawing/2014/main" id="{B203D24E-618E-9E50-46EA-55C7B35F473F}"/>
              </a:ext>
            </a:extLst>
          </p:cNvPr>
          <p:cNvPicPr>
            <a:picLocks noGrp="1" noChangeAspect="1"/>
          </p:cNvPicPr>
          <p:nvPr>
            <p:ph sz="half" idx="2"/>
          </p:nvPr>
        </p:nvPicPr>
        <p:blipFill>
          <a:blip r:embed="rId3"/>
          <a:stretch>
            <a:fillRect/>
          </a:stretch>
        </p:blipFill>
        <p:spPr>
          <a:xfrm>
            <a:off x="1019175" y="1533525"/>
            <a:ext cx="9354175" cy="3394203"/>
          </a:xfrm>
        </p:spPr>
      </p:pic>
      <p:sp>
        <p:nvSpPr>
          <p:cNvPr id="4" name="灯片编号占位符 3">
            <a:extLst>
              <a:ext uri="{FF2B5EF4-FFF2-40B4-BE49-F238E27FC236}">
                <a16:creationId xmlns:a16="http://schemas.microsoft.com/office/drawing/2014/main" id="{421F6CF4-EC66-3116-7E4F-2A60A6071A22}"/>
              </a:ext>
            </a:extLst>
          </p:cNvPr>
          <p:cNvSpPr>
            <a:spLocks noGrp="1"/>
          </p:cNvSpPr>
          <p:nvPr>
            <p:ph type="sldNum" sz="quarter" idx="12"/>
          </p:nvPr>
        </p:nvSpPr>
        <p:spPr/>
        <p:txBody>
          <a:bodyPr/>
          <a:lstStyle/>
          <a:p>
            <a:pPr rtl="0"/>
            <a:fld id="{A49DFD55-3C28-40EF-9E31-A92D2E4017FF}" type="slidenum">
              <a:rPr lang="en-US" altLang="zh-CN" smtClean="0"/>
              <a:pPr rtl="0"/>
              <a:t>32</a:t>
            </a:fld>
            <a:endParaRPr lang="zh-CN" dirty="0"/>
          </a:p>
        </p:txBody>
      </p:sp>
      <mc:AlternateContent xmlns:mc="http://schemas.openxmlformats.org/markup-compatibility/2006" xmlns:p14="http://schemas.microsoft.com/office/powerpoint/2010/main">
        <mc:Choice Requires="p14">
          <p:contentPart p14:bwMode="auto" r:id="rId4">
            <p14:nvContentPartPr>
              <p14:cNvPr id="5" name="墨迹 4">
                <a:extLst>
                  <a:ext uri="{FF2B5EF4-FFF2-40B4-BE49-F238E27FC236}">
                    <a16:creationId xmlns:a16="http://schemas.microsoft.com/office/drawing/2014/main" id="{8CF15600-ADF7-6300-412B-D5D0EBB9CA28}"/>
                  </a:ext>
                </a:extLst>
              </p14:cNvPr>
              <p14:cNvContentPartPr/>
              <p14:nvPr/>
            </p14:nvContentPartPr>
            <p14:xfrm>
              <a:off x="10873665" y="704025"/>
              <a:ext cx="1306080" cy="6143040"/>
            </p14:xfrm>
          </p:contentPart>
        </mc:Choice>
        <mc:Fallback xmlns="">
          <p:pic>
            <p:nvPicPr>
              <p:cNvPr id="5" name="墨迹 4">
                <a:extLst>
                  <a:ext uri="{FF2B5EF4-FFF2-40B4-BE49-F238E27FC236}">
                    <a16:creationId xmlns:a16="http://schemas.microsoft.com/office/drawing/2014/main" id="{8CF15600-ADF7-6300-412B-D5D0EBB9CA28}"/>
                  </a:ext>
                </a:extLst>
              </p:cNvPr>
              <p:cNvPicPr/>
              <p:nvPr/>
            </p:nvPicPr>
            <p:blipFill>
              <a:blip r:embed="rId5"/>
              <a:stretch>
                <a:fillRect/>
              </a:stretch>
            </p:blipFill>
            <p:spPr>
              <a:xfrm>
                <a:off x="10867545" y="697905"/>
                <a:ext cx="1318320" cy="61552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墨迹 5">
                <a:extLst>
                  <a:ext uri="{FF2B5EF4-FFF2-40B4-BE49-F238E27FC236}">
                    <a16:creationId xmlns:a16="http://schemas.microsoft.com/office/drawing/2014/main" id="{31A6729A-B1F1-5951-B66C-6E73A56ECC20}"/>
                  </a:ext>
                </a:extLst>
              </p14:cNvPr>
              <p14:cNvContentPartPr/>
              <p14:nvPr/>
            </p14:nvContentPartPr>
            <p14:xfrm>
              <a:off x="5274225" y="-1575"/>
              <a:ext cx="6930000" cy="1857240"/>
            </p14:xfrm>
          </p:contentPart>
        </mc:Choice>
        <mc:Fallback xmlns="">
          <p:pic>
            <p:nvPicPr>
              <p:cNvPr id="6" name="墨迹 5">
                <a:extLst>
                  <a:ext uri="{FF2B5EF4-FFF2-40B4-BE49-F238E27FC236}">
                    <a16:creationId xmlns:a16="http://schemas.microsoft.com/office/drawing/2014/main" id="{31A6729A-B1F1-5951-B66C-6E73A56ECC20}"/>
                  </a:ext>
                </a:extLst>
              </p:cNvPr>
              <p:cNvPicPr/>
              <p:nvPr/>
            </p:nvPicPr>
            <p:blipFill>
              <a:blip r:embed="rId7"/>
              <a:stretch>
                <a:fillRect/>
              </a:stretch>
            </p:blipFill>
            <p:spPr>
              <a:xfrm>
                <a:off x="5268105" y="-7695"/>
                <a:ext cx="6942239" cy="1869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墨迹 6">
                <a:extLst>
                  <a:ext uri="{FF2B5EF4-FFF2-40B4-BE49-F238E27FC236}">
                    <a16:creationId xmlns:a16="http://schemas.microsoft.com/office/drawing/2014/main" id="{19537D90-3C2A-0300-AF69-1A9D914A133F}"/>
                  </a:ext>
                </a:extLst>
              </p14:cNvPr>
              <p14:cNvContentPartPr/>
              <p14:nvPr/>
            </p14:nvContentPartPr>
            <p14:xfrm>
              <a:off x="-5895" y="-5895"/>
              <a:ext cx="2800800" cy="4660920"/>
            </p14:xfrm>
          </p:contentPart>
        </mc:Choice>
        <mc:Fallback xmlns="">
          <p:pic>
            <p:nvPicPr>
              <p:cNvPr id="7" name="墨迹 6">
                <a:extLst>
                  <a:ext uri="{FF2B5EF4-FFF2-40B4-BE49-F238E27FC236}">
                    <a16:creationId xmlns:a16="http://schemas.microsoft.com/office/drawing/2014/main" id="{19537D90-3C2A-0300-AF69-1A9D914A133F}"/>
                  </a:ext>
                </a:extLst>
              </p:cNvPr>
              <p:cNvPicPr/>
              <p:nvPr/>
            </p:nvPicPr>
            <p:blipFill>
              <a:blip r:embed="rId9"/>
              <a:stretch>
                <a:fillRect/>
              </a:stretch>
            </p:blipFill>
            <p:spPr>
              <a:xfrm>
                <a:off x="-12015" y="-12015"/>
                <a:ext cx="2813040" cy="4673160"/>
              </a:xfrm>
              <a:prstGeom prst="rect">
                <a:avLst/>
              </a:prstGeom>
            </p:spPr>
          </p:pic>
        </mc:Fallback>
      </mc:AlternateContent>
    </p:spTree>
    <p:extLst>
      <p:ext uri="{BB962C8B-B14F-4D97-AF65-F5344CB8AC3E}">
        <p14:creationId xmlns:p14="http://schemas.microsoft.com/office/powerpoint/2010/main" val="1038542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21F6CF4-EC66-3116-7E4F-2A60A6071A22}"/>
              </a:ext>
            </a:extLst>
          </p:cNvPr>
          <p:cNvSpPr>
            <a:spLocks noGrp="1"/>
          </p:cNvSpPr>
          <p:nvPr>
            <p:ph type="sldNum" sz="quarter" idx="12"/>
          </p:nvPr>
        </p:nvSpPr>
        <p:spPr/>
        <p:txBody>
          <a:bodyPr/>
          <a:lstStyle/>
          <a:p>
            <a:pPr rtl="0"/>
            <a:fld id="{A49DFD55-3C28-40EF-9E31-A92D2E4017FF}" type="slidenum">
              <a:rPr lang="en-US" altLang="zh-CN" smtClean="0"/>
              <a:pPr rtl="0"/>
              <a:t>33</a:t>
            </a:fld>
            <a:endParaRPr lang="zh-CN" dirty="0"/>
          </a:p>
        </p:txBody>
      </p: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8CF15600-ADF7-6300-412B-D5D0EBB9CA28}"/>
                  </a:ext>
                </a:extLst>
              </p14:cNvPr>
              <p14:cNvContentPartPr/>
              <p14:nvPr/>
            </p14:nvContentPartPr>
            <p14:xfrm>
              <a:off x="10873665" y="704025"/>
              <a:ext cx="1306080" cy="6143040"/>
            </p14:xfrm>
          </p:contentPart>
        </mc:Choice>
        <mc:Fallback xmlns="">
          <p:pic>
            <p:nvPicPr>
              <p:cNvPr id="5" name="墨迹 4">
                <a:extLst>
                  <a:ext uri="{FF2B5EF4-FFF2-40B4-BE49-F238E27FC236}">
                    <a16:creationId xmlns:a16="http://schemas.microsoft.com/office/drawing/2014/main" id="{8CF15600-ADF7-6300-412B-D5D0EBB9CA28}"/>
                  </a:ext>
                </a:extLst>
              </p:cNvPr>
              <p:cNvPicPr/>
              <p:nvPr/>
            </p:nvPicPr>
            <p:blipFill>
              <a:blip r:embed="rId3"/>
              <a:stretch>
                <a:fillRect/>
              </a:stretch>
            </p:blipFill>
            <p:spPr>
              <a:xfrm>
                <a:off x="10867545" y="697905"/>
                <a:ext cx="1318320" cy="6155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墨迹 5">
                <a:extLst>
                  <a:ext uri="{FF2B5EF4-FFF2-40B4-BE49-F238E27FC236}">
                    <a16:creationId xmlns:a16="http://schemas.microsoft.com/office/drawing/2014/main" id="{31A6729A-B1F1-5951-B66C-6E73A56ECC20}"/>
                  </a:ext>
                </a:extLst>
              </p14:cNvPr>
              <p14:cNvContentPartPr/>
              <p14:nvPr/>
            </p14:nvContentPartPr>
            <p14:xfrm>
              <a:off x="5274225" y="-1575"/>
              <a:ext cx="6930000" cy="1857240"/>
            </p14:xfrm>
          </p:contentPart>
        </mc:Choice>
        <mc:Fallback xmlns="">
          <p:pic>
            <p:nvPicPr>
              <p:cNvPr id="6" name="墨迹 5">
                <a:extLst>
                  <a:ext uri="{FF2B5EF4-FFF2-40B4-BE49-F238E27FC236}">
                    <a16:creationId xmlns:a16="http://schemas.microsoft.com/office/drawing/2014/main" id="{31A6729A-B1F1-5951-B66C-6E73A56ECC20}"/>
                  </a:ext>
                </a:extLst>
              </p:cNvPr>
              <p:cNvPicPr/>
              <p:nvPr/>
            </p:nvPicPr>
            <p:blipFill>
              <a:blip r:embed="rId5"/>
              <a:stretch>
                <a:fillRect/>
              </a:stretch>
            </p:blipFill>
            <p:spPr>
              <a:xfrm>
                <a:off x="5268105" y="-7695"/>
                <a:ext cx="6942239" cy="1869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墨迹 6">
                <a:extLst>
                  <a:ext uri="{FF2B5EF4-FFF2-40B4-BE49-F238E27FC236}">
                    <a16:creationId xmlns:a16="http://schemas.microsoft.com/office/drawing/2014/main" id="{19537D90-3C2A-0300-AF69-1A9D914A133F}"/>
                  </a:ext>
                </a:extLst>
              </p14:cNvPr>
              <p14:cNvContentPartPr/>
              <p14:nvPr/>
            </p14:nvContentPartPr>
            <p14:xfrm>
              <a:off x="-5895" y="-5895"/>
              <a:ext cx="2800800" cy="4660920"/>
            </p14:xfrm>
          </p:contentPart>
        </mc:Choice>
        <mc:Fallback xmlns="">
          <p:pic>
            <p:nvPicPr>
              <p:cNvPr id="7" name="墨迹 6">
                <a:extLst>
                  <a:ext uri="{FF2B5EF4-FFF2-40B4-BE49-F238E27FC236}">
                    <a16:creationId xmlns:a16="http://schemas.microsoft.com/office/drawing/2014/main" id="{19537D90-3C2A-0300-AF69-1A9D914A133F}"/>
                  </a:ext>
                </a:extLst>
              </p:cNvPr>
              <p:cNvPicPr/>
              <p:nvPr/>
            </p:nvPicPr>
            <p:blipFill>
              <a:blip r:embed="rId7"/>
              <a:stretch>
                <a:fillRect/>
              </a:stretch>
            </p:blipFill>
            <p:spPr>
              <a:xfrm>
                <a:off x="-12015" y="-12015"/>
                <a:ext cx="2813040" cy="4673160"/>
              </a:xfrm>
              <a:prstGeom prst="rect">
                <a:avLst/>
              </a:prstGeom>
            </p:spPr>
          </p:pic>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A25A666-36E4-8D4C-E2B1-4A055C9E0B54}"/>
                  </a:ext>
                </a:extLst>
              </p:cNvPr>
              <p:cNvSpPr txBox="1"/>
              <p:nvPr/>
            </p:nvSpPr>
            <p:spPr>
              <a:xfrm>
                <a:off x="5638800" y="2962275"/>
                <a:ext cx="1915588" cy="2779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a:fld id="{825F15A7-03F4-43D7-82C5-3E23DA2F108C}" type="mathplaceholder">
                        <a:rPr lang="zh-CN" altLang="en-US" i="1" smtClean="0">
                          <a:latin typeface="Cambria Math" panose="02040503050406030204" pitchFamily="18" charset="0"/>
                        </a:rPr>
                        <a:t>在此处键入公式。</a:t>
                      </a:fld>
                    </m:oMath>
                  </m:oMathPara>
                </a14:m>
                <a:endParaRPr lang="zh-CN" altLang="en-US" dirty="0"/>
              </a:p>
            </p:txBody>
          </p:sp>
        </mc:Choice>
        <mc:Fallback xmlns="">
          <p:sp>
            <p:nvSpPr>
              <p:cNvPr id="8" name="文本框 7">
                <a:extLst>
                  <a:ext uri="{FF2B5EF4-FFF2-40B4-BE49-F238E27FC236}">
                    <a16:creationId xmlns:a16="http://schemas.microsoft.com/office/drawing/2014/main" id="{8A25A666-36E4-8D4C-E2B1-4A055C9E0B54}"/>
                  </a:ext>
                </a:extLst>
              </p:cNvPr>
              <p:cNvSpPr txBox="1">
                <a:spLocks noRot="1" noChangeAspect="1" noMove="1" noResize="1" noEditPoints="1" noAdjustHandles="1" noChangeArrowheads="1" noChangeShapeType="1" noTextEdit="1"/>
              </p:cNvSpPr>
              <p:nvPr/>
            </p:nvSpPr>
            <p:spPr>
              <a:xfrm>
                <a:off x="5638800" y="2962275"/>
                <a:ext cx="1915588" cy="277961"/>
              </a:xfrm>
              <a:prstGeom prst="rect">
                <a:avLst/>
              </a:prstGeom>
              <a:blipFill>
                <a:blip r:embed="rId8"/>
                <a:stretch>
                  <a:fillRect l="-4140" t="-15217" b="-34783"/>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2AEB4C3F-EF38-EA44-844A-500886AABCD4}"/>
              </a:ext>
            </a:extLst>
          </p:cNvPr>
          <p:cNvSpPr txBox="1"/>
          <p:nvPr/>
        </p:nvSpPr>
        <p:spPr>
          <a:xfrm>
            <a:off x="1088571" y="775063"/>
            <a:ext cx="9284779" cy="369332"/>
          </a:xfrm>
          <a:prstGeom prst="rect">
            <a:avLst/>
          </a:prstGeom>
          <a:noFill/>
        </p:spPr>
        <p:txBody>
          <a:bodyPr wrap="square" rtlCol="0">
            <a:spAutoFit/>
          </a:bodyPr>
          <a:lstStyle/>
          <a:p>
            <a:r>
              <a:rPr lang="zh-CN" altLang="en-US" dirty="0">
                <a:solidFill>
                  <a:schemeClr val="bg1"/>
                </a:solidFill>
              </a:rPr>
              <a:t>既然我们要控制叶子结点，所以我们要求出一个结点它所控制的叶子结点的区间。</a:t>
            </a:r>
          </a:p>
        </p:txBody>
      </p:sp>
      <p:pic>
        <p:nvPicPr>
          <p:cNvPr id="11" name="图片 10">
            <a:extLst>
              <a:ext uri="{FF2B5EF4-FFF2-40B4-BE49-F238E27FC236}">
                <a16:creationId xmlns:a16="http://schemas.microsoft.com/office/drawing/2014/main" id="{5C70C174-39B3-C5AF-82E7-ACE01B8FC216}"/>
              </a:ext>
            </a:extLst>
          </p:cNvPr>
          <p:cNvPicPr>
            <a:picLocks noChangeAspect="1"/>
          </p:cNvPicPr>
          <p:nvPr/>
        </p:nvPicPr>
        <p:blipFill>
          <a:blip r:embed="rId9"/>
          <a:stretch>
            <a:fillRect/>
          </a:stretch>
        </p:blipFill>
        <p:spPr>
          <a:xfrm>
            <a:off x="1146850" y="1438899"/>
            <a:ext cx="3296110" cy="2743583"/>
          </a:xfrm>
          <a:prstGeom prst="rect">
            <a:avLst/>
          </a:prstGeom>
        </p:spPr>
      </p:pic>
      <p:sp>
        <p:nvSpPr>
          <p:cNvPr id="12" name="文本框 11">
            <a:extLst>
              <a:ext uri="{FF2B5EF4-FFF2-40B4-BE49-F238E27FC236}">
                <a16:creationId xmlns:a16="http://schemas.microsoft.com/office/drawing/2014/main" id="{F0780BDE-CFE5-69D4-B1C8-76309A4EA756}"/>
              </a:ext>
            </a:extLst>
          </p:cNvPr>
          <p:cNvSpPr txBox="1"/>
          <p:nvPr/>
        </p:nvSpPr>
        <p:spPr>
          <a:xfrm>
            <a:off x="4840931" y="1438898"/>
            <a:ext cx="4409770" cy="369332"/>
          </a:xfrm>
          <a:prstGeom prst="rect">
            <a:avLst/>
          </a:prstGeom>
          <a:noFill/>
        </p:spPr>
        <p:txBody>
          <a:bodyPr wrap="square" rtlCol="0">
            <a:spAutoFit/>
          </a:bodyPr>
          <a:lstStyle/>
          <a:p>
            <a:r>
              <a:rPr lang="zh-CN" altLang="en-US" dirty="0">
                <a:solidFill>
                  <a:schemeClr val="bg1"/>
                </a:solidFill>
              </a:rPr>
              <a:t>但是求出后又有什么用呢？</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6DD077D9-13B7-33D5-2BF3-02F130E84BDB}"/>
                  </a:ext>
                </a:extLst>
              </p:cNvPr>
              <p:cNvSpPr txBox="1"/>
              <p:nvPr/>
            </p:nvSpPr>
            <p:spPr>
              <a:xfrm>
                <a:off x="4902926" y="2272937"/>
                <a:ext cx="5470424" cy="2585323"/>
              </a:xfrm>
              <a:prstGeom prst="rect">
                <a:avLst/>
              </a:prstGeom>
              <a:noFill/>
            </p:spPr>
            <p:txBody>
              <a:bodyPr wrap="square" rtlCol="0">
                <a:spAutoFit/>
              </a:bodyPr>
              <a:lstStyle/>
              <a:p>
                <a:r>
                  <a:rPr lang="zh-CN" altLang="en-US" dirty="0">
                    <a:solidFill>
                      <a:schemeClr val="bg1"/>
                    </a:solidFill>
                  </a:rPr>
                  <a:t>考虑将问题转化，原来的树上问题可以转化为序列上的区间加问题，既然是区间加，又可以转化为什么呢？</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考虑差分，在差分数组 </a:t>
                </a:r>
                <a14:m>
                  <m:oMath xmlns:m="http://schemas.openxmlformats.org/officeDocument/2006/math">
                    <m:r>
                      <a:rPr lang="en-US" altLang="zh-CN" b="0" i="1" smtClean="0">
                        <a:solidFill>
                          <a:schemeClr val="bg1"/>
                        </a:solidFill>
                        <a:latin typeface="Cambria Math" panose="02040503050406030204" pitchFamily="18" charset="0"/>
                      </a:rPr>
                      <m:t>𝑑</m:t>
                    </m:r>
                  </m:oMath>
                </a14:m>
                <a:r>
                  <a:rPr lang="zh-CN" altLang="en-US" dirty="0">
                    <a:solidFill>
                      <a:schemeClr val="bg1"/>
                    </a:solidFill>
                  </a:rPr>
                  <a:t> 上，对一个区间 </a:t>
                </a:r>
                <a14:m>
                  <m:oMath xmlns:m="http://schemas.openxmlformats.org/officeDocument/2006/math">
                    <m:r>
                      <a:rPr lang="en-US" altLang="zh-CN" b="0" i="1" smtClean="0">
                        <a:solidFill>
                          <a:schemeClr val="bg1"/>
                        </a:solidFill>
                        <a:latin typeface="Cambria Math" panose="02040503050406030204" pitchFamily="18" charset="0"/>
                      </a:rPr>
                      <m:t>𝑙</m:t>
                    </m:r>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𝑟</m:t>
                    </m:r>
                  </m:oMath>
                </a14:m>
                <a:r>
                  <a:rPr lang="zh-CN" altLang="en-US" dirty="0">
                    <a:solidFill>
                      <a:schemeClr val="bg1"/>
                    </a:solidFill>
                  </a:rPr>
                  <a:t> 加上 </a:t>
                </a:r>
                <a14:m>
                  <m:oMath xmlns:m="http://schemas.openxmlformats.org/officeDocument/2006/math">
                    <m:r>
                      <a:rPr lang="en-US" altLang="zh-CN" b="0" i="1" smtClean="0">
                        <a:solidFill>
                          <a:schemeClr val="bg1"/>
                        </a:solidFill>
                        <a:latin typeface="Cambria Math" panose="02040503050406030204" pitchFamily="18" charset="0"/>
                      </a:rPr>
                      <m:t>𝑣𝑎𝑙</m:t>
                    </m:r>
                  </m:oMath>
                </a14:m>
                <a:r>
                  <a:rPr lang="zh-CN" altLang="en-US" dirty="0">
                    <a:solidFill>
                      <a:schemeClr val="bg1"/>
                    </a:solidFill>
                  </a:rPr>
                  <a:t> 等价于 </a:t>
                </a:r>
                <a14:m>
                  <m:oMath xmlns:m="http://schemas.openxmlformats.org/officeDocument/2006/math">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𝑑</m:t>
                        </m:r>
                      </m:e>
                      <m:sub>
                        <m:r>
                          <a:rPr lang="en-US" altLang="zh-CN" b="0" i="1" smtClean="0">
                            <a:solidFill>
                              <a:schemeClr val="bg1"/>
                            </a:solidFill>
                            <a:latin typeface="Cambria Math" panose="02040503050406030204" pitchFamily="18" charset="0"/>
                          </a:rPr>
                          <m:t>𝑙</m:t>
                        </m:r>
                      </m:sub>
                    </m:sSub>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𝑣𝑎𝑙</m:t>
                    </m:r>
                    <m:r>
                      <a:rPr lang="en-US" altLang="zh-CN" b="0" i="1" smtClean="0">
                        <a:solidFill>
                          <a:schemeClr val="bg1"/>
                        </a:solidFill>
                        <a:latin typeface="Cambria Math" panose="02040503050406030204" pitchFamily="18" charset="0"/>
                      </a:rPr>
                      <m:t> , </m:t>
                    </m:r>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𝑑</m:t>
                        </m:r>
                      </m:e>
                      <m:sub>
                        <m:r>
                          <a:rPr lang="en-US" altLang="zh-CN" b="0" i="1" smtClean="0">
                            <a:solidFill>
                              <a:schemeClr val="bg1"/>
                            </a:solidFill>
                            <a:latin typeface="Cambria Math" panose="02040503050406030204" pitchFamily="18" charset="0"/>
                          </a:rPr>
                          <m:t>𝑟</m:t>
                        </m:r>
                        <m:r>
                          <a:rPr lang="en-US" altLang="zh-CN" b="0" i="1" smtClean="0">
                            <a:solidFill>
                              <a:schemeClr val="bg1"/>
                            </a:solidFill>
                            <a:latin typeface="Cambria Math" panose="02040503050406030204" pitchFamily="18" charset="0"/>
                          </a:rPr>
                          <m:t>+1</m:t>
                        </m:r>
                      </m:sub>
                    </m:sSub>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𝑣𝑎𝑙</m:t>
                    </m:r>
                  </m:oMath>
                </a14:m>
                <a:r>
                  <a:rPr lang="zh-CN" altLang="en-US" dirty="0">
                    <a:solidFill>
                      <a:schemeClr val="bg1"/>
                    </a:solidFill>
                  </a:rPr>
                  <a:t>。</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所以原问题就转化为了 </a:t>
                </a:r>
                <a14:m>
                  <m:oMath xmlns:m="http://schemas.openxmlformats.org/officeDocument/2006/math">
                    <m:r>
                      <a:rPr lang="en-US" altLang="zh-CN" b="0" i="1" smtClean="0">
                        <a:solidFill>
                          <a:schemeClr val="bg1"/>
                        </a:solidFill>
                        <a:latin typeface="Cambria Math" panose="02040503050406030204" pitchFamily="18" charset="0"/>
                      </a:rPr>
                      <m:t>𝑑</m:t>
                    </m:r>
                  </m:oMath>
                </a14:m>
                <a:r>
                  <a:rPr lang="zh-CN" altLang="en-US" dirty="0">
                    <a:solidFill>
                      <a:schemeClr val="bg1"/>
                    </a:solidFill>
                  </a:rPr>
                  <a:t> 通过 </a:t>
                </a:r>
                <a14:m>
                  <m:oMath xmlns:m="http://schemas.openxmlformats.org/officeDocument/2006/math">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𝑑</m:t>
                        </m:r>
                      </m:e>
                      <m:sub>
                        <m:r>
                          <a:rPr lang="en-US" altLang="zh-CN" i="1">
                            <a:solidFill>
                              <a:schemeClr val="bg1"/>
                            </a:solidFill>
                            <a:latin typeface="Cambria Math" panose="02040503050406030204" pitchFamily="18" charset="0"/>
                          </a:rPr>
                          <m:t>𝑙</m:t>
                        </m:r>
                      </m:sub>
                    </m:sSub>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𝑣𝑎𝑙</m:t>
                    </m:r>
                    <m:r>
                      <a:rPr lang="en-US" altLang="zh-CN" i="1">
                        <a:solidFill>
                          <a:schemeClr val="bg1"/>
                        </a:solidFill>
                        <a:latin typeface="Cambria Math" panose="02040503050406030204" pitchFamily="18" charset="0"/>
                      </a:rPr>
                      <m:t> , </m:t>
                    </m:r>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𝑑</m:t>
                        </m:r>
                      </m:e>
                      <m:sub>
                        <m:r>
                          <a:rPr lang="en-US" altLang="zh-CN" i="1">
                            <a:solidFill>
                              <a:schemeClr val="bg1"/>
                            </a:solidFill>
                            <a:latin typeface="Cambria Math" panose="02040503050406030204" pitchFamily="18" charset="0"/>
                          </a:rPr>
                          <m:t>𝑟</m:t>
                        </m:r>
                        <m:r>
                          <a:rPr lang="en-US" altLang="zh-CN" i="1">
                            <a:solidFill>
                              <a:schemeClr val="bg1"/>
                            </a:solidFill>
                            <a:latin typeface="Cambria Math" panose="02040503050406030204" pitchFamily="18" charset="0"/>
                          </a:rPr>
                          <m:t>+1</m:t>
                        </m:r>
                      </m:sub>
                    </m:sSub>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𝑣𝑎𝑙</m:t>
                    </m:r>
                  </m:oMath>
                </a14:m>
                <a:r>
                  <a:rPr lang="zh-CN" altLang="en-US" dirty="0">
                    <a:solidFill>
                      <a:schemeClr val="bg1"/>
                    </a:solidFill>
                  </a:rPr>
                  <a:t> 将 </a:t>
                </a:r>
                <a14:m>
                  <m:oMath xmlns:m="http://schemas.openxmlformats.org/officeDocument/2006/math">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𝑑</m:t>
                        </m:r>
                      </m:e>
                      <m:sub>
                        <m:r>
                          <a:rPr lang="en-US" altLang="zh-CN" b="0" i="1" smtClean="0">
                            <a:solidFill>
                              <a:schemeClr val="bg1"/>
                            </a:solidFill>
                            <a:latin typeface="Cambria Math" panose="02040503050406030204" pitchFamily="18" charset="0"/>
                          </a:rPr>
                          <m:t>𝑖</m:t>
                        </m:r>
                      </m:sub>
                    </m:sSub>
                  </m:oMath>
                </a14:m>
                <a:r>
                  <a:rPr lang="zh-CN" altLang="en-US" dirty="0">
                    <a:solidFill>
                      <a:schemeClr val="bg1"/>
                    </a:solidFill>
                  </a:rPr>
                  <a:t> 变为任意值。</a:t>
                </a:r>
                <a:endParaRPr lang="en-US" altLang="zh-CN" dirty="0">
                  <a:solidFill>
                    <a:schemeClr val="bg1"/>
                  </a:solidFill>
                </a:endParaRPr>
              </a:p>
            </p:txBody>
          </p:sp>
        </mc:Choice>
        <mc:Fallback xmlns="">
          <p:sp>
            <p:nvSpPr>
              <p:cNvPr id="13" name="文本框 12">
                <a:extLst>
                  <a:ext uri="{FF2B5EF4-FFF2-40B4-BE49-F238E27FC236}">
                    <a16:creationId xmlns:a16="http://schemas.microsoft.com/office/drawing/2014/main" id="{6DD077D9-13B7-33D5-2BF3-02F130E84BDB}"/>
                  </a:ext>
                </a:extLst>
              </p:cNvPr>
              <p:cNvSpPr txBox="1">
                <a:spLocks noRot="1" noChangeAspect="1" noMove="1" noResize="1" noEditPoints="1" noAdjustHandles="1" noChangeArrowheads="1" noChangeShapeType="1" noTextEdit="1"/>
              </p:cNvSpPr>
              <p:nvPr/>
            </p:nvSpPr>
            <p:spPr>
              <a:xfrm>
                <a:off x="4902926" y="2272937"/>
                <a:ext cx="5470424" cy="2585323"/>
              </a:xfrm>
              <a:prstGeom prst="rect">
                <a:avLst/>
              </a:prstGeom>
              <a:blipFill>
                <a:blip r:embed="rId10"/>
                <a:stretch>
                  <a:fillRect l="-891" t="-1415" r="-668" b="-28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2220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1BBF2B7-49F3-8FF3-5F42-0BFB03CB1D85}"/>
              </a:ext>
            </a:extLst>
          </p:cNvPr>
          <p:cNvSpPr>
            <a:spLocks noGrp="1"/>
          </p:cNvSpPr>
          <p:nvPr>
            <p:ph type="sldNum" sz="quarter" idx="13"/>
          </p:nvPr>
        </p:nvSpPr>
        <p:spPr/>
        <p:txBody>
          <a:bodyPr/>
          <a:lstStyle/>
          <a:p>
            <a:pPr rtl="0"/>
            <a:fld id="{A49DFD55-3C28-40EF-9E31-A92D2E4017FF}" type="slidenum">
              <a:rPr lang="en-US" altLang="zh-CN" smtClean="0"/>
              <a:pPr rtl="0"/>
              <a:t>34</a:t>
            </a:fld>
            <a:endParaRPr lang="zh-CN" dirty="0"/>
          </a:p>
        </p:txBody>
      </p:sp>
      <mc:AlternateContent xmlns:mc="http://schemas.openxmlformats.org/markup-compatibility/2006" xmlns:p14="http://schemas.microsoft.com/office/powerpoint/2010/main">
        <mc:Choice Requires="p14">
          <p:contentPart p14:bwMode="auto" r:id="rId2">
            <p14:nvContentPartPr>
              <p14:cNvPr id="9" name="墨迹 8">
                <a:extLst>
                  <a:ext uri="{FF2B5EF4-FFF2-40B4-BE49-F238E27FC236}">
                    <a16:creationId xmlns:a16="http://schemas.microsoft.com/office/drawing/2014/main" id="{E73169EB-A01A-78A4-9DD7-34125B65F1B8}"/>
                  </a:ext>
                </a:extLst>
              </p14:cNvPr>
              <p14:cNvContentPartPr/>
              <p14:nvPr/>
            </p14:nvContentPartPr>
            <p14:xfrm>
              <a:off x="10244983" y="13234"/>
              <a:ext cx="1959480" cy="1959480"/>
            </p14:xfrm>
          </p:contentPart>
        </mc:Choice>
        <mc:Fallback xmlns="">
          <p:pic>
            <p:nvPicPr>
              <p:cNvPr id="9" name="墨迹 8">
                <a:extLst>
                  <a:ext uri="{FF2B5EF4-FFF2-40B4-BE49-F238E27FC236}">
                    <a16:creationId xmlns:a16="http://schemas.microsoft.com/office/drawing/2014/main" id="{E73169EB-A01A-78A4-9DD7-34125B65F1B8}"/>
                  </a:ext>
                </a:extLst>
              </p:cNvPr>
              <p:cNvPicPr/>
              <p:nvPr/>
            </p:nvPicPr>
            <p:blipFill>
              <a:blip r:embed="rId3"/>
              <a:stretch>
                <a:fillRect/>
              </a:stretch>
            </p:blipFill>
            <p:spPr>
              <a:xfrm>
                <a:off x="10238863" y="7114"/>
                <a:ext cx="1971720" cy="1971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墨迹 9">
                <a:extLst>
                  <a:ext uri="{FF2B5EF4-FFF2-40B4-BE49-F238E27FC236}">
                    <a16:creationId xmlns:a16="http://schemas.microsoft.com/office/drawing/2014/main" id="{0E5FAED9-1C19-6DE6-BA11-20B16CDFE8CF}"/>
                  </a:ext>
                </a:extLst>
              </p14:cNvPr>
              <p14:cNvContentPartPr/>
              <p14:nvPr/>
            </p14:nvContentPartPr>
            <p14:xfrm>
              <a:off x="10943177" y="989194"/>
              <a:ext cx="1251360" cy="5886000"/>
            </p14:xfrm>
          </p:contentPart>
        </mc:Choice>
        <mc:Fallback xmlns="">
          <p:pic>
            <p:nvPicPr>
              <p:cNvPr id="10" name="墨迹 9">
                <a:extLst>
                  <a:ext uri="{FF2B5EF4-FFF2-40B4-BE49-F238E27FC236}">
                    <a16:creationId xmlns:a16="http://schemas.microsoft.com/office/drawing/2014/main" id="{0E5FAED9-1C19-6DE6-BA11-20B16CDFE8CF}"/>
                  </a:ext>
                </a:extLst>
              </p:cNvPr>
              <p:cNvPicPr/>
              <p:nvPr/>
            </p:nvPicPr>
            <p:blipFill>
              <a:blip r:embed="rId5"/>
              <a:stretch>
                <a:fillRect/>
              </a:stretch>
            </p:blipFill>
            <p:spPr>
              <a:xfrm>
                <a:off x="10937057" y="983074"/>
                <a:ext cx="1263600" cy="5898240"/>
              </a:xfrm>
              <a:prstGeom prst="rect">
                <a:avLst/>
              </a:prstGeom>
            </p:spPr>
          </p:pic>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DFEEAF6-55E4-0C63-1055-876FDCA796F7}"/>
                  </a:ext>
                </a:extLst>
              </p:cNvPr>
              <p:cNvSpPr txBox="1"/>
              <p:nvPr/>
            </p:nvSpPr>
            <p:spPr>
              <a:xfrm>
                <a:off x="1281602" y="772385"/>
                <a:ext cx="9091748" cy="3139321"/>
              </a:xfrm>
              <a:prstGeom prst="rect">
                <a:avLst/>
              </a:prstGeom>
              <a:noFill/>
            </p:spPr>
            <p:txBody>
              <a:bodyPr wrap="square" rtlCol="0">
                <a:spAutoFit/>
              </a:bodyPr>
              <a:lstStyle/>
              <a:p>
                <a:endParaRPr lang="en-US" altLang="zh-CN" dirty="0">
                  <a:solidFill>
                    <a:schemeClr val="bg1"/>
                  </a:solidFill>
                </a:endParaRPr>
              </a:p>
              <a:p>
                <a:r>
                  <a:rPr lang="zh-CN" altLang="en-US" dirty="0">
                    <a:solidFill>
                      <a:schemeClr val="bg1"/>
                    </a:solidFill>
                  </a:rPr>
                  <a:t>假设叶子结点的个数为 </a:t>
                </a:r>
                <a14:m>
                  <m:oMath xmlns:m="http://schemas.openxmlformats.org/officeDocument/2006/math">
                    <m:r>
                      <a:rPr lang="en-US" altLang="zh-CN" b="0" i="1" smtClean="0">
                        <a:solidFill>
                          <a:schemeClr val="bg1"/>
                        </a:solidFill>
                        <a:latin typeface="Cambria Math" panose="02040503050406030204" pitchFamily="18" charset="0"/>
                      </a:rPr>
                      <m:t>𝑡𝑜𝑡</m:t>
                    </m:r>
                  </m:oMath>
                </a14:m>
                <a:r>
                  <a:rPr lang="zh-CN" altLang="en-US" dirty="0">
                    <a:solidFill>
                      <a:schemeClr val="bg1"/>
                    </a:solidFill>
                  </a:rPr>
                  <a:t> ，那么上述问题又可以转化为将 </a:t>
                </a:r>
                <a14:m>
                  <m:oMath xmlns:m="http://schemas.openxmlformats.org/officeDocument/2006/math">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𝑑</m:t>
                        </m:r>
                      </m:e>
                      <m:sub>
                        <m:r>
                          <a:rPr lang="en-US" altLang="zh-CN" i="1">
                            <a:solidFill>
                              <a:schemeClr val="bg1"/>
                            </a:solidFill>
                            <a:latin typeface="Cambria Math" panose="02040503050406030204" pitchFamily="18" charset="0"/>
                          </a:rPr>
                          <m:t>𝑙</m:t>
                        </m:r>
                      </m:sub>
                    </m:sSub>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𝑣𝑎𝑙</m:t>
                    </m:r>
                    <m:r>
                      <a:rPr lang="en-US" altLang="zh-CN" i="1">
                        <a:solidFill>
                          <a:schemeClr val="bg1"/>
                        </a:solidFill>
                        <a:latin typeface="Cambria Math" panose="02040503050406030204" pitchFamily="18" charset="0"/>
                      </a:rPr>
                      <m:t> , </m:t>
                    </m:r>
                    <m:sSub>
                      <m:sSubPr>
                        <m:ctrlPr>
                          <a:rPr lang="en-US" altLang="zh-CN" i="1">
                            <a:solidFill>
                              <a:schemeClr val="bg1"/>
                            </a:solidFill>
                            <a:latin typeface="Cambria Math" panose="02040503050406030204" pitchFamily="18" charset="0"/>
                          </a:rPr>
                        </m:ctrlPr>
                      </m:sSubPr>
                      <m:e>
                        <m:r>
                          <a:rPr lang="en-US" altLang="zh-CN" i="1">
                            <a:solidFill>
                              <a:schemeClr val="bg1"/>
                            </a:solidFill>
                            <a:latin typeface="Cambria Math" panose="02040503050406030204" pitchFamily="18" charset="0"/>
                          </a:rPr>
                          <m:t>𝑑</m:t>
                        </m:r>
                      </m:e>
                      <m:sub>
                        <m:r>
                          <a:rPr lang="en-US" altLang="zh-CN" i="1">
                            <a:solidFill>
                              <a:schemeClr val="bg1"/>
                            </a:solidFill>
                            <a:latin typeface="Cambria Math" panose="02040503050406030204" pitchFamily="18" charset="0"/>
                          </a:rPr>
                          <m:t>𝑟</m:t>
                        </m:r>
                        <m:r>
                          <a:rPr lang="en-US" altLang="zh-CN" i="1">
                            <a:solidFill>
                              <a:schemeClr val="bg1"/>
                            </a:solidFill>
                            <a:latin typeface="Cambria Math" panose="02040503050406030204" pitchFamily="18" charset="0"/>
                          </a:rPr>
                          <m:t>+1</m:t>
                        </m:r>
                      </m:sub>
                    </m:sSub>
                    <m:r>
                      <a:rPr lang="en-US" altLang="zh-CN" i="1">
                        <a:solidFill>
                          <a:schemeClr val="bg1"/>
                        </a:solidFill>
                        <a:latin typeface="Cambria Math" panose="02040503050406030204" pitchFamily="18" charset="0"/>
                      </a:rPr>
                      <m:t>−</m:t>
                    </m:r>
                    <m:r>
                      <a:rPr lang="en-US" altLang="zh-CN" i="1">
                        <a:solidFill>
                          <a:schemeClr val="bg1"/>
                        </a:solidFill>
                        <a:latin typeface="Cambria Math" panose="02040503050406030204" pitchFamily="18" charset="0"/>
                      </a:rPr>
                      <m:t>𝑣𝑎𝑙</m:t>
                    </m:r>
                  </m:oMath>
                </a14:m>
                <a:r>
                  <a:rPr lang="zh-CN" altLang="en-US" dirty="0">
                    <a:solidFill>
                      <a:schemeClr val="bg1"/>
                    </a:solidFill>
                  </a:rPr>
                  <a:t> ，的加减操作转化到 </a:t>
                </a:r>
                <a14:m>
                  <m:oMath xmlns:m="http://schemas.openxmlformats.org/officeDocument/2006/math">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𝑑</m:t>
                        </m:r>
                      </m:e>
                      <m:sub>
                        <m:r>
                          <a:rPr lang="en-US" altLang="zh-CN" b="0" i="1" smtClean="0">
                            <a:solidFill>
                              <a:schemeClr val="bg1"/>
                            </a:solidFill>
                            <a:latin typeface="Cambria Math" panose="02040503050406030204" pitchFamily="18" charset="0"/>
                          </a:rPr>
                          <m:t>𝑡𝑜𝑡</m:t>
                        </m:r>
                        <m:r>
                          <a:rPr lang="en-US" altLang="zh-CN" b="0" i="1" smtClean="0">
                            <a:solidFill>
                              <a:schemeClr val="bg1"/>
                            </a:solidFill>
                            <a:latin typeface="Cambria Math" panose="02040503050406030204" pitchFamily="18" charset="0"/>
                          </a:rPr>
                          <m:t>+1</m:t>
                        </m:r>
                      </m:sub>
                    </m:sSub>
                  </m:oMath>
                </a14:m>
                <a:r>
                  <a:rPr lang="zh-CN" altLang="en-US" dirty="0">
                    <a:solidFill>
                      <a:schemeClr val="bg1"/>
                    </a:solidFill>
                  </a:rPr>
                  <a:t> 去。</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所以我们可以将 </a:t>
                </a:r>
                <a14:m>
                  <m:oMath xmlns:m="http://schemas.openxmlformats.org/officeDocument/2006/math">
                    <m:r>
                      <a:rPr lang="en-US" altLang="zh-CN" b="0" i="1" smtClean="0">
                        <a:solidFill>
                          <a:schemeClr val="bg1"/>
                        </a:solidFill>
                        <a:latin typeface="Cambria Math" panose="02040503050406030204" pitchFamily="18" charset="0"/>
                      </a:rPr>
                      <m:t>𝑙</m:t>
                    </m:r>
                  </m:oMath>
                </a14:m>
                <a:r>
                  <a:rPr lang="zh-CN" altLang="en-US" dirty="0">
                    <a:solidFill>
                      <a:schemeClr val="bg1"/>
                    </a:solidFill>
                  </a:rPr>
                  <a:t> 与 </a:t>
                </a:r>
                <a14:m>
                  <m:oMath xmlns:m="http://schemas.openxmlformats.org/officeDocument/2006/math">
                    <m:r>
                      <a:rPr lang="en-US" altLang="zh-CN" b="0" i="1" smtClean="0">
                        <a:solidFill>
                          <a:schemeClr val="bg1"/>
                        </a:solidFill>
                        <a:latin typeface="Cambria Math" panose="02040503050406030204" pitchFamily="18" charset="0"/>
                      </a:rPr>
                      <m:t>𝑟</m:t>
                    </m:r>
                    <m:r>
                      <a:rPr lang="en-US" altLang="zh-CN" b="0" i="1" smtClean="0">
                        <a:solidFill>
                          <a:schemeClr val="bg1"/>
                        </a:solidFill>
                        <a:latin typeface="Cambria Math" panose="02040503050406030204" pitchFamily="18" charset="0"/>
                      </a:rPr>
                      <m:t>+1</m:t>
                    </m:r>
                  </m:oMath>
                </a14:m>
                <a:r>
                  <a:rPr lang="zh-CN" altLang="en-US" dirty="0">
                    <a:solidFill>
                      <a:schemeClr val="bg1"/>
                    </a:solidFill>
                  </a:rPr>
                  <a:t> 连边，边权为对应的 </a:t>
                </a:r>
                <a14:m>
                  <m:oMath xmlns:m="http://schemas.openxmlformats.org/officeDocument/2006/math">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𝑢</m:t>
                        </m:r>
                      </m:e>
                      <m:sub>
                        <m:r>
                          <a:rPr lang="en-US" altLang="zh-CN" b="0" i="1" smtClean="0">
                            <a:solidFill>
                              <a:schemeClr val="bg1"/>
                            </a:solidFill>
                            <a:latin typeface="Cambria Math" panose="02040503050406030204" pitchFamily="18" charset="0"/>
                          </a:rPr>
                          <m:t>𝑖</m:t>
                        </m:r>
                      </m:sub>
                    </m:sSub>
                  </m:oMath>
                </a14:m>
                <a:r>
                  <a:rPr lang="zh-CN" altLang="en-US" dirty="0">
                    <a:solidFill>
                      <a:schemeClr val="bg1"/>
                    </a:solidFill>
                  </a:rPr>
                  <a:t> ，然后我们跑最小生成树即可求出第一问。</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可是第二问要怎么求呢？</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我们将边权相等的边打包一起处理，就可以了。</a:t>
                </a:r>
              </a:p>
              <a:p>
                <a:endParaRPr lang="zh-CN" altLang="en-US" dirty="0"/>
              </a:p>
            </p:txBody>
          </p:sp>
        </mc:Choice>
        <mc:Fallback xmlns="">
          <p:sp>
            <p:nvSpPr>
              <p:cNvPr id="8" name="文本框 7">
                <a:extLst>
                  <a:ext uri="{FF2B5EF4-FFF2-40B4-BE49-F238E27FC236}">
                    <a16:creationId xmlns:a16="http://schemas.microsoft.com/office/drawing/2014/main" id="{6DFEEAF6-55E4-0C63-1055-876FDCA796F7}"/>
                  </a:ext>
                </a:extLst>
              </p:cNvPr>
              <p:cNvSpPr txBox="1">
                <a:spLocks noRot="1" noChangeAspect="1" noMove="1" noResize="1" noEditPoints="1" noAdjustHandles="1" noChangeArrowheads="1" noChangeShapeType="1" noTextEdit="1"/>
              </p:cNvSpPr>
              <p:nvPr/>
            </p:nvSpPr>
            <p:spPr>
              <a:xfrm>
                <a:off x="1281602" y="772385"/>
                <a:ext cx="9091748" cy="3139321"/>
              </a:xfrm>
              <a:prstGeom prst="rect">
                <a:avLst/>
              </a:prstGeom>
              <a:blipFill>
                <a:blip r:embed="rId6"/>
                <a:stretch>
                  <a:fillRect l="-536"/>
                </a:stretch>
              </a:blipFill>
            </p:spPr>
            <p:txBody>
              <a:bodyPr/>
              <a:lstStyle/>
              <a:p>
                <a:r>
                  <a:rPr lang="zh-CN" altLang="en-US">
                    <a:noFill/>
                  </a:rPr>
                  <a:t> </a:t>
                </a:r>
              </a:p>
            </p:txBody>
          </p:sp>
        </mc:Fallback>
      </mc:AlternateContent>
      <p:pic>
        <p:nvPicPr>
          <p:cNvPr id="12" name="图片 11">
            <a:extLst>
              <a:ext uri="{FF2B5EF4-FFF2-40B4-BE49-F238E27FC236}">
                <a16:creationId xmlns:a16="http://schemas.microsoft.com/office/drawing/2014/main" id="{4F413E31-896A-B0E5-8220-AB62FEBDB8AA}"/>
              </a:ext>
            </a:extLst>
          </p:cNvPr>
          <p:cNvPicPr>
            <a:picLocks noChangeAspect="1"/>
          </p:cNvPicPr>
          <p:nvPr/>
        </p:nvPicPr>
        <p:blipFill>
          <a:blip r:embed="rId7"/>
          <a:stretch>
            <a:fillRect/>
          </a:stretch>
        </p:blipFill>
        <p:spPr>
          <a:xfrm>
            <a:off x="1281602" y="3784240"/>
            <a:ext cx="5010849" cy="2572109"/>
          </a:xfrm>
          <a:prstGeom prst="rect">
            <a:avLst/>
          </a:prstGeom>
        </p:spPr>
      </p:pic>
      <p:sp>
        <p:nvSpPr>
          <p:cNvPr id="13" name="文本框 12">
            <a:extLst>
              <a:ext uri="{FF2B5EF4-FFF2-40B4-BE49-F238E27FC236}">
                <a16:creationId xmlns:a16="http://schemas.microsoft.com/office/drawing/2014/main" id="{9EEFC467-8DF2-CB6D-F455-E347D8E5BDE2}"/>
              </a:ext>
            </a:extLst>
          </p:cNvPr>
          <p:cNvSpPr txBox="1"/>
          <p:nvPr/>
        </p:nvSpPr>
        <p:spPr>
          <a:xfrm>
            <a:off x="6853646" y="4153989"/>
            <a:ext cx="3391337" cy="646331"/>
          </a:xfrm>
          <a:prstGeom prst="rect">
            <a:avLst/>
          </a:prstGeom>
          <a:noFill/>
        </p:spPr>
        <p:txBody>
          <a:bodyPr wrap="square" rtlCol="0">
            <a:spAutoFit/>
          </a:bodyPr>
          <a:lstStyle/>
          <a:p>
            <a:r>
              <a:rPr lang="zh-CN" altLang="en-US" dirty="0">
                <a:solidFill>
                  <a:schemeClr val="bg1"/>
                </a:solidFill>
              </a:rPr>
              <a:t>讲述比较抽象所以贴一下代码方便理解</a:t>
            </a:r>
          </a:p>
        </p:txBody>
      </p:sp>
    </p:spTree>
    <p:extLst>
      <p:ext uri="{BB962C8B-B14F-4D97-AF65-F5344CB8AC3E}">
        <p14:creationId xmlns:p14="http://schemas.microsoft.com/office/powerpoint/2010/main" val="4283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内容占位符 10">
            <a:extLst>
              <a:ext uri="{FF2B5EF4-FFF2-40B4-BE49-F238E27FC236}">
                <a16:creationId xmlns:a16="http://schemas.microsoft.com/office/drawing/2014/main" id="{CCCAB5DE-9E89-5042-88F4-B809DFFB9D2C}"/>
              </a:ext>
            </a:extLst>
          </p:cNvPr>
          <p:cNvPicPr>
            <a:picLocks noGrp="1" noChangeAspect="1"/>
          </p:cNvPicPr>
          <p:nvPr>
            <p:ph sz="half" idx="2"/>
          </p:nvPr>
        </p:nvPicPr>
        <p:blipFill>
          <a:blip r:embed="rId2"/>
          <a:stretch>
            <a:fillRect/>
          </a:stretch>
        </p:blipFill>
        <p:spPr>
          <a:xfrm>
            <a:off x="1193477" y="1506503"/>
            <a:ext cx="8673334" cy="4116747"/>
          </a:xfrm>
        </p:spPr>
      </p:pic>
      <p:sp>
        <p:nvSpPr>
          <p:cNvPr id="4" name="灯片编号占位符 3">
            <a:extLst>
              <a:ext uri="{FF2B5EF4-FFF2-40B4-BE49-F238E27FC236}">
                <a16:creationId xmlns:a16="http://schemas.microsoft.com/office/drawing/2014/main" id="{421F6CF4-EC66-3116-7E4F-2A60A6071A22}"/>
              </a:ext>
            </a:extLst>
          </p:cNvPr>
          <p:cNvSpPr>
            <a:spLocks noGrp="1"/>
          </p:cNvSpPr>
          <p:nvPr>
            <p:ph type="sldNum" sz="quarter" idx="12"/>
          </p:nvPr>
        </p:nvSpPr>
        <p:spPr/>
        <p:txBody>
          <a:bodyPr/>
          <a:lstStyle/>
          <a:p>
            <a:pPr rtl="0"/>
            <a:fld id="{A49DFD55-3C28-40EF-9E31-A92D2E4017FF}" type="slidenum">
              <a:rPr lang="en-US" altLang="zh-CN" smtClean="0"/>
              <a:pPr rtl="0"/>
              <a:t>35</a:t>
            </a:fld>
            <a:endParaRPr lang="zh-CN" dirty="0"/>
          </a:p>
        </p:txBody>
      </p:sp>
      <mc:AlternateContent xmlns:mc="http://schemas.openxmlformats.org/markup-compatibility/2006" xmlns:p14="http://schemas.microsoft.com/office/powerpoint/2010/main">
        <mc:Choice Requires="p14">
          <p:contentPart p14:bwMode="auto" r:id="rId3">
            <p14:nvContentPartPr>
              <p14:cNvPr id="5" name="墨迹 4">
                <a:extLst>
                  <a:ext uri="{FF2B5EF4-FFF2-40B4-BE49-F238E27FC236}">
                    <a16:creationId xmlns:a16="http://schemas.microsoft.com/office/drawing/2014/main" id="{8CF15600-ADF7-6300-412B-D5D0EBB9CA28}"/>
                  </a:ext>
                </a:extLst>
              </p14:cNvPr>
              <p14:cNvContentPartPr/>
              <p14:nvPr/>
            </p14:nvContentPartPr>
            <p14:xfrm>
              <a:off x="10873665" y="704025"/>
              <a:ext cx="1306080" cy="6143040"/>
            </p14:xfrm>
          </p:contentPart>
        </mc:Choice>
        <mc:Fallback xmlns="">
          <p:pic>
            <p:nvPicPr>
              <p:cNvPr id="5" name="墨迹 4">
                <a:extLst>
                  <a:ext uri="{FF2B5EF4-FFF2-40B4-BE49-F238E27FC236}">
                    <a16:creationId xmlns:a16="http://schemas.microsoft.com/office/drawing/2014/main" id="{8CF15600-ADF7-6300-412B-D5D0EBB9CA28}"/>
                  </a:ext>
                </a:extLst>
              </p:cNvPr>
              <p:cNvPicPr/>
              <p:nvPr/>
            </p:nvPicPr>
            <p:blipFill>
              <a:blip r:embed="rId4"/>
              <a:stretch>
                <a:fillRect/>
              </a:stretch>
            </p:blipFill>
            <p:spPr>
              <a:xfrm>
                <a:off x="10867545" y="697905"/>
                <a:ext cx="1318320" cy="6155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墨迹 5">
                <a:extLst>
                  <a:ext uri="{FF2B5EF4-FFF2-40B4-BE49-F238E27FC236}">
                    <a16:creationId xmlns:a16="http://schemas.microsoft.com/office/drawing/2014/main" id="{31A6729A-B1F1-5951-B66C-6E73A56ECC20}"/>
                  </a:ext>
                </a:extLst>
              </p14:cNvPr>
              <p14:cNvContentPartPr/>
              <p14:nvPr/>
            </p14:nvContentPartPr>
            <p14:xfrm>
              <a:off x="5274225" y="-1575"/>
              <a:ext cx="6930000" cy="1857240"/>
            </p14:xfrm>
          </p:contentPart>
        </mc:Choice>
        <mc:Fallback xmlns="">
          <p:pic>
            <p:nvPicPr>
              <p:cNvPr id="6" name="墨迹 5">
                <a:extLst>
                  <a:ext uri="{FF2B5EF4-FFF2-40B4-BE49-F238E27FC236}">
                    <a16:creationId xmlns:a16="http://schemas.microsoft.com/office/drawing/2014/main" id="{31A6729A-B1F1-5951-B66C-6E73A56ECC20}"/>
                  </a:ext>
                </a:extLst>
              </p:cNvPr>
              <p:cNvPicPr/>
              <p:nvPr/>
            </p:nvPicPr>
            <p:blipFill>
              <a:blip r:embed="rId6"/>
              <a:stretch>
                <a:fillRect/>
              </a:stretch>
            </p:blipFill>
            <p:spPr>
              <a:xfrm>
                <a:off x="5268105" y="-7695"/>
                <a:ext cx="6942239" cy="1869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墨迹 6">
                <a:extLst>
                  <a:ext uri="{FF2B5EF4-FFF2-40B4-BE49-F238E27FC236}">
                    <a16:creationId xmlns:a16="http://schemas.microsoft.com/office/drawing/2014/main" id="{19537D90-3C2A-0300-AF69-1A9D914A133F}"/>
                  </a:ext>
                </a:extLst>
              </p14:cNvPr>
              <p14:cNvContentPartPr/>
              <p14:nvPr/>
            </p14:nvContentPartPr>
            <p14:xfrm>
              <a:off x="-5895" y="-5895"/>
              <a:ext cx="2800800" cy="4660920"/>
            </p14:xfrm>
          </p:contentPart>
        </mc:Choice>
        <mc:Fallback xmlns="">
          <p:pic>
            <p:nvPicPr>
              <p:cNvPr id="7" name="墨迹 6">
                <a:extLst>
                  <a:ext uri="{FF2B5EF4-FFF2-40B4-BE49-F238E27FC236}">
                    <a16:creationId xmlns:a16="http://schemas.microsoft.com/office/drawing/2014/main" id="{19537D90-3C2A-0300-AF69-1A9D914A133F}"/>
                  </a:ext>
                </a:extLst>
              </p:cNvPr>
              <p:cNvPicPr/>
              <p:nvPr/>
            </p:nvPicPr>
            <p:blipFill>
              <a:blip r:embed="rId8"/>
              <a:stretch>
                <a:fillRect/>
              </a:stretch>
            </p:blipFill>
            <p:spPr>
              <a:xfrm>
                <a:off x="-12015" y="-12015"/>
                <a:ext cx="2813040" cy="4673160"/>
              </a:xfrm>
              <a:prstGeom prst="rect">
                <a:avLst/>
              </a:prstGeom>
            </p:spPr>
          </p:pic>
        </mc:Fallback>
      </mc:AlternateContent>
      <p:sp>
        <p:nvSpPr>
          <p:cNvPr id="9" name="文本框 8">
            <a:extLst>
              <a:ext uri="{FF2B5EF4-FFF2-40B4-BE49-F238E27FC236}">
                <a16:creationId xmlns:a16="http://schemas.microsoft.com/office/drawing/2014/main" id="{E85A2CAC-394B-C560-7002-80B357BE116A}"/>
              </a:ext>
            </a:extLst>
          </p:cNvPr>
          <p:cNvSpPr txBox="1"/>
          <p:nvPr/>
        </p:nvSpPr>
        <p:spPr>
          <a:xfrm>
            <a:off x="1263842" y="966651"/>
            <a:ext cx="6810103" cy="369332"/>
          </a:xfrm>
          <a:prstGeom prst="rect">
            <a:avLst/>
          </a:prstGeom>
          <a:noFill/>
        </p:spPr>
        <p:txBody>
          <a:bodyPr wrap="square" rtlCol="0">
            <a:spAutoFit/>
          </a:bodyPr>
          <a:lstStyle/>
          <a:p>
            <a:r>
              <a:rPr lang="en-US" altLang="zh-CN" b="1" i="0" dirty="0">
                <a:solidFill>
                  <a:srgbClr val="E8E6E3"/>
                </a:solidFill>
                <a:effectLst/>
                <a:highlight>
                  <a:srgbClr val="181A1B"/>
                </a:highlight>
                <a:latin typeface="-apple-system"/>
              </a:rPr>
              <a:t>P1967 [NOIP2013 </a:t>
            </a:r>
            <a:r>
              <a:rPr lang="zh-CN" altLang="en-US" b="1" i="0" dirty="0">
                <a:solidFill>
                  <a:srgbClr val="E8E6E3"/>
                </a:solidFill>
                <a:effectLst/>
                <a:highlight>
                  <a:srgbClr val="181A1B"/>
                </a:highlight>
                <a:latin typeface="-apple-system"/>
              </a:rPr>
              <a:t>提高组</a:t>
            </a:r>
            <a:r>
              <a:rPr lang="en-US" altLang="zh-CN" b="1" i="0" dirty="0">
                <a:solidFill>
                  <a:srgbClr val="E8E6E3"/>
                </a:solidFill>
                <a:effectLst/>
                <a:highlight>
                  <a:srgbClr val="181A1B"/>
                </a:highlight>
                <a:latin typeface="-apple-system"/>
              </a:rPr>
              <a:t>] </a:t>
            </a:r>
            <a:r>
              <a:rPr lang="zh-CN" altLang="en-US" b="1" i="0" dirty="0">
                <a:solidFill>
                  <a:srgbClr val="E8E6E3"/>
                </a:solidFill>
                <a:effectLst/>
                <a:highlight>
                  <a:srgbClr val="181A1B"/>
                </a:highlight>
                <a:latin typeface="-apple-system"/>
              </a:rPr>
              <a:t>货车运输</a:t>
            </a:r>
            <a:endParaRPr lang="zh-CN" altLang="en-US" dirty="0"/>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B84A9E4-69BA-F347-9BAB-96E83DDA40A8}"/>
                  </a:ext>
                </a:extLst>
              </p:cNvPr>
              <p:cNvSpPr txBox="1"/>
              <p:nvPr/>
            </p:nvSpPr>
            <p:spPr>
              <a:xfrm>
                <a:off x="5727275" y="970587"/>
                <a:ext cx="406115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bg1"/>
                          </a:solidFill>
                          <a:latin typeface="Cambria Math" panose="02040503050406030204" pitchFamily="18" charset="0"/>
                        </a:rPr>
                        <m:t>𝑁</m:t>
                      </m:r>
                      <m:r>
                        <a:rPr lang="en-US" altLang="zh-CN" b="0" i="1" smtClean="0">
                          <a:solidFill>
                            <a:schemeClr val="bg1"/>
                          </a:solidFill>
                          <a:latin typeface="Cambria Math" panose="02040503050406030204" pitchFamily="18" charset="0"/>
                        </a:rPr>
                        <m:t>≤</m:t>
                      </m:r>
                      <m:sSup>
                        <m:sSupPr>
                          <m:ctrlPr>
                            <a:rPr lang="en-US" altLang="zh-CN" b="0" i="1" smtClean="0">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10</m:t>
                          </m:r>
                        </m:e>
                        <m:sup>
                          <m:r>
                            <a:rPr lang="en-US" altLang="zh-CN" b="0" i="1" smtClean="0">
                              <a:solidFill>
                                <a:schemeClr val="bg1"/>
                              </a:solidFill>
                              <a:latin typeface="Cambria Math" panose="02040503050406030204" pitchFamily="18" charset="0"/>
                            </a:rPr>
                            <m:t>4</m:t>
                          </m:r>
                        </m:sup>
                      </m:sSup>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𝑀</m:t>
                      </m:r>
                      <m:r>
                        <a:rPr lang="en-US" altLang="zh-CN" b="0" i="1" smtClean="0">
                          <a:solidFill>
                            <a:schemeClr val="bg1"/>
                          </a:solidFill>
                          <a:latin typeface="Cambria Math" panose="02040503050406030204" pitchFamily="18" charset="0"/>
                        </a:rPr>
                        <m:t>≤5×</m:t>
                      </m:r>
                      <m:sSup>
                        <m:sSupPr>
                          <m:ctrlPr>
                            <a:rPr lang="en-US" altLang="zh-CN" b="0" i="1" smtClean="0">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10</m:t>
                          </m:r>
                        </m:e>
                        <m:sup>
                          <m:r>
                            <a:rPr lang="en-US" altLang="zh-CN" b="0" i="1" smtClean="0">
                              <a:solidFill>
                                <a:schemeClr val="bg1"/>
                              </a:solidFill>
                              <a:latin typeface="Cambria Math" panose="02040503050406030204" pitchFamily="18" charset="0"/>
                            </a:rPr>
                            <m:t>4</m:t>
                          </m:r>
                        </m:sup>
                      </m:sSup>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𝑞</m:t>
                      </m:r>
                      <m:r>
                        <a:rPr lang="en-US" altLang="zh-CN" b="0" i="1" smtClean="0">
                          <a:solidFill>
                            <a:schemeClr val="bg1"/>
                          </a:solidFill>
                          <a:latin typeface="Cambria Math" panose="02040503050406030204" pitchFamily="18" charset="0"/>
                        </a:rPr>
                        <m:t>≤3×</m:t>
                      </m:r>
                      <m:sSup>
                        <m:sSupPr>
                          <m:ctrlPr>
                            <a:rPr lang="en-US" altLang="zh-CN" b="0" i="1" smtClean="0">
                              <a:solidFill>
                                <a:schemeClr val="bg1"/>
                              </a:solidFill>
                              <a:latin typeface="Cambria Math" panose="02040503050406030204" pitchFamily="18" charset="0"/>
                            </a:rPr>
                          </m:ctrlPr>
                        </m:sSupPr>
                        <m:e>
                          <m:r>
                            <a:rPr lang="en-US" altLang="zh-CN" b="0" i="1" smtClean="0">
                              <a:solidFill>
                                <a:schemeClr val="bg1"/>
                              </a:solidFill>
                              <a:latin typeface="Cambria Math" panose="02040503050406030204" pitchFamily="18" charset="0"/>
                            </a:rPr>
                            <m:t>10</m:t>
                          </m:r>
                        </m:e>
                        <m:sup>
                          <m:r>
                            <a:rPr lang="en-US" altLang="zh-CN" b="0" i="1" smtClean="0">
                              <a:solidFill>
                                <a:schemeClr val="bg1"/>
                              </a:solidFill>
                              <a:latin typeface="Cambria Math" panose="02040503050406030204" pitchFamily="18" charset="0"/>
                            </a:rPr>
                            <m:t>4</m:t>
                          </m:r>
                        </m:sup>
                      </m:sSup>
                    </m:oMath>
                  </m:oMathPara>
                </a14:m>
                <a:endParaRPr lang="zh-CN" altLang="en-US" dirty="0"/>
              </a:p>
            </p:txBody>
          </p:sp>
        </mc:Choice>
        <mc:Fallback xmlns="">
          <p:sp>
            <p:nvSpPr>
              <p:cNvPr id="12" name="文本框 11">
                <a:extLst>
                  <a:ext uri="{FF2B5EF4-FFF2-40B4-BE49-F238E27FC236}">
                    <a16:creationId xmlns:a16="http://schemas.microsoft.com/office/drawing/2014/main" id="{AB84A9E4-69BA-F347-9BAB-96E83DDA40A8}"/>
                  </a:ext>
                </a:extLst>
              </p:cNvPr>
              <p:cNvSpPr txBox="1">
                <a:spLocks noRot="1" noChangeAspect="1" noMove="1" noResize="1" noEditPoints="1" noAdjustHandles="1" noChangeArrowheads="1" noChangeShapeType="1" noTextEdit="1"/>
              </p:cNvSpPr>
              <p:nvPr/>
            </p:nvSpPr>
            <p:spPr>
              <a:xfrm>
                <a:off x="5727275" y="970587"/>
                <a:ext cx="4061159" cy="369332"/>
              </a:xfrm>
              <a:prstGeom prst="rect">
                <a:avLst/>
              </a:prstGeom>
              <a:blipFill>
                <a:blip r:embed="rId9"/>
                <a:stretch>
                  <a:fillRect b="-81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279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灯片编号占位符 6">
            <a:extLst>
              <a:ext uri="{FF2B5EF4-FFF2-40B4-BE49-F238E27FC236}">
                <a16:creationId xmlns:a16="http://schemas.microsoft.com/office/drawing/2014/main" id="{81BBF2B7-49F3-8FF3-5F42-0BFB03CB1D85}"/>
              </a:ext>
            </a:extLst>
          </p:cNvPr>
          <p:cNvSpPr>
            <a:spLocks noGrp="1"/>
          </p:cNvSpPr>
          <p:nvPr>
            <p:ph type="sldNum" sz="quarter" idx="13"/>
          </p:nvPr>
        </p:nvSpPr>
        <p:spPr/>
        <p:txBody>
          <a:bodyPr/>
          <a:lstStyle/>
          <a:p>
            <a:pPr rtl="0"/>
            <a:fld id="{A49DFD55-3C28-40EF-9E31-A92D2E4017FF}" type="slidenum">
              <a:rPr lang="en-US" altLang="zh-CN" smtClean="0"/>
              <a:pPr rtl="0"/>
              <a:t>36</a:t>
            </a:fld>
            <a:endParaRPr lang="zh-CN" dirty="0"/>
          </a:p>
        </p:txBody>
      </p:sp>
      <mc:AlternateContent xmlns:mc="http://schemas.openxmlformats.org/markup-compatibility/2006" xmlns:p14="http://schemas.microsoft.com/office/powerpoint/2010/main">
        <mc:Choice Requires="p14">
          <p:contentPart p14:bwMode="auto" r:id="rId2">
            <p14:nvContentPartPr>
              <p14:cNvPr id="9" name="墨迹 8">
                <a:extLst>
                  <a:ext uri="{FF2B5EF4-FFF2-40B4-BE49-F238E27FC236}">
                    <a16:creationId xmlns:a16="http://schemas.microsoft.com/office/drawing/2014/main" id="{E73169EB-A01A-78A4-9DD7-34125B65F1B8}"/>
                  </a:ext>
                </a:extLst>
              </p14:cNvPr>
              <p14:cNvContentPartPr/>
              <p14:nvPr/>
            </p14:nvContentPartPr>
            <p14:xfrm>
              <a:off x="10244983" y="13234"/>
              <a:ext cx="1959480" cy="1959480"/>
            </p14:xfrm>
          </p:contentPart>
        </mc:Choice>
        <mc:Fallback xmlns="">
          <p:pic>
            <p:nvPicPr>
              <p:cNvPr id="9" name="墨迹 8">
                <a:extLst>
                  <a:ext uri="{FF2B5EF4-FFF2-40B4-BE49-F238E27FC236}">
                    <a16:creationId xmlns:a16="http://schemas.microsoft.com/office/drawing/2014/main" id="{E73169EB-A01A-78A4-9DD7-34125B65F1B8}"/>
                  </a:ext>
                </a:extLst>
              </p:cNvPr>
              <p:cNvPicPr/>
              <p:nvPr/>
            </p:nvPicPr>
            <p:blipFill>
              <a:blip r:embed="rId3"/>
              <a:stretch>
                <a:fillRect/>
              </a:stretch>
            </p:blipFill>
            <p:spPr>
              <a:xfrm>
                <a:off x="10238863" y="7114"/>
                <a:ext cx="1971720" cy="1971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 name="墨迹 9">
                <a:extLst>
                  <a:ext uri="{FF2B5EF4-FFF2-40B4-BE49-F238E27FC236}">
                    <a16:creationId xmlns:a16="http://schemas.microsoft.com/office/drawing/2014/main" id="{0E5FAED9-1C19-6DE6-BA11-20B16CDFE8CF}"/>
                  </a:ext>
                </a:extLst>
              </p14:cNvPr>
              <p14:cNvContentPartPr/>
              <p14:nvPr/>
            </p14:nvContentPartPr>
            <p14:xfrm>
              <a:off x="10943177" y="989194"/>
              <a:ext cx="1251360" cy="5886000"/>
            </p14:xfrm>
          </p:contentPart>
        </mc:Choice>
        <mc:Fallback xmlns="">
          <p:pic>
            <p:nvPicPr>
              <p:cNvPr id="10" name="墨迹 9">
                <a:extLst>
                  <a:ext uri="{FF2B5EF4-FFF2-40B4-BE49-F238E27FC236}">
                    <a16:creationId xmlns:a16="http://schemas.microsoft.com/office/drawing/2014/main" id="{0E5FAED9-1C19-6DE6-BA11-20B16CDFE8CF}"/>
                  </a:ext>
                </a:extLst>
              </p:cNvPr>
              <p:cNvPicPr/>
              <p:nvPr/>
            </p:nvPicPr>
            <p:blipFill>
              <a:blip r:embed="rId5"/>
              <a:stretch>
                <a:fillRect/>
              </a:stretch>
            </p:blipFill>
            <p:spPr>
              <a:xfrm>
                <a:off x="10937057" y="983074"/>
                <a:ext cx="1263600" cy="5898240"/>
              </a:xfrm>
              <a:prstGeom prst="rect">
                <a:avLst/>
              </a:prstGeom>
            </p:spPr>
          </p:pic>
        </mc:Fallback>
      </mc:AlternateContent>
      <p:sp>
        <p:nvSpPr>
          <p:cNvPr id="8" name="文本框 7">
            <a:extLst>
              <a:ext uri="{FF2B5EF4-FFF2-40B4-BE49-F238E27FC236}">
                <a16:creationId xmlns:a16="http://schemas.microsoft.com/office/drawing/2014/main" id="{516A5470-3B5D-1EFA-8DE7-16A1603CEE42}"/>
              </a:ext>
            </a:extLst>
          </p:cNvPr>
          <p:cNvSpPr txBox="1"/>
          <p:nvPr/>
        </p:nvSpPr>
        <p:spPr>
          <a:xfrm>
            <a:off x="1628502" y="2769326"/>
            <a:ext cx="8934995" cy="369332"/>
          </a:xfrm>
          <a:prstGeom prst="rect">
            <a:avLst/>
          </a:prstGeom>
          <a:noFill/>
        </p:spPr>
        <p:txBody>
          <a:bodyPr wrap="square" rtlCol="0">
            <a:spAutoFit/>
          </a:bodyPr>
          <a:lstStyle/>
          <a:p>
            <a:r>
              <a:rPr lang="zh-CN" altLang="en-US" dirty="0">
                <a:solidFill>
                  <a:schemeClr val="bg1"/>
                </a:solidFill>
              </a:rPr>
              <a:t>建最大生成树，处理询问即可。</a:t>
            </a:r>
          </a:p>
        </p:txBody>
      </p:sp>
    </p:spTree>
    <p:extLst>
      <p:ext uri="{BB962C8B-B14F-4D97-AF65-F5344CB8AC3E}">
        <p14:creationId xmlns:p14="http://schemas.microsoft.com/office/powerpoint/2010/main" val="19786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9E6DF"/>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5B753-2560-2CC0-A807-718729B5AC01}"/>
              </a:ext>
            </a:extLst>
          </p:cNvPr>
          <p:cNvSpPr>
            <a:spLocks noGrp="1"/>
          </p:cNvSpPr>
          <p:nvPr>
            <p:ph type="title"/>
          </p:nvPr>
        </p:nvSpPr>
        <p:spPr>
          <a:xfrm>
            <a:off x="1322318" y="583474"/>
            <a:ext cx="7288282" cy="804577"/>
          </a:xfrm>
        </p:spPr>
        <p:txBody>
          <a:bodyPr/>
          <a:lstStyle/>
          <a:p>
            <a:r>
              <a:rPr lang="zh-CN" altLang="en-US" dirty="0"/>
              <a:t>树的直径与最近公共祖先</a:t>
            </a:r>
          </a:p>
        </p:txBody>
      </p:sp>
      <p:sp>
        <p:nvSpPr>
          <p:cNvPr id="3" name="内容占位符 2">
            <a:extLst>
              <a:ext uri="{FF2B5EF4-FFF2-40B4-BE49-F238E27FC236}">
                <a16:creationId xmlns:a16="http://schemas.microsoft.com/office/drawing/2014/main" id="{8FCD9FA5-ADEC-A5CA-6C41-06B2DC5687B9}"/>
              </a:ext>
            </a:extLst>
          </p:cNvPr>
          <p:cNvSpPr>
            <a:spLocks noGrp="1"/>
          </p:cNvSpPr>
          <p:nvPr>
            <p:ph sz="half" idx="2"/>
          </p:nvPr>
        </p:nvSpPr>
        <p:spPr>
          <a:xfrm>
            <a:off x="738913" y="1725474"/>
            <a:ext cx="7288212" cy="3407051"/>
          </a:xfrm>
        </p:spPr>
        <p:txBody>
          <a:bodyPr/>
          <a:lstStyle/>
          <a:p>
            <a:r>
              <a:rPr lang="zh-CN" altLang="en-US" dirty="0"/>
              <a:t>单元一 树的直径是什么及怎么求</a:t>
            </a:r>
            <a:endParaRPr lang="en-US" altLang="zh-CN" dirty="0"/>
          </a:p>
          <a:p>
            <a:r>
              <a:rPr lang="zh-CN" altLang="en-US" dirty="0"/>
              <a:t>单元二 树上直径的应用（例题）</a:t>
            </a:r>
            <a:endParaRPr lang="en-US" altLang="zh-CN" dirty="0"/>
          </a:p>
          <a:p>
            <a:r>
              <a:rPr lang="zh-CN" altLang="en-US" dirty="0"/>
              <a:t>单元三 最近公共祖先是什么及怎么求</a:t>
            </a:r>
            <a:endParaRPr lang="en-US" altLang="zh-CN" dirty="0"/>
          </a:p>
          <a:p>
            <a:r>
              <a:rPr lang="zh-CN" altLang="en-US" dirty="0"/>
              <a:t>单元四 树上公共祖先的应用（例题）</a:t>
            </a:r>
          </a:p>
        </p:txBody>
      </p:sp>
      <p:sp>
        <p:nvSpPr>
          <p:cNvPr id="4" name="灯片编号占位符 3">
            <a:extLst>
              <a:ext uri="{FF2B5EF4-FFF2-40B4-BE49-F238E27FC236}">
                <a16:creationId xmlns:a16="http://schemas.microsoft.com/office/drawing/2014/main" id="{7A3DCDF6-09A3-093A-7891-DEE23D18FA94}"/>
              </a:ext>
            </a:extLst>
          </p:cNvPr>
          <p:cNvSpPr>
            <a:spLocks noGrp="1"/>
          </p:cNvSpPr>
          <p:nvPr>
            <p:ph type="sldNum" sz="quarter" idx="12"/>
          </p:nvPr>
        </p:nvSpPr>
        <p:spPr/>
        <p:txBody>
          <a:bodyPr/>
          <a:lstStyle/>
          <a:p>
            <a:pPr rtl="0"/>
            <a:fld id="{A49DFD55-3C28-40EF-9E31-A92D2E4017FF}" type="slidenum">
              <a:rPr lang="en-US" altLang="zh-CN" smtClean="0"/>
              <a:pPr rtl="0"/>
              <a:t>37</a:t>
            </a:fld>
            <a:endParaRPr lang="zh-CN" dirty="0"/>
          </a:p>
        </p:txBody>
      </p:sp>
    </p:spTree>
    <p:extLst>
      <p:ext uri="{BB962C8B-B14F-4D97-AF65-F5344CB8AC3E}">
        <p14:creationId xmlns:p14="http://schemas.microsoft.com/office/powerpoint/2010/main" val="2241550938"/>
      </p:ext>
    </p:extLst>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E9E6DF"/>
        </a:solidFill>
        <a:effectLst/>
      </p:bgPr>
    </p:bg>
    <p:spTree>
      <p:nvGrpSpPr>
        <p:cNvPr id="1" name=""/>
        <p:cNvGrpSpPr/>
        <p:nvPr/>
      </p:nvGrpSpPr>
      <p:grpSpPr>
        <a:xfrm>
          <a:off x="0" y="0"/>
          <a:ext cx="0" cy="0"/>
          <a:chOff x="0" y="0"/>
          <a:chExt cx="0" cy="0"/>
        </a:xfrm>
      </p:grpSpPr>
      <p:cxnSp>
        <p:nvCxnSpPr>
          <p:cNvPr id="21" name="直接连接符​​(S)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748937" y="0"/>
            <a:ext cx="10232572" cy="1097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DA021A3C-D3C8-86BD-BE08-11B3C2B01E3A}"/>
                  </a:ext>
                </a:extLst>
              </p14:cNvPr>
              <p14:cNvContentPartPr/>
              <p14:nvPr/>
            </p14:nvContentPartPr>
            <p14:xfrm>
              <a:off x="3969394" y="24128"/>
              <a:ext cx="1117080" cy="2508480"/>
            </p14:xfrm>
          </p:contentPart>
        </mc:Choice>
        <mc:Fallback xmlns="">
          <p:pic>
            <p:nvPicPr>
              <p:cNvPr id="3" name="墨迹 2">
                <a:extLst>
                  <a:ext uri="{FF2B5EF4-FFF2-40B4-BE49-F238E27FC236}">
                    <a16:creationId xmlns:a16="http://schemas.microsoft.com/office/drawing/2014/main" id="{DA021A3C-D3C8-86BD-BE08-11B3C2B01E3A}"/>
                  </a:ext>
                </a:extLst>
              </p:cNvPr>
              <p:cNvPicPr/>
              <p:nvPr/>
            </p:nvPicPr>
            <p:blipFill>
              <a:blip r:embed="rId4"/>
              <a:stretch>
                <a:fillRect/>
              </a:stretch>
            </p:blipFill>
            <p:spPr>
              <a:xfrm>
                <a:off x="3963274" y="18008"/>
                <a:ext cx="1129320" cy="2520720"/>
              </a:xfrm>
              <a:prstGeom prst="rect">
                <a:avLst/>
              </a:prstGeom>
            </p:spPr>
          </p:pic>
        </mc:Fallback>
      </mc:AlternateContent>
      <p:sp>
        <p:nvSpPr>
          <p:cNvPr id="4" name="文本框 3">
            <a:extLst>
              <a:ext uri="{FF2B5EF4-FFF2-40B4-BE49-F238E27FC236}">
                <a16:creationId xmlns:a16="http://schemas.microsoft.com/office/drawing/2014/main" id="{55F60D82-DE03-ADB8-82DC-B1C8DF8C122B}"/>
              </a:ext>
            </a:extLst>
          </p:cNvPr>
          <p:cNvSpPr txBox="1"/>
          <p:nvPr/>
        </p:nvSpPr>
        <p:spPr>
          <a:xfrm>
            <a:off x="635727" y="548640"/>
            <a:ext cx="9727474" cy="369332"/>
          </a:xfrm>
          <a:prstGeom prst="rect">
            <a:avLst/>
          </a:prstGeom>
          <a:noFill/>
        </p:spPr>
        <p:txBody>
          <a:bodyPr wrap="square" rtlCol="0">
            <a:spAutoFit/>
          </a:bodyPr>
          <a:lstStyle/>
          <a:p>
            <a:r>
              <a:rPr lang="zh-CN" altLang="en-US" b="1" dirty="0"/>
              <a:t>单元一 树的直径是什么及怎么求</a:t>
            </a:r>
            <a:endParaRPr lang="en-US" altLang="zh-CN" b="1" dirty="0"/>
          </a:p>
        </p:txBody>
      </p:sp>
      <p:sp>
        <p:nvSpPr>
          <p:cNvPr id="6" name="文本框 5">
            <a:extLst>
              <a:ext uri="{FF2B5EF4-FFF2-40B4-BE49-F238E27FC236}">
                <a16:creationId xmlns:a16="http://schemas.microsoft.com/office/drawing/2014/main" id="{87E3E0D9-C7EE-EB8C-4C15-AE2F9FD6C0FD}"/>
              </a:ext>
            </a:extLst>
          </p:cNvPr>
          <p:cNvSpPr txBox="1"/>
          <p:nvPr/>
        </p:nvSpPr>
        <p:spPr>
          <a:xfrm>
            <a:off x="635727" y="1132114"/>
            <a:ext cx="6026332" cy="369332"/>
          </a:xfrm>
          <a:prstGeom prst="rect">
            <a:avLst/>
          </a:prstGeom>
          <a:noFill/>
        </p:spPr>
        <p:txBody>
          <a:bodyPr wrap="square" rtlCol="0">
            <a:spAutoFit/>
          </a:bodyPr>
          <a:lstStyle/>
          <a:p>
            <a:r>
              <a:rPr lang="zh-CN" altLang="en-US" b="1" i="0" dirty="0">
                <a:effectLst/>
                <a:highlight>
                  <a:srgbClr val="E9E6DF"/>
                </a:highlight>
                <a:latin typeface="Fira Sans" panose="020B0503050000020004" pitchFamily="34" charset="0"/>
              </a:rPr>
              <a:t>树上任意两节点之间最长的简单路径即为树的「直径」</a:t>
            </a:r>
            <a:endParaRPr lang="zh-CN" altLang="en-US" dirty="0">
              <a:highlight>
                <a:srgbClr val="E9E6DF"/>
              </a:highlight>
            </a:endParaRPr>
          </a:p>
        </p:txBody>
      </p:sp>
      <p:sp>
        <p:nvSpPr>
          <p:cNvPr id="7" name="文本框 6">
            <a:extLst>
              <a:ext uri="{FF2B5EF4-FFF2-40B4-BE49-F238E27FC236}">
                <a16:creationId xmlns:a16="http://schemas.microsoft.com/office/drawing/2014/main" id="{11255609-F631-AE54-8046-7F3F1C747607}"/>
              </a:ext>
            </a:extLst>
          </p:cNvPr>
          <p:cNvSpPr txBox="1"/>
          <p:nvPr/>
        </p:nvSpPr>
        <p:spPr>
          <a:xfrm>
            <a:off x="635727" y="1715588"/>
            <a:ext cx="7454536" cy="369332"/>
          </a:xfrm>
          <a:prstGeom prst="rect">
            <a:avLst/>
          </a:prstGeom>
          <a:noFill/>
        </p:spPr>
        <p:txBody>
          <a:bodyPr wrap="square" rtlCol="0">
            <a:spAutoFit/>
          </a:bodyPr>
          <a:lstStyle/>
          <a:p>
            <a:r>
              <a:rPr lang="zh-CN" altLang="en-US" b="1" i="0" dirty="0">
                <a:effectLst/>
                <a:highlight>
                  <a:srgbClr val="E9E6DF"/>
                </a:highlight>
                <a:latin typeface="Fira Sans" panose="020B0503050000020004" pitchFamily="34" charset="0"/>
              </a:rPr>
              <a:t>显然，一棵树可以有多条直径，他们的长度相等。</a:t>
            </a:r>
            <a:endParaRPr lang="zh-CN" altLang="en-US" b="1" dirty="0">
              <a:highlight>
                <a:srgbClr val="E9E6DF"/>
              </a:highlight>
            </a:endParaRPr>
          </a:p>
        </p:txBody>
      </p:sp>
      <p:sp>
        <p:nvSpPr>
          <p:cNvPr id="9" name="文本框 8">
            <a:extLst>
              <a:ext uri="{FF2B5EF4-FFF2-40B4-BE49-F238E27FC236}">
                <a16:creationId xmlns:a16="http://schemas.microsoft.com/office/drawing/2014/main" id="{8BE69333-200C-779D-F3D0-808BECE2707F}"/>
              </a:ext>
            </a:extLst>
          </p:cNvPr>
          <p:cNvSpPr txBox="1"/>
          <p:nvPr/>
        </p:nvSpPr>
        <p:spPr>
          <a:xfrm>
            <a:off x="635727" y="2584859"/>
            <a:ext cx="9727474" cy="1200329"/>
          </a:xfrm>
          <a:prstGeom prst="rect">
            <a:avLst/>
          </a:prstGeom>
          <a:noFill/>
        </p:spPr>
        <p:txBody>
          <a:bodyPr wrap="square" rtlCol="0">
            <a:spAutoFit/>
          </a:bodyPr>
          <a:lstStyle/>
          <a:p>
            <a:r>
              <a:rPr lang="zh-CN" altLang="en-US" b="1" dirty="0"/>
              <a:t>性质</a:t>
            </a:r>
            <a:r>
              <a:rPr lang="en-US" altLang="zh-CN" b="1" dirty="0"/>
              <a:t>1</a:t>
            </a:r>
            <a:r>
              <a:rPr lang="zh-CN" altLang="en-US" b="1" dirty="0"/>
              <a:t>：距离树上每一个点最远的点，一定是直径的端点之一。</a:t>
            </a:r>
            <a:endParaRPr lang="en-US" altLang="zh-CN" b="1" dirty="0"/>
          </a:p>
          <a:p>
            <a:endParaRPr lang="en-US" altLang="zh-CN" b="1" dirty="0"/>
          </a:p>
          <a:p>
            <a:r>
              <a:rPr lang="zh-CN" altLang="en-US" b="1" dirty="0"/>
              <a:t>性质</a:t>
            </a:r>
            <a:r>
              <a:rPr lang="en-US" altLang="zh-CN" b="1" dirty="0"/>
              <a:t>2</a:t>
            </a:r>
            <a:r>
              <a:rPr lang="zh-CN" altLang="en-US" b="1" dirty="0"/>
              <a:t>：如果在两颗树之间连一条边，那么新的直径的端点一定是之前的四个端点之二。</a:t>
            </a:r>
            <a:endParaRPr lang="en-US" altLang="zh-CN" b="1" dirty="0"/>
          </a:p>
          <a:p>
            <a:endParaRPr lang="zh-CN" altLang="en-US" b="1" dirty="0"/>
          </a:p>
        </p:txBody>
      </p:sp>
    </p:spTree>
    <p:extLst>
      <p:ext uri="{BB962C8B-B14F-4D97-AF65-F5344CB8AC3E}">
        <p14:creationId xmlns:p14="http://schemas.microsoft.com/office/powerpoint/2010/main" val="397973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9E6DF"/>
        </a:solidFill>
        <a:effectLst/>
      </p:bgPr>
    </p:bg>
    <p:spTree>
      <p:nvGrpSpPr>
        <p:cNvPr id="1" name=""/>
        <p:cNvGrpSpPr/>
        <p:nvPr/>
      </p:nvGrpSpPr>
      <p:grpSpPr>
        <a:xfrm>
          <a:off x="0" y="0"/>
          <a:ext cx="0" cy="0"/>
          <a:chOff x="0" y="0"/>
          <a:chExt cx="0" cy="0"/>
        </a:xfrm>
      </p:grpSpPr>
      <p:sp>
        <p:nvSpPr>
          <p:cNvPr id="8" name="灯片编号占位符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39</a:t>
            </a:fld>
            <a:endParaRPr lang="zh-CN" dirty="0"/>
          </a:p>
        </p:txBody>
      </p:sp>
      <p:sp>
        <p:nvSpPr>
          <p:cNvPr id="2" name="文本框 1">
            <a:extLst>
              <a:ext uri="{FF2B5EF4-FFF2-40B4-BE49-F238E27FC236}">
                <a16:creationId xmlns:a16="http://schemas.microsoft.com/office/drawing/2014/main" id="{DC1BB920-4B2B-E088-5558-C0917CC01497}"/>
              </a:ext>
            </a:extLst>
          </p:cNvPr>
          <p:cNvSpPr txBox="1"/>
          <p:nvPr/>
        </p:nvSpPr>
        <p:spPr>
          <a:xfrm>
            <a:off x="635727" y="548640"/>
            <a:ext cx="9727474" cy="369332"/>
          </a:xfrm>
          <a:prstGeom prst="rect">
            <a:avLst/>
          </a:prstGeom>
          <a:noFill/>
        </p:spPr>
        <p:txBody>
          <a:bodyPr wrap="square" rtlCol="0">
            <a:spAutoFit/>
          </a:bodyPr>
          <a:lstStyle/>
          <a:p>
            <a:r>
              <a:rPr lang="zh-CN" altLang="en-US" b="1" dirty="0"/>
              <a:t>单元一 树的直径是什么及怎么求</a:t>
            </a:r>
            <a:endParaRPr lang="en-US" altLang="zh-CN" b="1" dirty="0"/>
          </a:p>
        </p:txBody>
      </p:sp>
      <p:sp>
        <p:nvSpPr>
          <p:cNvPr id="4" name="文本框 3">
            <a:extLst>
              <a:ext uri="{FF2B5EF4-FFF2-40B4-BE49-F238E27FC236}">
                <a16:creationId xmlns:a16="http://schemas.microsoft.com/office/drawing/2014/main" id="{C348E3A7-75A1-58FA-FDF0-5DA3F0B9BC2B}"/>
              </a:ext>
            </a:extLst>
          </p:cNvPr>
          <p:cNvSpPr txBox="1"/>
          <p:nvPr/>
        </p:nvSpPr>
        <p:spPr>
          <a:xfrm>
            <a:off x="740229" y="1349829"/>
            <a:ext cx="4667794" cy="369332"/>
          </a:xfrm>
          <a:prstGeom prst="rect">
            <a:avLst/>
          </a:prstGeom>
          <a:noFill/>
        </p:spPr>
        <p:txBody>
          <a:bodyPr wrap="square" rtlCol="0">
            <a:spAutoFit/>
          </a:bodyPr>
          <a:lstStyle/>
          <a:p>
            <a:r>
              <a:rPr lang="zh-CN" altLang="en-US" dirty="0"/>
              <a:t>求法一：两遍 </a:t>
            </a:r>
            <a:r>
              <a:rPr lang="en-US" altLang="zh-CN" dirty="0"/>
              <a:t>DFS</a:t>
            </a:r>
            <a:endParaRPr lang="zh-CN" altLang="en-US"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F689D3D-7A9D-B585-9742-15C27C7835D0}"/>
                  </a:ext>
                </a:extLst>
              </p:cNvPr>
              <p:cNvSpPr txBox="1"/>
              <p:nvPr/>
            </p:nvSpPr>
            <p:spPr>
              <a:xfrm>
                <a:off x="426720" y="2063932"/>
                <a:ext cx="9727474" cy="3139321"/>
              </a:xfrm>
              <a:prstGeom prst="rect">
                <a:avLst/>
              </a:prstGeom>
              <a:noFill/>
            </p:spPr>
            <p:txBody>
              <a:bodyPr wrap="square" rtlCol="0">
                <a:spAutoFit/>
              </a:bodyPr>
              <a:lstStyle/>
              <a:p>
                <a:r>
                  <a:rPr lang="zh-CN" altLang="en-US" b="0" dirty="0">
                    <a:effectLst/>
                    <a:highlight>
                      <a:srgbClr val="E9E6DF"/>
                    </a:highlight>
                    <a:latin typeface="Consolas" panose="020B0609020204030204" pitchFamily="49" charset="0"/>
                  </a:rPr>
                  <a:t>首先从任意节点 </a:t>
                </a:r>
                <a14:m>
                  <m:oMath xmlns:m="http://schemas.openxmlformats.org/officeDocument/2006/math">
                    <m:r>
                      <a:rPr lang="en-US" altLang="zh-CN" b="0" i="1" dirty="0" smtClean="0">
                        <a:effectLst/>
                        <a:highlight>
                          <a:srgbClr val="E9E6DF"/>
                        </a:highlight>
                        <a:latin typeface="Cambria Math" panose="02040503050406030204" pitchFamily="18" charset="0"/>
                      </a:rPr>
                      <m:t>𝑦</m:t>
                    </m:r>
                  </m:oMath>
                </a14:m>
                <a:r>
                  <a:rPr lang="zh-CN" altLang="en-US" b="0" dirty="0">
                    <a:effectLst/>
                    <a:highlight>
                      <a:srgbClr val="E9E6DF"/>
                    </a:highlight>
                    <a:latin typeface="Consolas" panose="020B0609020204030204" pitchFamily="49" charset="0"/>
                  </a:rPr>
                  <a:t> 开始进行第一次 </a:t>
                </a:r>
                <a14:m>
                  <m:oMath xmlns:m="http://schemas.openxmlformats.org/officeDocument/2006/math">
                    <m:r>
                      <a:rPr lang="en-US" altLang="zh-CN" b="0" i="1" dirty="0" smtClean="0">
                        <a:effectLst/>
                        <a:highlight>
                          <a:srgbClr val="E9E6DF"/>
                        </a:highlight>
                        <a:latin typeface="Cambria Math" panose="02040503050406030204" pitchFamily="18" charset="0"/>
                      </a:rPr>
                      <m:t>𝐷𝐹𝑆</m:t>
                    </m:r>
                  </m:oMath>
                </a14:m>
                <a:r>
                  <a:rPr lang="zh-CN" altLang="en-US" b="0" dirty="0">
                    <a:effectLst/>
                    <a:highlight>
                      <a:srgbClr val="E9E6DF"/>
                    </a:highlight>
                    <a:latin typeface="Consolas" panose="020B0609020204030204" pitchFamily="49" charset="0"/>
                  </a:rPr>
                  <a:t>，到达距离其最远的节点，记为 </a:t>
                </a:r>
                <a14:m>
                  <m:oMath xmlns:m="http://schemas.openxmlformats.org/officeDocument/2006/math">
                    <m:r>
                      <a:rPr lang="en-US" altLang="zh-CN" b="0" i="1" dirty="0" smtClean="0">
                        <a:effectLst/>
                        <a:highlight>
                          <a:srgbClr val="E9E6DF"/>
                        </a:highlight>
                        <a:latin typeface="Cambria Math" panose="02040503050406030204" pitchFamily="18" charset="0"/>
                      </a:rPr>
                      <m:t>𝑧</m:t>
                    </m:r>
                  </m:oMath>
                </a14:m>
                <a:r>
                  <a:rPr lang="zh-CN" altLang="en-US" b="0" dirty="0">
                    <a:effectLst/>
                    <a:highlight>
                      <a:srgbClr val="E9E6DF"/>
                    </a:highlight>
                    <a:latin typeface="Consolas" panose="020B0609020204030204" pitchFamily="49" charset="0"/>
                  </a:rPr>
                  <a:t>，然后再从 </a:t>
                </a:r>
                <a14:m>
                  <m:oMath xmlns:m="http://schemas.openxmlformats.org/officeDocument/2006/math">
                    <m:r>
                      <a:rPr lang="en-US" altLang="zh-CN" b="0" i="1" dirty="0" smtClean="0">
                        <a:effectLst/>
                        <a:highlight>
                          <a:srgbClr val="E9E6DF"/>
                        </a:highlight>
                        <a:latin typeface="Cambria Math" panose="02040503050406030204" pitchFamily="18" charset="0"/>
                      </a:rPr>
                      <m:t>𝑧</m:t>
                    </m:r>
                  </m:oMath>
                </a14:m>
                <a:r>
                  <a:rPr lang="en-US" altLang="zh-CN" b="0" dirty="0">
                    <a:effectLst/>
                    <a:highlight>
                      <a:srgbClr val="E9E6DF"/>
                    </a:highlight>
                    <a:latin typeface="Consolas" panose="020B0609020204030204" pitchFamily="49" charset="0"/>
                  </a:rPr>
                  <a:t> </a:t>
                </a:r>
                <a:r>
                  <a:rPr lang="zh-CN" altLang="en-US" b="0" dirty="0">
                    <a:effectLst/>
                    <a:highlight>
                      <a:srgbClr val="E9E6DF"/>
                    </a:highlight>
                    <a:latin typeface="Consolas" panose="020B0609020204030204" pitchFamily="49" charset="0"/>
                  </a:rPr>
                  <a:t>开始做第二次 </a:t>
                </a:r>
                <a:r>
                  <a:rPr lang="en-US" altLang="zh-CN" b="0" dirty="0">
                    <a:effectLst/>
                    <a:highlight>
                      <a:srgbClr val="E9E6DF"/>
                    </a:highlight>
                    <a:latin typeface="Consolas" panose="020B0609020204030204" pitchFamily="49" charset="0"/>
                  </a:rPr>
                  <a:t>DFS</a:t>
                </a:r>
                <a:r>
                  <a:rPr lang="zh-CN" altLang="en-US" b="0" dirty="0">
                    <a:effectLst/>
                    <a:highlight>
                      <a:srgbClr val="E9E6DF"/>
                    </a:highlight>
                    <a:latin typeface="Consolas" panose="020B0609020204030204" pitchFamily="49" charset="0"/>
                  </a:rPr>
                  <a:t>，到达距离 </a:t>
                </a:r>
                <a14:m>
                  <m:oMath xmlns:m="http://schemas.openxmlformats.org/officeDocument/2006/math">
                    <m:r>
                      <a:rPr lang="en-US" altLang="zh-CN" b="0" i="1" dirty="0" smtClean="0">
                        <a:effectLst/>
                        <a:highlight>
                          <a:srgbClr val="E9E6DF"/>
                        </a:highlight>
                        <a:latin typeface="Cambria Math" panose="02040503050406030204" pitchFamily="18" charset="0"/>
                      </a:rPr>
                      <m:t>𝑧</m:t>
                    </m:r>
                  </m:oMath>
                </a14:m>
                <a:r>
                  <a:rPr lang="en-US" altLang="zh-CN" b="0" dirty="0">
                    <a:effectLst/>
                    <a:highlight>
                      <a:srgbClr val="E9E6DF"/>
                    </a:highlight>
                    <a:latin typeface="Consolas" panose="020B0609020204030204" pitchFamily="49" charset="0"/>
                  </a:rPr>
                  <a:t> </a:t>
                </a:r>
                <a:r>
                  <a:rPr lang="zh-CN" altLang="en-US" b="0" dirty="0">
                    <a:effectLst/>
                    <a:highlight>
                      <a:srgbClr val="E9E6DF"/>
                    </a:highlight>
                    <a:latin typeface="Consolas" panose="020B0609020204030204" pitchFamily="49" charset="0"/>
                  </a:rPr>
                  <a:t>最远的节点，记为 </a:t>
                </a:r>
                <a14:m>
                  <m:oMath xmlns:m="http://schemas.openxmlformats.org/officeDocument/2006/math">
                    <m:r>
                      <a:rPr lang="en-US" altLang="zh-CN" b="0" i="1" dirty="0" smtClean="0">
                        <a:effectLst/>
                        <a:highlight>
                          <a:srgbClr val="E9E6DF"/>
                        </a:highlight>
                        <a:latin typeface="Cambria Math" panose="02040503050406030204" pitchFamily="18" charset="0"/>
                      </a:rPr>
                      <m:t>𝑧</m:t>
                    </m:r>
                    <m:r>
                      <a:rPr lang="en-US" altLang="zh-CN" b="0" i="1" dirty="0" smtClean="0">
                        <a:effectLst/>
                        <a:highlight>
                          <a:srgbClr val="E9E6DF"/>
                        </a:highlight>
                        <a:latin typeface="Cambria Math" panose="02040503050406030204" pitchFamily="18" charset="0"/>
                      </a:rPr>
                      <m:t>′</m:t>
                    </m:r>
                  </m:oMath>
                </a14:m>
                <a:r>
                  <a:rPr lang="zh-CN" altLang="en-US" b="0" dirty="0">
                    <a:effectLst/>
                    <a:highlight>
                      <a:srgbClr val="E9E6DF"/>
                    </a:highlight>
                    <a:latin typeface="Consolas" panose="020B0609020204030204" pitchFamily="49" charset="0"/>
                  </a:rPr>
                  <a:t>，则 </a:t>
                </a:r>
                <a14:m>
                  <m:oMath xmlns:m="http://schemas.openxmlformats.org/officeDocument/2006/math">
                    <m:r>
                      <a:rPr lang="en-US" altLang="zh-CN" b="0" i="1" dirty="0" smtClean="0">
                        <a:effectLst/>
                        <a:highlight>
                          <a:srgbClr val="E9E6DF"/>
                        </a:highlight>
                        <a:latin typeface="Cambria Math" panose="02040503050406030204" pitchFamily="18" charset="0"/>
                      </a:rPr>
                      <m:t>𝛿</m:t>
                    </m:r>
                    <m:r>
                      <a:rPr lang="en-US" altLang="zh-CN" b="0" i="1" dirty="0" smtClean="0">
                        <a:effectLst/>
                        <a:highlight>
                          <a:srgbClr val="E9E6DF"/>
                        </a:highlight>
                        <a:latin typeface="Cambria Math" panose="02040503050406030204" pitchFamily="18" charset="0"/>
                      </a:rPr>
                      <m:t>(</m:t>
                    </m:r>
                    <m:r>
                      <a:rPr lang="en-US" altLang="zh-CN" b="0" i="1" dirty="0" err="1" smtClean="0">
                        <a:effectLst/>
                        <a:highlight>
                          <a:srgbClr val="E9E6DF"/>
                        </a:highlight>
                        <a:latin typeface="Cambria Math" panose="02040503050406030204" pitchFamily="18" charset="0"/>
                      </a:rPr>
                      <m:t>𝑧</m:t>
                    </m:r>
                    <m:r>
                      <a:rPr lang="en-US" altLang="zh-CN" b="0" i="1" dirty="0" err="1" smtClean="0">
                        <a:effectLst/>
                        <a:highlight>
                          <a:srgbClr val="E9E6DF"/>
                        </a:highlight>
                        <a:latin typeface="Cambria Math" panose="02040503050406030204" pitchFamily="18" charset="0"/>
                      </a:rPr>
                      <m:t>,</m:t>
                    </m:r>
                    <m:r>
                      <a:rPr lang="en-US" altLang="zh-CN" b="0" i="1" dirty="0" err="1" smtClean="0">
                        <a:effectLst/>
                        <a:highlight>
                          <a:srgbClr val="E9E6DF"/>
                        </a:highlight>
                        <a:latin typeface="Cambria Math" panose="02040503050406030204" pitchFamily="18" charset="0"/>
                      </a:rPr>
                      <m:t>𝑧</m:t>
                    </m:r>
                    <m:r>
                      <a:rPr lang="en-US" altLang="zh-CN" b="0" i="1" dirty="0" smtClean="0">
                        <a:effectLst/>
                        <a:highlight>
                          <a:srgbClr val="E9E6DF"/>
                        </a:highlight>
                        <a:latin typeface="Cambria Math" panose="02040503050406030204" pitchFamily="18" charset="0"/>
                      </a:rPr>
                      <m:t>′)</m:t>
                    </m:r>
                  </m:oMath>
                </a14:m>
                <a:r>
                  <a:rPr lang="en-US" altLang="zh-CN" b="0" dirty="0">
                    <a:effectLst/>
                    <a:highlight>
                      <a:srgbClr val="E9E6DF"/>
                    </a:highlight>
                    <a:latin typeface="Consolas" panose="020B0609020204030204" pitchFamily="49" charset="0"/>
                  </a:rPr>
                  <a:t> </a:t>
                </a:r>
                <a:r>
                  <a:rPr lang="zh-CN" altLang="en-US" b="0" dirty="0">
                    <a:effectLst/>
                    <a:highlight>
                      <a:srgbClr val="E9E6DF"/>
                    </a:highlight>
                    <a:latin typeface="Consolas" panose="020B0609020204030204" pitchFamily="49" charset="0"/>
                  </a:rPr>
                  <a:t>即为树的直径。</a:t>
                </a:r>
              </a:p>
              <a:p>
                <a:br>
                  <a:rPr lang="zh-CN" altLang="en-US" b="0" dirty="0">
                    <a:effectLst/>
                    <a:highlight>
                      <a:srgbClr val="E9E6DF"/>
                    </a:highlight>
                    <a:latin typeface="Consolas" panose="020B0609020204030204" pitchFamily="49" charset="0"/>
                  </a:rPr>
                </a:br>
                <a:r>
                  <a:rPr lang="zh-CN" altLang="en-US" b="0" dirty="0">
                    <a:effectLst/>
                    <a:highlight>
                      <a:srgbClr val="E9E6DF"/>
                    </a:highlight>
                    <a:latin typeface="Consolas" panose="020B0609020204030204" pitchFamily="49" charset="0"/>
                  </a:rPr>
                  <a:t>显然，第一次 </a:t>
                </a:r>
                <a:r>
                  <a:rPr lang="en-US" altLang="zh-CN" b="0" dirty="0">
                    <a:effectLst/>
                    <a:highlight>
                      <a:srgbClr val="E9E6DF"/>
                    </a:highlight>
                    <a:latin typeface="Consolas" panose="020B0609020204030204" pitchFamily="49" charset="0"/>
                  </a:rPr>
                  <a:t>DFS </a:t>
                </a:r>
                <a:r>
                  <a:rPr lang="zh-CN" altLang="en-US" b="0" dirty="0">
                    <a:effectLst/>
                    <a:highlight>
                      <a:srgbClr val="E9E6DF"/>
                    </a:highlight>
                    <a:latin typeface="Consolas" panose="020B0609020204030204" pitchFamily="49" charset="0"/>
                  </a:rPr>
                  <a:t>到达的节点 </a:t>
                </a:r>
                <a14:m>
                  <m:oMath xmlns:m="http://schemas.openxmlformats.org/officeDocument/2006/math">
                    <m:r>
                      <a:rPr lang="en-US" altLang="zh-CN" i="1" dirty="0" smtClean="0">
                        <a:highlight>
                          <a:srgbClr val="E9E6DF"/>
                        </a:highlight>
                        <a:latin typeface="Cambria Math" panose="02040503050406030204" pitchFamily="18" charset="0"/>
                      </a:rPr>
                      <m:t>𝑧</m:t>
                    </m:r>
                  </m:oMath>
                </a14:m>
                <a:r>
                  <a:rPr lang="en-US" altLang="zh-CN" b="0" dirty="0">
                    <a:effectLst/>
                    <a:highlight>
                      <a:srgbClr val="E9E6DF"/>
                    </a:highlight>
                    <a:latin typeface="Consolas" panose="020B0609020204030204" pitchFamily="49" charset="0"/>
                  </a:rPr>
                  <a:t> </a:t>
                </a:r>
                <a:r>
                  <a:rPr lang="zh-CN" altLang="en-US" b="0" dirty="0">
                    <a:effectLst/>
                    <a:highlight>
                      <a:srgbClr val="E9E6DF"/>
                    </a:highlight>
                    <a:latin typeface="Consolas" panose="020B0609020204030204" pitchFamily="49" charset="0"/>
                  </a:rPr>
                  <a:t>是直径的一端，那么第二次 </a:t>
                </a:r>
                <a:r>
                  <a:rPr lang="en-US" altLang="zh-CN" b="0" dirty="0">
                    <a:effectLst/>
                    <a:highlight>
                      <a:srgbClr val="E9E6DF"/>
                    </a:highlight>
                    <a:latin typeface="Consolas" panose="020B0609020204030204" pitchFamily="49" charset="0"/>
                  </a:rPr>
                  <a:t>DFS </a:t>
                </a:r>
                <a:r>
                  <a:rPr lang="zh-CN" altLang="en-US" b="0" dirty="0">
                    <a:effectLst/>
                    <a:highlight>
                      <a:srgbClr val="E9E6DF"/>
                    </a:highlight>
                    <a:latin typeface="Consolas" panose="020B0609020204030204" pitchFamily="49" charset="0"/>
                  </a:rPr>
                  <a:t>到达的节点 </a:t>
                </a:r>
                <a14:m>
                  <m:oMath xmlns:m="http://schemas.openxmlformats.org/officeDocument/2006/math">
                    <m:r>
                      <a:rPr lang="en-US" altLang="zh-CN" b="0" i="1" dirty="0" smtClean="0">
                        <a:effectLst/>
                        <a:highlight>
                          <a:srgbClr val="E9E6DF"/>
                        </a:highlight>
                        <a:latin typeface="Cambria Math" panose="02040503050406030204" pitchFamily="18" charset="0"/>
                      </a:rPr>
                      <m:t>𝑧</m:t>
                    </m:r>
                    <m:r>
                      <a:rPr lang="en-US" altLang="zh-CN" b="0" i="1" dirty="0" smtClean="0">
                        <a:effectLst/>
                        <a:highlight>
                          <a:srgbClr val="E9E6DF"/>
                        </a:highlight>
                        <a:latin typeface="Cambria Math" panose="02040503050406030204" pitchFamily="18" charset="0"/>
                      </a:rPr>
                      <m:t>′</m:t>
                    </m:r>
                  </m:oMath>
                </a14:m>
                <a:r>
                  <a:rPr lang="en-US" altLang="zh-CN" b="0" dirty="0">
                    <a:effectLst/>
                    <a:highlight>
                      <a:srgbClr val="E9E6DF"/>
                    </a:highlight>
                    <a:latin typeface="Consolas" panose="020B0609020204030204" pitchFamily="49" charset="0"/>
                  </a:rPr>
                  <a:t> </a:t>
                </a:r>
                <a:r>
                  <a:rPr lang="zh-CN" altLang="en-US" b="0" dirty="0">
                    <a:effectLst/>
                    <a:highlight>
                      <a:srgbClr val="E9E6DF"/>
                    </a:highlight>
                    <a:latin typeface="Consolas" panose="020B0609020204030204" pitchFamily="49" charset="0"/>
                  </a:rPr>
                  <a:t>一定是直径的一端。</a:t>
                </a:r>
                <a:endParaRPr lang="en-US" altLang="zh-CN" b="0" dirty="0">
                  <a:effectLst/>
                  <a:highlight>
                    <a:srgbClr val="E9E6DF"/>
                  </a:highlight>
                  <a:latin typeface="Consolas" panose="020B0609020204030204" pitchFamily="49" charset="0"/>
                </a:endParaRPr>
              </a:p>
              <a:p>
                <a:br>
                  <a:rPr lang="zh-CN" altLang="en-US" b="0" dirty="0">
                    <a:effectLst/>
                    <a:highlight>
                      <a:srgbClr val="E9E6DF"/>
                    </a:highlight>
                    <a:latin typeface="Consolas" panose="020B0609020204030204" pitchFamily="49" charset="0"/>
                  </a:rPr>
                </a:br>
                <a:r>
                  <a:rPr lang="zh-CN" altLang="en-US" b="0" dirty="0">
                    <a:effectLst/>
                    <a:highlight>
                      <a:srgbClr val="E9E6DF"/>
                    </a:highlight>
                    <a:latin typeface="Consolas" panose="020B0609020204030204" pitchFamily="49" charset="0"/>
                  </a:rPr>
                  <a:t>定理：在一棵树上，从任意节点 </a:t>
                </a:r>
                <a14:m>
                  <m:oMath xmlns:m="http://schemas.openxmlformats.org/officeDocument/2006/math">
                    <m:r>
                      <a:rPr lang="en-US" altLang="zh-CN" b="0" i="1" dirty="0" smtClean="0">
                        <a:effectLst/>
                        <a:highlight>
                          <a:srgbClr val="E9E6DF"/>
                        </a:highlight>
                        <a:latin typeface="Cambria Math" panose="02040503050406030204" pitchFamily="18" charset="0"/>
                      </a:rPr>
                      <m:t>𝑦</m:t>
                    </m:r>
                  </m:oMath>
                </a14:m>
                <a:r>
                  <a:rPr lang="en-US" altLang="zh-CN" b="0" dirty="0">
                    <a:effectLst/>
                    <a:highlight>
                      <a:srgbClr val="E9E6DF"/>
                    </a:highlight>
                    <a:latin typeface="Consolas" panose="020B0609020204030204" pitchFamily="49" charset="0"/>
                  </a:rPr>
                  <a:t> </a:t>
                </a:r>
                <a:r>
                  <a:rPr lang="zh-CN" altLang="en-US" b="0" dirty="0">
                    <a:effectLst/>
                    <a:highlight>
                      <a:srgbClr val="E9E6DF"/>
                    </a:highlight>
                    <a:latin typeface="Consolas" panose="020B0609020204030204" pitchFamily="49" charset="0"/>
                  </a:rPr>
                  <a:t>开始进行一次 </a:t>
                </a:r>
                <a:r>
                  <a:rPr lang="en-US" altLang="zh-CN" b="0" dirty="0">
                    <a:effectLst/>
                    <a:highlight>
                      <a:srgbClr val="E9E6DF"/>
                    </a:highlight>
                    <a:latin typeface="Consolas" panose="020B0609020204030204" pitchFamily="49" charset="0"/>
                  </a:rPr>
                  <a:t>DFS</a:t>
                </a:r>
                <a:r>
                  <a:rPr lang="zh-CN" altLang="en-US" b="0" dirty="0">
                    <a:effectLst/>
                    <a:highlight>
                      <a:srgbClr val="E9E6DF"/>
                    </a:highlight>
                    <a:latin typeface="Consolas" panose="020B0609020204030204" pitchFamily="49" charset="0"/>
                  </a:rPr>
                  <a:t>，到达的距离其最远的节点 </a:t>
                </a:r>
                <a14:m>
                  <m:oMath xmlns:m="http://schemas.openxmlformats.org/officeDocument/2006/math">
                    <m:r>
                      <a:rPr lang="en-US" altLang="zh-CN" b="0" i="1" dirty="0" smtClean="0">
                        <a:effectLst/>
                        <a:highlight>
                          <a:srgbClr val="E9E6DF"/>
                        </a:highlight>
                        <a:latin typeface="Cambria Math" panose="02040503050406030204" pitchFamily="18" charset="0"/>
                      </a:rPr>
                      <m:t>𝑧</m:t>
                    </m:r>
                  </m:oMath>
                </a14:m>
                <a:r>
                  <a:rPr lang="en-US" altLang="zh-CN" b="0" dirty="0">
                    <a:effectLst/>
                    <a:highlight>
                      <a:srgbClr val="E9E6DF"/>
                    </a:highlight>
                    <a:latin typeface="Consolas" panose="020B0609020204030204" pitchFamily="49" charset="0"/>
                  </a:rPr>
                  <a:t> </a:t>
                </a:r>
                <a:r>
                  <a:rPr lang="zh-CN" altLang="en-US" b="0" dirty="0">
                    <a:effectLst/>
                    <a:highlight>
                      <a:srgbClr val="E9E6DF"/>
                    </a:highlight>
                    <a:latin typeface="Consolas" panose="020B0609020204030204" pitchFamily="49" charset="0"/>
                  </a:rPr>
                  <a:t>必为直径的一端。</a:t>
                </a:r>
              </a:p>
              <a:p>
                <a:endParaRPr lang="en-US" altLang="zh-CN" dirty="0">
                  <a:highlight>
                    <a:srgbClr val="E9E6DF"/>
                  </a:highlight>
                </a:endParaRPr>
              </a:p>
              <a:p>
                <a:endParaRPr lang="en-US" altLang="zh-CN" dirty="0">
                  <a:highlight>
                    <a:srgbClr val="E9E6DF"/>
                  </a:highlight>
                </a:endParaRPr>
              </a:p>
              <a:p>
                <a:r>
                  <a:rPr lang="zh-CN" altLang="en-US" dirty="0">
                    <a:highlight>
                      <a:srgbClr val="E9E6DF"/>
                    </a:highlight>
                  </a:rPr>
                  <a:t>该算法的有点在于它可以求出直径的左右端点。</a:t>
                </a:r>
              </a:p>
            </p:txBody>
          </p:sp>
        </mc:Choice>
        <mc:Fallback xmlns="">
          <p:sp>
            <p:nvSpPr>
              <p:cNvPr id="5" name="文本框 4">
                <a:extLst>
                  <a:ext uri="{FF2B5EF4-FFF2-40B4-BE49-F238E27FC236}">
                    <a16:creationId xmlns:a16="http://schemas.microsoft.com/office/drawing/2014/main" id="{DF689D3D-7A9D-B585-9742-15C27C7835D0}"/>
                  </a:ext>
                </a:extLst>
              </p:cNvPr>
              <p:cNvSpPr txBox="1">
                <a:spLocks noRot="1" noChangeAspect="1" noMove="1" noResize="1" noEditPoints="1" noAdjustHandles="1" noChangeArrowheads="1" noChangeShapeType="1" noTextEdit="1"/>
              </p:cNvSpPr>
              <p:nvPr/>
            </p:nvSpPr>
            <p:spPr>
              <a:xfrm>
                <a:off x="426720" y="2063932"/>
                <a:ext cx="9727474" cy="3139321"/>
              </a:xfrm>
              <a:prstGeom prst="rect">
                <a:avLst/>
              </a:prstGeom>
              <a:blipFill>
                <a:blip r:embed="rId3"/>
                <a:stretch>
                  <a:fillRect l="-501" t="-1359" r="-501" b="-21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539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9D5232F9-FD00-464A-9F17-619C91AEF8F3}"/>
              </a:ext>
            </a:extLst>
          </p:cNvPr>
          <p:cNvSpPr>
            <a:spLocks noGrp="1"/>
          </p:cNvSpPr>
          <p:nvPr>
            <p:ph sz="half" idx="2"/>
          </p:nvPr>
        </p:nvSpPr>
        <p:spPr>
          <a:xfrm>
            <a:off x="1322388" y="893618"/>
            <a:ext cx="7636786" cy="5276511"/>
          </a:xfrm>
        </p:spPr>
        <p:txBody>
          <a:bodyPr rtlCol="0">
            <a:normAutofit/>
          </a:bodyPr>
          <a:lstStyle>
            <a:defPPr>
              <a:defRPr lang="zh-CN"/>
            </a:defPPr>
          </a:lstStyle>
          <a:p>
            <a:pPr rtl="0"/>
            <a:r>
              <a:rPr lang="zh-CN" altLang="en-US" dirty="0"/>
              <a:t> </a:t>
            </a:r>
            <a:endParaRPr lang="zh-CN" dirty="0"/>
          </a:p>
        </p:txBody>
      </p:sp>
      <p:sp>
        <p:nvSpPr>
          <p:cNvPr id="14" name="幻灯片编号占位符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4</a:t>
            </a:fld>
            <a:endParaRPr lang="zh-CN" dirty="0"/>
          </a:p>
        </p:txBody>
      </p:sp>
      <p:sp>
        <p:nvSpPr>
          <p:cNvPr id="5" name="文本框 4">
            <a:extLst>
              <a:ext uri="{FF2B5EF4-FFF2-40B4-BE49-F238E27FC236}">
                <a16:creationId xmlns:a16="http://schemas.microsoft.com/office/drawing/2014/main" id="{7C336F7A-8485-1985-BD5C-0850DD2E0F60}"/>
              </a:ext>
            </a:extLst>
          </p:cNvPr>
          <p:cNvSpPr txBox="1"/>
          <p:nvPr/>
        </p:nvSpPr>
        <p:spPr>
          <a:xfrm>
            <a:off x="1156926" y="1242357"/>
            <a:ext cx="7284027" cy="3416320"/>
          </a:xfrm>
          <a:prstGeom prst="rect">
            <a:avLst/>
          </a:prstGeom>
          <a:noFill/>
        </p:spPr>
        <p:txBody>
          <a:bodyPr wrap="square" rtlCol="0">
            <a:spAutoFit/>
          </a:bodyPr>
          <a:lstStyle/>
          <a:p>
            <a:r>
              <a:rPr lang="zh-CN" altLang="en-US" sz="3600" dirty="0"/>
              <a:t>单元一  图的概念</a:t>
            </a:r>
            <a:endParaRPr lang="en-US" altLang="zh-CN" sz="3600" dirty="0"/>
          </a:p>
          <a:p>
            <a:endParaRPr lang="en-US" altLang="zh-CN" sz="3600" dirty="0"/>
          </a:p>
          <a:p>
            <a:r>
              <a:rPr lang="zh-CN" altLang="en-US" sz="3600" dirty="0"/>
              <a:t>单元二  图的存储</a:t>
            </a:r>
            <a:endParaRPr lang="en-US" altLang="zh-CN" sz="3600" dirty="0"/>
          </a:p>
          <a:p>
            <a:endParaRPr lang="en-US" altLang="zh-CN" sz="3600" dirty="0"/>
          </a:p>
          <a:p>
            <a:r>
              <a:rPr lang="zh-CN" altLang="en-US" sz="3600" cap="all" spc="150" dirty="0">
                <a:latin typeface="+mj-cs"/>
              </a:rPr>
              <a:t>单元</a:t>
            </a:r>
            <a:r>
              <a:rPr lang="zh-CN" altLang="en-US" sz="3600" cap="all" spc="150" dirty="0">
                <a:latin typeface="+mj-ea"/>
              </a:rPr>
              <a:t>三</a:t>
            </a:r>
            <a:r>
              <a:rPr lang="zh-CN" altLang="en-US" sz="3600" dirty="0"/>
              <a:t>  图上的问题或算法</a:t>
            </a:r>
          </a:p>
          <a:p>
            <a:endParaRPr lang="en-US" altLang="zh-CN" sz="3600" dirty="0"/>
          </a:p>
        </p:txBody>
      </p:sp>
    </p:spTree>
    <p:extLst>
      <p:ext uri="{BB962C8B-B14F-4D97-AF65-F5344CB8AC3E}">
        <p14:creationId xmlns:p14="http://schemas.microsoft.com/office/powerpoint/2010/main" val="965864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11D95A2-44B0-944B-D9F6-FD3CC138CF4C}"/>
              </a:ext>
            </a:extLst>
          </p:cNvPr>
          <p:cNvSpPr txBox="1"/>
          <p:nvPr/>
        </p:nvSpPr>
        <p:spPr>
          <a:xfrm>
            <a:off x="635727" y="548640"/>
            <a:ext cx="9727474" cy="369332"/>
          </a:xfrm>
          <a:prstGeom prst="rect">
            <a:avLst/>
          </a:prstGeom>
          <a:noFill/>
        </p:spPr>
        <p:txBody>
          <a:bodyPr wrap="square" rtlCol="0">
            <a:spAutoFit/>
          </a:bodyPr>
          <a:lstStyle/>
          <a:p>
            <a:r>
              <a:rPr lang="zh-CN" altLang="en-US" b="1" dirty="0"/>
              <a:t>单元一 树的直径是什么及怎么求</a:t>
            </a:r>
            <a:endParaRPr lang="en-US" altLang="zh-CN" b="1" dirty="0"/>
          </a:p>
        </p:txBody>
      </p:sp>
      <p:sp>
        <p:nvSpPr>
          <p:cNvPr id="3" name="文本框 2">
            <a:extLst>
              <a:ext uri="{FF2B5EF4-FFF2-40B4-BE49-F238E27FC236}">
                <a16:creationId xmlns:a16="http://schemas.microsoft.com/office/drawing/2014/main" id="{3D580710-8355-52C0-EDA3-209D2565AA23}"/>
              </a:ext>
            </a:extLst>
          </p:cNvPr>
          <p:cNvSpPr txBox="1"/>
          <p:nvPr/>
        </p:nvSpPr>
        <p:spPr>
          <a:xfrm>
            <a:off x="740229" y="1349829"/>
            <a:ext cx="4667794" cy="369332"/>
          </a:xfrm>
          <a:prstGeom prst="rect">
            <a:avLst/>
          </a:prstGeom>
          <a:noFill/>
        </p:spPr>
        <p:txBody>
          <a:bodyPr wrap="square" rtlCol="0">
            <a:spAutoFit/>
          </a:bodyPr>
          <a:lstStyle/>
          <a:p>
            <a:r>
              <a:rPr lang="zh-CN" altLang="en-US" dirty="0"/>
              <a:t>求法二：两遍 树的直径</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27B60B6-CDC7-CBA1-5D96-0AF27ECCF8E2}"/>
                  </a:ext>
                </a:extLst>
              </p:cNvPr>
              <p:cNvSpPr txBox="1"/>
              <p:nvPr/>
            </p:nvSpPr>
            <p:spPr>
              <a:xfrm>
                <a:off x="635727" y="2055222"/>
                <a:ext cx="11669486" cy="1477328"/>
              </a:xfrm>
              <a:prstGeom prst="rect">
                <a:avLst/>
              </a:prstGeom>
              <a:noFill/>
            </p:spPr>
            <p:txBody>
              <a:bodyPr wrap="square" rtlCol="0">
                <a:spAutoFit/>
              </a:bodyPr>
              <a:lstStyle/>
              <a:p>
                <a:r>
                  <a:rPr lang="zh-CN" altLang="en-US" b="0" dirty="0">
                    <a:effectLst/>
                    <a:highlight>
                      <a:srgbClr val="E9E6DF"/>
                    </a:highlight>
                    <a:latin typeface="Consolas" panose="020B0609020204030204" pitchFamily="49" charset="0"/>
                  </a:rPr>
                  <a:t>我们记录当 </a:t>
                </a:r>
                <a14:m>
                  <m:oMath xmlns:m="http://schemas.openxmlformats.org/officeDocument/2006/math">
                    <m:r>
                      <a:rPr lang="en-US" altLang="zh-CN" b="0" i="1" smtClean="0">
                        <a:effectLst/>
                        <a:highlight>
                          <a:srgbClr val="E9E6DF"/>
                        </a:highlight>
                        <a:latin typeface="Cambria Math" panose="02040503050406030204" pitchFamily="18" charset="0"/>
                      </a:rPr>
                      <m:t>1</m:t>
                    </m:r>
                  </m:oMath>
                </a14:m>
                <a:r>
                  <a:rPr lang="zh-CN" altLang="en-US" b="0" dirty="0">
                    <a:effectLst/>
                    <a:highlight>
                      <a:srgbClr val="E9E6DF"/>
                    </a:highlight>
                    <a:latin typeface="Consolas" panose="020B0609020204030204" pitchFamily="49" charset="0"/>
                  </a:rPr>
                  <a:t> 为树的根时，每个节点作为子树的根向下，所能延伸的最长路径长度 </a:t>
                </a:r>
                <a14:m>
                  <m:oMath xmlns:m="http://schemas.openxmlformats.org/officeDocument/2006/math">
                    <m:sSub>
                      <m:sSubPr>
                        <m:ctrlPr>
                          <a:rPr lang="en-US" altLang="zh-CN" b="0" i="1" dirty="0" smtClean="0">
                            <a:effectLst/>
                            <a:highlight>
                              <a:srgbClr val="E9E6DF"/>
                            </a:highlight>
                            <a:latin typeface="Cambria Math" panose="02040503050406030204" pitchFamily="18" charset="0"/>
                          </a:rPr>
                        </m:ctrlPr>
                      </m:sSubPr>
                      <m:e>
                        <m:r>
                          <a:rPr lang="en-US" altLang="zh-CN" b="0" i="1" dirty="0" smtClean="0">
                            <a:effectLst/>
                            <a:highlight>
                              <a:srgbClr val="E9E6DF"/>
                            </a:highlight>
                            <a:latin typeface="Cambria Math" panose="02040503050406030204" pitchFamily="18" charset="0"/>
                          </a:rPr>
                          <m:t>𝑑</m:t>
                        </m:r>
                      </m:e>
                      <m:sub>
                        <m:r>
                          <a:rPr lang="en-US" altLang="zh-CN" b="0" i="1" dirty="0" smtClean="0">
                            <a:effectLst/>
                            <a:highlight>
                              <a:srgbClr val="E9E6DF"/>
                            </a:highlight>
                            <a:latin typeface="Cambria Math" panose="02040503050406030204" pitchFamily="18" charset="0"/>
                          </a:rPr>
                          <m:t>1</m:t>
                        </m:r>
                      </m:sub>
                    </m:sSub>
                  </m:oMath>
                </a14:m>
                <a:r>
                  <a:rPr lang="en-US" altLang="zh-CN" b="0" dirty="0">
                    <a:effectLst/>
                    <a:highlight>
                      <a:srgbClr val="E9E6DF"/>
                    </a:highlight>
                    <a:latin typeface="Consolas" panose="020B0609020204030204" pitchFamily="49" charset="0"/>
                  </a:rPr>
                  <a:t> </a:t>
                </a:r>
                <a:r>
                  <a:rPr lang="zh-CN" altLang="en-US" b="0" dirty="0">
                    <a:effectLst/>
                    <a:highlight>
                      <a:srgbClr val="E9E6DF"/>
                    </a:highlight>
                    <a:latin typeface="Consolas" panose="020B0609020204030204" pitchFamily="49" charset="0"/>
                  </a:rPr>
                  <a:t>与次长路径（与最长路径无公共边）长度 </a:t>
                </a:r>
                <a14:m>
                  <m:oMath xmlns:m="http://schemas.openxmlformats.org/officeDocument/2006/math">
                    <m:sSub>
                      <m:sSubPr>
                        <m:ctrlPr>
                          <a:rPr lang="en-US" altLang="zh-CN" b="0" i="1" dirty="0" smtClean="0">
                            <a:effectLst/>
                            <a:highlight>
                              <a:srgbClr val="E9E6DF"/>
                            </a:highlight>
                            <a:latin typeface="Cambria Math" panose="02040503050406030204" pitchFamily="18" charset="0"/>
                          </a:rPr>
                        </m:ctrlPr>
                      </m:sSubPr>
                      <m:e>
                        <m:r>
                          <a:rPr lang="en-US" altLang="zh-CN" b="0" i="1" dirty="0" smtClean="0">
                            <a:effectLst/>
                            <a:highlight>
                              <a:srgbClr val="E9E6DF"/>
                            </a:highlight>
                            <a:latin typeface="Cambria Math" panose="02040503050406030204" pitchFamily="18" charset="0"/>
                          </a:rPr>
                          <m:t>𝑑</m:t>
                        </m:r>
                      </m:e>
                      <m:sub>
                        <m:r>
                          <a:rPr lang="en-US" altLang="zh-CN" b="0" i="1" dirty="0" smtClean="0">
                            <a:effectLst/>
                            <a:highlight>
                              <a:srgbClr val="E9E6DF"/>
                            </a:highlight>
                            <a:latin typeface="Cambria Math" panose="02040503050406030204" pitchFamily="18" charset="0"/>
                          </a:rPr>
                          <m:t>2</m:t>
                        </m:r>
                      </m:sub>
                    </m:sSub>
                  </m:oMath>
                </a14:m>
                <a:r>
                  <a:rPr lang="zh-CN" altLang="en-US" b="0" dirty="0">
                    <a:effectLst/>
                    <a:highlight>
                      <a:srgbClr val="E9E6DF"/>
                    </a:highlight>
                    <a:latin typeface="Consolas" panose="020B0609020204030204" pitchFamily="49" charset="0"/>
                  </a:rPr>
                  <a:t>，那么直径就是对于每一个点，该点 </a:t>
                </a:r>
                <a14:m>
                  <m:oMath xmlns:m="http://schemas.openxmlformats.org/officeDocument/2006/math">
                    <m:sSub>
                      <m:sSubPr>
                        <m:ctrlPr>
                          <a:rPr lang="en-US" altLang="zh-CN" b="0" i="1" dirty="0" smtClean="0">
                            <a:effectLst/>
                            <a:highlight>
                              <a:srgbClr val="E9E6DF"/>
                            </a:highlight>
                            <a:latin typeface="Cambria Math" panose="02040503050406030204" pitchFamily="18" charset="0"/>
                          </a:rPr>
                        </m:ctrlPr>
                      </m:sSubPr>
                      <m:e>
                        <m:r>
                          <a:rPr lang="en-US" altLang="zh-CN" b="0" i="1" dirty="0" smtClean="0">
                            <a:effectLst/>
                            <a:highlight>
                              <a:srgbClr val="E9E6DF"/>
                            </a:highlight>
                            <a:latin typeface="Cambria Math" panose="02040503050406030204" pitchFamily="18" charset="0"/>
                          </a:rPr>
                          <m:t>𝑑</m:t>
                        </m:r>
                      </m:e>
                      <m:sub>
                        <m:r>
                          <a:rPr lang="en-US" altLang="zh-CN" b="0" i="1" dirty="0" smtClean="0">
                            <a:effectLst/>
                            <a:highlight>
                              <a:srgbClr val="E9E6DF"/>
                            </a:highlight>
                            <a:latin typeface="Cambria Math" panose="02040503050406030204" pitchFamily="18" charset="0"/>
                          </a:rPr>
                          <m:t>1</m:t>
                        </m:r>
                      </m:sub>
                    </m:sSub>
                    <m:r>
                      <a:rPr lang="en-US" altLang="zh-CN" b="0" i="1" dirty="0" smtClean="0">
                        <a:effectLst/>
                        <a:highlight>
                          <a:srgbClr val="E9E6DF"/>
                        </a:highlight>
                        <a:latin typeface="Cambria Math" panose="02040503050406030204" pitchFamily="18" charset="0"/>
                      </a:rPr>
                      <m:t>+</m:t>
                    </m:r>
                    <m:r>
                      <a:rPr lang="zh-CN" altLang="en-US" b="0" i="1" dirty="0" smtClean="0">
                        <a:effectLst/>
                        <a:highlight>
                          <a:srgbClr val="E9E6DF"/>
                        </a:highlight>
                        <a:latin typeface="Cambria Math" panose="02040503050406030204" pitchFamily="18" charset="0"/>
                      </a:rPr>
                      <m:t> </m:t>
                    </m:r>
                    <m:sSub>
                      <m:sSubPr>
                        <m:ctrlPr>
                          <a:rPr lang="en-US" altLang="zh-CN" b="0" i="1" dirty="0" smtClean="0">
                            <a:effectLst/>
                            <a:highlight>
                              <a:srgbClr val="E9E6DF"/>
                            </a:highlight>
                            <a:latin typeface="Cambria Math" panose="02040503050406030204" pitchFamily="18" charset="0"/>
                          </a:rPr>
                        </m:ctrlPr>
                      </m:sSubPr>
                      <m:e>
                        <m:r>
                          <a:rPr lang="en-US" altLang="zh-CN" b="0" i="1" dirty="0" smtClean="0">
                            <a:effectLst/>
                            <a:highlight>
                              <a:srgbClr val="E9E6DF"/>
                            </a:highlight>
                            <a:latin typeface="Cambria Math" panose="02040503050406030204" pitchFamily="18" charset="0"/>
                          </a:rPr>
                          <m:t>𝑑</m:t>
                        </m:r>
                      </m:e>
                      <m:sub>
                        <m:r>
                          <a:rPr lang="en-US" altLang="zh-CN" b="0" i="1" dirty="0" smtClean="0">
                            <a:effectLst/>
                            <a:highlight>
                              <a:srgbClr val="E9E6DF"/>
                            </a:highlight>
                            <a:latin typeface="Cambria Math" panose="02040503050406030204" pitchFamily="18" charset="0"/>
                          </a:rPr>
                          <m:t>2</m:t>
                        </m:r>
                      </m:sub>
                    </m:sSub>
                  </m:oMath>
                </a14:m>
                <a:r>
                  <a:rPr lang="en-US" altLang="zh-CN" b="0" dirty="0">
                    <a:effectLst/>
                    <a:highlight>
                      <a:srgbClr val="E9E6DF"/>
                    </a:highlight>
                    <a:latin typeface="Consolas" panose="020B0609020204030204" pitchFamily="49" charset="0"/>
                  </a:rPr>
                  <a:t> </a:t>
                </a:r>
                <a:r>
                  <a:rPr lang="zh-CN" altLang="en-US" b="0" dirty="0">
                    <a:effectLst/>
                    <a:highlight>
                      <a:srgbClr val="E9E6DF"/>
                    </a:highlight>
                    <a:latin typeface="Consolas" panose="020B0609020204030204" pitchFamily="49" charset="0"/>
                  </a:rPr>
                  <a:t>能取到的值中的最大值。</a:t>
                </a:r>
              </a:p>
              <a:p>
                <a:br>
                  <a:rPr lang="zh-CN" altLang="en-US" b="0" dirty="0">
                    <a:effectLst/>
                    <a:highlight>
                      <a:srgbClr val="E9E6DF"/>
                    </a:highlight>
                    <a:latin typeface="Consolas" panose="020B0609020204030204" pitchFamily="49" charset="0"/>
                  </a:rPr>
                </a:br>
                <a:r>
                  <a:rPr lang="zh-CN" altLang="en-US" b="0" dirty="0">
                    <a:effectLst/>
                    <a:highlight>
                      <a:srgbClr val="E9E6DF"/>
                    </a:highlight>
                    <a:latin typeface="Consolas" panose="020B0609020204030204" pitchFamily="49" charset="0"/>
                  </a:rPr>
                  <a:t>树形 </a:t>
                </a:r>
                <a:r>
                  <a:rPr lang="en-US" altLang="zh-CN" b="0" dirty="0">
                    <a:effectLst/>
                    <a:highlight>
                      <a:srgbClr val="E9E6DF"/>
                    </a:highlight>
                    <a:latin typeface="Consolas" panose="020B0609020204030204" pitchFamily="49" charset="0"/>
                  </a:rPr>
                  <a:t>DP </a:t>
                </a:r>
                <a:r>
                  <a:rPr lang="zh-CN" altLang="en-US" b="0" dirty="0">
                    <a:effectLst/>
                    <a:highlight>
                      <a:srgbClr val="E9E6DF"/>
                    </a:highlight>
                    <a:latin typeface="Consolas" panose="020B0609020204030204" pitchFamily="49" charset="0"/>
                  </a:rPr>
                  <a:t>可以在存在负权边的情况下求解出树的直径。</a:t>
                </a:r>
              </a:p>
              <a:p>
                <a:endParaRPr lang="zh-CN" altLang="en-US" dirty="0">
                  <a:highlight>
                    <a:srgbClr val="E9E6DF"/>
                  </a:highlight>
                </a:endParaRPr>
              </a:p>
            </p:txBody>
          </p:sp>
        </mc:Choice>
        <mc:Fallback xmlns="">
          <p:sp>
            <p:nvSpPr>
              <p:cNvPr id="4" name="文本框 3">
                <a:extLst>
                  <a:ext uri="{FF2B5EF4-FFF2-40B4-BE49-F238E27FC236}">
                    <a16:creationId xmlns:a16="http://schemas.microsoft.com/office/drawing/2014/main" id="{327B60B6-CDC7-CBA1-5D96-0AF27ECCF8E2}"/>
                  </a:ext>
                </a:extLst>
              </p:cNvPr>
              <p:cNvSpPr txBox="1">
                <a:spLocks noRot="1" noChangeAspect="1" noMove="1" noResize="1" noEditPoints="1" noAdjustHandles="1" noChangeArrowheads="1" noChangeShapeType="1" noTextEdit="1"/>
              </p:cNvSpPr>
              <p:nvPr/>
            </p:nvSpPr>
            <p:spPr>
              <a:xfrm>
                <a:off x="635727" y="2055222"/>
                <a:ext cx="11669486" cy="1477328"/>
              </a:xfrm>
              <a:prstGeom prst="rect">
                <a:avLst/>
              </a:prstGeom>
              <a:blipFill>
                <a:blip r:embed="rId3"/>
                <a:stretch>
                  <a:fillRect l="-418" t="-2479"/>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9A84400B-A398-8917-4EB8-D777E544FA55}"/>
              </a:ext>
            </a:extLst>
          </p:cNvPr>
          <p:cNvSpPr txBox="1"/>
          <p:nvPr/>
        </p:nvSpPr>
        <p:spPr>
          <a:xfrm>
            <a:off x="740229" y="3257006"/>
            <a:ext cx="7889965" cy="3693319"/>
          </a:xfrm>
          <a:prstGeom prst="rect">
            <a:avLst/>
          </a:prstGeom>
          <a:noFill/>
        </p:spPr>
        <p:txBody>
          <a:bodyPr wrap="square" rtlCol="0">
            <a:spAutoFit/>
          </a:bodyPr>
          <a:lstStyle/>
          <a:p>
            <a:r>
              <a:rPr lang="en-US" altLang="zh-CN" b="0" dirty="0">
                <a:solidFill>
                  <a:srgbClr val="0000FF"/>
                </a:solidFill>
                <a:effectLst/>
                <a:highlight>
                  <a:srgbClr val="E9E6DF"/>
                </a:highlight>
                <a:latin typeface="Consolas" panose="020B0609020204030204" pitchFamily="49" charset="0"/>
              </a:rPr>
              <a:t>void</a:t>
            </a:r>
            <a:r>
              <a:rPr lang="en-US" altLang="zh-CN" b="0" dirty="0">
                <a:solidFill>
                  <a:srgbClr val="3B3B3B"/>
                </a:solidFill>
                <a:effectLst/>
                <a:highlight>
                  <a:srgbClr val="E9E6DF"/>
                </a:highlight>
                <a:latin typeface="Consolas" panose="020B0609020204030204" pitchFamily="49" charset="0"/>
              </a:rPr>
              <a:t> </a:t>
            </a:r>
            <a:r>
              <a:rPr lang="en-US" altLang="zh-CN" b="0" dirty="0" err="1">
                <a:solidFill>
                  <a:srgbClr val="795E26"/>
                </a:solidFill>
                <a:effectLst/>
                <a:highlight>
                  <a:srgbClr val="E9E6DF"/>
                </a:highlight>
                <a:latin typeface="Consolas" panose="020B0609020204030204" pitchFamily="49" charset="0"/>
              </a:rPr>
              <a:t>dfs</a:t>
            </a:r>
            <a:r>
              <a:rPr lang="en-US" altLang="zh-CN" b="0" dirty="0">
                <a:solidFill>
                  <a:srgbClr val="3B3B3B"/>
                </a:solidFill>
                <a:effectLst/>
                <a:highlight>
                  <a:srgbClr val="E9E6DF"/>
                </a:highlight>
                <a:latin typeface="Consolas" panose="020B0609020204030204" pitchFamily="49" charset="0"/>
              </a:rPr>
              <a:t>(</a:t>
            </a:r>
            <a:r>
              <a:rPr lang="en-US" altLang="zh-CN" b="0" dirty="0">
                <a:solidFill>
                  <a:srgbClr val="0000FF"/>
                </a:solidFill>
                <a:effectLst/>
                <a:highlight>
                  <a:srgbClr val="E9E6DF"/>
                </a:highlight>
                <a:latin typeface="Consolas" panose="020B0609020204030204" pitchFamily="49" charset="0"/>
              </a:rPr>
              <a:t>int</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1080"/>
                </a:solidFill>
                <a:effectLst/>
                <a:highlight>
                  <a:srgbClr val="E9E6DF"/>
                </a:highlight>
                <a:latin typeface="Consolas" panose="020B0609020204030204" pitchFamily="49" charset="0"/>
              </a:rPr>
              <a:t>u</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00FF"/>
                </a:solidFill>
                <a:effectLst/>
                <a:highlight>
                  <a:srgbClr val="E9E6DF"/>
                </a:highlight>
                <a:latin typeface="Consolas" panose="020B0609020204030204" pitchFamily="49" charset="0"/>
              </a:rPr>
              <a:t>int</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1080"/>
                </a:solidFill>
                <a:effectLst/>
                <a:highlight>
                  <a:srgbClr val="E9E6DF"/>
                </a:highlight>
                <a:latin typeface="Consolas" panose="020B0609020204030204" pitchFamily="49" charset="0"/>
              </a:rPr>
              <a:t>fa</a:t>
            </a:r>
            <a:r>
              <a:rPr lang="en-US" altLang="zh-CN" b="0" dirty="0">
                <a:solidFill>
                  <a:srgbClr val="3B3B3B"/>
                </a:solidFill>
                <a:effectLst/>
                <a:highlight>
                  <a:srgbClr val="E9E6DF"/>
                </a:highlight>
                <a:latin typeface="Consolas" panose="020B0609020204030204" pitchFamily="49" charset="0"/>
              </a:rPr>
              <a:t>) {</a:t>
            </a:r>
          </a:p>
          <a:p>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1080"/>
                </a:solidFill>
                <a:effectLst/>
                <a:highlight>
                  <a:srgbClr val="E9E6DF"/>
                </a:highlight>
                <a:latin typeface="Consolas" panose="020B0609020204030204" pitchFamily="49" charset="0"/>
              </a:rPr>
              <a:t>d1</a:t>
            </a:r>
            <a:r>
              <a:rPr lang="en-US" altLang="zh-CN" b="0" dirty="0">
                <a:solidFill>
                  <a:srgbClr val="3B3B3B"/>
                </a:solidFill>
                <a:effectLst/>
                <a:highlight>
                  <a:srgbClr val="E9E6DF"/>
                </a:highlight>
                <a:latin typeface="Consolas" panose="020B0609020204030204" pitchFamily="49" charset="0"/>
              </a:rPr>
              <a:t>[</a:t>
            </a:r>
            <a:r>
              <a:rPr lang="en-US" altLang="zh-CN" b="0" dirty="0">
                <a:solidFill>
                  <a:srgbClr val="001080"/>
                </a:solidFill>
                <a:effectLst/>
                <a:highlight>
                  <a:srgbClr val="E9E6DF"/>
                </a:highlight>
                <a:latin typeface="Consolas" panose="020B0609020204030204" pitchFamily="49" charset="0"/>
              </a:rPr>
              <a:t>u</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0000"/>
                </a:solidFill>
                <a:effectLst/>
                <a:highlight>
                  <a:srgbClr val="E9E6DF"/>
                </a:highlight>
                <a:latin typeface="Consolas" panose="020B0609020204030204" pitchFamily="49" charset="0"/>
              </a:rPr>
              <a:t>=</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1080"/>
                </a:solidFill>
                <a:effectLst/>
                <a:highlight>
                  <a:srgbClr val="E9E6DF"/>
                </a:highlight>
                <a:latin typeface="Consolas" panose="020B0609020204030204" pitchFamily="49" charset="0"/>
              </a:rPr>
              <a:t>d2</a:t>
            </a:r>
            <a:r>
              <a:rPr lang="en-US" altLang="zh-CN" b="0" dirty="0">
                <a:solidFill>
                  <a:srgbClr val="3B3B3B"/>
                </a:solidFill>
                <a:effectLst/>
                <a:highlight>
                  <a:srgbClr val="E9E6DF"/>
                </a:highlight>
                <a:latin typeface="Consolas" panose="020B0609020204030204" pitchFamily="49" charset="0"/>
              </a:rPr>
              <a:t>[</a:t>
            </a:r>
            <a:r>
              <a:rPr lang="en-US" altLang="zh-CN" b="0" dirty="0">
                <a:solidFill>
                  <a:srgbClr val="001080"/>
                </a:solidFill>
                <a:effectLst/>
                <a:highlight>
                  <a:srgbClr val="E9E6DF"/>
                </a:highlight>
                <a:latin typeface="Consolas" panose="020B0609020204030204" pitchFamily="49" charset="0"/>
              </a:rPr>
              <a:t>u</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0000"/>
                </a:solidFill>
                <a:effectLst/>
                <a:highlight>
                  <a:srgbClr val="E9E6DF"/>
                </a:highlight>
                <a:latin typeface="Consolas" panose="020B0609020204030204" pitchFamily="49" charset="0"/>
              </a:rPr>
              <a:t>=</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98658"/>
                </a:solidFill>
                <a:effectLst/>
                <a:highlight>
                  <a:srgbClr val="E9E6DF"/>
                </a:highlight>
                <a:latin typeface="Consolas" panose="020B0609020204030204" pitchFamily="49" charset="0"/>
              </a:rPr>
              <a:t>0</a:t>
            </a:r>
            <a:r>
              <a:rPr lang="en-US" altLang="zh-CN" b="0" dirty="0">
                <a:solidFill>
                  <a:srgbClr val="3B3B3B"/>
                </a:solidFill>
                <a:effectLst/>
                <a:highlight>
                  <a:srgbClr val="E9E6DF"/>
                </a:highlight>
                <a:latin typeface="Consolas" panose="020B0609020204030204" pitchFamily="49" charset="0"/>
              </a:rPr>
              <a:t>;</a:t>
            </a:r>
          </a:p>
          <a:p>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AF00DB"/>
                </a:solidFill>
                <a:effectLst/>
                <a:highlight>
                  <a:srgbClr val="E9E6DF"/>
                </a:highlight>
                <a:latin typeface="Consolas" panose="020B0609020204030204" pitchFamily="49" charset="0"/>
              </a:rPr>
              <a:t>for</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00FF"/>
                </a:solidFill>
                <a:effectLst/>
                <a:highlight>
                  <a:srgbClr val="E9E6DF"/>
                </a:highlight>
                <a:latin typeface="Consolas" panose="020B0609020204030204" pitchFamily="49" charset="0"/>
              </a:rPr>
              <a:t>int</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1080"/>
                </a:solidFill>
                <a:effectLst/>
                <a:highlight>
                  <a:srgbClr val="E9E6DF"/>
                </a:highlight>
                <a:latin typeface="Consolas" panose="020B0609020204030204" pitchFamily="49" charset="0"/>
              </a:rPr>
              <a:t>v</a:t>
            </a:r>
            <a:r>
              <a:rPr lang="en-US" altLang="zh-CN" b="0" dirty="0">
                <a:solidFill>
                  <a:srgbClr val="3B3B3B"/>
                </a:solidFill>
                <a:effectLst/>
                <a:highlight>
                  <a:srgbClr val="E9E6DF"/>
                </a:highlight>
                <a:latin typeface="Consolas" panose="020B0609020204030204" pitchFamily="49" charset="0"/>
              </a:rPr>
              <a:t> : </a:t>
            </a:r>
            <a:r>
              <a:rPr lang="en-US" altLang="zh-CN" b="0" dirty="0">
                <a:solidFill>
                  <a:srgbClr val="001080"/>
                </a:solidFill>
                <a:effectLst/>
                <a:highlight>
                  <a:srgbClr val="E9E6DF"/>
                </a:highlight>
                <a:latin typeface="Consolas" panose="020B0609020204030204" pitchFamily="49" charset="0"/>
              </a:rPr>
              <a:t>E</a:t>
            </a:r>
            <a:r>
              <a:rPr lang="en-US" altLang="zh-CN" b="0" dirty="0">
                <a:solidFill>
                  <a:srgbClr val="3B3B3B"/>
                </a:solidFill>
                <a:effectLst/>
                <a:highlight>
                  <a:srgbClr val="E9E6DF"/>
                </a:highlight>
                <a:latin typeface="Consolas" panose="020B0609020204030204" pitchFamily="49" charset="0"/>
              </a:rPr>
              <a:t>[</a:t>
            </a:r>
            <a:r>
              <a:rPr lang="en-US" altLang="zh-CN" b="0" dirty="0">
                <a:solidFill>
                  <a:srgbClr val="001080"/>
                </a:solidFill>
                <a:effectLst/>
                <a:highlight>
                  <a:srgbClr val="E9E6DF"/>
                </a:highlight>
                <a:latin typeface="Consolas" panose="020B0609020204030204" pitchFamily="49" charset="0"/>
              </a:rPr>
              <a:t>u</a:t>
            </a:r>
            <a:r>
              <a:rPr lang="en-US" altLang="zh-CN" b="0" dirty="0">
                <a:solidFill>
                  <a:srgbClr val="3B3B3B"/>
                </a:solidFill>
                <a:effectLst/>
                <a:highlight>
                  <a:srgbClr val="E9E6DF"/>
                </a:highlight>
                <a:latin typeface="Consolas" panose="020B0609020204030204" pitchFamily="49" charset="0"/>
              </a:rPr>
              <a:t>]) {</a:t>
            </a:r>
          </a:p>
          <a:p>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AF00DB"/>
                </a:solidFill>
                <a:effectLst/>
                <a:highlight>
                  <a:srgbClr val="E9E6DF"/>
                </a:highlight>
                <a:latin typeface="Consolas" panose="020B0609020204030204" pitchFamily="49" charset="0"/>
              </a:rPr>
              <a:t>if</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1080"/>
                </a:solidFill>
                <a:effectLst/>
                <a:highlight>
                  <a:srgbClr val="E9E6DF"/>
                </a:highlight>
                <a:latin typeface="Consolas" panose="020B0609020204030204" pitchFamily="49" charset="0"/>
              </a:rPr>
              <a:t>v</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0000"/>
                </a:solidFill>
                <a:effectLst/>
                <a:highlight>
                  <a:srgbClr val="E9E6DF"/>
                </a:highlight>
                <a:latin typeface="Consolas" panose="020B0609020204030204" pitchFamily="49" charset="0"/>
              </a:rPr>
              <a:t>==</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1080"/>
                </a:solidFill>
                <a:effectLst/>
                <a:highlight>
                  <a:srgbClr val="E9E6DF"/>
                </a:highlight>
                <a:latin typeface="Consolas" panose="020B0609020204030204" pitchFamily="49" charset="0"/>
              </a:rPr>
              <a:t>fa</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AF00DB"/>
                </a:solidFill>
                <a:effectLst/>
                <a:highlight>
                  <a:srgbClr val="E9E6DF"/>
                </a:highlight>
                <a:latin typeface="Consolas" panose="020B0609020204030204" pitchFamily="49" charset="0"/>
              </a:rPr>
              <a:t>continue</a:t>
            </a:r>
            <a:r>
              <a:rPr lang="en-US" altLang="zh-CN" b="0" dirty="0">
                <a:solidFill>
                  <a:srgbClr val="3B3B3B"/>
                </a:solidFill>
                <a:effectLst/>
                <a:highlight>
                  <a:srgbClr val="E9E6DF"/>
                </a:highlight>
                <a:latin typeface="Consolas" panose="020B0609020204030204" pitchFamily="49" charset="0"/>
              </a:rPr>
              <a:t>;</a:t>
            </a:r>
          </a:p>
          <a:p>
            <a:r>
              <a:rPr lang="en-US" altLang="zh-CN" b="0" dirty="0">
                <a:solidFill>
                  <a:srgbClr val="3B3B3B"/>
                </a:solidFill>
                <a:effectLst/>
                <a:highlight>
                  <a:srgbClr val="E9E6DF"/>
                </a:highlight>
                <a:latin typeface="Consolas" panose="020B0609020204030204" pitchFamily="49" charset="0"/>
              </a:rPr>
              <a:t>    </a:t>
            </a:r>
            <a:r>
              <a:rPr lang="en-US" altLang="zh-CN" b="0" dirty="0" err="1">
                <a:solidFill>
                  <a:srgbClr val="795E26"/>
                </a:solidFill>
                <a:effectLst/>
                <a:highlight>
                  <a:srgbClr val="E9E6DF"/>
                </a:highlight>
                <a:latin typeface="Consolas" panose="020B0609020204030204" pitchFamily="49" charset="0"/>
              </a:rPr>
              <a:t>dfs</a:t>
            </a:r>
            <a:r>
              <a:rPr lang="en-US" altLang="zh-CN" b="0" dirty="0">
                <a:solidFill>
                  <a:srgbClr val="3B3B3B"/>
                </a:solidFill>
                <a:effectLst/>
                <a:highlight>
                  <a:srgbClr val="E9E6DF"/>
                </a:highlight>
                <a:latin typeface="Consolas" panose="020B0609020204030204" pitchFamily="49" charset="0"/>
              </a:rPr>
              <a:t>(</a:t>
            </a:r>
            <a:r>
              <a:rPr lang="en-US" altLang="zh-CN" b="0" dirty="0">
                <a:solidFill>
                  <a:srgbClr val="001080"/>
                </a:solidFill>
                <a:effectLst/>
                <a:highlight>
                  <a:srgbClr val="E9E6DF"/>
                </a:highlight>
                <a:latin typeface="Consolas" panose="020B0609020204030204" pitchFamily="49" charset="0"/>
              </a:rPr>
              <a:t>v</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1080"/>
                </a:solidFill>
                <a:effectLst/>
                <a:highlight>
                  <a:srgbClr val="E9E6DF"/>
                </a:highlight>
                <a:latin typeface="Consolas" panose="020B0609020204030204" pitchFamily="49" charset="0"/>
              </a:rPr>
              <a:t>u</a:t>
            </a:r>
            <a:r>
              <a:rPr lang="en-US" altLang="zh-CN" b="0" dirty="0">
                <a:solidFill>
                  <a:srgbClr val="3B3B3B"/>
                </a:solidFill>
                <a:effectLst/>
                <a:highlight>
                  <a:srgbClr val="E9E6DF"/>
                </a:highlight>
                <a:latin typeface="Consolas" panose="020B0609020204030204" pitchFamily="49" charset="0"/>
              </a:rPr>
              <a:t>);</a:t>
            </a:r>
          </a:p>
          <a:p>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00FF"/>
                </a:solidFill>
                <a:effectLst/>
                <a:highlight>
                  <a:srgbClr val="E9E6DF"/>
                </a:highlight>
                <a:latin typeface="Consolas" panose="020B0609020204030204" pitchFamily="49" charset="0"/>
              </a:rPr>
              <a:t>int</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1080"/>
                </a:solidFill>
                <a:effectLst/>
                <a:highlight>
                  <a:srgbClr val="E9E6DF"/>
                </a:highlight>
                <a:latin typeface="Consolas" panose="020B0609020204030204" pitchFamily="49" charset="0"/>
              </a:rPr>
              <a:t>t</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0000"/>
                </a:solidFill>
                <a:effectLst/>
                <a:highlight>
                  <a:srgbClr val="E9E6DF"/>
                </a:highlight>
                <a:latin typeface="Consolas" panose="020B0609020204030204" pitchFamily="49" charset="0"/>
              </a:rPr>
              <a:t>=</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1080"/>
                </a:solidFill>
                <a:effectLst/>
                <a:highlight>
                  <a:srgbClr val="E9E6DF"/>
                </a:highlight>
                <a:latin typeface="Consolas" panose="020B0609020204030204" pitchFamily="49" charset="0"/>
              </a:rPr>
              <a:t>d1</a:t>
            </a:r>
            <a:r>
              <a:rPr lang="en-US" altLang="zh-CN" b="0" dirty="0">
                <a:solidFill>
                  <a:srgbClr val="3B3B3B"/>
                </a:solidFill>
                <a:effectLst/>
                <a:highlight>
                  <a:srgbClr val="E9E6DF"/>
                </a:highlight>
                <a:latin typeface="Consolas" panose="020B0609020204030204" pitchFamily="49" charset="0"/>
              </a:rPr>
              <a:t>[</a:t>
            </a:r>
            <a:r>
              <a:rPr lang="en-US" altLang="zh-CN" b="0" dirty="0">
                <a:solidFill>
                  <a:srgbClr val="001080"/>
                </a:solidFill>
                <a:effectLst/>
                <a:highlight>
                  <a:srgbClr val="E9E6DF"/>
                </a:highlight>
                <a:latin typeface="Consolas" panose="020B0609020204030204" pitchFamily="49" charset="0"/>
              </a:rPr>
              <a:t>v</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0000"/>
                </a:solidFill>
                <a:effectLst/>
                <a:highlight>
                  <a:srgbClr val="E9E6DF"/>
                </a:highlight>
                <a:latin typeface="Consolas" panose="020B0609020204030204" pitchFamily="49" charset="0"/>
              </a:rPr>
              <a:t>+</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98658"/>
                </a:solidFill>
                <a:effectLst/>
                <a:highlight>
                  <a:srgbClr val="E9E6DF"/>
                </a:highlight>
                <a:latin typeface="Consolas" panose="020B0609020204030204" pitchFamily="49" charset="0"/>
              </a:rPr>
              <a:t>1</a:t>
            </a:r>
            <a:r>
              <a:rPr lang="en-US" altLang="zh-CN" b="0" dirty="0">
                <a:solidFill>
                  <a:srgbClr val="3B3B3B"/>
                </a:solidFill>
                <a:effectLst/>
                <a:highlight>
                  <a:srgbClr val="E9E6DF"/>
                </a:highlight>
                <a:latin typeface="Consolas" panose="020B0609020204030204" pitchFamily="49" charset="0"/>
              </a:rPr>
              <a:t>;</a:t>
            </a:r>
          </a:p>
          <a:p>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AF00DB"/>
                </a:solidFill>
                <a:effectLst/>
                <a:highlight>
                  <a:srgbClr val="E9E6DF"/>
                </a:highlight>
                <a:latin typeface="Consolas" panose="020B0609020204030204" pitchFamily="49" charset="0"/>
              </a:rPr>
              <a:t>if</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1080"/>
                </a:solidFill>
                <a:effectLst/>
                <a:highlight>
                  <a:srgbClr val="E9E6DF"/>
                </a:highlight>
                <a:latin typeface="Consolas" panose="020B0609020204030204" pitchFamily="49" charset="0"/>
              </a:rPr>
              <a:t>t</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0000"/>
                </a:solidFill>
                <a:effectLst/>
                <a:highlight>
                  <a:srgbClr val="E9E6DF"/>
                </a:highlight>
                <a:latin typeface="Consolas" panose="020B0609020204030204" pitchFamily="49" charset="0"/>
              </a:rPr>
              <a:t>&gt;</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1080"/>
                </a:solidFill>
                <a:effectLst/>
                <a:highlight>
                  <a:srgbClr val="E9E6DF"/>
                </a:highlight>
                <a:latin typeface="Consolas" panose="020B0609020204030204" pitchFamily="49" charset="0"/>
              </a:rPr>
              <a:t>d1</a:t>
            </a:r>
            <a:r>
              <a:rPr lang="en-US" altLang="zh-CN" b="0" dirty="0">
                <a:solidFill>
                  <a:srgbClr val="3B3B3B"/>
                </a:solidFill>
                <a:effectLst/>
                <a:highlight>
                  <a:srgbClr val="E9E6DF"/>
                </a:highlight>
                <a:latin typeface="Consolas" panose="020B0609020204030204" pitchFamily="49" charset="0"/>
              </a:rPr>
              <a:t>[</a:t>
            </a:r>
            <a:r>
              <a:rPr lang="en-US" altLang="zh-CN" b="0" dirty="0">
                <a:solidFill>
                  <a:srgbClr val="001080"/>
                </a:solidFill>
                <a:effectLst/>
                <a:highlight>
                  <a:srgbClr val="E9E6DF"/>
                </a:highlight>
                <a:latin typeface="Consolas" panose="020B0609020204030204" pitchFamily="49" charset="0"/>
              </a:rPr>
              <a:t>u</a:t>
            </a:r>
            <a:r>
              <a:rPr lang="en-US" altLang="zh-CN" b="0" dirty="0">
                <a:solidFill>
                  <a:srgbClr val="3B3B3B"/>
                </a:solidFill>
                <a:effectLst/>
                <a:highlight>
                  <a:srgbClr val="E9E6DF"/>
                </a:highlight>
                <a:latin typeface="Consolas" panose="020B0609020204030204" pitchFamily="49" charset="0"/>
              </a:rPr>
              <a:t>])</a:t>
            </a:r>
          </a:p>
          <a:p>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1080"/>
                </a:solidFill>
                <a:effectLst/>
                <a:highlight>
                  <a:srgbClr val="E9E6DF"/>
                </a:highlight>
                <a:latin typeface="Consolas" panose="020B0609020204030204" pitchFamily="49" charset="0"/>
              </a:rPr>
              <a:t>d2</a:t>
            </a:r>
            <a:r>
              <a:rPr lang="en-US" altLang="zh-CN" b="0" dirty="0">
                <a:solidFill>
                  <a:srgbClr val="3B3B3B"/>
                </a:solidFill>
                <a:effectLst/>
                <a:highlight>
                  <a:srgbClr val="E9E6DF"/>
                </a:highlight>
                <a:latin typeface="Consolas" panose="020B0609020204030204" pitchFamily="49" charset="0"/>
              </a:rPr>
              <a:t>[</a:t>
            </a:r>
            <a:r>
              <a:rPr lang="en-US" altLang="zh-CN" b="0" dirty="0">
                <a:solidFill>
                  <a:srgbClr val="001080"/>
                </a:solidFill>
                <a:effectLst/>
                <a:highlight>
                  <a:srgbClr val="E9E6DF"/>
                </a:highlight>
                <a:latin typeface="Consolas" panose="020B0609020204030204" pitchFamily="49" charset="0"/>
              </a:rPr>
              <a:t>u</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0000"/>
                </a:solidFill>
                <a:effectLst/>
                <a:highlight>
                  <a:srgbClr val="E9E6DF"/>
                </a:highlight>
                <a:latin typeface="Consolas" panose="020B0609020204030204" pitchFamily="49" charset="0"/>
              </a:rPr>
              <a:t>=</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1080"/>
                </a:solidFill>
                <a:effectLst/>
                <a:highlight>
                  <a:srgbClr val="E9E6DF"/>
                </a:highlight>
                <a:latin typeface="Consolas" panose="020B0609020204030204" pitchFamily="49" charset="0"/>
              </a:rPr>
              <a:t>d1</a:t>
            </a:r>
            <a:r>
              <a:rPr lang="en-US" altLang="zh-CN" b="0" dirty="0">
                <a:solidFill>
                  <a:srgbClr val="3B3B3B"/>
                </a:solidFill>
                <a:effectLst/>
                <a:highlight>
                  <a:srgbClr val="E9E6DF"/>
                </a:highlight>
                <a:latin typeface="Consolas" panose="020B0609020204030204" pitchFamily="49" charset="0"/>
              </a:rPr>
              <a:t>[</a:t>
            </a:r>
            <a:r>
              <a:rPr lang="en-US" altLang="zh-CN" b="0" dirty="0">
                <a:solidFill>
                  <a:srgbClr val="001080"/>
                </a:solidFill>
                <a:effectLst/>
                <a:highlight>
                  <a:srgbClr val="E9E6DF"/>
                </a:highlight>
                <a:latin typeface="Consolas" panose="020B0609020204030204" pitchFamily="49" charset="0"/>
              </a:rPr>
              <a:t>u</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1080"/>
                </a:solidFill>
                <a:effectLst/>
                <a:highlight>
                  <a:srgbClr val="E9E6DF"/>
                </a:highlight>
                <a:latin typeface="Consolas" panose="020B0609020204030204" pitchFamily="49" charset="0"/>
              </a:rPr>
              <a:t>d1</a:t>
            </a:r>
            <a:r>
              <a:rPr lang="en-US" altLang="zh-CN" b="0" dirty="0">
                <a:solidFill>
                  <a:srgbClr val="3B3B3B"/>
                </a:solidFill>
                <a:effectLst/>
                <a:highlight>
                  <a:srgbClr val="E9E6DF"/>
                </a:highlight>
                <a:latin typeface="Consolas" panose="020B0609020204030204" pitchFamily="49" charset="0"/>
              </a:rPr>
              <a:t>[</a:t>
            </a:r>
            <a:r>
              <a:rPr lang="en-US" altLang="zh-CN" b="0" dirty="0">
                <a:solidFill>
                  <a:srgbClr val="001080"/>
                </a:solidFill>
                <a:effectLst/>
                <a:highlight>
                  <a:srgbClr val="E9E6DF"/>
                </a:highlight>
                <a:latin typeface="Consolas" panose="020B0609020204030204" pitchFamily="49" charset="0"/>
              </a:rPr>
              <a:t>u</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0000"/>
                </a:solidFill>
                <a:effectLst/>
                <a:highlight>
                  <a:srgbClr val="E9E6DF"/>
                </a:highlight>
                <a:latin typeface="Consolas" panose="020B0609020204030204" pitchFamily="49" charset="0"/>
              </a:rPr>
              <a:t>=</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1080"/>
                </a:solidFill>
                <a:effectLst/>
                <a:highlight>
                  <a:srgbClr val="E9E6DF"/>
                </a:highlight>
                <a:latin typeface="Consolas" panose="020B0609020204030204" pitchFamily="49" charset="0"/>
              </a:rPr>
              <a:t>t</a:t>
            </a:r>
            <a:r>
              <a:rPr lang="en-US" altLang="zh-CN" b="0" dirty="0">
                <a:solidFill>
                  <a:srgbClr val="3B3B3B"/>
                </a:solidFill>
                <a:effectLst/>
                <a:highlight>
                  <a:srgbClr val="E9E6DF"/>
                </a:highlight>
                <a:latin typeface="Consolas" panose="020B0609020204030204" pitchFamily="49" charset="0"/>
              </a:rPr>
              <a:t>;</a:t>
            </a:r>
          </a:p>
          <a:p>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AF00DB"/>
                </a:solidFill>
                <a:effectLst/>
                <a:highlight>
                  <a:srgbClr val="E9E6DF"/>
                </a:highlight>
                <a:latin typeface="Consolas" panose="020B0609020204030204" pitchFamily="49" charset="0"/>
              </a:rPr>
              <a:t>else</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AF00DB"/>
                </a:solidFill>
                <a:effectLst/>
                <a:highlight>
                  <a:srgbClr val="E9E6DF"/>
                </a:highlight>
                <a:latin typeface="Consolas" panose="020B0609020204030204" pitchFamily="49" charset="0"/>
              </a:rPr>
              <a:t>if</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1080"/>
                </a:solidFill>
                <a:effectLst/>
                <a:highlight>
                  <a:srgbClr val="E9E6DF"/>
                </a:highlight>
                <a:latin typeface="Consolas" panose="020B0609020204030204" pitchFamily="49" charset="0"/>
              </a:rPr>
              <a:t>t</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0000"/>
                </a:solidFill>
                <a:effectLst/>
                <a:highlight>
                  <a:srgbClr val="E9E6DF"/>
                </a:highlight>
                <a:latin typeface="Consolas" panose="020B0609020204030204" pitchFamily="49" charset="0"/>
              </a:rPr>
              <a:t>&gt;</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1080"/>
                </a:solidFill>
                <a:effectLst/>
                <a:highlight>
                  <a:srgbClr val="E9E6DF"/>
                </a:highlight>
                <a:latin typeface="Consolas" panose="020B0609020204030204" pitchFamily="49" charset="0"/>
              </a:rPr>
              <a:t>d2</a:t>
            </a:r>
            <a:r>
              <a:rPr lang="en-US" altLang="zh-CN" b="0" dirty="0">
                <a:solidFill>
                  <a:srgbClr val="3B3B3B"/>
                </a:solidFill>
                <a:effectLst/>
                <a:highlight>
                  <a:srgbClr val="E9E6DF"/>
                </a:highlight>
                <a:latin typeface="Consolas" panose="020B0609020204030204" pitchFamily="49" charset="0"/>
              </a:rPr>
              <a:t>[</a:t>
            </a:r>
            <a:r>
              <a:rPr lang="en-US" altLang="zh-CN" b="0" dirty="0">
                <a:solidFill>
                  <a:srgbClr val="001080"/>
                </a:solidFill>
                <a:effectLst/>
                <a:highlight>
                  <a:srgbClr val="E9E6DF"/>
                </a:highlight>
                <a:latin typeface="Consolas" panose="020B0609020204030204" pitchFamily="49" charset="0"/>
              </a:rPr>
              <a:t>u</a:t>
            </a:r>
            <a:r>
              <a:rPr lang="en-US" altLang="zh-CN" b="0" dirty="0">
                <a:solidFill>
                  <a:srgbClr val="3B3B3B"/>
                </a:solidFill>
                <a:effectLst/>
                <a:highlight>
                  <a:srgbClr val="E9E6DF"/>
                </a:highlight>
                <a:latin typeface="Consolas" panose="020B0609020204030204" pitchFamily="49" charset="0"/>
              </a:rPr>
              <a:t>])</a:t>
            </a:r>
          </a:p>
          <a:p>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1080"/>
                </a:solidFill>
                <a:effectLst/>
                <a:highlight>
                  <a:srgbClr val="E9E6DF"/>
                </a:highlight>
                <a:latin typeface="Consolas" panose="020B0609020204030204" pitchFamily="49" charset="0"/>
              </a:rPr>
              <a:t>d2</a:t>
            </a:r>
            <a:r>
              <a:rPr lang="en-US" altLang="zh-CN" b="0" dirty="0">
                <a:solidFill>
                  <a:srgbClr val="3B3B3B"/>
                </a:solidFill>
                <a:effectLst/>
                <a:highlight>
                  <a:srgbClr val="E9E6DF"/>
                </a:highlight>
                <a:latin typeface="Consolas" panose="020B0609020204030204" pitchFamily="49" charset="0"/>
              </a:rPr>
              <a:t>[</a:t>
            </a:r>
            <a:r>
              <a:rPr lang="en-US" altLang="zh-CN" b="0" dirty="0">
                <a:solidFill>
                  <a:srgbClr val="001080"/>
                </a:solidFill>
                <a:effectLst/>
                <a:highlight>
                  <a:srgbClr val="E9E6DF"/>
                </a:highlight>
                <a:latin typeface="Consolas" panose="020B0609020204030204" pitchFamily="49" charset="0"/>
              </a:rPr>
              <a:t>u</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0000"/>
                </a:solidFill>
                <a:effectLst/>
                <a:highlight>
                  <a:srgbClr val="E9E6DF"/>
                </a:highlight>
                <a:latin typeface="Consolas" panose="020B0609020204030204" pitchFamily="49" charset="0"/>
              </a:rPr>
              <a:t>=</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1080"/>
                </a:solidFill>
                <a:effectLst/>
                <a:highlight>
                  <a:srgbClr val="E9E6DF"/>
                </a:highlight>
                <a:latin typeface="Consolas" panose="020B0609020204030204" pitchFamily="49" charset="0"/>
              </a:rPr>
              <a:t>t</a:t>
            </a:r>
            <a:r>
              <a:rPr lang="en-US" altLang="zh-CN" b="0" dirty="0">
                <a:solidFill>
                  <a:srgbClr val="3B3B3B"/>
                </a:solidFill>
                <a:effectLst/>
                <a:highlight>
                  <a:srgbClr val="E9E6DF"/>
                </a:highlight>
                <a:latin typeface="Consolas" panose="020B0609020204030204" pitchFamily="49" charset="0"/>
              </a:rPr>
              <a:t>;</a:t>
            </a:r>
          </a:p>
          <a:p>
            <a:r>
              <a:rPr lang="en-US" altLang="zh-CN" b="0" dirty="0">
                <a:solidFill>
                  <a:srgbClr val="3B3B3B"/>
                </a:solidFill>
                <a:effectLst/>
                <a:highlight>
                  <a:srgbClr val="E9E6DF"/>
                </a:highlight>
                <a:latin typeface="Consolas" panose="020B0609020204030204" pitchFamily="49" charset="0"/>
              </a:rPr>
              <a:t>  }</a:t>
            </a:r>
          </a:p>
          <a:p>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1080"/>
                </a:solidFill>
                <a:effectLst/>
                <a:highlight>
                  <a:srgbClr val="E9E6DF"/>
                </a:highlight>
                <a:latin typeface="Consolas" panose="020B0609020204030204" pitchFamily="49" charset="0"/>
              </a:rPr>
              <a:t>d</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0000"/>
                </a:solidFill>
                <a:effectLst/>
                <a:highlight>
                  <a:srgbClr val="E9E6DF"/>
                </a:highlight>
                <a:latin typeface="Consolas" panose="020B0609020204030204" pitchFamily="49" charset="0"/>
              </a:rPr>
              <a:t>=</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795E26"/>
                </a:solidFill>
                <a:effectLst/>
                <a:highlight>
                  <a:srgbClr val="E9E6DF"/>
                </a:highlight>
                <a:latin typeface="Consolas" panose="020B0609020204030204" pitchFamily="49" charset="0"/>
              </a:rPr>
              <a:t>max</a:t>
            </a:r>
            <a:r>
              <a:rPr lang="en-US" altLang="zh-CN" b="0" dirty="0">
                <a:solidFill>
                  <a:srgbClr val="3B3B3B"/>
                </a:solidFill>
                <a:effectLst/>
                <a:highlight>
                  <a:srgbClr val="E9E6DF"/>
                </a:highlight>
                <a:latin typeface="Consolas" panose="020B0609020204030204" pitchFamily="49" charset="0"/>
              </a:rPr>
              <a:t>(</a:t>
            </a:r>
            <a:r>
              <a:rPr lang="en-US" altLang="zh-CN" b="0" dirty="0">
                <a:solidFill>
                  <a:srgbClr val="001080"/>
                </a:solidFill>
                <a:effectLst/>
                <a:highlight>
                  <a:srgbClr val="E9E6DF"/>
                </a:highlight>
                <a:latin typeface="Consolas" panose="020B0609020204030204" pitchFamily="49" charset="0"/>
              </a:rPr>
              <a:t>d</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1080"/>
                </a:solidFill>
                <a:effectLst/>
                <a:highlight>
                  <a:srgbClr val="E9E6DF"/>
                </a:highlight>
                <a:latin typeface="Consolas" panose="020B0609020204030204" pitchFamily="49" charset="0"/>
              </a:rPr>
              <a:t>d1</a:t>
            </a:r>
            <a:r>
              <a:rPr lang="en-US" altLang="zh-CN" b="0" dirty="0">
                <a:solidFill>
                  <a:srgbClr val="3B3B3B"/>
                </a:solidFill>
                <a:effectLst/>
                <a:highlight>
                  <a:srgbClr val="E9E6DF"/>
                </a:highlight>
                <a:latin typeface="Consolas" panose="020B0609020204030204" pitchFamily="49" charset="0"/>
              </a:rPr>
              <a:t>[</a:t>
            </a:r>
            <a:r>
              <a:rPr lang="en-US" altLang="zh-CN" b="0" dirty="0">
                <a:solidFill>
                  <a:srgbClr val="001080"/>
                </a:solidFill>
                <a:effectLst/>
                <a:highlight>
                  <a:srgbClr val="E9E6DF"/>
                </a:highlight>
                <a:latin typeface="Consolas" panose="020B0609020204030204" pitchFamily="49" charset="0"/>
              </a:rPr>
              <a:t>u</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0000"/>
                </a:solidFill>
                <a:effectLst/>
                <a:highlight>
                  <a:srgbClr val="E9E6DF"/>
                </a:highlight>
                <a:latin typeface="Consolas" panose="020B0609020204030204" pitchFamily="49" charset="0"/>
              </a:rPr>
              <a:t>+</a:t>
            </a:r>
            <a:r>
              <a:rPr lang="en-US" altLang="zh-CN" b="0" dirty="0">
                <a:solidFill>
                  <a:srgbClr val="3B3B3B"/>
                </a:solidFill>
                <a:effectLst/>
                <a:highlight>
                  <a:srgbClr val="E9E6DF"/>
                </a:highlight>
                <a:latin typeface="Consolas" panose="020B0609020204030204" pitchFamily="49" charset="0"/>
              </a:rPr>
              <a:t> </a:t>
            </a:r>
            <a:r>
              <a:rPr lang="en-US" altLang="zh-CN" b="0" dirty="0">
                <a:solidFill>
                  <a:srgbClr val="001080"/>
                </a:solidFill>
                <a:effectLst/>
                <a:highlight>
                  <a:srgbClr val="E9E6DF"/>
                </a:highlight>
                <a:latin typeface="Consolas" panose="020B0609020204030204" pitchFamily="49" charset="0"/>
              </a:rPr>
              <a:t>d2</a:t>
            </a:r>
            <a:r>
              <a:rPr lang="en-US" altLang="zh-CN" b="0" dirty="0">
                <a:solidFill>
                  <a:srgbClr val="3B3B3B"/>
                </a:solidFill>
                <a:effectLst/>
                <a:highlight>
                  <a:srgbClr val="E9E6DF"/>
                </a:highlight>
                <a:latin typeface="Consolas" panose="020B0609020204030204" pitchFamily="49" charset="0"/>
              </a:rPr>
              <a:t>[</a:t>
            </a:r>
            <a:r>
              <a:rPr lang="en-US" altLang="zh-CN" b="0" dirty="0">
                <a:solidFill>
                  <a:srgbClr val="001080"/>
                </a:solidFill>
                <a:effectLst/>
                <a:highlight>
                  <a:srgbClr val="E9E6DF"/>
                </a:highlight>
                <a:latin typeface="Consolas" panose="020B0609020204030204" pitchFamily="49" charset="0"/>
              </a:rPr>
              <a:t>u</a:t>
            </a:r>
            <a:r>
              <a:rPr lang="en-US" altLang="zh-CN" b="0" dirty="0">
                <a:solidFill>
                  <a:srgbClr val="3B3B3B"/>
                </a:solidFill>
                <a:effectLst/>
                <a:highlight>
                  <a:srgbClr val="E9E6DF"/>
                </a:highlight>
                <a:latin typeface="Consolas" panose="020B0609020204030204" pitchFamily="49" charset="0"/>
              </a:rPr>
              <a:t>]);</a:t>
            </a:r>
          </a:p>
          <a:p>
            <a:r>
              <a:rPr lang="en-US" altLang="zh-CN" b="0" dirty="0">
                <a:solidFill>
                  <a:srgbClr val="3B3B3B"/>
                </a:solidFill>
                <a:effectLst/>
                <a:highlight>
                  <a:srgbClr val="E9E6DF"/>
                </a:highlight>
                <a:latin typeface="Consolas" panose="020B0609020204030204" pitchFamily="49" charset="0"/>
              </a:rPr>
              <a:t>}</a:t>
            </a:r>
          </a:p>
        </p:txBody>
      </p:sp>
    </p:spTree>
    <p:extLst>
      <p:ext uri="{BB962C8B-B14F-4D97-AF65-F5344CB8AC3E}">
        <p14:creationId xmlns:p14="http://schemas.microsoft.com/office/powerpoint/2010/main" val="252164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E9E6DF"/>
        </a:solidFill>
        <a:effectLst/>
      </p:bgPr>
    </p:bg>
    <p:spTree>
      <p:nvGrpSpPr>
        <p:cNvPr id="1" name=""/>
        <p:cNvGrpSpPr/>
        <p:nvPr/>
      </p:nvGrpSpPr>
      <p:grpSpPr>
        <a:xfrm>
          <a:off x="0" y="0"/>
          <a:ext cx="0" cy="0"/>
          <a:chOff x="0" y="0"/>
          <a:chExt cx="0" cy="0"/>
        </a:xfrm>
      </p:grpSpPr>
      <p:cxnSp>
        <p:nvCxnSpPr>
          <p:cNvPr id="21" name="直接连接符​​(S)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748937" y="0"/>
            <a:ext cx="10232572" cy="1097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DA021A3C-D3C8-86BD-BE08-11B3C2B01E3A}"/>
                  </a:ext>
                </a:extLst>
              </p14:cNvPr>
              <p14:cNvContentPartPr/>
              <p14:nvPr/>
            </p14:nvContentPartPr>
            <p14:xfrm>
              <a:off x="3978103" y="-4406"/>
              <a:ext cx="1117080" cy="2508480"/>
            </p14:xfrm>
          </p:contentPart>
        </mc:Choice>
        <mc:Fallback xmlns="">
          <p:pic>
            <p:nvPicPr>
              <p:cNvPr id="3" name="墨迹 2">
                <a:extLst>
                  <a:ext uri="{FF2B5EF4-FFF2-40B4-BE49-F238E27FC236}">
                    <a16:creationId xmlns:a16="http://schemas.microsoft.com/office/drawing/2014/main" id="{DA021A3C-D3C8-86BD-BE08-11B3C2B01E3A}"/>
                  </a:ext>
                </a:extLst>
              </p:cNvPr>
              <p:cNvPicPr/>
              <p:nvPr/>
            </p:nvPicPr>
            <p:blipFill>
              <a:blip r:embed="rId4"/>
              <a:stretch>
                <a:fillRect/>
              </a:stretch>
            </p:blipFill>
            <p:spPr>
              <a:xfrm>
                <a:off x="3971981" y="-10526"/>
                <a:ext cx="1129324" cy="2520720"/>
              </a:xfrm>
              <a:prstGeom prst="rect">
                <a:avLst/>
              </a:prstGeom>
            </p:spPr>
          </p:pic>
        </mc:Fallback>
      </mc:AlternateContent>
      <p:sp>
        <p:nvSpPr>
          <p:cNvPr id="4" name="文本框 3">
            <a:extLst>
              <a:ext uri="{FF2B5EF4-FFF2-40B4-BE49-F238E27FC236}">
                <a16:creationId xmlns:a16="http://schemas.microsoft.com/office/drawing/2014/main" id="{88DB8EC2-291E-A71D-D4E0-63AED6C1A01D}"/>
              </a:ext>
            </a:extLst>
          </p:cNvPr>
          <p:cNvSpPr txBox="1"/>
          <p:nvPr/>
        </p:nvSpPr>
        <p:spPr>
          <a:xfrm>
            <a:off x="635727" y="548640"/>
            <a:ext cx="9727474" cy="369332"/>
          </a:xfrm>
          <a:prstGeom prst="rect">
            <a:avLst/>
          </a:prstGeom>
          <a:noFill/>
        </p:spPr>
        <p:txBody>
          <a:bodyPr wrap="square" rtlCol="0">
            <a:spAutoFit/>
          </a:bodyPr>
          <a:lstStyle/>
          <a:p>
            <a:r>
              <a:rPr lang="zh-CN" altLang="en-US" b="1" dirty="0"/>
              <a:t>单元二 树的直径的例题</a:t>
            </a:r>
            <a:endParaRPr lang="en-US" altLang="zh-CN" b="1" dirty="0"/>
          </a:p>
        </p:txBody>
      </p:sp>
      <p:sp>
        <p:nvSpPr>
          <p:cNvPr id="5" name="文本框 4">
            <a:extLst>
              <a:ext uri="{FF2B5EF4-FFF2-40B4-BE49-F238E27FC236}">
                <a16:creationId xmlns:a16="http://schemas.microsoft.com/office/drawing/2014/main" id="{D53C18F6-C952-B829-8F5F-62A6ED7C17F6}"/>
              </a:ext>
            </a:extLst>
          </p:cNvPr>
          <p:cNvSpPr txBox="1"/>
          <p:nvPr/>
        </p:nvSpPr>
        <p:spPr>
          <a:xfrm>
            <a:off x="452846" y="1341120"/>
            <a:ext cx="7872548" cy="369332"/>
          </a:xfrm>
          <a:prstGeom prst="rect">
            <a:avLst/>
          </a:prstGeom>
          <a:noFill/>
        </p:spPr>
        <p:txBody>
          <a:bodyPr wrap="square" rtlCol="0">
            <a:spAutoFit/>
          </a:bodyPr>
          <a:lstStyle/>
          <a:p>
            <a:r>
              <a:rPr lang="en-US" altLang="zh-CN" b="1" i="0" dirty="0">
                <a:effectLst/>
                <a:latin typeface="-apple-system"/>
              </a:rPr>
              <a:t>P1099 [NOIP2007 </a:t>
            </a:r>
            <a:r>
              <a:rPr lang="zh-CN" altLang="en-US" b="1" i="0" dirty="0">
                <a:effectLst/>
                <a:latin typeface="-apple-system"/>
              </a:rPr>
              <a:t>提高组</a:t>
            </a:r>
            <a:r>
              <a:rPr lang="en-US" altLang="zh-CN" b="1" i="0" dirty="0">
                <a:effectLst/>
                <a:latin typeface="-apple-system"/>
              </a:rPr>
              <a:t>] </a:t>
            </a:r>
            <a:r>
              <a:rPr lang="zh-CN" altLang="en-US" b="1" i="0" dirty="0">
                <a:effectLst/>
                <a:latin typeface="-apple-system"/>
              </a:rPr>
              <a:t>树网的核</a:t>
            </a:r>
          </a:p>
        </p:txBody>
      </p:sp>
      <p:pic>
        <p:nvPicPr>
          <p:cNvPr id="7" name="图片 6">
            <a:extLst>
              <a:ext uri="{FF2B5EF4-FFF2-40B4-BE49-F238E27FC236}">
                <a16:creationId xmlns:a16="http://schemas.microsoft.com/office/drawing/2014/main" id="{86FCF973-B379-8233-8717-26592736353A}"/>
              </a:ext>
            </a:extLst>
          </p:cNvPr>
          <p:cNvPicPr>
            <a:picLocks noChangeAspect="1"/>
          </p:cNvPicPr>
          <p:nvPr/>
        </p:nvPicPr>
        <p:blipFill>
          <a:blip r:embed="rId5"/>
          <a:stretch>
            <a:fillRect/>
          </a:stretch>
        </p:blipFill>
        <p:spPr>
          <a:xfrm>
            <a:off x="452846" y="1710452"/>
            <a:ext cx="11250595" cy="3991532"/>
          </a:xfrm>
          <a:prstGeom prst="rect">
            <a:avLst/>
          </a:prstGeom>
        </p:spPr>
      </p:pic>
      <p:pic>
        <p:nvPicPr>
          <p:cNvPr id="9" name="图片 8">
            <a:extLst>
              <a:ext uri="{FF2B5EF4-FFF2-40B4-BE49-F238E27FC236}">
                <a16:creationId xmlns:a16="http://schemas.microsoft.com/office/drawing/2014/main" id="{1E685D75-B57D-2454-7FBA-9FA8E59CBE0E}"/>
              </a:ext>
            </a:extLst>
          </p:cNvPr>
          <p:cNvPicPr>
            <a:picLocks noChangeAspect="1"/>
          </p:cNvPicPr>
          <p:nvPr/>
        </p:nvPicPr>
        <p:blipFill>
          <a:blip r:embed="rId6"/>
          <a:stretch>
            <a:fillRect/>
          </a:stretch>
        </p:blipFill>
        <p:spPr>
          <a:xfrm>
            <a:off x="452846" y="5793911"/>
            <a:ext cx="7059010" cy="838317"/>
          </a:xfrm>
          <a:prstGeom prst="rect">
            <a:avLst/>
          </a:prstGeom>
        </p:spPr>
      </p:pic>
    </p:spTree>
    <p:extLst>
      <p:ext uri="{BB962C8B-B14F-4D97-AF65-F5344CB8AC3E}">
        <p14:creationId xmlns:p14="http://schemas.microsoft.com/office/powerpoint/2010/main" val="89439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E9E6DF"/>
        </a:solidFill>
        <a:effectLst/>
      </p:bgPr>
    </p:bg>
    <p:spTree>
      <p:nvGrpSpPr>
        <p:cNvPr id="1" name=""/>
        <p:cNvGrpSpPr/>
        <p:nvPr/>
      </p:nvGrpSpPr>
      <p:grpSpPr>
        <a:xfrm>
          <a:off x="0" y="0"/>
          <a:ext cx="0" cy="0"/>
          <a:chOff x="0" y="0"/>
          <a:chExt cx="0" cy="0"/>
        </a:xfrm>
      </p:grpSpPr>
      <p:sp>
        <p:nvSpPr>
          <p:cNvPr id="8" name="灯片编号占位符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42</a:t>
            </a:fld>
            <a:endParaRPr lang="zh-CN" dirty="0"/>
          </a:p>
        </p:txBody>
      </p:sp>
      <p:sp>
        <p:nvSpPr>
          <p:cNvPr id="2" name="文本框 1">
            <a:extLst>
              <a:ext uri="{FF2B5EF4-FFF2-40B4-BE49-F238E27FC236}">
                <a16:creationId xmlns:a16="http://schemas.microsoft.com/office/drawing/2014/main" id="{C55959EF-B2B8-6736-DEDE-AD9618C55151}"/>
              </a:ext>
            </a:extLst>
          </p:cNvPr>
          <p:cNvSpPr txBox="1"/>
          <p:nvPr/>
        </p:nvSpPr>
        <p:spPr>
          <a:xfrm>
            <a:off x="687977" y="3059668"/>
            <a:ext cx="10763794" cy="369332"/>
          </a:xfrm>
          <a:prstGeom prst="rect">
            <a:avLst/>
          </a:prstGeom>
          <a:noFill/>
        </p:spPr>
        <p:txBody>
          <a:bodyPr wrap="square" rtlCol="0">
            <a:spAutoFit/>
          </a:bodyPr>
          <a:lstStyle/>
          <a:p>
            <a:r>
              <a:rPr lang="zh-CN" altLang="en-US" dirty="0"/>
              <a:t>将树的直径抽出来，将其他结点挂到对应的直径上的结点上面，处理出最大深度，双指针加线段树即可。</a:t>
            </a:r>
          </a:p>
        </p:txBody>
      </p:sp>
    </p:spTree>
    <p:extLst>
      <p:ext uri="{BB962C8B-B14F-4D97-AF65-F5344CB8AC3E}">
        <p14:creationId xmlns:p14="http://schemas.microsoft.com/office/powerpoint/2010/main" val="163818056"/>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B97E438-E8EE-856E-E4BE-922738605DCF}"/>
              </a:ext>
            </a:extLst>
          </p:cNvPr>
          <p:cNvSpPr txBox="1"/>
          <p:nvPr/>
        </p:nvSpPr>
        <p:spPr>
          <a:xfrm>
            <a:off x="1367245" y="1674674"/>
            <a:ext cx="8769531" cy="1754326"/>
          </a:xfrm>
          <a:prstGeom prst="rect">
            <a:avLst/>
          </a:prstGeom>
          <a:noFill/>
        </p:spPr>
        <p:txBody>
          <a:bodyPr wrap="square" rtlCol="0">
            <a:spAutoFit/>
          </a:bodyPr>
          <a:lstStyle/>
          <a:p>
            <a:r>
              <a:rPr lang="zh-CN" altLang="en-US" dirty="0"/>
              <a:t>习题：</a:t>
            </a:r>
            <a:endParaRPr lang="en-US" altLang="zh-CN" dirty="0"/>
          </a:p>
          <a:p>
            <a:endParaRPr lang="en-US" altLang="zh-CN" dirty="0"/>
          </a:p>
          <a:p>
            <a:pPr algn="l"/>
            <a:r>
              <a:rPr lang="en-US" altLang="zh-CN" b="1" i="0" dirty="0">
                <a:effectLst/>
                <a:latin typeface="-apple-system"/>
              </a:rPr>
              <a:t>P2491 [SDOI2011] </a:t>
            </a:r>
            <a:r>
              <a:rPr lang="zh-CN" altLang="en-US" b="1" i="0" dirty="0">
                <a:effectLst/>
                <a:latin typeface="-apple-system"/>
              </a:rPr>
              <a:t>消防</a:t>
            </a:r>
          </a:p>
          <a:p>
            <a:r>
              <a:rPr lang="en-US" altLang="zh-CN" dirty="0"/>
              <a:t> </a:t>
            </a:r>
          </a:p>
          <a:p>
            <a:r>
              <a:rPr lang="en-US" altLang="zh-CN" b="1" i="0" dirty="0">
                <a:effectLst/>
                <a:latin typeface="-apple-system"/>
              </a:rPr>
              <a:t>P3629 [APIO2010] </a:t>
            </a:r>
            <a:r>
              <a:rPr lang="zh-CN" altLang="en-US" b="1" i="0" dirty="0">
                <a:effectLst/>
                <a:latin typeface="-apple-system"/>
              </a:rPr>
              <a:t>巡逻</a:t>
            </a:r>
          </a:p>
          <a:p>
            <a:endParaRPr lang="zh-CN" altLang="en-US" dirty="0"/>
          </a:p>
        </p:txBody>
      </p:sp>
    </p:spTree>
    <p:extLst>
      <p:ext uri="{BB962C8B-B14F-4D97-AF65-F5344CB8AC3E}">
        <p14:creationId xmlns:p14="http://schemas.microsoft.com/office/powerpoint/2010/main" val="2242870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E9E6DF"/>
        </a:solidFill>
        <a:effectLst/>
      </p:bgPr>
    </p:bg>
    <p:spTree>
      <p:nvGrpSpPr>
        <p:cNvPr id="1" name=""/>
        <p:cNvGrpSpPr/>
        <p:nvPr/>
      </p:nvGrpSpPr>
      <p:grpSpPr>
        <a:xfrm>
          <a:off x="0" y="0"/>
          <a:ext cx="0" cy="0"/>
          <a:chOff x="0" y="0"/>
          <a:chExt cx="0" cy="0"/>
        </a:xfrm>
      </p:grpSpPr>
      <p:cxnSp>
        <p:nvCxnSpPr>
          <p:cNvPr id="21" name="直接连接符​​(S)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748937" y="0"/>
            <a:ext cx="10232572" cy="1097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DA021A3C-D3C8-86BD-BE08-11B3C2B01E3A}"/>
                  </a:ext>
                </a:extLst>
              </p14:cNvPr>
              <p14:cNvContentPartPr/>
              <p14:nvPr/>
            </p14:nvContentPartPr>
            <p14:xfrm>
              <a:off x="3978103" y="-4406"/>
              <a:ext cx="1117080" cy="2508480"/>
            </p14:xfrm>
          </p:contentPart>
        </mc:Choice>
        <mc:Fallback xmlns="">
          <p:pic>
            <p:nvPicPr>
              <p:cNvPr id="3" name="墨迹 2">
                <a:extLst>
                  <a:ext uri="{FF2B5EF4-FFF2-40B4-BE49-F238E27FC236}">
                    <a16:creationId xmlns:a16="http://schemas.microsoft.com/office/drawing/2014/main" id="{DA021A3C-D3C8-86BD-BE08-11B3C2B01E3A}"/>
                  </a:ext>
                </a:extLst>
              </p:cNvPr>
              <p:cNvPicPr/>
              <p:nvPr/>
            </p:nvPicPr>
            <p:blipFill>
              <a:blip r:embed="rId4"/>
              <a:stretch>
                <a:fillRect/>
              </a:stretch>
            </p:blipFill>
            <p:spPr>
              <a:xfrm>
                <a:off x="3971981" y="-10526"/>
                <a:ext cx="1129324" cy="2520720"/>
              </a:xfrm>
              <a:prstGeom prst="rect">
                <a:avLst/>
              </a:prstGeom>
            </p:spPr>
          </p:pic>
        </mc:Fallback>
      </mc:AlternateContent>
      <p:sp>
        <p:nvSpPr>
          <p:cNvPr id="2" name="文本框 1">
            <a:extLst>
              <a:ext uri="{FF2B5EF4-FFF2-40B4-BE49-F238E27FC236}">
                <a16:creationId xmlns:a16="http://schemas.microsoft.com/office/drawing/2014/main" id="{F46279F8-510C-B63F-7D47-CF189388AA3E}"/>
              </a:ext>
            </a:extLst>
          </p:cNvPr>
          <p:cNvSpPr txBox="1"/>
          <p:nvPr/>
        </p:nvSpPr>
        <p:spPr>
          <a:xfrm>
            <a:off x="635727" y="548640"/>
            <a:ext cx="9727474" cy="646331"/>
          </a:xfrm>
          <a:prstGeom prst="rect">
            <a:avLst/>
          </a:prstGeom>
          <a:noFill/>
        </p:spPr>
        <p:txBody>
          <a:bodyPr wrap="square" rtlCol="0">
            <a:spAutoFit/>
          </a:bodyPr>
          <a:lstStyle/>
          <a:p>
            <a:r>
              <a:rPr lang="zh-CN" altLang="en-US" b="1" dirty="0"/>
              <a:t>单元二 最近公共祖先是什么及怎么求</a:t>
            </a:r>
            <a:endParaRPr lang="en-US" altLang="zh-CN" b="1" dirty="0"/>
          </a:p>
          <a:p>
            <a:endParaRPr lang="zh-CN" altLang="en-US" b="1" i="0" dirty="0">
              <a:effectLst/>
              <a:highlight>
                <a:srgbClr val="E9E6DF"/>
              </a:highlight>
              <a:latin typeface="Fira Sans" panose="020B0503050000020004" pitchFamily="34"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96056D7-2C54-1FDA-E4C4-0C7835578213}"/>
                  </a:ext>
                </a:extLst>
              </p:cNvPr>
              <p:cNvSpPr txBox="1"/>
              <p:nvPr/>
            </p:nvSpPr>
            <p:spPr>
              <a:xfrm>
                <a:off x="587306" y="1249834"/>
                <a:ext cx="7898673" cy="950517"/>
              </a:xfrm>
              <a:prstGeom prst="rect">
                <a:avLst/>
              </a:prstGeom>
              <a:noFill/>
            </p:spPr>
            <p:txBody>
              <a:bodyPr wrap="square" rtlCol="0">
                <a:spAutoFit/>
              </a:bodyPr>
              <a:lstStyle/>
              <a:p>
                <a:r>
                  <a:rPr lang="zh-CN" altLang="en-US" dirty="0"/>
                  <a:t>最近公共祖先简称 </a:t>
                </a:r>
                <a:r>
                  <a:rPr lang="en-US" altLang="zh-CN" dirty="0"/>
                  <a:t>LCA</a:t>
                </a:r>
                <a:r>
                  <a:rPr lang="zh-CN" altLang="en-US" dirty="0"/>
                  <a:t>。两个节点的最近公共祖先，就是这两个点的公共祖先里面，离根最远的那个。 为了方便，我们记某点 </a:t>
                </a:r>
                <a14:m>
                  <m:oMath xmlns:m="http://schemas.openxmlformats.org/officeDocument/2006/math">
                    <m:r>
                      <a:rPr lang="en-US" altLang="zh-CN" i="1" dirty="0" smtClean="0">
                        <a:latin typeface="Cambria Math" panose="02040503050406030204" pitchFamily="18" charset="0"/>
                      </a:rPr>
                      <m:t>𝑆</m:t>
                    </m:r>
                    <m:r>
                      <a:rPr lang="en-US" altLang="zh-CN" i="1" dirty="0" smtClean="0">
                        <a:latin typeface="Cambria Math" panose="02040503050406030204" pitchFamily="18" charset="0"/>
                      </a:rPr>
                      <m:t>=</m:t>
                    </m:r>
                    <m:r>
                      <m:rPr>
                        <m:lit/>
                      </m:rP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m:t>
                    </m:r>
                    <m:sSub>
                      <m:sSubPr>
                        <m:ctrlPr>
                          <a:rPr lang="en-US" altLang="zh-CN" i="1" dirty="0" err="1" smtClean="0">
                            <a:latin typeface="Cambria Math" panose="02040503050406030204" pitchFamily="18" charset="0"/>
                          </a:rPr>
                        </m:ctrlPr>
                      </m:sSubPr>
                      <m:e>
                        <m:r>
                          <a:rPr lang="en-US" altLang="zh-CN" i="1" dirty="0" err="1" smtClean="0">
                            <a:latin typeface="Cambria Math" panose="02040503050406030204" pitchFamily="18" charset="0"/>
                          </a:rPr>
                          <m:t>𝑣</m:t>
                        </m:r>
                      </m:e>
                      <m:sub>
                        <m:r>
                          <a:rPr lang="en-US" altLang="zh-CN" i="1" dirty="0" err="1" smtClean="0">
                            <a:latin typeface="Cambria Math" panose="02040503050406030204" pitchFamily="18" charset="0"/>
                          </a:rPr>
                          <m:t>𝑛</m:t>
                        </m:r>
                        <m:r>
                          <m:rPr>
                            <m:lit/>
                          </m:rPr>
                          <a:rPr lang="en-US" altLang="zh-CN" i="1" dirty="0" smtClean="0">
                            <a:latin typeface="Cambria Math" panose="02040503050406030204" pitchFamily="18" charset="0"/>
                          </a:rPr>
                          <m:t>}</m:t>
                        </m:r>
                      </m:sub>
                    </m:sSub>
                  </m:oMath>
                </a14:m>
                <a:r>
                  <a:rPr lang="en-US" altLang="zh-CN" dirty="0"/>
                  <a:t> </a:t>
                </a:r>
                <a:r>
                  <a:rPr lang="zh-CN" altLang="en-US" dirty="0"/>
                  <a:t>的最近公共祖先为</a:t>
                </a:r>
                <a14:m>
                  <m:oMath xmlns:m="http://schemas.openxmlformats.org/officeDocument/2006/math">
                    <m:r>
                      <a:rPr lang="en-US" altLang="zh-CN" i="1" dirty="0">
                        <a:latin typeface="Cambria Math" panose="02040503050406030204" pitchFamily="18" charset="0"/>
                      </a:rPr>
                      <m:t>𝐿𝐶𝐴</m:t>
                    </m:r>
                    <m:d>
                      <m:dPr>
                        <m:ctrlPr>
                          <a:rPr lang="en-US" altLang="zh-CN" i="1" dirty="0" smtClean="0">
                            <a:latin typeface="Cambria Math" panose="02040503050406030204" pitchFamily="18" charset="0"/>
                          </a:rPr>
                        </m:ctrlPr>
                      </m:dPr>
                      <m:e>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1</m:t>
                            </m:r>
                          </m:sub>
                        </m:sSub>
                        <m:r>
                          <a:rPr lang="en-US" altLang="zh-CN" i="1" dirty="0" smtClean="0">
                            <a:latin typeface="Cambria Math" panose="02040503050406030204" pitchFamily="18" charset="0"/>
                          </a:rPr>
                          <m:t>,</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𝑣</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m:t>
                        </m:r>
                        <m:sSub>
                          <m:sSubPr>
                            <m:ctrlPr>
                              <a:rPr lang="en-US" altLang="zh-CN" i="1" dirty="0" err="1" smtClean="0">
                                <a:latin typeface="Cambria Math" panose="02040503050406030204" pitchFamily="18" charset="0"/>
                              </a:rPr>
                            </m:ctrlPr>
                          </m:sSubPr>
                          <m:e>
                            <m:r>
                              <a:rPr lang="en-US" altLang="zh-CN" i="1" dirty="0" err="1" smtClean="0">
                                <a:latin typeface="Cambria Math" panose="02040503050406030204" pitchFamily="18" charset="0"/>
                              </a:rPr>
                              <m:t>𝑣</m:t>
                            </m:r>
                          </m:e>
                          <m:sub>
                            <m:r>
                              <a:rPr lang="en-US" altLang="zh-CN" i="1" dirty="0" err="1" smtClean="0">
                                <a:latin typeface="Cambria Math" panose="02040503050406030204" pitchFamily="18" charset="0"/>
                              </a:rPr>
                              <m:t>𝑛</m:t>
                            </m:r>
                          </m:sub>
                        </m:sSub>
                      </m:e>
                    </m:d>
                  </m:oMath>
                </a14:m>
                <a:r>
                  <a:rPr lang="en-US" altLang="zh-CN" dirty="0"/>
                  <a:t> </a:t>
                </a:r>
                <a:r>
                  <a:rPr lang="zh-CN" altLang="en-US" dirty="0"/>
                  <a:t>或 </a:t>
                </a:r>
                <a14:m>
                  <m:oMath xmlns:m="http://schemas.openxmlformats.org/officeDocument/2006/math">
                    <m:r>
                      <a:rPr lang="en-US" altLang="zh-CN" i="1" dirty="0" smtClean="0">
                        <a:latin typeface="Cambria Math" panose="02040503050406030204" pitchFamily="18" charset="0"/>
                      </a:rPr>
                      <m:t>𝐿𝐶𝐴</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𝑆</m:t>
                    </m:r>
                    <m:r>
                      <a:rPr lang="en-US" altLang="zh-CN" i="1" dirty="0" smtClean="0">
                        <a:latin typeface="Cambria Math" panose="02040503050406030204" pitchFamily="18" charset="0"/>
                      </a:rPr>
                      <m:t>)</m:t>
                    </m:r>
                  </m:oMath>
                </a14:m>
                <a:r>
                  <a:rPr lang="zh-CN" altLang="en-US" dirty="0"/>
                  <a:t>。</a:t>
                </a:r>
              </a:p>
            </p:txBody>
          </p:sp>
        </mc:Choice>
        <mc:Fallback xmlns="">
          <p:sp>
            <p:nvSpPr>
              <p:cNvPr id="4" name="文本框 3">
                <a:extLst>
                  <a:ext uri="{FF2B5EF4-FFF2-40B4-BE49-F238E27FC236}">
                    <a16:creationId xmlns:a16="http://schemas.microsoft.com/office/drawing/2014/main" id="{796056D7-2C54-1FDA-E4C4-0C7835578213}"/>
                  </a:ext>
                </a:extLst>
              </p:cNvPr>
              <p:cNvSpPr txBox="1">
                <a:spLocks noRot="1" noChangeAspect="1" noMove="1" noResize="1" noEditPoints="1" noAdjustHandles="1" noChangeArrowheads="1" noChangeShapeType="1" noTextEdit="1"/>
              </p:cNvSpPr>
              <p:nvPr/>
            </p:nvSpPr>
            <p:spPr>
              <a:xfrm>
                <a:off x="587306" y="1249834"/>
                <a:ext cx="7898673" cy="950517"/>
              </a:xfrm>
              <a:prstGeom prst="rect">
                <a:avLst/>
              </a:prstGeom>
              <a:blipFill>
                <a:blip r:embed="rId5"/>
                <a:stretch>
                  <a:fillRect l="-617" t="-3205" r="-77" b="-8974"/>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5D511C5B-D6BD-B72A-7B87-C3DAAAAE773B}"/>
              </a:ext>
            </a:extLst>
          </p:cNvPr>
          <p:cNvSpPr txBox="1"/>
          <p:nvPr/>
        </p:nvSpPr>
        <p:spPr>
          <a:xfrm>
            <a:off x="587306" y="3039291"/>
            <a:ext cx="7267825" cy="369332"/>
          </a:xfrm>
          <a:prstGeom prst="rect">
            <a:avLst/>
          </a:prstGeom>
          <a:noFill/>
        </p:spPr>
        <p:txBody>
          <a:bodyPr wrap="square" rtlCol="0">
            <a:spAutoFit/>
          </a:bodyPr>
          <a:lstStyle/>
          <a:p>
            <a:r>
              <a:rPr lang="zh-CN" altLang="en-US" dirty="0"/>
              <a:t>主要的求法有：倍增，树剖，</a:t>
            </a:r>
            <a:r>
              <a:rPr lang="en-US" altLang="zh-CN" dirty="0" err="1"/>
              <a:t>Tarjan</a:t>
            </a:r>
            <a:r>
              <a:rPr lang="zh-CN" altLang="en-US" dirty="0"/>
              <a:t>，这里我们主要来学习倍增。</a:t>
            </a:r>
          </a:p>
        </p:txBody>
      </p:sp>
    </p:spTree>
    <p:extLst>
      <p:ext uri="{BB962C8B-B14F-4D97-AF65-F5344CB8AC3E}">
        <p14:creationId xmlns:p14="http://schemas.microsoft.com/office/powerpoint/2010/main" val="358689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E9E6DF"/>
        </a:solidFill>
        <a:effectLst/>
      </p:bgPr>
    </p:bg>
    <p:spTree>
      <p:nvGrpSpPr>
        <p:cNvPr id="1" name=""/>
        <p:cNvGrpSpPr/>
        <p:nvPr/>
      </p:nvGrpSpPr>
      <p:grpSpPr>
        <a:xfrm>
          <a:off x="0" y="0"/>
          <a:ext cx="0" cy="0"/>
          <a:chOff x="0" y="0"/>
          <a:chExt cx="0" cy="0"/>
        </a:xfrm>
      </p:grpSpPr>
      <p:sp>
        <p:nvSpPr>
          <p:cNvPr id="8" name="灯片编号占位符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45</a:t>
            </a:fld>
            <a:endParaRPr lang="zh-CN" dirty="0"/>
          </a:p>
        </p:txBody>
      </p:sp>
      <p:sp>
        <p:nvSpPr>
          <p:cNvPr id="2" name="文本框 1">
            <a:extLst>
              <a:ext uri="{FF2B5EF4-FFF2-40B4-BE49-F238E27FC236}">
                <a16:creationId xmlns:a16="http://schemas.microsoft.com/office/drawing/2014/main" id="{3AB9EC45-4A79-98B4-6CE3-54BBC08E7644}"/>
              </a:ext>
            </a:extLst>
          </p:cNvPr>
          <p:cNvSpPr txBox="1"/>
          <p:nvPr/>
        </p:nvSpPr>
        <p:spPr>
          <a:xfrm>
            <a:off x="635727" y="548640"/>
            <a:ext cx="9727474" cy="646331"/>
          </a:xfrm>
          <a:prstGeom prst="rect">
            <a:avLst/>
          </a:prstGeom>
          <a:noFill/>
        </p:spPr>
        <p:txBody>
          <a:bodyPr wrap="square" rtlCol="0">
            <a:spAutoFit/>
          </a:bodyPr>
          <a:lstStyle/>
          <a:p>
            <a:r>
              <a:rPr lang="zh-CN" altLang="en-US" b="1" dirty="0"/>
              <a:t>单元二 最近公共祖先是什么及怎么求</a:t>
            </a:r>
            <a:endParaRPr lang="en-US" altLang="zh-CN" b="1" dirty="0"/>
          </a:p>
          <a:p>
            <a:endParaRPr lang="zh-CN" altLang="en-US" b="1" i="0" dirty="0">
              <a:effectLst/>
              <a:highlight>
                <a:srgbClr val="E9E6DF"/>
              </a:highlight>
              <a:latin typeface="Fira Sans" panose="020B0503050000020004" pitchFamily="34"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CF100B9-F860-00F3-DC48-950BA6CD3C79}"/>
                  </a:ext>
                </a:extLst>
              </p:cNvPr>
              <p:cNvSpPr txBox="1"/>
              <p:nvPr/>
            </p:nvSpPr>
            <p:spPr>
              <a:xfrm>
                <a:off x="635728" y="1436914"/>
                <a:ext cx="9858102" cy="4604337"/>
              </a:xfrm>
              <a:prstGeom prst="rect">
                <a:avLst/>
              </a:prstGeom>
              <a:noFill/>
            </p:spPr>
            <p:txBody>
              <a:bodyPr wrap="square" rtlCol="0">
                <a:spAutoFit/>
              </a:bodyPr>
              <a:lstStyle/>
              <a:p>
                <a:r>
                  <a:rPr lang="zh-CN" altLang="en-US" dirty="0"/>
                  <a:t>倍增：</a:t>
                </a:r>
                <a:endParaRPr lang="en-US" altLang="zh-CN" dirty="0"/>
              </a:p>
              <a:p>
                <a:endParaRPr lang="en-US" altLang="zh-CN" dirty="0"/>
              </a:p>
              <a:p>
                <a:r>
                  <a:rPr lang="zh-CN" altLang="en-US" dirty="0"/>
                  <a:t>倍增算法是最经典的 </a:t>
                </a:r>
                <a:r>
                  <a:rPr lang="en-US" altLang="zh-CN" dirty="0"/>
                  <a:t>LCA </a:t>
                </a:r>
                <a:r>
                  <a:rPr lang="zh-CN" altLang="en-US" dirty="0"/>
                  <a:t>求法，他是朴素算法的改进算法。通过预处理 </a:t>
                </a:r>
                <a14:m>
                  <m:oMath xmlns:m="http://schemas.openxmlformats.org/officeDocument/2006/math">
                    <m:r>
                      <a:rPr lang="en-US" altLang="zh-CN" i="1" dirty="0" smtClean="0">
                        <a:latin typeface="Cambria Math" panose="02040503050406030204" pitchFamily="18" charset="0"/>
                      </a:rPr>
                      <m:t>𝑓</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𝑎</m:t>
                        </m:r>
                      </m:e>
                      <m:sub>
                        <m:d>
                          <m:dPr>
                            <m:begChr m:val="{"/>
                            <m:endChr m:val="}"/>
                            <m:ctrlPr>
                              <a:rPr lang="en-US" altLang="zh-CN" i="1" dirty="0" smtClean="0">
                                <a:latin typeface="Cambria Math" panose="02040503050406030204" pitchFamily="18" charset="0"/>
                              </a:rPr>
                            </m:ctrlPr>
                          </m:dPr>
                          <m:e>
                            <m:r>
                              <a:rPr lang="en-US" altLang="zh-CN" i="1" dirty="0" err="1" smtClean="0">
                                <a:latin typeface="Cambria Math" panose="02040503050406030204" pitchFamily="18" charset="0"/>
                              </a:rPr>
                              <m:t>𝑥</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𝑖</m:t>
                            </m:r>
                          </m:e>
                        </m:d>
                      </m:sub>
                    </m:sSub>
                  </m:oMath>
                </a14:m>
                <a:r>
                  <a:rPr lang="en-US" altLang="zh-CN" dirty="0"/>
                  <a:t> </a:t>
                </a:r>
                <a:r>
                  <a:rPr lang="zh-CN" altLang="en-US" dirty="0"/>
                  <a:t>数组，游标可以快速移动，大幅减少了游标跳转次数。</a:t>
                </a:r>
                <a14:m>
                  <m:oMath xmlns:m="http://schemas.openxmlformats.org/officeDocument/2006/math">
                    <m:r>
                      <a:rPr lang="en-US" altLang="zh-CN" i="1" dirty="0" smtClean="0">
                        <a:latin typeface="Cambria Math" panose="02040503050406030204" pitchFamily="18" charset="0"/>
                      </a:rPr>
                      <m:t>𝑓</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𝑎</m:t>
                        </m:r>
                      </m:e>
                      <m:sub>
                        <m:d>
                          <m:dPr>
                            <m:begChr m:val="{"/>
                            <m:endChr m:val="}"/>
                            <m:ctrlPr>
                              <a:rPr lang="en-US" altLang="zh-CN" i="1" dirty="0" smtClean="0">
                                <a:latin typeface="Cambria Math" panose="02040503050406030204" pitchFamily="18" charset="0"/>
                              </a:rPr>
                            </m:ctrlPr>
                          </m:dPr>
                          <m:e>
                            <m:r>
                              <a:rPr lang="en-US" altLang="zh-CN" i="1" dirty="0" err="1" smtClean="0">
                                <a:latin typeface="Cambria Math" panose="02040503050406030204" pitchFamily="18" charset="0"/>
                              </a:rPr>
                              <m:t>𝑥</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𝑖</m:t>
                            </m:r>
                          </m:e>
                        </m:d>
                      </m:sub>
                    </m:sSub>
                  </m:oMath>
                </a14:m>
                <a:r>
                  <a:rPr lang="en-US" altLang="zh-CN" dirty="0"/>
                  <a:t> </a:t>
                </a:r>
                <a:r>
                  <a:rPr lang="zh-CN" altLang="en-US" dirty="0"/>
                  <a:t>表示点 </a:t>
                </a:r>
                <a:r>
                  <a:rPr lang="en-US" altLang="zh-CN" dirty="0"/>
                  <a:t>x </a:t>
                </a:r>
                <a:r>
                  <a:rPr lang="zh-CN" altLang="en-US" dirty="0"/>
                  <a:t>的第 </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2</m:t>
                        </m:r>
                      </m:e>
                      <m:sup>
                        <m:r>
                          <a:rPr lang="en-US" altLang="zh-CN" i="1" dirty="0" smtClean="0">
                            <a:latin typeface="Cambria Math" panose="02040503050406030204" pitchFamily="18" charset="0"/>
                          </a:rPr>
                          <m:t>𝑖</m:t>
                        </m:r>
                      </m:sup>
                    </m:sSup>
                  </m:oMath>
                </a14:m>
                <a:r>
                  <a:rPr lang="en-US" altLang="zh-CN" dirty="0"/>
                  <a:t> </a:t>
                </a:r>
                <a:r>
                  <a:rPr lang="zh-CN" altLang="en-US" dirty="0"/>
                  <a:t>个祖先。</a:t>
                </a:r>
                <a14:m>
                  <m:oMath xmlns:m="http://schemas.openxmlformats.org/officeDocument/2006/math">
                    <m:r>
                      <a:rPr lang="en-US" altLang="zh-CN" i="1" dirty="0" smtClean="0">
                        <a:latin typeface="Cambria Math" panose="02040503050406030204" pitchFamily="18" charset="0"/>
                      </a:rPr>
                      <m:t>𝑓</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𝑎</m:t>
                        </m:r>
                      </m:e>
                      <m:sub>
                        <m:d>
                          <m:dPr>
                            <m:begChr m:val="{"/>
                            <m:endChr m:val="}"/>
                            <m:ctrlPr>
                              <a:rPr lang="en-US" altLang="zh-CN" i="1" dirty="0" smtClean="0">
                                <a:latin typeface="Cambria Math" panose="02040503050406030204" pitchFamily="18" charset="0"/>
                              </a:rPr>
                            </m:ctrlPr>
                          </m:dPr>
                          <m:e>
                            <m:r>
                              <a:rPr lang="en-US" altLang="zh-CN" i="1" dirty="0" err="1" smtClean="0">
                                <a:latin typeface="Cambria Math" panose="02040503050406030204" pitchFamily="18" charset="0"/>
                              </a:rPr>
                              <m:t>𝑥</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𝑖</m:t>
                            </m:r>
                          </m:e>
                        </m:d>
                      </m:sub>
                    </m:sSub>
                  </m:oMath>
                </a14:m>
                <a:r>
                  <a:rPr lang="en-US" altLang="zh-CN" dirty="0"/>
                  <a:t> </a:t>
                </a:r>
                <a:r>
                  <a:rPr lang="zh-CN" altLang="en-US" dirty="0"/>
                  <a:t>数组可以通过 </a:t>
                </a:r>
                <a:r>
                  <a:rPr lang="en-US" altLang="zh-CN" dirty="0" err="1"/>
                  <a:t>dfs</a:t>
                </a:r>
                <a:r>
                  <a:rPr lang="en-US" altLang="zh-CN" dirty="0"/>
                  <a:t> </a:t>
                </a:r>
                <a:r>
                  <a:rPr lang="zh-CN" altLang="en-US" dirty="0"/>
                  <a:t>预处理出来。</a:t>
                </a:r>
              </a:p>
              <a:p>
                <a:endParaRPr lang="zh-CN" altLang="en-US" dirty="0"/>
              </a:p>
              <a:p>
                <a:r>
                  <a:rPr lang="zh-CN" altLang="en-US" dirty="0"/>
                  <a:t>现在我们看看如何优化这些跳转： </a:t>
                </a:r>
                <a:endParaRPr lang="en-US" altLang="zh-CN" dirty="0"/>
              </a:p>
              <a:p>
                <a:r>
                  <a:rPr lang="zh-CN" altLang="en-US" dirty="0"/>
                  <a:t>在调整游标的第一阶段中，我们要将 </a:t>
                </a:r>
                <a14:m>
                  <m:oMath xmlns:m="http://schemas.openxmlformats.org/officeDocument/2006/math">
                    <m:r>
                      <a:rPr lang="en-US" altLang="zh-CN" i="1" dirty="0" smtClean="0">
                        <a:latin typeface="Cambria Math" panose="02040503050406030204" pitchFamily="18" charset="0"/>
                      </a:rPr>
                      <m:t>𝑢</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𝑣</m:t>
                    </m:r>
                  </m:oMath>
                </a14:m>
                <a:r>
                  <a:rPr lang="en-US" altLang="zh-CN" dirty="0"/>
                  <a:t> </a:t>
                </a:r>
                <a:r>
                  <a:rPr lang="zh-CN" altLang="en-US" dirty="0"/>
                  <a:t>两点跳转到同一深度。</a:t>
                </a:r>
                <a:endParaRPr lang="en-US" altLang="zh-CN" dirty="0"/>
              </a:p>
              <a:p>
                <a:endParaRPr lang="en-US" altLang="zh-CN" dirty="0"/>
              </a:p>
              <a:p>
                <a:r>
                  <a:rPr lang="zh-CN" altLang="en-US" dirty="0"/>
                  <a:t>我们可以计算出 </a:t>
                </a:r>
                <a14:m>
                  <m:oMath xmlns:m="http://schemas.openxmlformats.org/officeDocument/2006/math">
                    <m:r>
                      <a:rPr lang="en-US" altLang="zh-CN" i="1" dirty="0" smtClean="0">
                        <a:latin typeface="Cambria Math" panose="02040503050406030204" pitchFamily="18" charset="0"/>
                      </a:rPr>
                      <m:t>𝑢</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𝑣</m:t>
                    </m:r>
                  </m:oMath>
                </a14:m>
                <a:r>
                  <a:rPr lang="en-US" altLang="zh-CN" dirty="0"/>
                  <a:t> </a:t>
                </a:r>
                <a:r>
                  <a:rPr lang="zh-CN" altLang="en-US" dirty="0"/>
                  <a:t>两点的深度之差，设其为 </a:t>
                </a:r>
                <a14:m>
                  <m:oMath xmlns:m="http://schemas.openxmlformats.org/officeDocument/2006/math">
                    <m:r>
                      <a:rPr lang="en-US" altLang="zh-CN" i="1" dirty="0" smtClean="0">
                        <a:latin typeface="Cambria Math" panose="02040503050406030204" pitchFamily="18" charset="0"/>
                      </a:rPr>
                      <m:t>𝑦</m:t>
                    </m:r>
                  </m:oMath>
                </a14:m>
                <a:r>
                  <a:rPr lang="zh-CN" altLang="en-US" dirty="0"/>
                  <a:t>。</a:t>
                </a:r>
                <a:endParaRPr lang="en-US" altLang="zh-CN" dirty="0"/>
              </a:p>
              <a:p>
                <a:endParaRPr lang="en-US" altLang="zh-CN" dirty="0"/>
              </a:p>
              <a:p>
                <a:r>
                  <a:rPr lang="zh-CN" altLang="en-US" dirty="0"/>
                  <a:t>通过将 </a:t>
                </a:r>
                <a14:m>
                  <m:oMath xmlns:m="http://schemas.openxmlformats.org/officeDocument/2006/math">
                    <m:r>
                      <a:rPr lang="en-US" altLang="zh-CN" i="1" dirty="0" smtClean="0">
                        <a:latin typeface="Cambria Math" panose="02040503050406030204" pitchFamily="18" charset="0"/>
                      </a:rPr>
                      <m:t>𝑦</m:t>
                    </m:r>
                  </m:oMath>
                </a14:m>
                <a:r>
                  <a:rPr lang="en-US" altLang="zh-CN" dirty="0"/>
                  <a:t> </a:t>
                </a:r>
                <a:r>
                  <a:rPr lang="zh-CN" altLang="en-US" dirty="0"/>
                  <a:t>进行二进制拆分，我们将 </a:t>
                </a:r>
                <a14:m>
                  <m:oMath xmlns:m="http://schemas.openxmlformats.org/officeDocument/2006/math">
                    <m:r>
                      <a:rPr lang="en-US" altLang="zh-CN" i="1" dirty="0" smtClean="0">
                        <a:latin typeface="Cambria Math" panose="02040503050406030204" pitchFamily="18" charset="0"/>
                      </a:rPr>
                      <m:t>𝑦</m:t>
                    </m:r>
                  </m:oMath>
                </a14:m>
                <a:r>
                  <a:rPr lang="en-US" altLang="zh-CN" dirty="0"/>
                  <a:t> </a:t>
                </a:r>
                <a:r>
                  <a:rPr lang="zh-CN" altLang="en-US" dirty="0"/>
                  <a:t>次游标跳转优化为「</a:t>
                </a:r>
                <a14:m>
                  <m:oMath xmlns:m="http://schemas.openxmlformats.org/officeDocument/2006/math">
                    <m:r>
                      <a:rPr lang="en-US" altLang="zh-CN" i="1" dirty="0" smtClean="0">
                        <a:latin typeface="Cambria Math" panose="02040503050406030204" pitchFamily="18" charset="0"/>
                      </a:rPr>
                      <m:t>𝑦</m:t>
                    </m:r>
                  </m:oMath>
                </a14:m>
                <a:r>
                  <a:rPr lang="en-US" altLang="zh-CN" dirty="0"/>
                  <a:t> </a:t>
                </a:r>
                <a:r>
                  <a:rPr lang="zh-CN" altLang="en-US" dirty="0"/>
                  <a:t>的二进制表示所含 </a:t>
                </a:r>
                <a14:m>
                  <m:oMath xmlns:m="http://schemas.openxmlformats.org/officeDocument/2006/math">
                    <m:r>
                      <a:rPr lang="en-US" altLang="zh-CN" i="1" dirty="0" smtClean="0">
                        <a:latin typeface="Cambria Math" panose="02040503050406030204" pitchFamily="18" charset="0"/>
                      </a:rPr>
                      <m:t>1</m:t>
                    </m:r>
                  </m:oMath>
                </a14:m>
                <a:r>
                  <a:rPr lang="en-US" altLang="zh-CN" dirty="0"/>
                  <a:t> </a:t>
                </a:r>
                <a:r>
                  <a:rPr lang="zh-CN" altLang="en-US" dirty="0"/>
                  <a:t>的个数」次游标跳转。 </a:t>
                </a:r>
                <a:endParaRPr lang="en-US" altLang="zh-CN" dirty="0"/>
              </a:p>
              <a:p>
                <a:endParaRPr lang="en-US" altLang="zh-CN" dirty="0"/>
              </a:p>
              <a:p>
                <a:r>
                  <a:rPr lang="zh-CN" altLang="en-US" dirty="0"/>
                  <a:t>在第二阶段中，我们从最大的 </a:t>
                </a:r>
                <a14:m>
                  <m:oMath xmlns:m="http://schemas.openxmlformats.org/officeDocument/2006/math">
                    <m:r>
                      <a:rPr lang="en-US" altLang="zh-CN" i="1" dirty="0" smtClean="0">
                        <a:latin typeface="Cambria Math" panose="02040503050406030204" pitchFamily="18" charset="0"/>
                      </a:rPr>
                      <m:t>𝑖</m:t>
                    </m:r>
                  </m:oMath>
                </a14:m>
                <a:r>
                  <a:rPr lang="en-US" altLang="zh-CN" dirty="0"/>
                  <a:t> </a:t>
                </a:r>
                <a:r>
                  <a:rPr lang="zh-CN" altLang="en-US" dirty="0"/>
                  <a:t>开始循环尝试，一直尝试到 </a:t>
                </a:r>
                <a14:m>
                  <m:oMath xmlns:m="http://schemas.openxmlformats.org/officeDocument/2006/math">
                    <m:r>
                      <a:rPr lang="en-US" altLang="zh-CN" i="1" dirty="0" smtClean="0">
                        <a:latin typeface="Cambria Math" panose="02040503050406030204" pitchFamily="18" charset="0"/>
                      </a:rPr>
                      <m:t>0</m:t>
                    </m:r>
                  </m:oMath>
                </a14:m>
                <a:r>
                  <a:rPr lang="zh-CN" altLang="en-US" dirty="0"/>
                  <a:t>（包括 </a:t>
                </a:r>
                <a14:m>
                  <m:oMath xmlns:m="http://schemas.openxmlformats.org/officeDocument/2006/math">
                    <m:r>
                      <a:rPr lang="en-US" altLang="zh-CN" i="1" dirty="0" smtClean="0">
                        <a:latin typeface="Cambria Math" panose="02040503050406030204" pitchFamily="18" charset="0"/>
                      </a:rPr>
                      <m:t>0</m:t>
                    </m:r>
                  </m:oMath>
                </a14:m>
                <a:r>
                  <a:rPr lang="zh-CN" altLang="en-US" dirty="0"/>
                  <a:t>），如果 </a:t>
                </a:r>
                <a14:m>
                  <m:oMath xmlns:m="http://schemas.openxmlformats.org/officeDocument/2006/math">
                    <m:r>
                      <a:rPr lang="en-US" altLang="zh-CN" i="1" dirty="0" smtClean="0">
                        <a:latin typeface="Cambria Math" panose="02040503050406030204" pitchFamily="18" charset="0"/>
                      </a:rPr>
                      <m:t>𝑓</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𝑎</m:t>
                        </m:r>
                      </m:e>
                      <m:sub>
                        <m:d>
                          <m:dPr>
                            <m:begChr m:val="{"/>
                            <m:endChr m:val="}"/>
                            <m:ctrlPr>
                              <a:rPr lang="en-US" altLang="zh-CN" i="1" dirty="0" smtClean="0">
                                <a:latin typeface="Cambria Math" panose="02040503050406030204" pitchFamily="18" charset="0"/>
                              </a:rPr>
                            </m:ctrlPr>
                          </m:dPr>
                          <m:e>
                            <m:r>
                              <a:rPr lang="en-US" altLang="zh-CN" i="1" dirty="0" err="1" smtClean="0">
                                <a:latin typeface="Cambria Math" panose="02040503050406030204" pitchFamily="18" charset="0"/>
                              </a:rPr>
                              <m:t>𝑢</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𝑖</m:t>
                            </m:r>
                          </m:e>
                        </m:d>
                      </m:sub>
                    </m:sSub>
                    <m:r>
                      <a:rPr lang="en-US" altLang="zh-CN" b="0" i="1" dirty="0" smtClean="0">
                        <a:latin typeface="Cambria Math" panose="02040503050406030204" pitchFamily="18" charset="0"/>
                      </a:rPr>
                      <m:t>≠</m:t>
                    </m:r>
                    <m:r>
                      <a:rPr lang="en-US" altLang="zh-CN" i="1" dirty="0" smtClean="0">
                        <a:latin typeface="Cambria Math" panose="02040503050406030204" pitchFamily="18" charset="0"/>
                      </a:rPr>
                      <m:t>𝑓</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𝑎</m:t>
                        </m:r>
                      </m:e>
                      <m:sub>
                        <m:d>
                          <m:dPr>
                            <m:begChr m:val="{"/>
                            <m:endChr m:val="}"/>
                            <m:ctrlPr>
                              <a:rPr lang="en-US" altLang="zh-CN" i="1" dirty="0" smtClean="0">
                                <a:latin typeface="Cambria Math" panose="02040503050406030204" pitchFamily="18" charset="0"/>
                              </a:rPr>
                            </m:ctrlPr>
                          </m:dPr>
                          <m:e>
                            <m:r>
                              <a:rPr lang="en-US" altLang="zh-CN" i="1" dirty="0" err="1" smtClean="0">
                                <a:latin typeface="Cambria Math" panose="02040503050406030204" pitchFamily="18" charset="0"/>
                              </a:rPr>
                              <m:t>𝑣</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𝑖</m:t>
                            </m:r>
                          </m:e>
                        </m:d>
                      </m:sub>
                    </m:sSub>
                  </m:oMath>
                </a14:m>
                <a:r>
                  <a:rPr lang="zh-CN" altLang="en-US" dirty="0"/>
                  <a:t>，则 </a:t>
                </a:r>
                <a14:m>
                  <m:oMath xmlns:m="http://schemas.openxmlformats.org/officeDocument/2006/math">
                    <m:r>
                      <a:rPr lang="en-US" altLang="zh-CN" i="1" dirty="0" smtClean="0">
                        <a:latin typeface="Cambria Math" panose="02040503050406030204" pitchFamily="18" charset="0"/>
                      </a:rPr>
                      <m:t>𝑢</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𝑓</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𝑎</m:t>
                        </m:r>
                      </m:e>
                      <m:sub>
                        <m:d>
                          <m:dPr>
                            <m:begChr m:val="{"/>
                            <m:endChr m:val="}"/>
                            <m:ctrlPr>
                              <a:rPr lang="en-US" altLang="zh-CN" i="1" dirty="0" smtClean="0">
                                <a:latin typeface="Cambria Math" panose="02040503050406030204" pitchFamily="18" charset="0"/>
                              </a:rPr>
                            </m:ctrlPr>
                          </m:dPr>
                          <m:e>
                            <m:r>
                              <a:rPr lang="en-US" altLang="zh-CN" i="1" dirty="0" err="1" smtClean="0">
                                <a:latin typeface="Cambria Math" panose="02040503050406030204" pitchFamily="18" charset="0"/>
                              </a:rPr>
                              <m:t>𝑢</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𝑖</m:t>
                            </m:r>
                          </m:e>
                        </m:d>
                      </m:sub>
                    </m:sSub>
                    <m:r>
                      <a:rPr lang="en-US" altLang="zh-CN" i="1" dirty="0" smtClean="0">
                        <a:latin typeface="Cambria Math" panose="02040503050406030204" pitchFamily="18" charset="0"/>
                      </a:rPr>
                      <m:t>,</m:t>
                    </m:r>
                    <m:r>
                      <a:rPr lang="en-US" altLang="zh-CN" i="1" dirty="0" smtClean="0">
                        <a:latin typeface="Cambria Math" panose="02040503050406030204" pitchFamily="18" charset="0"/>
                      </a:rPr>
                      <m:t>𝑣</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𝑓</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𝑎</m:t>
                        </m:r>
                      </m:e>
                      <m:sub>
                        <m:d>
                          <m:dPr>
                            <m:begChr m:val="{"/>
                            <m:endChr m:val="}"/>
                            <m:ctrlPr>
                              <a:rPr lang="en-US" altLang="zh-CN" i="1" dirty="0" smtClean="0">
                                <a:latin typeface="Cambria Math" panose="02040503050406030204" pitchFamily="18" charset="0"/>
                              </a:rPr>
                            </m:ctrlPr>
                          </m:dPr>
                          <m:e>
                            <m:r>
                              <a:rPr lang="en-US" altLang="zh-CN" i="1" dirty="0" err="1" smtClean="0">
                                <a:latin typeface="Cambria Math" panose="02040503050406030204" pitchFamily="18" charset="0"/>
                              </a:rPr>
                              <m:t>𝑣</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𝑖</m:t>
                            </m:r>
                          </m:e>
                        </m:d>
                      </m:sub>
                    </m:sSub>
                  </m:oMath>
                </a14:m>
                <a:r>
                  <a:rPr lang="zh-CN" altLang="en-US" dirty="0"/>
                  <a:t>，那么最后的 </a:t>
                </a:r>
                <a:r>
                  <a:rPr lang="en-US" altLang="zh-CN" dirty="0"/>
                  <a:t>LCA </a:t>
                </a:r>
                <a:r>
                  <a:rPr lang="zh-CN" altLang="en-US" dirty="0"/>
                  <a:t>为 </a:t>
                </a:r>
                <a14:m>
                  <m:oMath xmlns:m="http://schemas.openxmlformats.org/officeDocument/2006/math">
                    <m:r>
                      <a:rPr lang="en-US" altLang="zh-CN" i="1" dirty="0" smtClean="0">
                        <a:latin typeface="Cambria Math" panose="02040503050406030204" pitchFamily="18" charset="0"/>
                      </a:rPr>
                      <m:t>𝑓</m:t>
                    </m:r>
                    <m:sSub>
                      <m:sSubPr>
                        <m:ctrlPr>
                          <a:rPr lang="en-US" altLang="zh-CN" i="1" dirty="0" smtClean="0">
                            <a:latin typeface="Cambria Math" panose="02040503050406030204" pitchFamily="18" charset="0"/>
                          </a:rPr>
                        </m:ctrlPr>
                      </m:sSubPr>
                      <m:e>
                        <m:r>
                          <a:rPr lang="en-US" altLang="zh-CN" i="1" dirty="0" smtClean="0">
                            <a:latin typeface="Cambria Math" panose="02040503050406030204" pitchFamily="18" charset="0"/>
                          </a:rPr>
                          <m:t>𝑎</m:t>
                        </m:r>
                      </m:e>
                      <m:sub>
                        <m:d>
                          <m:dPr>
                            <m:begChr m:val="{"/>
                            <m:endChr m:val="}"/>
                            <m:ctrlPr>
                              <a:rPr lang="en-US" altLang="zh-CN" i="1" dirty="0" smtClean="0">
                                <a:latin typeface="Cambria Math" panose="02040503050406030204" pitchFamily="18" charset="0"/>
                              </a:rPr>
                            </m:ctrlPr>
                          </m:dPr>
                          <m:e>
                            <m:r>
                              <a:rPr lang="en-US" altLang="zh-CN" i="1" dirty="0" smtClean="0">
                                <a:latin typeface="Cambria Math" panose="02040503050406030204" pitchFamily="18" charset="0"/>
                              </a:rPr>
                              <m:t>𝑢</m:t>
                            </m:r>
                            <m:r>
                              <a:rPr lang="en-US" altLang="zh-CN" i="1" dirty="0" smtClean="0">
                                <a:latin typeface="Cambria Math" panose="02040503050406030204" pitchFamily="18" charset="0"/>
                              </a:rPr>
                              <m:t>,0</m:t>
                            </m:r>
                          </m:e>
                        </m:d>
                      </m:sub>
                    </m:sSub>
                  </m:oMath>
                </a14:m>
                <a:r>
                  <a:rPr lang="zh-CN" altLang="en-US" dirty="0"/>
                  <a:t>。</a:t>
                </a:r>
              </a:p>
            </p:txBody>
          </p:sp>
        </mc:Choice>
        <mc:Fallback xmlns="">
          <p:sp>
            <p:nvSpPr>
              <p:cNvPr id="3" name="文本框 2">
                <a:extLst>
                  <a:ext uri="{FF2B5EF4-FFF2-40B4-BE49-F238E27FC236}">
                    <a16:creationId xmlns:a16="http://schemas.microsoft.com/office/drawing/2014/main" id="{2CF100B9-F860-00F3-DC48-950BA6CD3C79}"/>
                  </a:ext>
                </a:extLst>
              </p:cNvPr>
              <p:cNvSpPr txBox="1">
                <a:spLocks noRot="1" noChangeAspect="1" noMove="1" noResize="1" noEditPoints="1" noAdjustHandles="1" noChangeArrowheads="1" noChangeShapeType="1" noTextEdit="1"/>
              </p:cNvSpPr>
              <p:nvPr/>
            </p:nvSpPr>
            <p:spPr>
              <a:xfrm>
                <a:off x="635728" y="1436914"/>
                <a:ext cx="9858102" cy="4604337"/>
              </a:xfrm>
              <a:prstGeom prst="rect">
                <a:avLst/>
              </a:prstGeom>
              <a:blipFill>
                <a:blip r:embed="rId3"/>
                <a:stretch>
                  <a:fillRect l="-495" t="-795" r="-186" b="-6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455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D80305E-D509-C8C0-F6D1-420A9D9635C9}"/>
              </a:ext>
            </a:extLst>
          </p:cNvPr>
          <p:cNvSpPr txBox="1"/>
          <p:nvPr/>
        </p:nvSpPr>
        <p:spPr>
          <a:xfrm>
            <a:off x="635727" y="548640"/>
            <a:ext cx="9727474" cy="369332"/>
          </a:xfrm>
          <a:prstGeom prst="rect">
            <a:avLst/>
          </a:prstGeom>
          <a:noFill/>
        </p:spPr>
        <p:txBody>
          <a:bodyPr wrap="square" rtlCol="0">
            <a:spAutoFit/>
          </a:bodyPr>
          <a:lstStyle/>
          <a:p>
            <a:r>
              <a:rPr lang="zh-CN" altLang="en-US" b="1" dirty="0"/>
              <a:t>单元二 树上公共祖先的应用（例题）</a:t>
            </a:r>
            <a:endParaRPr lang="zh-CN" altLang="en-US" b="1" i="0" dirty="0">
              <a:effectLst/>
              <a:highlight>
                <a:srgbClr val="E9E6DF"/>
              </a:highlight>
              <a:latin typeface="Fira Sans" panose="020B0503050000020004" pitchFamily="34" charset="0"/>
            </a:endParaRPr>
          </a:p>
        </p:txBody>
      </p:sp>
      <p:sp>
        <p:nvSpPr>
          <p:cNvPr id="3" name="文本框 2">
            <a:extLst>
              <a:ext uri="{FF2B5EF4-FFF2-40B4-BE49-F238E27FC236}">
                <a16:creationId xmlns:a16="http://schemas.microsoft.com/office/drawing/2014/main" id="{0A2EF39A-8C8D-B317-E1D9-62FB4DB6B15C}"/>
              </a:ext>
            </a:extLst>
          </p:cNvPr>
          <p:cNvSpPr txBox="1"/>
          <p:nvPr/>
        </p:nvSpPr>
        <p:spPr>
          <a:xfrm>
            <a:off x="792480" y="1105989"/>
            <a:ext cx="7132320" cy="369332"/>
          </a:xfrm>
          <a:prstGeom prst="rect">
            <a:avLst/>
          </a:prstGeom>
          <a:noFill/>
        </p:spPr>
        <p:txBody>
          <a:bodyPr wrap="square" rtlCol="0">
            <a:spAutoFit/>
          </a:bodyPr>
          <a:lstStyle/>
          <a:p>
            <a:r>
              <a:rPr lang="zh-CN" altLang="en-US" dirty="0"/>
              <a:t>此题目用到了</a:t>
            </a:r>
            <a:r>
              <a:rPr lang="zh-CN" altLang="en-US" b="1" dirty="0"/>
              <a:t>倍增</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B00BAF5-62C4-8C43-424A-D19ACE8AE06F}"/>
                  </a:ext>
                </a:extLst>
              </p:cNvPr>
              <p:cNvSpPr txBox="1"/>
              <p:nvPr/>
            </p:nvSpPr>
            <p:spPr>
              <a:xfrm>
                <a:off x="679269" y="1663338"/>
                <a:ext cx="9335588" cy="3970318"/>
              </a:xfrm>
              <a:prstGeom prst="rect">
                <a:avLst/>
              </a:prstGeom>
              <a:noFill/>
            </p:spPr>
            <p:txBody>
              <a:bodyPr wrap="square" rtlCol="0">
                <a:spAutoFit/>
              </a:bodyPr>
              <a:lstStyle/>
              <a:p>
                <a:r>
                  <a:rPr lang="en-US" altLang="zh-CN" dirty="0"/>
                  <a:t>H </a:t>
                </a:r>
                <a:r>
                  <a:rPr lang="zh-CN" altLang="en-US" dirty="0"/>
                  <a:t>国有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个城市，这 </a:t>
                </a:r>
                <a14:m>
                  <m:oMath xmlns:m="http://schemas.openxmlformats.org/officeDocument/2006/math">
                    <m:r>
                      <a:rPr lang="en-US" altLang="zh-CN" i="1" dirty="0" smtClean="0">
                        <a:latin typeface="Cambria Math" panose="02040503050406030204" pitchFamily="18" charset="0"/>
                      </a:rPr>
                      <m:t>𝑛</m:t>
                    </m:r>
                  </m:oMath>
                </a14:m>
                <a:r>
                  <a:rPr lang="en-US" altLang="zh-CN" dirty="0"/>
                  <a:t> </a:t>
                </a:r>
                <a:r>
                  <a:rPr lang="zh-CN" altLang="en-US" dirty="0"/>
                  <a:t>个城市用 </a:t>
                </a:r>
                <a:r>
                  <a:rPr lang="en-US" altLang="zh-CN" dirty="0"/>
                  <a:t> </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−1</m:t>
                    </m:r>
                  </m:oMath>
                </a14:m>
                <a:r>
                  <a:rPr lang="en-US" altLang="zh-CN" dirty="0"/>
                  <a:t>  </a:t>
                </a:r>
                <a:r>
                  <a:rPr lang="zh-CN" altLang="en-US" dirty="0"/>
                  <a:t>条双向道路相互连通构成一棵树，</a:t>
                </a:r>
                <a14:m>
                  <m:oMath xmlns:m="http://schemas.openxmlformats.org/officeDocument/2006/math">
                    <m:r>
                      <a:rPr lang="en-US" altLang="zh-CN" i="1" dirty="0" smtClean="0">
                        <a:latin typeface="Cambria Math" panose="02040503050406030204" pitchFamily="18" charset="0"/>
                      </a:rPr>
                      <m:t>1</m:t>
                    </m:r>
                  </m:oMath>
                </a14:m>
                <a:r>
                  <a:rPr lang="en-US" altLang="zh-CN" dirty="0"/>
                  <a:t>  </a:t>
                </a:r>
                <a:r>
                  <a:rPr lang="zh-CN" altLang="en-US" dirty="0"/>
                  <a:t>号城市是首都，也是树中的根节点。</a:t>
                </a:r>
              </a:p>
              <a:p>
                <a:endParaRPr lang="zh-CN" altLang="en-US" dirty="0"/>
              </a:p>
              <a:p>
                <a:r>
                  <a:rPr lang="en-US" altLang="zh-CN" dirty="0"/>
                  <a:t>H </a:t>
                </a:r>
                <a:r>
                  <a:rPr lang="zh-CN" altLang="en-US" dirty="0"/>
                  <a:t>国的首都爆发了一种危害性极高的传染病。当局为了控制疫情，不让疫情扩散到边境城市（叶子节点所表示的城市），决定动用军队在一些城市建立检查点，使得从首都到边境城市的每一条路径上都至少有一个检查点，边境城市也可以建立检查点。但特别要注意的是，首都是不能建立检查点的。</a:t>
                </a:r>
              </a:p>
              <a:p>
                <a:endParaRPr lang="zh-CN" altLang="en-US" dirty="0"/>
              </a:p>
              <a:p>
                <a:r>
                  <a:rPr lang="zh-CN" altLang="en-US" dirty="0"/>
                  <a:t>现在，在 </a:t>
                </a:r>
                <a:r>
                  <a:rPr lang="en-US" altLang="zh-CN" dirty="0"/>
                  <a:t>H </a:t>
                </a:r>
                <a:r>
                  <a:rPr lang="zh-CN" altLang="en-US" dirty="0"/>
                  <a:t>国的一些城市中已经驻扎有军队，且一个城市可以驻扎多个军队。一支军队可以在有道路连接的城市间移动，并在除首都以外的任意一个城市建立检查点，且只能在一个城市建立检查点。一支军队经过一条道路从一个城市移动到另一个城市所需要的时间等于道路的长度（单位：小时）。</a:t>
                </a:r>
              </a:p>
              <a:p>
                <a:endParaRPr lang="zh-CN" altLang="en-US" dirty="0"/>
              </a:p>
              <a:p>
                <a:r>
                  <a:rPr lang="zh-CN" altLang="en-US" dirty="0"/>
                  <a:t>请问最少需要多少个小时才能控制疫情。注意：不同的军队可以同时移动。</a:t>
                </a:r>
              </a:p>
            </p:txBody>
          </p:sp>
        </mc:Choice>
        <mc:Fallback xmlns="">
          <p:sp>
            <p:nvSpPr>
              <p:cNvPr id="4" name="文本框 3">
                <a:extLst>
                  <a:ext uri="{FF2B5EF4-FFF2-40B4-BE49-F238E27FC236}">
                    <a16:creationId xmlns:a16="http://schemas.microsoft.com/office/drawing/2014/main" id="{9B00BAF5-62C4-8C43-424A-D19ACE8AE06F}"/>
                  </a:ext>
                </a:extLst>
              </p:cNvPr>
              <p:cNvSpPr txBox="1">
                <a:spLocks noRot="1" noChangeAspect="1" noMove="1" noResize="1" noEditPoints="1" noAdjustHandles="1" noChangeArrowheads="1" noChangeShapeType="1" noTextEdit="1"/>
              </p:cNvSpPr>
              <p:nvPr/>
            </p:nvSpPr>
            <p:spPr>
              <a:xfrm>
                <a:off x="679269" y="1663338"/>
                <a:ext cx="9335588" cy="3970318"/>
              </a:xfrm>
              <a:prstGeom prst="rect">
                <a:avLst/>
              </a:prstGeom>
              <a:blipFill>
                <a:blip r:embed="rId3"/>
                <a:stretch>
                  <a:fillRect l="-522" t="-922" r="-522" b="-15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1542D63-B26E-17FA-E936-DD2B877A817D}"/>
                  </a:ext>
                </a:extLst>
              </p:cNvPr>
              <p:cNvSpPr txBox="1"/>
              <p:nvPr/>
            </p:nvSpPr>
            <p:spPr>
              <a:xfrm>
                <a:off x="5669280" y="733306"/>
                <a:ext cx="55125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2≤  </m:t>
                      </m:r>
                      <m:r>
                        <a:rPr lang="en-US" altLang="zh-CN" i="1" dirty="0" smtClean="0">
                          <a:latin typeface="Cambria Math" panose="02040503050406030204" pitchFamily="18" charset="0"/>
                        </a:rPr>
                        <m:t>𝑚</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𝑛</m:t>
                      </m:r>
                      <m:r>
                        <a:rPr lang="en-US" altLang="zh-CN" i="1" dirty="0" smtClean="0">
                          <a:latin typeface="Cambria Math" panose="02040503050406030204" pitchFamily="18" charset="0"/>
                        </a:rPr>
                        <m:t>≤5×</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10</m:t>
                          </m:r>
                        </m:e>
                        <m:sup>
                          <m:r>
                            <a:rPr lang="en-US" altLang="zh-CN" i="1" dirty="0" smtClean="0">
                              <a:latin typeface="Cambria Math" panose="02040503050406030204" pitchFamily="18" charset="0"/>
                            </a:rPr>
                            <m:t>4</m:t>
                          </m:r>
                        </m:sup>
                      </m:sSup>
                      <m:r>
                        <a:rPr lang="zh-CN" altLang="en-US" i="1" dirty="0" smtClean="0">
                          <a:latin typeface="Cambria Math" panose="02040503050406030204" pitchFamily="18" charset="0"/>
                        </a:rPr>
                        <m:t>，</m:t>
                      </m:r>
                      <m:r>
                        <a:rPr lang="en-US" altLang="zh-CN" i="1" dirty="0" smtClean="0">
                          <a:latin typeface="Cambria Math" panose="02040503050406030204" pitchFamily="18" charset="0"/>
                        </a:rPr>
                        <m:t>0&lt;</m:t>
                      </m:r>
                      <m:r>
                        <a:rPr lang="en-US" altLang="zh-CN" i="1" dirty="0" smtClean="0">
                          <a:latin typeface="Cambria Math" panose="02040503050406030204" pitchFamily="18" charset="0"/>
                        </a:rPr>
                        <m:t>𝑤</m:t>
                      </m:r>
                      <m:r>
                        <a:rPr lang="en-US" altLang="zh-CN" i="1" dirty="0" smtClean="0">
                          <a:latin typeface="Cambria Math" panose="02040503050406030204" pitchFamily="18" charset="0"/>
                        </a:rPr>
                        <m:t> &lt;</m:t>
                      </m:r>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10</m:t>
                          </m:r>
                        </m:e>
                        <m:sup>
                          <m:r>
                            <a:rPr lang="en-US" altLang="zh-CN" i="1" dirty="0" smtClean="0">
                              <a:latin typeface="Cambria Math" panose="02040503050406030204" pitchFamily="18" charset="0"/>
                            </a:rPr>
                            <m:t>9</m:t>
                          </m:r>
                        </m:sup>
                      </m:sSup>
                      <m:r>
                        <a:rPr lang="zh-CN" altLang="en-US" i="1" dirty="0" smtClean="0">
                          <a:latin typeface="Cambria Math" panose="02040503050406030204" pitchFamily="18" charset="0"/>
                        </a:rPr>
                        <m:t>。</m:t>
                      </m:r>
                    </m:oMath>
                  </m:oMathPara>
                </a14:m>
                <a:endParaRPr lang="zh-CN" altLang="en-US" dirty="0"/>
              </a:p>
            </p:txBody>
          </p:sp>
        </mc:Choice>
        <mc:Fallback xmlns="">
          <p:sp>
            <p:nvSpPr>
              <p:cNvPr id="5" name="文本框 4">
                <a:extLst>
                  <a:ext uri="{FF2B5EF4-FFF2-40B4-BE49-F238E27FC236}">
                    <a16:creationId xmlns:a16="http://schemas.microsoft.com/office/drawing/2014/main" id="{91542D63-B26E-17FA-E936-DD2B877A817D}"/>
                  </a:ext>
                </a:extLst>
              </p:cNvPr>
              <p:cNvSpPr txBox="1">
                <a:spLocks noRot="1" noChangeAspect="1" noMove="1" noResize="1" noEditPoints="1" noAdjustHandles="1" noChangeArrowheads="1" noChangeShapeType="1" noTextEdit="1"/>
              </p:cNvSpPr>
              <p:nvPr/>
            </p:nvSpPr>
            <p:spPr>
              <a:xfrm>
                <a:off x="5669280" y="733306"/>
                <a:ext cx="5512526" cy="36933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488168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E9E6DF"/>
        </a:solidFill>
        <a:effectLst/>
      </p:bgPr>
    </p:bg>
    <p:spTree>
      <p:nvGrpSpPr>
        <p:cNvPr id="1" name=""/>
        <p:cNvGrpSpPr/>
        <p:nvPr/>
      </p:nvGrpSpPr>
      <p:grpSpPr>
        <a:xfrm>
          <a:off x="0" y="0"/>
          <a:ext cx="0" cy="0"/>
          <a:chOff x="0" y="0"/>
          <a:chExt cx="0" cy="0"/>
        </a:xfrm>
      </p:grpSpPr>
      <p:cxnSp>
        <p:nvCxnSpPr>
          <p:cNvPr id="21" name="直接连接符​​(S)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748937" y="0"/>
            <a:ext cx="10232572" cy="1097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DA021A3C-D3C8-86BD-BE08-11B3C2B01E3A}"/>
                  </a:ext>
                </a:extLst>
              </p14:cNvPr>
              <p14:cNvContentPartPr/>
              <p14:nvPr/>
            </p14:nvContentPartPr>
            <p14:xfrm>
              <a:off x="3978103" y="-4406"/>
              <a:ext cx="1117080" cy="2508480"/>
            </p14:xfrm>
          </p:contentPart>
        </mc:Choice>
        <mc:Fallback xmlns="">
          <p:pic>
            <p:nvPicPr>
              <p:cNvPr id="3" name="墨迹 2">
                <a:extLst>
                  <a:ext uri="{FF2B5EF4-FFF2-40B4-BE49-F238E27FC236}">
                    <a16:creationId xmlns:a16="http://schemas.microsoft.com/office/drawing/2014/main" id="{DA021A3C-D3C8-86BD-BE08-11B3C2B01E3A}"/>
                  </a:ext>
                </a:extLst>
              </p:cNvPr>
              <p:cNvPicPr/>
              <p:nvPr/>
            </p:nvPicPr>
            <p:blipFill>
              <a:blip r:embed="rId4"/>
              <a:stretch>
                <a:fillRect/>
              </a:stretch>
            </p:blipFill>
            <p:spPr>
              <a:xfrm>
                <a:off x="3971981" y="-10526"/>
                <a:ext cx="1129324" cy="2520720"/>
              </a:xfrm>
              <a:prstGeom prst="rect">
                <a:avLst/>
              </a:prstGeom>
            </p:spPr>
          </p:pic>
        </mc:Fallback>
      </mc:AlternateContent>
      <p:sp>
        <p:nvSpPr>
          <p:cNvPr id="4" name="文本框 3">
            <a:extLst>
              <a:ext uri="{FF2B5EF4-FFF2-40B4-BE49-F238E27FC236}">
                <a16:creationId xmlns:a16="http://schemas.microsoft.com/office/drawing/2014/main" id="{BE16D99E-1846-61CB-98AB-51F33C7EF985}"/>
              </a:ext>
            </a:extLst>
          </p:cNvPr>
          <p:cNvSpPr txBox="1"/>
          <p:nvPr/>
        </p:nvSpPr>
        <p:spPr>
          <a:xfrm>
            <a:off x="2508068" y="2569028"/>
            <a:ext cx="8882743" cy="369332"/>
          </a:xfrm>
          <a:prstGeom prst="rect">
            <a:avLst/>
          </a:prstGeom>
          <a:noFill/>
        </p:spPr>
        <p:txBody>
          <a:bodyPr wrap="square" rtlCol="0">
            <a:spAutoFit/>
          </a:bodyPr>
          <a:lstStyle/>
          <a:p>
            <a:r>
              <a:rPr lang="zh-CN" altLang="en-US" dirty="0"/>
              <a:t>二分加贪心。</a:t>
            </a:r>
          </a:p>
        </p:txBody>
      </p:sp>
    </p:spTree>
    <p:extLst>
      <p:ext uri="{BB962C8B-B14F-4D97-AF65-F5344CB8AC3E}">
        <p14:creationId xmlns:p14="http://schemas.microsoft.com/office/powerpoint/2010/main" val="197921726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48</a:t>
            </a:fld>
            <a:endParaRPr lang="zh-CN"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B953DA7-72CF-87CB-A743-F57ABDC265AA}"/>
                  </a:ext>
                </a:extLst>
              </p:cNvPr>
              <p:cNvSpPr txBox="1"/>
              <p:nvPr/>
            </p:nvSpPr>
            <p:spPr>
              <a:xfrm>
                <a:off x="661851" y="1236617"/>
                <a:ext cx="10223863" cy="1260410"/>
              </a:xfrm>
              <a:prstGeom prst="rect">
                <a:avLst/>
              </a:prstGeom>
              <a:noFill/>
            </p:spPr>
            <p:txBody>
              <a:bodyPr wrap="square" rtlCol="0">
                <a:spAutoFit/>
              </a:bodyPr>
              <a:lstStyle/>
              <a:p>
                <a:r>
                  <a:rPr lang="zh-CN" altLang="en-US" dirty="0"/>
                  <a:t>树上公共祖先可以用于树上差分，例如我们要给 </a:t>
                </a:r>
                <a14:m>
                  <m:oMath xmlns:m="http://schemas.openxmlformats.org/officeDocument/2006/math">
                    <m:r>
                      <a:rPr lang="en-US" altLang="zh-CN" b="0" i="1" smtClean="0">
                        <a:latin typeface="Cambria Math" panose="02040503050406030204" pitchFamily="18" charset="0"/>
                      </a:rPr>
                      <m:t>𝑥</m:t>
                    </m:r>
                  </m:oMath>
                </a14:m>
                <a:r>
                  <a:rPr lang="zh-CN" altLang="en-US" dirty="0"/>
                  <a:t> 到 </a:t>
                </a:r>
                <a14:m>
                  <m:oMath xmlns:m="http://schemas.openxmlformats.org/officeDocument/2006/math">
                    <m:r>
                      <a:rPr lang="en-US" altLang="zh-CN" b="0" i="1" smtClean="0">
                        <a:latin typeface="Cambria Math" panose="02040503050406030204" pitchFamily="18" charset="0"/>
                      </a:rPr>
                      <m:t>𝑦</m:t>
                    </m:r>
                  </m:oMath>
                </a14:m>
                <a:r>
                  <a:rPr lang="zh-CN" altLang="en-US" dirty="0"/>
                  <a:t> 路径上的每个点 </a:t>
                </a:r>
                <a14:m>
                  <m:oMath xmlns:m="http://schemas.openxmlformats.org/officeDocument/2006/math">
                    <m:r>
                      <a:rPr lang="en-US" altLang="zh-CN" b="0" i="1" smtClean="0">
                        <a:latin typeface="Cambria Math" panose="02040503050406030204" pitchFamily="18" charset="0"/>
                      </a:rPr>
                      <m:t>+1</m:t>
                    </m:r>
                  </m:oMath>
                </a14:m>
                <a:r>
                  <a:rPr lang="zh-CN" altLang="en-US" dirty="0"/>
                  <a:t> 那么我们只需在差分数组 </a:t>
                </a:r>
                <a14:m>
                  <m:oMath xmlns:m="http://schemas.openxmlformats.org/officeDocument/2006/math">
                    <m:r>
                      <a:rPr lang="en-US" altLang="zh-CN" b="0" i="1" smtClean="0">
                        <a:latin typeface="Cambria Math" panose="02040503050406030204" pitchFamily="18" charset="0"/>
                      </a:rPr>
                      <m:t>𝑑</m:t>
                    </m:r>
                  </m:oMath>
                </a14:m>
                <a:r>
                  <a:rPr lang="zh-CN" altLang="en-US" dirty="0"/>
                  <a:t> 上将</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𝑦</m:t>
                        </m:r>
                      </m:sub>
                    </m:sSub>
                    <m:r>
                      <a:rPr lang="en-US" altLang="zh-CN" b="0" i="1" smtClean="0">
                        <a:latin typeface="Cambria Math" panose="02040503050406030204" pitchFamily="18" charset="0"/>
                      </a:rPr>
                      <m:t>+1, 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𝑓</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𝑙𝑐𝑎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sub>
                        </m:sSub>
                      </m:sub>
                    </m:sSub>
                    <m:r>
                      <a:rPr lang="en-US" altLang="zh-CN" b="0" i="1" smtClean="0">
                        <a:latin typeface="Cambria Math" panose="02040503050406030204" pitchFamily="18" charset="0"/>
                      </a:rPr>
                      <m:t> −2 </m:t>
                    </m:r>
                  </m:oMath>
                </a14:m>
                <a:r>
                  <a:rPr lang="zh-CN" altLang="en-US" dirty="0"/>
                  <a:t> 即可。</a:t>
                </a:r>
                <a:endParaRPr lang="en-US" altLang="zh-CN" dirty="0"/>
              </a:p>
              <a:p>
                <a:endParaRPr lang="en-US" altLang="zh-CN" dirty="0"/>
              </a:p>
              <a:p>
                <a:r>
                  <a:rPr lang="zh-CN" altLang="en-US" dirty="0"/>
                  <a:t>树上差分的题目大部分可以被树链剖分替代。</a:t>
                </a:r>
              </a:p>
            </p:txBody>
          </p:sp>
        </mc:Choice>
        <mc:Fallback xmlns="">
          <p:sp>
            <p:nvSpPr>
              <p:cNvPr id="4" name="文本框 3">
                <a:extLst>
                  <a:ext uri="{FF2B5EF4-FFF2-40B4-BE49-F238E27FC236}">
                    <a16:creationId xmlns:a16="http://schemas.microsoft.com/office/drawing/2014/main" id="{AB953DA7-72CF-87CB-A743-F57ABDC265AA}"/>
                  </a:ext>
                </a:extLst>
              </p:cNvPr>
              <p:cNvSpPr txBox="1">
                <a:spLocks noRot="1" noChangeAspect="1" noMove="1" noResize="1" noEditPoints="1" noAdjustHandles="1" noChangeArrowheads="1" noChangeShapeType="1" noTextEdit="1"/>
              </p:cNvSpPr>
              <p:nvPr/>
            </p:nvSpPr>
            <p:spPr>
              <a:xfrm>
                <a:off x="661851" y="1236617"/>
                <a:ext cx="10223863" cy="1260410"/>
              </a:xfrm>
              <a:prstGeom prst="rect">
                <a:avLst/>
              </a:prstGeom>
              <a:blipFill>
                <a:blip r:embed="rId3"/>
                <a:stretch>
                  <a:fillRect l="-537" t="-2899" b="-6763"/>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0E2AEA50-990D-09CD-986A-FDDB11ADB01F}"/>
              </a:ext>
            </a:extLst>
          </p:cNvPr>
          <p:cNvSpPr txBox="1"/>
          <p:nvPr/>
        </p:nvSpPr>
        <p:spPr>
          <a:xfrm>
            <a:off x="661851" y="3213463"/>
            <a:ext cx="9640389" cy="923330"/>
          </a:xfrm>
          <a:prstGeom prst="rect">
            <a:avLst/>
          </a:prstGeom>
          <a:noFill/>
        </p:spPr>
        <p:txBody>
          <a:bodyPr wrap="square" rtlCol="0">
            <a:spAutoFit/>
          </a:bodyPr>
          <a:lstStyle/>
          <a:p>
            <a:r>
              <a:rPr lang="zh-CN" altLang="en-US" dirty="0"/>
              <a:t>习题</a:t>
            </a:r>
            <a:endParaRPr lang="en-US" altLang="zh-CN" dirty="0"/>
          </a:p>
          <a:p>
            <a:r>
              <a:rPr lang="en-US" altLang="zh-CN" b="1" i="0" dirty="0">
                <a:effectLst/>
                <a:latin typeface="-apple-system"/>
              </a:rPr>
              <a:t>P3066 [USACO12DEC] Running Away From the Barn G</a:t>
            </a:r>
          </a:p>
          <a:p>
            <a:r>
              <a:rPr lang="en-US" altLang="zh-CN" b="1" i="0" dirty="0">
                <a:effectLst/>
                <a:latin typeface="-apple-system"/>
              </a:rPr>
              <a:t>CF191C Fools and Roads</a:t>
            </a:r>
          </a:p>
        </p:txBody>
      </p:sp>
    </p:spTree>
    <p:extLst>
      <p:ext uri="{BB962C8B-B14F-4D97-AF65-F5344CB8AC3E}">
        <p14:creationId xmlns:p14="http://schemas.microsoft.com/office/powerpoint/2010/main" val="42725347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72875-38B9-6C90-1095-FA832150F229}"/>
              </a:ext>
            </a:extLst>
          </p:cNvPr>
          <p:cNvSpPr>
            <a:spLocks noGrp="1"/>
          </p:cNvSpPr>
          <p:nvPr>
            <p:ph type="ctrTitle"/>
          </p:nvPr>
        </p:nvSpPr>
        <p:spPr/>
        <p:txBody>
          <a:bodyPr/>
          <a:lstStyle/>
          <a:p>
            <a:r>
              <a:rPr lang="zh-CN" altLang="en-US" dirty="0"/>
              <a:t>基环树</a:t>
            </a:r>
          </a:p>
        </p:txBody>
      </p:sp>
    </p:spTree>
    <p:extLst>
      <p:ext uri="{BB962C8B-B14F-4D97-AF65-F5344CB8AC3E}">
        <p14:creationId xmlns:p14="http://schemas.microsoft.com/office/powerpoint/2010/main" val="2735464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27D9B3-B64F-656A-0D99-161A6C0F518F}"/>
              </a:ext>
            </a:extLst>
          </p:cNvPr>
          <p:cNvSpPr>
            <a:spLocks noGrp="1"/>
          </p:cNvSpPr>
          <p:nvPr>
            <p:ph type="title"/>
          </p:nvPr>
        </p:nvSpPr>
        <p:spPr>
          <a:xfrm>
            <a:off x="420042" y="380149"/>
            <a:ext cx="9953308" cy="968663"/>
          </a:xfrm>
        </p:spPr>
        <p:txBody>
          <a:bodyPr rtlCol="0"/>
          <a:lstStyle>
            <a:defPPr>
              <a:defRPr lang="zh-CN"/>
            </a:defPPr>
          </a:lstStyle>
          <a:p>
            <a:r>
              <a:rPr lang="zh-CN" altLang="en-US" dirty="0"/>
              <a:t>单元一  </a:t>
            </a:r>
            <a:r>
              <a:rPr lang="zh-CN" altLang="en-US" sz="2800" dirty="0"/>
              <a:t>图的</a:t>
            </a:r>
            <a:r>
              <a:rPr lang="zh-CN" altLang="en-US" b="0" i="0" dirty="0">
                <a:effectLst/>
                <a:latin typeface="Fira Sans" panose="020F0502020204030204" pitchFamily="34" charset="0"/>
              </a:rPr>
              <a:t>概念</a:t>
            </a:r>
            <a:endParaRPr lang="zh-CN" dirty="0"/>
          </a:p>
        </p:txBody>
      </p:sp>
      <p:sp>
        <p:nvSpPr>
          <p:cNvPr id="68" name="灯片编号占位符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rtlCol="0"/>
          <a:lstStyle>
            <a:defPPr>
              <a:defRPr lang="zh-CN"/>
            </a:defPPr>
          </a:lstStyle>
          <a:p>
            <a:pPr rtl="0"/>
            <a:fld id="{A49DFD55-3C28-40EF-9E31-A92D2E4017FF}" type="slidenum">
              <a:rPr lang="en-US" altLang="zh-CN" smtClean="0"/>
              <a:pPr rtl="0"/>
              <a:t>5</a:t>
            </a:fld>
            <a:endParaRPr lang="zh-CN" dirty="0"/>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673E1510-A37D-1FD7-44F1-F186ABEC2D1C}"/>
                  </a:ext>
                </a:extLst>
              </p:cNvPr>
              <p:cNvSpPr txBox="1"/>
              <p:nvPr/>
            </p:nvSpPr>
            <p:spPr>
              <a:xfrm>
                <a:off x="442913" y="1444798"/>
                <a:ext cx="8908905" cy="2000548"/>
              </a:xfrm>
              <a:prstGeom prst="rect">
                <a:avLst/>
              </a:prstGeom>
              <a:noFill/>
            </p:spPr>
            <p:txBody>
              <a:bodyPr wrap="square" rtlCol="0">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2400" b="1" i="0" u="none" strike="noStrike" cap="none" normalizeH="0" baseline="0" dirty="0">
                    <a:ln>
                      <a:noFill/>
                    </a:ln>
                    <a:solidFill>
                      <a:schemeClr val="tx1"/>
                    </a:solidFill>
                    <a:effectLst/>
                    <a:latin typeface="Arial" panose="020B0604020202020204" pitchFamily="34" charset="0"/>
                    <a:ea typeface="Fira Sans" panose="020F0502020204030204" pitchFamily="34" charset="0"/>
                  </a:rPr>
                  <a:t>图 (graph)</a:t>
                </a:r>
                <a:r>
                  <a:rPr kumimoji="0" lang="zh-CN" altLang="zh-CN" sz="2400" b="0" i="0" u="none" strike="noStrike" cap="none" normalizeH="0" baseline="0" dirty="0">
                    <a:ln>
                      <a:noFill/>
                    </a:ln>
                    <a:solidFill>
                      <a:schemeClr val="tx1"/>
                    </a:solidFill>
                    <a:effectLst/>
                    <a:latin typeface="Arial" panose="020B0604020202020204" pitchFamily="34" charset="0"/>
                    <a:ea typeface="Fira Sans" panose="020F0502020204030204" pitchFamily="34" charset="0"/>
                  </a:rPr>
                  <a:t> 是一个二元组</a:t>
                </a:r>
                <a:r>
                  <a:rPr kumimoji="0" lang="en-US" altLang="zh-CN" sz="2400" b="0" i="0" u="none" strike="noStrike" cap="none" normalizeH="0" baseline="0" dirty="0">
                    <a:ln>
                      <a:noFill/>
                    </a:ln>
                    <a:solidFill>
                      <a:schemeClr val="tx1"/>
                    </a:solidFill>
                    <a:effectLst/>
                    <a:latin typeface="Arial" panose="020B0604020202020204" pitchFamily="34" charset="0"/>
                    <a:ea typeface="Fira Sans" panose="020F0502020204030204" pitchFamily="34" charset="0"/>
                  </a:rPr>
                  <a:t>  </a:t>
                </a:r>
                <a14:m>
                  <m:oMath xmlns:m="http://schemas.openxmlformats.org/officeDocument/2006/math">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𝐺</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𝑉</m:t>
                    </m:r>
                    <m:d>
                      <m:dPr>
                        <m:ctrlP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ctrlPr>
                      </m:dPr>
                      <m:e>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𝐺</m:t>
                        </m:r>
                      </m:e>
                    </m:d>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𝐸</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𝐺</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m:t>
                    </m:r>
                  </m:oMath>
                </a14:m>
                <a:r>
                  <a:rPr kumimoji="0" lang="zh-CN" altLang="zh-CN" sz="2400" b="0" i="0" u="none" strike="noStrike" cap="none" normalizeH="0" baseline="0" dirty="0">
                    <a:ln>
                      <a:noFill/>
                    </a:ln>
                    <a:solidFill>
                      <a:schemeClr val="tx1"/>
                    </a:solidFill>
                    <a:effectLst/>
                    <a:latin typeface="Arial" panose="020B0604020202020204" pitchFamily="34" charset="0"/>
                    <a:ea typeface="Fira Sans" panose="020F0502020204030204" pitchFamily="34" charset="0"/>
                  </a:rPr>
                  <a:t>。其中 </a:t>
                </a:r>
                <a14:m>
                  <m:oMath xmlns:m="http://schemas.openxmlformats.org/officeDocument/2006/math">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𝑉</m:t>
                    </m:r>
                    <m:d>
                      <m:dPr>
                        <m:ctrlP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ctrlPr>
                      </m:dPr>
                      <m:e>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𝐺</m:t>
                        </m:r>
                      </m:e>
                    </m:d>
                  </m:oMath>
                </a14:m>
                <a:r>
                  <a:rPr kumimoji="0" lang="en-US" altLang="zh-CN" sz="2400" b="0" i="0" u="none" strike="noStrike" cap="none" normalizeH="0" baseline="0" dirty="0">
                    <a:ln>
                      <a:noFill/>
                    </a:ln>
                    <a:solidFill>
                      <a:schemeClr val="tx1"/>
                    </a:solidFill>
                    <a:effectLst/>
                    <a:latin typeface="Arial" panose="020B0604020202020204" pitchFamily="34" charset="0"/>
                    <a:ea typeface="Fira Sans" panose="020F0502020204030204" pitchFamily="34" charset="0"/>
                  </a:rPr>
                  <a:t> </a:t>
                </a:r>
                <a:r>
                  <a:rPr kumimoji="0" lang="zh-CN" altLang="zh-CN" sz="2400" b="0" i="0" u="none" strike="noStrike" cap="none" normalizeH="0" baseline="0" dirty="0">
                    <a:ln>
                      <a:noFill/>
                    </a:ln>
                    <a:solidFill>
                      <a:schemeClr val="tx1"/>
                    </a:solidFill>
                    <a:effectLst/>
                    <a:latin typeface="Arial" panose="020B0604020202020204" pitchFamily="34" charset="0"/>
                    <a:ea typeface="Fira Sans" panose="020F0502020204030204" pitchFamily="34" charset="0"/>
                  </a:rPr>
                  <a:t>是非空集，称为 </a:t>
                </a:r>
                <a:r>
                  <a:rPr kumimoji="0" lang="zh-CN" altLang="zh-CN" sz="2400" b="1" i="0" u="none" strike="noStrike" cap="none" normalizeH="0" baseline="0" dirty="0">
                    <a:ln>
                      <a:noFill/>
                    </a:ln>
                    <a:solidFill>
                      <a:schemeClr val="tx1"/>
                    </a:solidFill>
                    <a:effectLst/>
                    <a:latin typeface="Arial" panose="020B0604020202020204" pitchFamily="34" charset="0"/>
                    <a:ea typeface="Fira Sans" panose="020F0502020204030204" pitchFamily="34" charset="0"/>
                  </a:rPr>
                  <a:t>点集 (vertex set)</a:t>
                </a:r>
                <a:r>
                  <a:rPr kumimoji="0" lang="zh-CN" altLang="zh-CN" sz="2400" b="0" i="0" u="none" strike="noStrike" cap="none" normalizeH="0" baseline="0" dirty="0">
                    <a:ln>
                      <a:noFill/>
                    </a:ln>
                    <a:solidFill>
                      <a:schemeClr val="tx1"/>
                    </a:solidFill>
                    <a:effectLst/>
                    <a:latin typeface="Arial" panose="020B0604020202020204" pitchFamily="34" charset="0"/>
                    <a:ea typeface="Fira Sans" panose="020F0502020204030204" pitchFamily="34" charset="0"/>
                  </a:rPr>
                  <a:t>，对于 </a:t>
                </a:r>
                <a14:m>
                  <m:oMath xmlns:m="http://schemas.openxmlformats.org/officeDocument/2006/math">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𝑉</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𝐺</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m:t>
                    </m:r>
                  </m:oMath>
                </a14:m>
                <a:r>
                  <a:rPr kumimoji="0" lang="zh-CN" altLang="zh-CN" sz="2400" b="0" i="0" u="none" strike="noStrike" cap="none" normalizeH="0" baseline="0" dirty="0">
                    <a:ln>
                      <a:noFill/>
                    </a:ln>
                    <a:solidFill>
                      <a:schemeClr val="tx1"/>
                    </a:solidFill>
                    <a:effectLst/>
                    <a:latin typeface="Arial" panose="020B0604020202020204" pitchFamily="34" charset="0"/>
                    <a:ea typeface="Fira Sans" panose="020F0502020204030204" pitchFamily="34" charset="0"/>
                  </a:rPr>
                  <a:t>  中的每个元素，我们称其为 </a:t>
                </a:r>
                <a:r>
                  <a:rPr kumimoji="0" lang="zh-CN" altLang="zh-CN" sz="2400" b="1" i="0" u="none" strike="noStrike" cap="none" normalizeH="0" baseline="0" dirty="0">
                    <a:ln>
                      <a:noFill/>
                    </a:ln>
                    <a:solidFill>
                      <a:schemeClr val="tx1"/>
                    </a:solidFill>
                    <a:effectLst/>
                    <a:latin typeface="Arial" panose="020B0604020202020204" pitchFamily="34" charset="0"/>
                    <a:ea typeface="Fira Sans" panose="020F0502020204030204" pitchFamily="34" charset="0"/>
                  </a:rPr>
                  <a:t>顶点</a:t>
                </a:r>
                <a:r>
                  <a:rPr kumimoji="0" lang="en-US" altLang="zh-CN" sz="2400" b="1" i="0" u="none" strike="noStrike" cap="none" normalizeH="0" baseline="0" dirty="0">
                    <a:ln>
                      <a:noFill/>
                    </a:ln>
                    <a:solidFill>
                      <a:schemeClr val="tx1"/>
                    </a:solidFill>
                    <a:effectLst/>
                    <a:latin typeface="Arial" panose="020B0604020202020204" pitchFamily="34" charset="0"/>
                    <a:ea typeface="Fira Sans" panose="020F0502020204030204" pitchFamily="34" charset="0"/>
                  </a:rPr>
                  <a:t> (</a:t>
                </a:r>
                <a:r>
                  <a:rPr kumimoji="0" lang="en-US" altLang="zh-CN" sz="2400" b="1" i="0" u="none" strike="noStrike" cap="none" normalizeH="0" dirty="0">
                    <a:ln>
                      <a:noFill/>
                    </a:ln>
                    <a:solidFill>
                      <a:schemeClr val="tx1"/>
                    </a:solidFill>
                    <a:effectLst/>
                    <a:latin typeface="Arial" panose="020B0604020202020204" pitchFamily="34" charset="0"/>
                    <a:ea typeface="Fira Sans" panose="020F0502020204030204" pitchFamily="34" charset="0"/>
                  </a:rPr>
                  <a:t> </a:t>
                </a:r>
                <a:r>
                  <a:rPr kumimoji="0" lang="zh-CN" altLang="zh-CN" sz="2400" b="1" i="0" u="none" strike="noStrike" cap="none" normalizeH="0" baseline="0" dirty="0">
                    <a:ln>
                      <a:noFill/>
                    </a:ln>
                    <a:solidFill>
                      <a:schemeClr val="tx1"/>
                    </a:solidFill>
                    <a:effectLst/>
                    <a:latin typeface="Arial" panose="020B0604020202020204" pitchFamily="34" charset="0"/>
                    <a:ea typeface="Fira Sans" panose="020F0502020204030204" pitchFamily="34" charset="0"/>
                  </a:rPr>
                  <a:t>vertex)</a:t>
                </a:r>
                <a:r>
                  <a:rPr kumimoji="0" lang="zh-CN" altLang="zh-CN" sz="2400" b="0" i="0" u="none" strike="noStrike" cap="none" normalizeH="0" baseline="0" dirty="0">
                    <a:ln>
                      <a:noFill/>
                    </a:ln>
                    <a:solidFill>
                      <a:schemeClr val="tx1"/>
                    </a:solidFill>
                    <a:effectLst/>
                    <a:latin typeface="Arial" panose="020B0604020202020204" pitchFamily="34" charset="0"/>
                    <a:ea typeface="Fira Sans" panose="020F0502020204030204" pitchFamily="34" charset="0"/>
                  </a:rPr>
                  <a:t> 或 </a:t>
                </a:r>
                <a:r>
                  <a:rPr kumimoji="0" lang="zh-CN" altLang="zh-CN" sz="2400" b="1" i="0" u="none" strike="noStrike" cap="none" normalizeH="0" baseline="0" dirty="0">
                    <a:ln>
                      <a:noFill/>
                    </a:ln>
                    <a:solidFill>
                      <a:schemeClr val="tx1"/>
                    </a:solidFill>
                    <a:effectLst/>
                    <a:latin typeface="Arial" panose="020B0604020202020204" pitchFamily="34" charset="0"/>
                    <a:ea typeface="Fira Sans" panose="020F0502020204030204" pitchFamily="34" charset="0"/>
                  </a:rPr>
                  <a:t>节点 (node)</a:t>
                </a:r>
                <a:r>
                  <a:rPr kumimoji="0" lang="zh-CN" altLang="zh-CN" sz="2400" b="0" i="0" u="none" strike="noStrike" cap="none" normalizeH="0" baseline="0" dirty="0">
                    <a:ln>
                      <a:noFill/>
                    </a:ln>
                    <a:solidFill>
                      <a:schemeClr val="tx1"/>
                    </a:solidFill>
                    <a:effectLst/>
                    <a:latin typeface="Arial" panose="020B0604020202020204" pitchFamily="34" charset="0"/>
                    <a:ea typeface="Fira Sans" panose="020F0502020204030204" pitchFamily="34" charset="0"/>
                  </a:rPr>
                  <a:t>，简称 </a:t>
                </a:r>
                <a:r>
                  <a:rPr kumimoji="0" lang="zh-CN" altLang="zh-CN" sz="2400" b="1" i="0" u="none" strike="noStrike" cap="none" normalizeH="0" baseline="0" dirty="0">
                    <a:ln>
                      <a:noFill/>
                    </a:ln>
                    <a:solidFill>
                      <a:schemeClr val="tx1"/>
                    </a:solidFill>
                    <a:effectLst/>
                    <a:latin typeface="Arial" panose="020B0604020202020204" pitchFamily="34" charset="0"/>
                    <a:ea typeface="Fira Sans" panose="020F0502020204030204" pitchFamily="34" charset="0"/>
                  </a:rPr>
                  <a:t>点</a:t>
                </a:r>
                <a:r>
                  <a:rPr kumimoji="0" lang="zh-CN" altLang="zh-CN" sz="2400" b="0" i="0" u="none" strike="noStrike" cap="none" normalizeH="0" baseline="0" dirty="0">
                    <a:ln>
                      <a:noFill/>
                    </a:ln>
                    <a:solidFill>
                      <a:schemeClr val="tx1"/>
                    </a:solidFill>
                    <a:effectLst/>
                    <a:latin typeface="Arial" panose="020B0604020202020204" pitchFamily="34" charset="0"/>
                    <a:ea typeface="Fira Sans" panose="020F0502020204030204" pitchFamily="34" charset="0"/>
                  </a:rPr>
                  <a:t>；</a:t>
                </a:r>
                <a14:m>
                  <m:oMath xmlns:m="http://schemas.openxmlformats.org/officeDocument/2006/math">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𝐸</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𝐺</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m:t>
                    </m:r>
                  </m:oMath>
                </a14:m>
                <a:r>
                  <a:rPr kumimoji="0" lang="zh-CN" altLang="zh-CN" sz="2400" b="0" i="0" u="none" strike="noStrike" cap="none" normalizeH="0" baseline="0" dirty="0">
                    <a:ln>
                      <a:noFill/>
                    </a:ln>
                    <a:solidFill>
                      <a:schemeClr val="tx1"/>
                    </a:solidFill>
                    <a:effectLst/>
                    <a:latin typeface="Arial" panose="020B0604020202020204" pitchFamily="34" charset="0"/>
                    <a:ea typeface="Fira Sans" panose="020F0502020204030204" pitchFamily="34" charset="0"/>
                  </a:rPr>
                  <a:t> 为 </a:t>
                </a:r>
                <a14:m>
                  <m:oMath xmlns:m="http://schemas.openxmlformats.org/officeDocument/2006/math">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𝑉</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𝐺</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m:t>
                    </m:r>
                  </m:oMath>
                </a14:m>
                <a:r>
                  <a:rPr kumimoji="0" lang="zh-CN" altLang="zh-CN" sz="2400" b="0" i="0" u="none" strike="noStrike" cap="none" normalizeH="0" baseline="0" dirty="0">
                    <a:ln>
                      <a:noFill/>
                    </a:ln>
                    <a:solidFill>
                      <a:schemeClr val="tx1"/>
                    </a:solidFill>
                    <a:effectLst/>
                    <a:latin typeface="Arial" panose="020B0604020202020204" pitchFamily="34" charset="0"/>
                    <a:ea typeface="Fira Sans" panose="020F0502020204030204" pitchFamily="34" charset="0"/>
                  </a:rPr>
                  <a:t>  各结点之间边的集合，称为 </a:t>
                </a:r>
                <a:r>
                  <a:rPr kumimoji="0" lang="zh-CN" altLang="zh-CN" sz="2400" b="1" i="0" u="none" strike="noStrike" cap="none" normalizeH="0" baseline="0" dirty="0">
                    <a:ln>
                      <a:noFill/>
                    </a:ln>
                    <a:solidFill>
                      <a:schemeClr val="tx1"/>
                    </a:solidFill>
                    <a:effectLst/>
                    <a:latin typeface="Arial" panose="020B0604020202020204" pitchFamily="34" charset="0"/>
                    <a:ea typeface="Fira Sans" panose="020F0502020204030204" pitchFamily="34" charset="0"/>
                  </a:rPr>
                  <a:t>边集 (edge set)</a:t>
                </a:r>
                <a:r>
                  <a:rPr kumimoji="0" lang="zh-CN" altLang="zh-CN" sz="2400" b="0" i="0" u="none" strike="noStrike" cap="none" normalizeH="0" baseline="0" dirty="0">
                    <a:ln>
                      <a:noFill/>
                    </a:ln>
                    <a:solidFill>
                      <a:schemeClr val="tx1"/>
                    </a:solidFill>
                    <a:effectLst/>
                    <a:latin typeface="Arial" panose="020B0604020202020204" pitchFamily="34" charset="0"/>
                    <a:ea typeface="Fira Sans" panose="020F0502020204030204" pitchFamily="34" charset="0"/>
                  </a:rPr>
                  <a:t>。</a:t>
                </a:r>
                <a:endParaRPr kumimoji="0" lang="zh-CN" altLang="zh-CN"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Arial" panose="020B0604020202020204" pitchFamily="34" charset="0"/>
                    <a:ea typeface="Fira Sans" panose="020F0502020204030204" pitchFamily="34" charset="0"/>
                  </a:rPr>
                  <a:t>常用  </a:t>
                </a:r>
                <a14:m>
                  <m:oMath xmlns:m="http://schemas.openxmlformats.org/officeDocument/2006/math">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𝐺</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𝑉</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𝐸</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m:t>
                    </m:r>
                  </m:oMath>
                </a14:m>
                <a:r>
                  <a:rPr kumimoji="0" lang="zh-CN" altLang="zh-CN" sz="2400" b="0" i="0" u="none" strike="noStrike" cap="none" normalizeH="0" baseline="0" dirty="0">
                    <a:ln>
                      <a:noFill/>
                    </a:ln>
                    <a:solidFill>
                      <a:schemeClr val="tx1"/>
                    </a:solidFill>
                    <a:effectLst/>
                    <a:latin typeface="Arial" panose="020B0604020202020204" pitchFamily="34" charset="0"/>
                    <a:ea typeface="Fira Sans" panose="020F0502020204030204" pitchFamily="34" charset="0"/>
                  </a:rPr>
                  <a:t>  表示图。</a:t>
                </a:r>
                <a:r>
                  <a:rPr kumimoji="0" lang="en-US" altLang="zh-CN" sz="2400" b="0" i="0" u="none" strike="noStrike" cap="none" normalizeH="0" baseline="0" dirty="0">
                    <a:ln>
                      <a:noFill/>
                    </a:ln>
                    <a:solidFill>
                      <a:schemeClr val="tx1"/>
                    </a:solidFill>
                    <a:effectLst/>
                    <a:latin typeface="Arial" panose="020B0604020202020204" pitchFamily="34" charset="0"/>
                    <a:ea typeface="Fira Sans" panose="020F0502020204030204" pitchFamily="34" charset="0"/>
                  </a:rPr>
                  <a:t>           </a:t>
                </a:r>
                <a14:m>
                  <m:oMath xmlns:m="http://schemas.openxmlformats.org/officeDocument/2006/math">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𝑏𝑦</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 </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𝑂𝐼</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m:t>
                    </m:r>
                    <m:r>
                      <a:rPr kumimoji="0" lang="en-US" altLang="zh-CN" sz="2400" b="0" i="1" u="none" strike="noStrike" cap="none" normalizeH="0" baseline="0" smtClean="0">
                        <a:ln>
                          <a:noFill/>
                        </a:ln>
                        <a:solidFill>
                          <a:schemeClr val="tx1"/>
                        </a:solidFill>
                        <a:effectLst/>
                        <a:latin typeface="Cambria Math" panose="02040503050406030204" pitchFamily="18" charset="0"/>
                        <a:ea typeface="Fira Sans" panose="020F0502020204030204" pitchFamily="34" charset="0"/>
                      </a:rPr>
                      <m:t>𝑤𝑖𝑘𝑖</m:t>
                    </m:r>
                  </m:oMath>
                </a14:m>
                <a:endParaRPr lang="zh-CN" altLang="en-US" sz="2400" dirty="0"/>
              </a:p>
            </p:txBody>
          </p:sp>
        </mc:Choice>
        <mc:Fallback xmlns="">
          <p:sp>
            <p:nvSpPr>
              <p:cNvPr id="17" name="文本框 16">
                <a:extLst>
                  <a:ext uri="{FF2B5EF4-FFF2-40B4-BE49-F238E27FC236}">
                    <a16:creationId xmlns:a16="http://schemas.microsoft.com/office/drawing/2014/main" id="{673E1510-A37D-1FD7-44F1-F186ABEC2D1C}"/>
                  </a:ext>
                </a:extLst>
              </p:cNvPr>
              <p:cNvSpPr txBox="1">
                <a:spLocks noRot="1" noChangeAspect="1" noMove="1" noResize="1" noEditPoints="1" noAdjustHandles="1" noChangeArrowheads="1" noChangeShapeType="1" noTextEdit="1"/>
              </p:cNvSpPr>
              <p:nvPr/>
            </p:nvSpPr>
            <p:spPr>
              <a:xfrm>
                <a:off x="442913" y="1444798"/>
                <a:ext cx="8908905" cy="2000548"/>
              </a:xfrm>
              <a:prstGeom prst="rect">
                <a:avLst/>
              </a:prstGeom>
              <a:blipFill>
                <a:blip r:embed="rId3"/>
                <a:stretch>
                  <a:fillRect l="-1095" t="-2439" b="-3049"/>
                </a:stretch>
              </a:blipFill>
            </p:spPr>
            <p:txBody>
              <a:bodyPr/>
              <a:lstStyle/>
              <a:p>
                <a:r>
                  <a:rPr lang="zh-CN" altLang="en-US">
                    <a:noFill/>
                  </a:rPr>
                  <a:t> </a:t>
                </a:r>
              </a:p>
            </p:txBody>
          </p:sp>
        </mc:Fallback>
      </mc:AlternateContent>
      <p:pic>
        <p:nvPicPr>
          <p:cNvPr id="1050" name="Picture 26">
            <a:extLst>
              <a:ext uri="{FF2B5EF4-FFF2-40B4-BE49-F238E27FC236}">
                <a16:creationId xmlns:a16="http://schemas.microsoft.com/office/drawing/2014/main" id="{6AEAD722-5EB2-F8B0-D2F3-8D6BB9206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575" y="-5492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27">
            <a:extLst>
              <a:ext uri="{FF2B5EF4-FFF2-40B4-BE49-F238E27FC236}">
                <a16:creationId xmlns:a16="http://schemas.microsoft.com/office/drawing/2014/main" id="{767C7648-8BA6-5EF2-725C-A9D5E402FB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5863" y="-5492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B9C7F0E2-899F-B259-D727-243DDD16DA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4963" y="-5492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a:extLst>
              <a:ext uri="{FF2B5EF4-FFF2-40B4-BE49-F238E27FC236}">
                <a16:creationId xmlns:a16="http://schemas.microsoft.com/office/drawing/2014/main" id="{12595014-4744-0EFE-6171-F36035023A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1438" y="-5492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755FF8D0-C645-C21B-7DC5-F8F640410C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18788" y="-5492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31">
            <a:extLst>
              <a:ext uri="{FF2B5EF4-FFF2-40B4-BE49-F238E27FC236}">
                <a16:creationId xmlns:a16="http://schemas.microsoft.com/office/drawing/2014/main" id="{03632039-FAAC-686D-B99F-98525D326B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88" y="-274638"/>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0BB3482A-7D19-890C-DB27-38EC87F33E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8"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33">
            <a:extLst>
              <a:ext uri="{FF2B5EF4-FFF2-40B4-BE49-F238E27FC236}">
                <a16:creationId xmlns:a16="http://schemas.microsoft.com/office/drawing/2014/main" id="{E529195F-20BD-690B-32CA-7D102E1F19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7538"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a:extLst>
              <a:ext uri="{FF2B5EF4-FFF2-40B4-BE49-F238E27FC236}">
                <a16:creationId xmlns:a16="http://schemas.microsoft.com/office/drawing/2014/main" id="{2C4073C6-112D-0416-5B43-5A629DD8DC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8" y="274638"/>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9" name="Picture 35">
            <a:extLst>
              <a:ext uri="{FF2B5EF4-FFF2-40B4-BE49-F238E27FC236}">
                <a16:creationId xmlns:a16="http://schemas.microsoft.com/office/drawing/2014/main" id="{30695356-ED6A-6EAA-4490-5D72528422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338" y="274638"/>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a:extLst>
              <a:ext uri="{FF2B5EF4-FFF2-40B4-BE49-F238E27FC236}">
                <a16:creationId xmlns:a16="http://schemas.microsoft.com/office/drawing/2014/main" id="{E5274521-D2D1-BDF2-2BDC-955347D024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2488" y="274638"/>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39" name="文本框 38">
            <a:extLst>
              <a:ext uri="{FF2B5EF4-FFF2-40B4-BE49-F238E27FC236}">
                <a16:creationId xmlns:a16="http://schemas.microsoft.com/office/drawing/2014/main" id="{B99FC030-74C3-76B0-CAC3-379631BAFD5A}"/>
              </a:ext>
            </a:extLst>
          </p:cNvPr>
          <p:cNvSpPr txBox="1"/>
          <p:nvPr/>
        </p:nvSpPr>
        <p:spPr>
          <a:xfrm>
            <a:off x="442912" y="3647208"/>
            <a:ext cx="8908905" cy="461665"/>
          </a:xfrm>
          <a:prstGeom prst="rect">
            <a:avLst/>
          </a:prstGeom>
          <a:noFill/>
        </p:spPr>
        <p:txBody>
          <a:bodyPr wrap="square" rtlCol="0">
            <a:spAutoFit/>
          </a:bodyPr>
          <a:lstStyle/>
          <a:p>
            <a:r>
              <a:rPr lang="zh-CN" altLang="en-US" sz="2400" b="1" dirty="0"/>
              <a:t>说简单点</a:t>
            </a:r>
            <a:r>
              <a:rPr lang="zh-CN" altLang="en-US" sz="2400" dirty="0"/>
              <a:t>，图是有点集和边集构成</a:t>
            </a:r>
            <a:r>
              <a:rPr lang="zh-CN" altLang="en-US" dirty="0"/>
              <a:t>。</a:t>
            </a:r>
          </a:p>
        </p:txBody>
      </p:sp>
    </p:spTree>
    <p:extLst>
      <p:ext uri="{BB962C8B-B14F-4D97-AF65-F5344CB8AC3E}">
        <p14:creationId xmlns:p14="http://schemas.microsoft.com/office/powerpoint/2010/main" val="330344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50</a:t>
            </a:fld>
            <a:endParaRPr lang="zh-CN"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2CD48F4-ABFC-F001-9019-8C927956D14A}"/>
                  </a:ext>
                </a:extLst>
              </p:cNvPr>
              <p:cNvSpPr txBox="1"/>
              <p:nvPr/>
            </p:nvSpPr>
            <p:spPr>
              <a:xfrm>
                <a:off x="1924594" y="1750423"/>
                <a:ext cx="7498080" cy="2246769"/>
              </a:xfrm>
              <a:prstGeom prst="rect">
                <a:avLst/>
              </a:prstGeom>
              <a:noFill/>
            </p:spPr>
            <p:txBody>
              <a:bodyPr wrap="square" rtlCol="0">
                <a:spAutoFit/>
              </a:bodyPr>
              <a:lstStyle/>
              <a:p>
                <a:r>
                  <a:rPr lang="zh-CN" altLang="en-US" sz="2800" dirty="0"/>
                  <a:t>单元一 基环树是什么 </a:t>
                </a:r>
                <a14:m>
                  <m:oMath xmlns:m="http://schemas.openxmlformats.org/officeDocument/2006/math">
                    <m:r>
                      <a:rPr lang="en-US" altLang="zh-CN" sz="2800" b="0" i="1" smtClean="0">
                        <a:latin typeface="Cambria Math" panose="02040503050406030204" pitchFamily="18" charset="0"/>
                      </a:rPr>
                      <m:t>&amp;</m:t>
                    </m:r>
                  </m:oMath>
                </a14:m>
                <a:r>
                  <a:rPr lang="en-US" altLang="zh-CN" sz="2800" dirty="0"/>
                  <a:t> </a:t>
                </a:r>
                <a:r>
                  <a:rPr lang="zh-CN" altLang="en-US" sz="2800" dirty="0"/>
                  <a:t>分类</a:t>
                </a:r>
                <a:endParaRPr lang="en-US" altLang="zh-CN" sz="2800" dirty="0"/>
              </a:p>
              <a:p>
                <a:endParaRPr lang="en-US" altLang="zh-CN" sz="2800" dirty="0"/>
              </a:p>
              <a:p>
                <a:r>
                  <a:rPr lang="zh-CN" altLang="en-US" sz="2800" dirty="0"/>
                  <a:t>单元二 基环树有什么用</a:t>
                </a:r>
                <a:endParaRPr lang="en-US" altLang="zh-CN" sz="2800" dirty="0"/>
              </a:p>
              <a:p>
                <a:endParaRPr lang="en-US" altLang="zh-CN" sz="2800" dirty="0"/>
              </a:p>
              <a:p>
                <a:r>
                  <a:rPr lang="zh-CN" altLang="en-US" sz="2800" dirty="0"/>
                  <a:t>单元三 例题</a:t>
                </a:r>
              </a:p>
            </p:txBody>
          </p:sp>
        </mc:Choice>
        <mc:Fallback xmlns="">
          <p:sp>
            <p:nvSpPr>
              <p:cNvPr id="2" name="文本框 1">
                <a:extLst>
                  <a:ext uri="{FF2B5EF4-FFF2-40B4-BE49-F238E27FC236}">
                    <a16:creationId xmlns:a16="http://schemas.microsoft.com/office/drawing/2014/main" id="{02CD48F4-ABFC-F001-9019-8C927956D14A}"/>
                  </a:ext>
                </a:extLst>
              </p:cNvPr>
              <p:cNvSpPr txBox="1">
                <a:spLocks noRot="1" noChangeAspect="1" noMove="1" noResize="1" noEditPoints="1" noAdjustHandles="1" noChangeArrowheads="1" noChangeShapeType="1" noTextEdit="1"/>
              </p:cNvSpPr>
              <p:nvPr/>
            </p:nvSpPr>
            <p:spPr>
              <a:xfrm>
                <a:off x="1924594" y="1750423"/>
                <a:ext cx="7498080" cy="2246769"/>
              </a:xfrm>
              <a:prstGeom prst="rect">
                <a:avLst/>
              </a:prstGeom>
              <a:blipFill>
                <a:blip r:embed="rId3"/>
                <a:stretch>
                  <a:fillRect l="-1707" t="-2710" b="-65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73323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51</a:t>
            </a:fld>
            <a:endParaRPr lang="zh-CN"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31C3E98-089A-D998-89F9-2120D5FA1E23}"/>
                  </a:ext>
                </a:extLst>
              </p:cNvPr>
              <p:cNvSpPr txBox="1"/>
              <p:nvPr/>
            </p:nvSpPr>
            <p:spPr>
              <a:xfrm>
                <a:off x="940526" y="426720"/>
                <a:ext cx="4458788" cy="369332"/>
              </a:xfrm>
              <a:prstGeom prst="rect">
                <a:avLst/>
              </a:prstGeom>
              <a:noFill/>
            </p:spPr>
            <p:txBody>
              <a:bodyPr wrap="square" rtlCol="0">
                <a:spAutoFit/>
              </a:bodyPr>
              <a:lstStyle/>
              <a:p>
                <a:r>
                  <a:rPr lang="zh-CN" altLang="en-US" dirty="0"/>
                  <a:t>单元一 基环树是什么 </a:t>
                </a:r>
                <a14:m>
                  <m:oMath xmlns:m="http://schemas.openxmlformats.org/officeDocument/2006/math">
                    <m:r>
                      <a:rPr lang="en-US" altLang="zh-CN" b="0" i="1" smtClean="0">
                        <a:latin typeface="Cambria Math" panose="02040503050406030204" pitchFamily="18" charset="0"/>
                      </a:rPr>
                      <m:t>&amp;</m:t>
                    </m:r>
                  </m:oMath>
                </a14:m>
                <a:r>
                  <a:rPr lang="zh-CN" altLang="en-US" dirty="0"/>
                  <a:t> 分类</a:t>
                </a:r>
              </a:p>
            </p:txBody>
          </p:sp>
        </mc:Choice>
        <mc:Fallback xmlns="">
          <p:sp>
            <p:nvSpPr>
              <p:cNvPr id="2" name="文本框 1">
                <a:extLst>
                  <a:ext uri="{FF2B5EF4-FFF2-40B4-BE49-F238E27FC236}">
                    <a16:creationId xmlns:a16="http://schemas.microsoft.com/office/drawing/2014/main" id="{C31C3E98-089A-D998-89F9-2120D5FA1E23}"/>
                  </a:ext>
                </a:extLst>
              </p:cNvPr>
              <p:cNvSpPr txBox="1">
                <a:spLocks noRot="1" noChangeAspect="1" noMove="1" noResize="1" noEditPoints="1" noAdjustHandles="1" noChangeArrowheads="1" noChangeShapeType="1" noTextEdit="1"/>
              </p:cNvSpPr>
              <p:nvPr/>
            </p:nvSpPr>
            <p:spPr>
              <a:xfrm>
                <a:off x="940526" y="426720"/>
                <a:ext cx="4458788" cy="369332"/>
              </a:xfrm>
              <a:prstGeom prst="rect">
                <a:avLst/>
              </a:prstGeom>
              <a:blipFill>
                <a:blip r:embed="rId3"/>
                <a:stretch>
                  <a:fillRect l="-1093"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D7F27A8-1BA8-01B8-5730-FB7858FDAEAA}"/>
                  </a:ext>
                </a:extLst>
              </p:cNvPr>
              <p:cNvSpPr txBox="1"/>
              <p:nvPr/>
            </p:nvSpPr>
            <p:spPr>
              <a:xfrm>
                <a:off x="879566" y="1140823"/>
                <a:ext cx="7576457" cy="369332"/>
              </a:xfrm>
              <a:prstGeom prst="rect">
                <a:avLst/>
              </a:prstGeom>
              <a:noFill/>
            </p:spPr>
            <p:txBody>
              <a:bodyPr wrap="square" rtlCol="0">
                <a:spAutoFit/>
              </a:bodyPr>
              <a:lstStyle/>
              <a:p>
                <a:r>
                  <a:rPr lang="zh-CN" altLang="en-US" b="1" dirty="0"/>
                  <a:t>基环树</a:t>
                </a:r>
                <a:r>
                  <a:rPr lang="zh-CN" altLang="en-US" dirty="0"/>
                  <a:t>是普通树加一条非树边，即 </a:t>
                </a:r>
                <a14:m>
                  <m:oMath xmlns:m="http://schemas.openxmlformats.org/officeDocument/2006/math">
                    <m:r>
                      <a:rPr lang="en-US" altLang="zh-CN" b="0" i="1" smtClean="0">
                        <a:latin typeface="Cambria Math" panose="02040503050406030204" pitchFamily="18" charset="0"/>
                      </a:rPr>
                      <m:t>𝑛</m:t>
                    </m:r>
                  </m:oMath>
                </a14:m>
                <a:r>
                  <a:rPr lang="zh-CN" altLang="en-US" dirty="0"/>
                  <a:t> 个点 </a:t>
                </a:r>
                <a14:m>
                  <m:oMath xmlns:m="http://schemas.openxmlformats.org/officeDocument/2006/math">
                    <m:r>
                      <a:rPr lang="en-US" altLang="zh-CN" b="0" i="1" smtClean="0">
                        <a:latin typeface="Cambria Math" panose="02040503050406030204" pitchFamily="18" charset="0"/>
                      </a:rPr>
                      <m:t>𝑛</m:t>
                    </m:r>
                  </m:oMath>
                </a14:m>
                <a:r>
                  <a:rPr lang="zh-CN" altLang="en-US" dirty="0"/>
                  <a:t> 条边构成的图。</a:t>
                </a:r>
              </a:p>
            </p:txBody>
          </p:sp>
        </mc:Choice>
        <mc:Fallback xmlns="">
          <p:sp>
            <p:nvSpPr>
              <p:cNvPr id="3" name="文本框 2">
                <a:extLst>
                  <a:ext uri="{FF2B5EF4-FFF2-40B4-BE49-F238E27FC236}">
                    <a16:creationId xmlns:a16="http://schemas.microsoft.com/office/drawing/2014/main" id="{8D7F27A8-1BA8-01B8-5730-FB7858FDAEAA}"/>
                  </a:ext>
                </a:extLst>
              </p:cNvPr>
              <p:cNvSpPr txBox="1">
                <a:spLocks noRot="1" noChangeAspect="1" noMove="1" noResize="1" noEditPoints="1" noAdjustHandles="1" noChangeArrowheads="1" noChangeShapeType="1" noTextEdit="1"/>
              </p:cNvSpPr>
              <p:nvPr/>
            </p:nvSpPr>
            <p:spPr>
              <a:xfrm>
                <a:off x="879566" y="1140823"/>
                <a:ext cx="7576457" cy="369332"/>
              </a:xfrm>
              <a:prstGeom prst="rect">
                <a:avLst/>
              </a:prstGeom>
              <a:blipFill>
                <a:blip r:embed="rId4"/>
                <a:stretch>
                  <a:fillRect l="-644" t="-8197" b="-24590"/>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7FC8A40B-F69A-3F54-28D9-BA2C7E664A37}"/>
              </a:ext>
            </a:extLst>
          </p:cNvPr>
          <p:cNvSpPr txBox="1"/>
          <p:nvPr/>
        </p:nvSpPr>
        <p:spPr>
          <a:xfrm>
            <a:off x="940526" y="1863634"/>
            <a:ext cx="6940731" cy="2308324"/>
          </a:xfrm>
          <a:prstGeom prst="rect">
            <a:avLst/>
          </a:prstGeom>
          <a:noFill/>
        </p:spPr>
        <p:txBody>
          <a:bodyPr wrap="square" rtlCol="0">
            <a:spAutoFit/>
          </a:bodyPr>
          <a:lstStyle/>
          <a:p>
            <a:r>
              <a:rPr lang="zh-CN" altLang="en-US" dirty="0"/>
              <a:t>若边有向，那么我们将基环树分为外向树和内向树 </a:t>
            </a:r>
            <a:endParaRPr lang="en-US" altLang="zh-CN" dirty="0"/>
          </a:p>
          <a:p>
            <a:endParaRPr lang="en-US" altLang="zh-CN" dirty="0"/>
          </a:p>
          <a:p>
            <a:r>
              <a:rPr lang="zh-CN" altLang="en-US" dirty="0"/>
              <a:t>若每个结点有且有一个入度，那我们称它是外向树。</a:t>
            </a:r>
            <a:endParaRPr lang="en-US" altLang="zh-CN" dirty="0"/>
          </a:p>
          <a:p>
            <a:endParaRPr lang="en-US" altLang="zh-CN" dirty="0"/>
          </a:p>
          <a:p>
            <a:r>
              <a:rPr lang="zh-CN" altLang="en-US" dirty="0"/>
              <a:t>若每个结点有且有一个出度，那我们称它是内向树。</a:t>
            </a:r>
            <a:endParaRPr lang="en-US" altLang="zh-CN" dirty="0"/>
          </a:p>
          <a:p>
            <a:endParaRPr lang="en-US" altLang="zh-CN" dirty="0"/>
          </a:p>
          <a:p>
            <a:r>
              <a:rPr lang="zh-CN" altLang="en-US" dirty="0"/>
              <a:t>此图便是内向树。</a:t>
            </a:r>
            <a:endParaRPr lang="en-US" altLang="zh-CN" dirty="0"/>
          </a:p>
          <a:p>
            <a:endParaRPr lang="en-US" altLang="zh-CN" dirty="0"/>
          </a:p>
        </p:txBody>
      </p:sp>
      <p:pic>
        <p:nvPicPr>
          <p:cNvPr id="7" name="图片 6">
            <a:extLst>
              <a:ext uri="{FF2B5EF4-FFF2-40B4-BE49-F238E27FC236}">
                <a16:creationId xmlns:a16="http://schemas.microsoft.com/office/drawing/2014/main" id="{165310AC-1888-5D0E-4717-2F157066404B}"/>
              </a:ext>
            </a:extLst>
          </p:cNvPr>
          <p:cNvPicPr>
            <a:picLocks noChangeAspect="1"/>
          </p:cNvPicPr>
          <p:nvPr/>
        </p:nvPicPr>
        <p:blipFill>
          <a:blip r:embed="rId5"/>
          <a:stretch>
            <a:fillRect/>
          </a:stretch>
        </p:blipFill>
        <p:spPr>
          <a:xfrm>
            <a:off x="7285200" y="1140823"/>
            <a:ext cx="4027234" cy="3916899"/>
          </a:xfrm>
          <a:prstGeom prst="rect">
            <a:avLst/>
          </a:prstGeom>
        </p:spPr>
      </p:pic>
    </p:spTree>
    <p:extLst>
      <p:ext uri="{BB962C8B-B14F-4D97-AF65-F5344CB8AC3E}">
        <p14:creationId xmlns:p14="http://schemas.microsoft.com/office/powerpoint/2010/main" val="928929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52</a:t>
            </a:fld>
            <a:endParaRPr lang="zh-CN" dirty="0"/>
          </a:p>
        </p:txBody>
      </p:sp>
      <p:sp>
        <p:nvSpPr>
          <p:cNvPr id="2" name="文本框 1">
            <a:extLst>
              <a:ext uri="{FF2B5EF4-FFF2-40B4-BE49-F238E27FC236}">
                <a16:creationId xmlns:a16="http://schemas.microsoft.com/office/drawing/2014/main" id="{17B6621D-71C1-BD3F-314F-4C36EBBB427F}"/>
              </a:ext>
            </a:extLst>
          </p:cNvPr>
          <p:cNvSpPr txBox="1"/>
          <p:nvPr/>
        </p:nvSpPr>
        <p:spPr>
          <a:xfrm>
            <a:off x="940526" y="1567543"/>
            <a:ext cx="7532914" cy="1200329"/>
          </a:xfrm>
          <a:prstGeom prst="rect">
            <a:avLst/>
          </a:prstGeom>
          <a:noFill/>
        </p:spPr>
        <p:txBody>
          <a:bodyPr wrap="square" rtlCol="0">
            <a:spAutoFit/>
          </a:bodyPr>
          <a:lstStyle/>
          <a:p>
            <a:r>
              <a:rPr lang="zh-CN" altLang="en-US" dirty="0"/>
              <a:t>基环树不同于线段树等，它不可以处理数据，所以发明它单纯就是为了出题。</a:t>
            </a:r>
            <a:endParaRPr lang="en-US" altLang="zh-CN" dirty="0"/>
          </a:p>
          <a:p>
            <a:endParaRPr lang="en-US" altLang="zh-CN" dirty="0"/>
          </a:p>
          <a:p>
            <a:r>
              <a:rPr lang="zh-CN" altLang="en-US" dirty="0"/>
              <a:t>基环树的核心在于找环破环，跑 </a:t>
            </a:r>
            <a:r>
              <a:rPr lang="en-US" altLang="zh-CN" dirty="0" err="1"/>
              <a:t>dp</a:t>
            </a:r>
            <a:r>
              <a:rPr lang="zh-CN" altLang="en-US" dirty="0"/>
              <a:t>。</a:t>
            </a:r>
          </a:p>
        </p:txBody>
      </p:sp>
      <p:sp>
        <p:nvSpPr>
          <p:cNvPr id="3" name="文本框 2">
            <a:extLst>
              <a:ext uri="{FF2B5EF4-FFF2-40B4-BE49-F238E27FC236}">
                <a16:creationId xmlns:a16="http://schemas.microsoft.com/office/drawing/2014/main" id="{1DCE8A0F-C741-5671-0538-55AF6BE7787C}"/>
              </a:ext>
            </a:extLst>
          </p:cNvPr>
          <p:cNvSpPr txBox="1"/>
          <p:nvPr/>
        </p:nvSpPr>
        <p:spPr>
          <a:xfrm>
            <a:off x="940526" y="426720"/>
            <a:ext cx="4458788" cy="646331"/>
          </a:xfrm>
          <a:prstGeom prst="rect">
            <a:avLst/>
          </a:prstGeom>
          <a:noFill/>
        </p:spPr>
        <p:txBody>
          <a:bodyPr wrap="square" rtlCol="0">
            <a:spAutoFit/>
          </a:bodyPr>
          <a:lstStyle/>
          <a:p>
            <a:r>
              <a:rPr lang="zh-CN" altLang="en-US" dirty="0"/>
              <a:t>单元二 基环树有什么用</a:t>
            </a:r>
            <a:endParaRPr lang="en-US" altLang="zh-CN" dirty="0"/>
          </a:p>
          <a:p>
            <a:endParaRPr lang="zh-CN" altLang="en-US" dirty="0"/>
          </a:p>
        </p:txBody>
      </p:sp>
    </p:spTree>
    <p:extLst>
      <p:ext uri="{BB962C8B-B14F-4D97-AF65-F5344CB8AC3E}">
        <p14:creationId xmlns:p14="http://schemas.microsoft.com/office/powerpoint/2010/main" val="20885718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53</a:t>
            </a:fld>
            <a:endParaRPr lang="zh-CN" dirty="0"/>
          </a:p>
        </p:txBody>
      </p:sp>
      <p:sp>
        <p:nvSpPr>
          <p:cNvPr id="2" name="文本框 1">
            <a:extLst>
              <a:ext uri="{FF2B5EF4-FFF2-40B4-BE49-F238E27FC236}">
                <a16:creationId xmlns:a16="http://schemas.microsoft.com/office/drawing/2014/main" id="{D1027DEF-B820-B8FF-DCB5-F4C76ED436EB}"/>
              </a:ext>
            </a:extLst>
          </p:cNvPr>
          <p:cNvSpPr txBox="1"/>
          <p:nvPr/>
        </p:nvSpPr>
        <p:spPr>
          <a:xfrm>
            <a:off x="940526" y="426720"/>
            <a:ext cx="4458788" cy="369332"/>
          </a:xfrm>
          <a:prstGeom prst="rect">
            <a:avLst/>
          </a:prstGeom>
          <a:noFill/>
        </p:spPr>
        <p:txBody>
          <a:bodyPr wrap="square" rtlCol="0">
            <a:spAutoFit/>
          </a:bodyPr>
          <a:lstStyle/>
          <a:p>
            <a:r>
              <a:rPr lang="zh-CN" altLang="en-US" dirty="0"/>
              <a:t>单元一  例题</a:t>
            </a:r>
          </a:p>
        </p:txBody>
      </p:sp>
      <p:sp>
        <p:nvSpPr>
          <p:cNvPr id="3" name="文本框 2">
            <a:extLst>
              <a:ext uri="{FF2B5EF4-FFF2-40B4-BE49-F238E27FC236}">
                <a16:creationId xmlns:a16="http://schemas.microsoft.com/office/drawing/2014/main" id="{FEEEC336-F9EC-3AB9-2215-D7158B3901FA}"/>
              </a:ext>
            </a:extLst>
          </p:cNvPr>
          <p:cNvSpPr txBox="1"/>
          <p:nvPr/>
        </p:nvSpPr>
        <p:spPr>
          <a:xfrm>
            <a:off x="1010194" y="1158240"/>
            <a:ext cx="3309257" cy="369332"/>
          </a:xfrm>
          <a:prstGeom prst="rect">
            <a:avLst/>
          </a:prstGeom>
          <a:noFill/>
        </p:spPr>
        <p:txBody>
          <a:bodyPr wrap="square" rtlCol="0">
            <a:spAutoFit/>
          </a:bodyPr>
          <a:lstStyle/>
          <a:p>
            <a:r>
              <a:rPr lang="en-US" altLang="zh-CN" dirty="0"/>
              <a:t>P1453 </a:t>
            </a:r>
            <a:r>
              <a:rPr lang="zh-CN" altLang="en-US" dirty="0"/>
              <a:t>城市环路</a:t>
            </a:r>
          </a:p>
        </p:txBody>
      </p:sp>
      <p:pic>
        <p:nvPicPr>
          <p:cNvPr id="6" name="图片 5">
            <a:extLst>
              <a:ext uri="{FF2B5EF4-FFF2-40B4-BE49-F238E27FC236}">
                <a16:creationId xmlns:a16="http://schemas.microsoft.com/office/drawing/2014/main" id="{507E6924-C68E-9741-5B05-9460149079C1}"/>
              </a:ext>
            </a:extLst>
          </p:cNvPr>
          <p:cNvPicPr>
            <a:picLocks noChangeAspect="1"/>
          </p:cNvPicPr>
          <p:nvPr/>
        </p:nvPicPr>
        <p:blipFill>
          <a:blip r:embed="rId3"/>
          <a:stretch>
            <a:fillRect/>
          </a:stretch>
        </p:blipFill>
        <p:spPr>
          <a:xfrm>
            <a:off x="720006" y="2067881"/>
            <a:ext cx="10322463" cy="2582496"/>
          </a:xfrm>
          <a:prstGeom prst="rect">
            <a:avLst/>
          </a:prstGeom>
        </p:spPr>
      </p:pic>
    </p:spTree>
    <p:extLst>
      <p:ext uri="{BB962C8B-B14F-4D97-AF65-F5344CB8AC3E}">
        <p14:creationId xmlns:p14="http://schemas.microsoft.com/office/powerpoint/2010/main" val="32019851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54</a:t>
            </a:fld>
            <a:endParaRPr lang="zh-CN" dirty="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F9C772F-5441-74A6-C570-AE7E2A0DE098}"/>
                  </a:ext>
                </a:extLst>
              </p:cNvPr>
              <p:cNvSpPr txBox="1"/>
              <p:nvPr/>
            </p:nvSpPr>
            <p:spPr>
              <a:xfrm>
                <a:off x="202910" y="957942"/>
                <a:ext cx="10664216" cy="2363083"/>
              </a:xfrm>
              <a:prstGeom prst="rect">
                <a:avLst/>
              </a:prstGeom>
              <a:noFill/>
            </p:spPr>
            <p:txBody>
              <a:bodyPr wrap="square" rtlCol="0">
                <a:spAutoFit/>
              </a:bodyPr>
              <a:lstStyle/>
              <a:p>
                <a:r>
                  <a:rPr lang="zh-CN" altLang="en-US" dirty="0"/>
                  <a:t>简单题。</a:t>
                </a:r>
                <a:endParaRPr lang="en-US" altLang="zh-CN" dirty="0"/>
              </a:p>
              <a:p>
                <a:endParaRPr lang="en-US" altLang="zh-CN" dirty="0"/>
              </a:p>
              <a:p>
                <a:r>
                  <a:rPr lang="zh-CN" altLang="en-US" dirty="0"/>
                  <a:t>将环上以边 </a:t>
                </a:r>
                <a14:m>
                  <m:oMath xmlns:m="http://schemas.openxmlformats.org/officeDocument/2006/math">
                    <m:r>
                      <m:rPr>
                        <m:sty m:val="p"/>
                      </m:rPr>
                      <a:rPr lang="en-US" altLang="zh-CN" b="0" i="0" smtClean="0">
                        <a:latin typeface="Cambria Math" panose="02040503050406030204" pitchFamily="18" charset="0"/>
                      </a:rPr>
                      <m:t>x</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oMath>
                </a14:m>
                <a:r>
                  <a:rPr lang="zh-CN" altLang="en-US" dirty="0"/>
                  <a:t> 断掉，基环树变为普通树。</a:t>
                </a:r>
                <a:endParaRPr lang="en-US" altLang="zh-CN" dirty="0"/>
              </a:p>
              <a:p>
                <a:endParaRPr lang="en-US" altLang="zh-CN" dirty="0"/>
              </a:p>
              <a:p>
                <a:r>
                  <a:rPr lang="zh-CN" altLang="en-US" dirty="0"/>
                  <a:t>设 </a:t>
                </a:r>
                <a14:m>
                  <m:oMath xmlns:m="http://schemas.openxmlformats.org/officeDocument/2006/math">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𝑢</m:t>
                        </m:r>
                        <m:r>
                          <a:rPr lang="en-US" altLang="zh-CN" b="0" i="1" smtClean="0">
                            <a:latin typeface="Cambria Math" panose="02040503050406030204" pitchFamily="18" charset="0"/>
                          </a:rPr>
                          <m:t>,0/1</m:t>
                        </m:r>
                      </m:sub>
                    </m:sSub>
                    <m:r>
                      <a:rPr lang="en-US" altLang="zh-CN" b="0" i="1" smtClean="0">
                        <a:latin typeface="Cambria Math" panose="02040503050406030204" pitchFamily="18" charset="0"/>
                      </a:rPr>
                      <m:t> </m:t>
                    </m:r>
                    <m:r>
                      <a:rPr lang="zh-CN" altLang="en-US" i="1">
                        <a:latin typeface="Cambria Math" panose="02040503050406030204" pitchFamily="18" charset="0"/>
                      </a:rPr>
                      <m:t>表示</m:t>
                    </m:r>
                  </m:oMath>
                </a14:m>
                <a:r>
                  <a:rPr lang="en-US" altLang="zh-CN" dirty="0"/>
                  <a:t> </a:t>
                </a:r>
                <a14:m>
                  <m:oMath xmlns:m="http://schemas.openxmlformats.org/officeDocument/2006/math">
                    <m:r>
                      <a:rPr lang="en-US" altLang="zh-CN" b="0" i="1" dirty="0" smtClean="0">
                        <a:latin typeface="Cambria Math" panose="02040503050406030204" pitchFamily="18" charset="0"/>
                      </a:rPr>
                      <m:t>𝑢</m:t>
                    </m:r>
                  </m:oMath>
                </a14:m>
                <a:r>
                  <a:rPr lang="en-US" altLang="zh-CN" dirty="0"/>
                  <a:t> </a:t>
                </a:r>
                <a:r>
                  <a:rPr lang="zh-CN" altLang="en-US" dirty="0"/>
                  <a:t>选或不选的最大人流量。</a:t>
                </a:r>
                <a:endParaRPr lang="en-US" altLang="zh-CN" dirty="0"/>
              </a:p>
              <a:p>
                <a:endParaRPr lang="en-US" altLang="zh-CN" dirty="0"/>
              </a:p>
              <a:p>
                <a:r>
                  <a:rPr lang="zh-CN" altLang="en-US" dirty="0"/>
                  <a:t>同没有上司的舞会，以 </a:t>
                </a:r>
                <a14:m>
                  <m:oMath xmlns:m="http://schemas.openxmlformats.org/officeDocument/2006/math">
                    <m:r>
                      <a:rPr lang="en-US" altLang="zh-CN" b="0" i="1" smtClean="0">
                        <a:latin typeface="Cambria Math" panose="02040503050406030204" pitchFamily="18" charset="0"/>
                      </a:rPr>
                      <m:t>𝑥</m:t>
                    </m:r>
                  </m:oMath>
                </a14:m>
                <a:r>
                  <a:rPr lang="zh-CN" altLang="en-US" dirty="0"/>
                  <a:t> 为根跑一遍 </a:t>
                </a:r>
                <a:r>
                  <a:rPr lang="en-US" altLang="zh-CN" dirty="0" err="1"/>
                  <a:t>dp</a:t>
                </a:r>
                <a:r>
                  <a:rPr lang="zh-CN" altLang="en-US" dirty="0"/>
                  <a:t>，以 </a:t>
                </a:r>
                <a14:m>
                  <m:oMath xmlns:m="http://schemas.openxmlformats.org/officeDocument/2006/math">
                    <m:r>
                      <a:rPr lang="en-US" altLang="zh-CN" b="0" i="1" smtClean="0">
                        <a:latin typeface="Cambria Math" panose="02040503050406030204" pitchFamily="18" charset="0"/>
                      </a:rPr>
                      <m:t>𝑦</m:t>
                    </m:r>
                  </m:oMath>
                </a14:m>
                <a:r>
                  <a:rPr lang="zh-CN" altLang="en-US" dirty="0"/>
                  <a:t> 为根跑一遍 </a:t>
                </a:r>
                <a:r>
                  <a:rPr lang="en-US" altLang="zh-CN" dirty="0" err="1"/>
                  <a:t>dp</a:t>
                </a:r>
                <a:r>
                  <a:rPr lang="zh-CN" altLang="en-US" dirty="0"/>
                  <a:t>，答案即为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r>
                          <a:rPr lang="en-US" altLang="zh-CN" b="0" i="1" smtClean="0">
                            <a:latin typeface="Cambria Math" panose="02040503050406030204" pitchFamily="18" charset="0"/>
                          </a:rPr>
                          <m:t>( </m:t>
                        </m:r>
                        <m:r>
                          <a:rPr lang="en-US" altLang="zh-CN" b="0" i="1" smtClean="0">
                            <a:latin typeface="Cambria Math" panose="02040503050406030204" pitchFamily="18" charset="0"/>
                          </a:rPr>
                          <m:t>𝑟𝑜𝑜𝑡</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𝑥</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 , </m:t>
                        </m:r>
                        <m:r>
                          <a:rPr lang="en-US" altLang="zh-CN" b="0" i="1" smtClean="0">
                            <a:latin typeface="Cambria Math" panose="02040503050406030204" pitchFamily="18" charset="0"/>
                          </a:rPr>
                          <m:t>𝑟𝑜𝑜𝑡</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𝑦</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e>
                    </m:func>
                  </m:oMath>
                </a14:m>
                <a:r>
                  <a:rPr lang="zh-CN" altLang="en-US" dirty="0"/>
                  <a:t> </a:t>
                </a:r>
                <a:endParaRPr lang="en-US" altLang="zh-CN" dirty="0"/>
              </a:p>
            </p:txBody>
          </p:sp>
        </mc:Choice>
        <mc:Fallback xmlns="">
          <p:sp>
            <p:nvSpPr>
              <p:cNvPr id="2" name="文本框 1">
                <a:extLst>
                  <a:ext uri="{FF2B5EF4-FFF2-40B4-BE49-F238E27FC236}">
                    <a16:creationId xmlns:a16="http://schemas.microsoft.com/office/drawing/2014/main" id="{CF9C772F-5441-74A6-C570-AE7E2A0DE098}"/>
                  </a:ext>
                </a:extLst>
              </p:cNvPr>
              <p:cNvSpPr txBox="1">
                <a:spLocks noRot="1" noChangeAspect="1" noMove="1" noResize="1" noEditPoints="1" noAdjustHandles="1" noChangeArrowheads="1" noChangeShapeType="1" noTextEdit="1"/>
              </p:cNvSpPr>
              <p:nvPr/>
            </p:nvSpPr>
            <p:spPr>
              <a:xfrm>
                <a:off x="202910" y="957942"/>
                <a:ext cx="10664216" cy="2363083"/>
              </a:xfrm>
              <a:prstGeom prst="rect">
                <a:avLst/>
              </a:prstGeom>
              <a:blipFill>
                <a:blip r:embed="rId3"/>
                <a:stretch>
                  <a:fillRect l="-457" t="-1289" b="-51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91BA65CD-56AC-E6F1-173C-F7849314CD54}"/>
              </a:ext>
            </a:extLst>
          </p:cNvPr>
          <p:cNvSpPr txBox="1"/>
          <p:nvPr/>
        </p:nvSpPr>
        <p:spPr>
          <a:xfrm>
            <a:off x="409303" y="3831772"/>
            <a:ext cx="9039497" cy="923330"/>
          </a:xfrm>
          <a:prstGeom prst="rect">
            <a:avLst/>
          </a:prstGeom>
          <a:noFill/>
        </p:spPr>
        <p:txBody>
          <a:bodyPr wrap="square" rtlCol="0">
            <a:spAutoFit/>
          </a:bodyPr>
          <a:lstStyle/>
          <a:p>
            <a:r>
              <a:rPr lang="zh-CN" altLang="en-US" dirty="0"/>
              <a:t>习题：</a:t>
            </a:r>
            <a:endParaRPr lang="en-US" altLang="zh-CN" dirty="0"/>
          </a:p>
          <a:p>
            <a:endParaRPr lang="en-US" altLang="zh-CN" dirty="0"/>
          </a:p>
          <a:p>
            <a:r>
              <a:rPr lang="en-US" altLang="zh-CN" dirty="0"/>
              <a:t>P2607 [ZJOI2008] </a:t>
            </a:r>
            <a:r>
              <a:rPr lang="zh-CN" altLang="en-US" dirty="0"/>
              <a:t>骑士</a:t>
            </a:r>
          </a:p>
        </p:txBody>
      </p:sp>
    </p:spTree>
    <p:extLst>
      <p:ext uri="{BB962C8B-B14F-4D97-AF65-F5344CB8AC3E}">
        <p14:creationId xmlns:p14="http://schemas.microsoft.com/office/powerpoint/2010/main" val="90987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rtlCol="0"/>
          <a:lstStyle>
            <a:defPPr>
              <a:defRPr lang="zh-CN"/>
            </a:defPPr>
          </a:lstStyle>
          <a:p>
            <a:pPr rtl="0"/>
            <a:fld id="{A49DFD55-3C28-40EF-9E31-A92D2E4017FF}" type="slidenum">
              <a:rPr lang="en-US" altLang="zh-CN" smtClean="0"/>
              <a:pPr rtl="0"/>
              <a:t>55</a:t>
            </a:fld>
            <a:endParaRPr lang="zh-CN" dirty="0"/>
          </a:p>
        </p:txBody>
      </p:sp>
      <p:sp>
        <p:nvSpPr>
          <p:cNvPr id="2" name="文本框 1">
            <a:extLst>
              <a:ext uri="{FF2B5EF4-FFF2-40B4-BE49-F238E27FC236}">
                <a16:creationId xmlns:a16="http://schemas.microsoft.com/office/drawing/2014/main" id="{D6F2B483-A68B-519A-D3EE-2610D07C8D3D}"/>
              </a:ext>
            </a:extLst>
          </p:cNvPr>
          <p:cNvSpPr txBox="1"/>
          <p:nvPr/>
        </p:nvSpPr>
        <p:spPr>
          <a:xfrm>
            <a:off x="6496594" y="2905780"/>
            <a:ext cx="1741715" cy="523220"/>
          </a:xfrm>
          <a:prstGeom prst="rect">
            <a:avLst/>
          </a:prstGeom>
          <a:noFill/>
        </p:spPr>
        <p:txBody>
          <a:bodyPr wrap="square" rtlCol="0">
            <a:spAutoFit/>
          </a:bodyPr>
          <a:lstStyle/>
          <a:p>
            <a:r>
              <a:rPr lang="zh-CN" altLang="en-US" sz="2800" dirty="0">
                <a:solidFill>
                  <a:schemeClr val="bg1"/>
                </a:solidFill>
              </a:rPr>
              <a:t>差分约束</a:t>
            </a:r>
          </a:p>
        </p:txBody>
      </p:sp>
    </p:spTree>
    <p:extLst>
      <p:ext uri="{BB962C8B-B14F-4D97-AF65-F5344CB8AC3E}">
        <p14:creationId xmlns:p14="http://schemas.microsoft.com/office/powerpoint/2010/main" val="23556279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21F6CF4-EC66-3116-7E4F-2A60A6071A22}"/>
              </a:ext>
            </a:extLst>
          </p:cNvPr>
          <p:cNvSpPr>
            <a:spLocks noGrp="1"/>
          </p:cNvSpPr>
          <p:nvPr>
            <p:ph type="sldNum" sz="quarter" idx="12"/>
          </p:nvPr>
        </p:nvSpPr>
        <p:spPr/>
        <p:txBody>
          <a:bodyPr/>
          <a:lstStyle/>
          <a:p>
            <a:pPr rtl="0"/>
            <a:fld id="{A49DFD55-3C28-40EF-9E31-A92D2E4017FF}" type="slidenum">
              <a:rPr lang="en-US" altLang="zh-CN" smtClean="0"/>
              <a:pPr rtl="0"/>
              <a:t>56</a:t>
            </a:fld>
            <a:endParaRPr lang="zh-CN" dirty="0"/>
          </a:p>
        </p:txBody>
      </p: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8CF15600-ADF7-6300-412B-D5D0EBB9CA28}"/>
                  </a:ext>
                </a:extLst>
              </p14:cNvPr>
              <p14:cNvContentPartPr/>
              <p14:nvPr/>
            </p14:nvContentPartPr>
            <p14:xfrm>
              <a:off x="10873665" y="704025"/>
              <a:ext cx="1306080" cy="6143040"/>
            </p14:xfrm>
          </p:contentPart>
        </mc:Choice>
        <mc:Fallback xmlns="">
          <p:pic>
            <p:nvPicPr>
              <p:cNvPr id="5" name="墨迹 4">
                <a:extLst>
                  <a:ext uri="{FF2B5EF4-FFF2-40B4-BE49-F238E27FC236}">
                    <a16:creationId xmlns:a16="http://schemas.microsoft.com/office/drawing/2014/main" id="{8CF15600-ADF7-6300-412B-D5D0EBB9CA28}"/>
                  </a:ext>
                </a:extLst>
              </p:cNvPr>
              <p:cNvPicPr/>
              <p:nvPr/>
            </p:nvPicPr>
            <p:blipFill>
              <a:blip r:embed="rId3"/>
              <a:stretch>
                <a:fillRect/>
              </a:stretch>
            </p:blipFill>
            <p:spPr>
              <a:xfrm>
                <a:off x="10867545" y="697905"/>
                <a:ext cx="1318320" cy="6155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墨迹 5">
                <a:extLst>
                  <a:ext uri="{FF2B5EF4-FFF2-40B4-BE49-F238E27FC236}">
                    <a16:creationId xmlns:a16="http://schemas.microsoft.com/office/drawing/2014/main" id="{31A6729A-B1F1-5951-B66C-6E73A56ECC20}"/>
                  </a:ext>
                </a:extLst>
              </p14:cNvPr>
              <p14:cNvContentPartPr/>
              <p14:nvPr/>
            </p14:nvContentPartPr>
            <p14:xfrm>
              <a:off x="5274225" y="-1575"/>
              <a:ext cx="6930000" cy="1857240"/>
            </p14:xfrm>
          </p:contentPart>
        </mc:Choice>
        <mc:Fallback xmlns="">
          <p:pic>
            <p:nvPicPr>
              <p:cNvPr id="6" name="墨迹 5">
                <a:extLst>
                  <a:ext uri="{FF2B5EF4-FFF2-40B4-BE49-F238E27FC236}">
                    <a16:creationId xmlns:a16="http://schemas.microsoft.com/office/drawing/2014/main" id="{31A6729A-B1F1-5951-B66C-6E73A56ECC20}"/>
                  </a:ext>
                </a:extLst>
              </p:cNvPr>
              <p:cNvPicPr/>
              <p:nvPr/>
            </p:nvPicPr>
            <p:blipFill>
              <a:blip r:embed="rId5"/>
              <a:stretch>
                <a:fillRect/>
              </a:stretch>
            </p:blipFill>
            <p:spPr>
              <a:xfrm>
                <a:off x="5268105" y="-7695"/>
                <a:ext cx="6942239" cy="1869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墨迹 6">
                <a:extLst>
                  <a:ext uri="{FF2B5EF4-FFF2-40B4-BE49-F238E27FC236}">
                    <a16:creationId xmlns:a16="http://schemas.microsoft.com/office/drawing/2014/main" id="{19537D90-3C2A-0300-AF69-1A9D914A133F}"/>
                  </a:ext>
                </a:extLst>
              </p14:cNvPr>
              <p14:cNvContentPartPr/>
              <p14:nvPr/>
            </p14:nvContentPartPr>
            <p14:xfrm>
              <a:off x="-5895" y="-5895"/>
              <a:ext cx="2800800" cy="4660920"/>
            </p14:xfrm>
          </p:contentPart>
        </mc:Choice>
        <mc:Fallback xmlns="">
          <p:pic>
            <p:nvPicPr>
              <p:cNvPr id="7" name="墨迹 6">
                <a:extLst>
                  <a:ext uri="{FF2B5EF4-FFF2-40B4-BE49-F238E27FC236}">
                    <a16:creationId xmlns:a16="http://schemas.microsoft.com/office/drawing/2014/main" id="{19537D90-3C2A-0300-AF69-1A9D914A133F}"/>
                  </a:ext>
                </a:extLst>
              </p:cNvPr>
              <p:cNvPicPr/>
              <p:nvPr/>
            </p:nvPicPr>
            <p:blipFill>
              <a:blip r:embed="rId7"/>
              <a:stretch>
                <a:fillRect/>
              </a:stretch>
            </p:blipFill>
            <p:spPr>
              <a:xfrm>
                <a:off x="-12015" y="-12015"/>
                <a:ext cx="2813040" cy="4673160"/>
              </a:xfrm>
              <a:prstGeom prst="rect">
                <a:avLst/>
              </a:prstGeom>
            </p:spPr>
          </p:pic>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A25A666-36E4-8D4C-E2B1-4A055C9E0B54}"/>
                  </a:ext>
                </a:extLst>
              </p:cNvPr>
              <p:cNvSpPr txBox="1"/>
              <p:nvPr/>
            </p:nvSpPr>
            <p:spPr>
              <a:xfrm>
                <a:off x="5638800" y="2962275"/>
                <a:ext cx="1915588" cy="2779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a:fld id="{825F15A7-03F4-43D7-82C5-3E23DA2F108C}" type="mathplaceholder">
                        <a:rPr lang="zh-CN" altLang="en-US" i="1" smtClean="0">
                          <a:latin typeface="Cambria Math" panose="02040503050406030204" pitchFamily="18" charset="0"/>
                        </a:rPr>
                        <a:t>在此处键入公式。</a:t>
                      </a:fld>
                    </m:oMath>
                  </m:oMathPara>
                </a14:m>
                <a:endParaRPr lang="zh-CN" altLang="en-US" dirty="0"/>
              </a:p>
            </p:txBody>
          </p:sp>
        </mc:Choice>
        <mc:Fallback xmlns="">
          <p:sp>
            <p:nvSpPr>
              <p:cNvPr id="8" name="文本框 7">
                <a:extLst>
                  <a:ext uri="{FF2B5EF4-FFF2-40B4-BE49-F238E27FC236}">
                    <a16:creationId xmlns:a16="http://schemas.microsoft.com/office/drawing/2014/main" id="{8A25A666-36E4-8D4C-E2B1-4A055C9E0B54}"/>
                  </a:ext>
                </a:extLst>
              </p:cNvPr>
              <p:cNvSpPr txBox="1">
                <a:spLocks noRot="1" noChangeAspect="1" noMove="1" noResize="1" noEditPoints="1" noAdjustHandles="1" noChangeArrowheads="1" noChangeShapeType="1" noTextEdit="1"/>
              </p:cNvSpPr>
              <p:nvPr/>
            </p:nvSpPr>
            <p:spPr>
              <a:xfrm>
                <a:off x="5638800" y="2962275"/>
                <a:ext cx="1915588" cy="277961"/>
              </a:xfrm>
              <a:prstGeom prst="rect">
                <a:avLst/>
              </a:prstGeom>
              <a:blipFill>
                <a:blip r:embed="rId8"/>
                <a:stretch>
                  <a:fillRect l="-4140" t="-15217" b="-34783"/>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4AA4B102-8A99-5338-D1C6-C24C28DC10B1}"/>
              </a:ext>
            </a:extLst>
          </p:cNvPr>
          <p:cNvSpPr txBox="1"/>
          <p:nvPr/>
        </p:nvSpPr>
        <p:spPr>
          <a:xfrm>
            <a:off x="1262743" y="1332411"/>
            <a:ext cx="8969828" cy="369332"/>
          </a:xfrm>
          <a:prstGeom prst="rect">
            <a:avLst/>
          </a:prstGeom>
          <a:noFill/>
        </p:spPr>
        <p:txBody>
          <a:bodyPr wrap="square" rtlCol="0">
            <a:spAutoFit/>
          </a:bodyPr>
          <a:lstStyle/>
          <a:p>
            <a:r>
              <a:rPr lang="zh-CN" altLang="en-US" dirty="0">
                <a:solidFill>
                  <a:schemeClr val="bg1"/>
                </a:solidFill>
              </a:rPr>
              <a:t>单元一  差分约束是啥</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7846255-07C2-F84A-5170-DA82262137DA}"/>
                  </a:ext>
                </a:extLst>
              </p:cNvPr>
              <p:cNvSpPr txBox="1"/>
              <p:nvPr/>
            </p:nvSpPr>
            <p:spPr>
              <a:xfrm>
                <a:off x="783771" y="1814616"/>
                <a:ext cx="8752115" cy="4618444"/>
              </a:xfrm>
              <a:prstGeom prst="rect">
                <a:avLst/>
              </a:prstGeom>
              <a:noFill/>
            </p:spPr>
            <p:txBody>
              <a:bodyPr wrap="square" rtlCol="0">
                <a:spAutoFit/>
              </a:bodyPr>
              <a:lstStyle/>
              <a:p>
                <a:r>
                  <a:rPr lang="zh-CN" altLang="en-US" dirty="0">
                    <a:solidFill>
                      <a:schemeClr val="bg1"/>
                    </a:solidFill>
                  </a:rPr>
                  <a:t>差分约束系统 是一种特殊的 </a:t>
                </a:r>
                <a14:m>
                  <m:oMath xmlns:m="http://schemas.openxmlformats.org/officeDocument/2006/math">
                    <m:r>
                      <a:rPr lang="en-US" altLang="zh-CN" i="1" dirty="0" smtClean="0">
                        <a:solidFill>
                          <a:schemeClr val="bg1"/>
                        </a:solidFill>
                        <a:latin typeface="Cambria Math" panose="02040503050406030204" pitchFamily="18" charset="0"/>
                      </a:rPr>
                      <m:t>𝑛</m:t>
                    </m:r>
                  </m:oMath>
                </a14:m>
                <a:r>
                  <a:rPr lang="en-US" altLang="zh-CN" dirty="0">
                    <a:solidFill>
                      <a:schemeClr val="bg1"/>
                    </a:solidFill>
                  </a:rPr>
                  <a:t> </a:t>
                </a:r>
                <a:r>
                  <a:rPr lang="zh-CN" altLang="en-US" dirty="0">
                    <a:solidFill>
                      <a:schemeClr val="bg1"/>
                    </a:solidFill>
                  </a:rPr>
                  <a:t>元一次不等式组，它包含 </a:t>
                </a:r>
                <a14:m>
                  <m:oMath xmlns:m="http://schemas.openxmlformats.org/officeDocument/2006/math">
                    <m:r>
                      <a:rPr lang="en-US" altLang="zh-CN" i="1" dirty="0" smtClean="0">
                        <a:solidFill>
                          <a:schemeClr val="bg1"/>
                        </a:solidFill>
                        <a:latin typeface="Cambria Math" panose="02040503050406030204" pitchFamily="18" charset="0"/>
                      </a:rPr>
                      <m:t>𝑛</m:t>
                    </m:r>
                  </m:oMath>
                </a14:m>
                <a:r>
                  <a:rPr lang="en-US" altLang="zh-CN" dirty="0">
                    <a:solidFill>
                      <a:schemeClr val="bg1"/>
                    </a:solidFill>
                  </a:rPr>
                  <a:t> </a:t>
                </a:r>
                <a:r>
                  <a:rPr lang="zh-CN" altLang="en-US" dirty="0">
                    <a:solidFill>
                      <a:schemeClr val="bg1"/>
                    </a:solidFill>
                  </a:rPr>
                  <a:t>个变量 </a:t>
                </a:r>
                <a14:m>
                  <m:oMath xmlns:m="http://schemas.openxmlformats.org/officeDocument/2006/math">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𝑥</m:t>
                        </m:r>
                      </m:e>
                      <m:sub>
                        <m:r>
                          <a:rPr lang="en-US" altLang="zh-CN" i="1" dirty="0" smtClean="0">
                            <a:solidFill>
                              <a:schemeClr val="bg1"/>
                            </a:solidFill>
                            <a:latin typeface="Cambria Math" panose="02040503050406030204" pitchFamily="18" charset="0"/>
                          </a:rPr>
                          <m:t>1</m:t>
                        </m:r>
                      </m:sub>
                    </m:sSub>
                    <m:r>
                      <a:rPr lang="en-US" altLang="zh-CN" i="1" dirty="0" smtClean="0">
                        <a:solidFill>
                          <a:schemeClr val="bg1"/>
                        </a:solidFill>
                        <a:latin typeface="Cambria Math" panose="02040503050406030204" pitchFamily="18" charset="0"/>
                      </a:rPr>
                      <m:t>,</m:t>
                    </m:r>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𝑥</m:t>
                        </m:r>
                      </m:e>
                      <m:sub>
                        <m:r>
                          <a:rPr lang="en-US" altLang="zh-CN" i="1" dirty="0" smtClean="0">
                            <a:solidFill>
                              <a:schemeClr val="bg1"/>
                            </a:solidFill>
                            <a:latin typeface="Cambria Math" panose="02040503050406030204" pitchFamily="18" charset="0"/>
                          </a:rPr>
                          <m:t>2</m:t>
                        </m:r>
                      </m:sub>
                    </m:sSub>
                    <m:r>
                      <a:rPr lang="en-US" altLang="zh-CN" i="1" dirty="0" smtClean="0">
                        <a:solidFill>
                          <a:schemeClr val="bg1"/>
                        </a:solidFill>
                        <a:latin typeface="Cambria Math" panose="02040503050406030204" pitchFamily="18" charset="0"/>
                      </a:rPr>
                      <m:t>,…</m:t>
                    </m:r>
                    <m:r>
                      <a:rPr lang="en-US" altLang="zh-CN" i="1" dirty="0" err="1" smtClean="0">
                        <a:solidFill>
                          <a:schemeClr val="bg1"/>
                        </a:solidFill>
                        <a:latin typeface="Cambria Math" panose="02040503050406030204" pitchFamily="18" charset="0"/>
                      </a:rPr>
                      <m:t>,</m:t>
                    </m:r>
                    <m:sSub>
                      <m:sSubPr>
                        <m:ctrlPr>
                          <a:rPr lang="en-US" altLang="zh-CN" i="1" dirty="0" err="1" smtClean="0">
                            <a:solidFill>
                              <a:schemeClr val="bg1"/>
                            </a:solidFill>
                            <a:latin typeface="Cambria Math" panose="02040503050406030204" pitchFamily="18" charset="0"/>
                          </a:rPr>
                        </m:ctrlPr>
                      </m:sSubPr>
                      <m:e>
                        <m:r>
                          <a:rPr lang="en-US" altLang="zh-CN" i="1" dirty="0" err="1" smtClean="0">
                            <a:solidFill>
                              <a:schemeClr val="bg1"/>
                            </a:solidFill>
                            <a:latin typeface="Cambria Math" panose="02040503050406030204" pitchFamily="18" charset="0"/>
                          </a:rPr>
                          <m:t>𝑥</m:t>
                        </m:r>
                      </m:e>
                      <m:sub>
                        <m:r>
                          <a:rPr lang="en-US" altLang="zh-CN" i="1" dirty="0" err="1" smtClean="0">
                            <a:solidFill>
                              <a:schemeClr val="bg1"/>
                            </a:solidFill>
                            <a:latin typeface="Cambria Math" panose="02040503050406030204" pitchFamily="18" charset="0"/>
                          </a:rPr>
                          <m:t>𝑛</m:t>
                        </m:r>
                      </m:sub>
                    </m:sSub>
                  </m:oMath>
                </a14:m>
                <a:r>
                  <a:rPr lang="en-US" altLang="zh-CN" dirty="0">
                    <a:solidFill>
                      <a:schemeClr val="bg1"/>
                    </a:solidFill>
                  </a:rPr>
                  <a:t> </a:t>
                </a:r>
                <a:r>
                  <a:rPr lang="zh-CN" altLang="en-US" dirty="0">
                    <a:solidFill>
                      <a:schemeClr val="bg1"/>
                    </a:solidFill>
                  </a:rPr>
                  <a:t>以及 </a:t>
                </a:r>
                <a14:m>
                  <m:oMath xmlns:m="http://schemas.openxmlformats.org/officeDocument/2006/math">
                    <m:r>
                      <a:rPr lang="en-US" altLang="zh-CN" i="1" dirty="0" smtClean="0">
                        <a:solidFill>
                          <a:schemeClr val="bg1"/>
                        </a:solidFill>
                        <a:latin typeface="Cambria Math" panose="02040503050406030204" pitchFamily="18" charset="0"/>
                      </a:rPr>
                      <m:t>𝑚</m:t>
                    </m:r>
                  </m:oMath>
                </a14:m>
                <a:r>
                  <a:rPr lang="en-US" altLang="zh-CN" dirty="0">
                    <a:solidFill>
                      <a:schemeClr val="bg1"/>
                    </a:solidFill>
                  </a:rPr>
                  <a:t> </a:t>
                </a:r>
                <a:r>
                  <a:rPr lang="zh-CN" altLang="en-US" dirty="0">
                    <a:solidFill>
                      <a:schemeClr val="bg1"/>
                    </a:solidFill>
                  </a:rPr>
                  <a:t>个约束条件，每个约束条件是由两个其中的变量做差构成的，形如 </a:t>
                </a:r>
                <a14:m>
                  <m:oMath xmlns:m="http://schemas.openxmlformats.org/officeDocument/2006/math">
                    <m:sSub>
                      <m:sSubPr>
                        <m:ctrlPr>
                          <a:rPr lang="en-US" altLang="zh-CN" b="0" i="1" dirty="0" smtClean="0">
                            <a:solidFill>
                              <a:schemeClr val="bg1"/>
                            </a:solidFill>
                            <a:latin typeface="Cambria Math" panose="02040503050406030204" pitchFamily="18" charset="0"/>
                          </a:rPr>
                        </m:ctrlPr>
                      </m:sSubPr>
                      <m:e>
                        <m:r>
                          <m:rPr>
                            <m:sty m:val="p"/>
                          </m:rPr>
                          <a:rPr lang="en-US" altLang="zh-CN" b="0" i="0" dirty="0" smtClean="0">
                            <a:solidFill>
                              <a:schemeClr val="bg1"/>
                            </a:solidFill>
                            <a:latin typeface="Cambria Math" panose="02040503050406030204" pitchFamily="18" charset="0"/>
                          </a:rPr>
                          <m:t>x</m:t>
                        </m:r>
                      </m:e>
                      <m:sub>
                        <m:r>
                          <a:rPr lang="en-US" altLang="zh-CN" i="1" dirty="0" smtClean="0">
                            <a:solidFill>
                              <a:schemeClr val="bg1"/>
                            </a:solidFill>
                            <a:latin typeface="Cambria Math" panose="02040503050406030204" pitchFamily="18" charset="0"/>
                          </a:rPr>
                          <m:t>𝑖</m:t>
                        </m:r>
                      </m:sub>
                    </m:sSub>
                    <m:r>
                      <a:rPr lang="en-US" altLang="zh-CN" i="1" dirty="0" smtClean="0">
                        <a:solidFill>
                          <a:schemeClr val="bg1"/>
                        </a:solidFill>
                        <a:latin typeface="Cambria Math" panose="02040503050406030204" pitchFamily="18" charset="0"/>
                      </a:rPr>
                      <m:t>−</m:t>
                    </m:r>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𝑥</m:t>
                        </m:r>
                      </m:e>
                      <m:sub>
                        <m:r>
                          <a:rPr lang="en-US" altLang="zh-CN" i="1" dirty="0" smtClean="0">
                            <a:solidFill>
                              <a:schemeClr val="bg1"/>
                            </a:solidFill>
                            <a:latin typeface="Cambria Math" panose="02040503050406030204" pitchFamily="18" charset="0"/>
                          </a:rPr>
                          <m:t>𝑗</m:t>
                        </m:r>
                      </m:sub>
                    </m:sSub>
                    <m:r>
                      <a:rPr lang="en-US" altLang="zh-CN" i="1" dirty="0" smtClean="0">
                        <a:solidFill>
                          <a:schemeClr val="bg1"/>
                        </a:solidFill>
                        <a:latin typeface="Cambria Math" panose="02040503050406030204" pitchFamily="18" charset="0"/>
                      </a:rPr>
                      <m:t>≤ </m:t>
                    </m:r>
                    <m:r>
                      <a:rPr lang="en-US" altLang="zh-CN" b="0" i="1" dirty="0" smtClean="0">
                        <a:solidFill>
                          <a:schemeClr val="bg1"/>
                        </a:solidFill>
                        <a:latin typeface="Cambria Math" panose="02040503050406030204" pitchFamily="18" charset="0"/>
                      </a:rPr>
                      <m:t> </m:t>
                    </m:r>
                    <m:sSub>
                      <m:sSubPr>
                        <m:ctrlPr>
                          <a:rPr lang="en-US" altLang="zh-CN" i="1" dirty="0" err="1" smtClean="0">
                            <a:solidFill>
                              <a:schemeClr val="bg1"/>
                            </a:solidFill>
                            <a:latin typeface="Cambria Math" panose="02040503050406030204" pitchFamily="18" charset="0"/>
                          </a:rPr>
                        </m:ctrlPr>
                      </m:sSubPr>
                      <m:e>
                        <m:r>
                          <a:rPr lang="en-US" altLang="zh-CN" i="1" dirty="0" err="1" smtClean="0">
                            <a:solidFill>
                              <a:schemeClr val="bg1"/>
                            </a:solidFill>
                            <a:latin typeface="Cambria Math" panose="02040503050406030204" pitchFamily="18" charset="0"/>
                          </a:rPr>
                          <m:t>𝑐</m:t>
                        </m:r>
                      </m:e>
                      <m:sub>
                        <m:r>
                          <a:rPr lang="en-US" altLang="zh-CN" i="1" dirty="0" err="1" smtClean="0">
                            <a:solidFill>
                              <a:schemeClr val="bg1"/>
                            </a:solidFill>
                            <a:latin typeface="Cambria Math" panose="02040503050406030204" pitchFamily="18" charset="0"/>
                          </a:rPr>
                          <m:t>𝑘</m:t>
                        </m:r>
                      </m:sub>
                    </m:sSub>
                  </m:oMath>
                </a14:m>
                <a:r>
                  <a:rPr lang="zh-CN" altLang="en-US" dirty="0">
                    <a:solidFill>
                      <a:schemeClr val="bg1"/>
                    </a:solidFill>
                  </a:rPr>
                  <a:t>，其中 </a:t>
                </a:r>
                <a14:m>
                  <m:oMath xmlns:m="http://schemas.openxmlformats.org/officeDocument/2006/math">
                    <m:r>
                      <a:rPr lang="en-US" altLang="zh-CN" i="1" dirty="0" smtClean="0">
                        <a:solidFill>
                          <a:schemeClr val="bg1"/>
                        </a:solidFill>
                        <a:latin typeface="Cambria Math" panose="02040503050406030204" pitchFamily="18" charset="0"/>
                      </a:rPr>
                      <m:t>1≤ </m:t>
                    </m:r>
                    <m:r>
                      <a:rPr lang="en-US" altLang="zh-CN" i="1" dirty="0" err="1" smtClean="0">
                        <a:solidFill>
                          <a:schemeClr val="bg1"/>
                        </a:solidFill>
                        <a:latin typeface="Cambria Math" panose="02040503050406030204" pitchFamily="18" charset="0"/>
                      </a:rPr>
                      <m:t>𝑖</m:t>
                    </m:r>
                    <m:r>
                      <a:rPr lang="en-US" altLang="zh-CN" i="1" dirty="0" smtClean="0">
                        <a:solidFill>
                          <a:schemeClr val="bg1"/>
                        </a:solidFill>
                        <a:latin typeface="Cambria Math" panose="02040503050406030204" pitchFamily="18" charset="0"/>
                      </a:rPr>
                      <m:t>, </m:t>
                    </m:r>
                    <m:r>
                      <a:rPr lang="en-US" altLang="zh-CN" i="1" dirty="0" smtClean="0">
                        <a:solidFill>
                          <a:schemeClr val="bg1"/>
                        </a:solidFill>
                        <a:latin typeface="Cambria Math" panose="02040503050406030204" pitchFamily="18" charset="0"/>
                      </a:rPr>
                      <m:t>𝑗</m:t>
                    </m:r>
                    <m:r>
                      <a:rPr lang="en-US" altLang="zh-CN" i="1" dirty="0" smtClean="0">
                        <a:solidFill>
                          <a:schemeClr val="bg1"/>
                        </a:solidFill>
                        <a:latin typeface="Cambria Math" panose="02040503050406030204" pitchFamily="18" charset="0"/>
                      </a:rPr>
                      <m:t>≤ </m:t>
                    </m:r>
                    <m:r>
                      <a:rPr lang="en-US" altLang="zh-CN" i="1" dirty="0" smtClean="0">
                        <a:solidFill>
                          <a:schemeClr val="bg1"/>
                        </a:solidFill>
                        <a:latin typeface="Cambria Math" panose="02040503050406030204" pitchFamily="18" charset="0"/>
                      </a:rPr>
                      <m:t>𝑛</m:t>
                    </m:r>
                    <m:r>
                      <a:rPr lang="en-US" altLang="zh-CN" i="1" dirty="0" smtClean="0">
                        <a:solidFill>
                          <a:schemeClr val="bg1"/>
                        </a:solidFill>
                        <a:latin typeface="Cambria Math" panose="02040503050406030204" pitchFamily="18" charset="0"/>
                      </a:rPr>
                      <m:t>, </m:t>
                    </m:r>
                    <m:r>
                      <a:rPr lang="en-US" altLang="zh-CN" i="1" dirty="0" err="1" smtClean="0">
                        <a:solidFill>
                          <a:schemeClr val="bg1"/>
                        </a:solidFill>
                        <a:latin typeface="Cambria Math" panose="02040503050406030204" pitchFamily="18" charset="0"/>
                      </a:rPr>
                      <m:t>𝑖</m:t>
                    </m:r>
                    <m:r>
                      <a:rPr lang="en-US" altLang="zh-CN" i="1" dirty="0" smtClean="0">
                        <a:solidFill>
                          <a:schemeClr val="bg1"/>
                        </a:solidFill>
                        <a:latin typeface="Cambria Math" panose="02040503050406030204" pitchFamily="18" charset="0"/>
                      </a:rPr>
                      <m:t>≠ </m:t>
                    </m:r>
                    <m:r>
                      <a:rPr lang="en-US" altLang="zh-CN" i="1" dirty="0" smtClean="0">
                        <a:solidFill>
                          <a:schemeClr val="bg1"/>
                        </a:solidFill>
                        <a:latin typeface="Cambria Math" panose="02040503050406030204" pitchFamily="18" charset="0"/>
                      </a:rPr>
                      <m:t>𝑗</m:t>
                    </m:r>
                  </m:oMath>
                </a14:m>
                <a:r>
                  <a:rPr lang="en-US" altLang="zh-CN" dirty="0">
                    <a:solidFill>
                      <a:schemeClr val="bg1"/>
                    </a:solidFill>
                  </a:rPr>
                  <a:t>, </a:t>
                </a:r>
                <a14:m>
                  <m:oMath xmlns:m="http://schemas.openxmlformats.org/officeDocument/2006/math">
                    <m:r>
                      <a:rPr lang="en-US" altLang="zh-CN" i="1" dirty="0" smtClean="0">
                        <a:solidFill>
                          <a:schemeClr val="bg1"/>
                        </a:solidFill>
                        <a:latin typeface="Cambria Math" panose="02040503050406030204" pitchFamily="18" charset="0"/>
                      </a:rPr>
                      <m:t>1≤ </m:t>
                    </m:r>
                    <m:r>
                      <a:rPr lang="en-US" altLang="zh-CN" i="1" dirty="0" smtClean="0">
                        <a:solidFill>
                          <a:schemeClr val="bg1"/>
                        </a:solidFill>
                        <a:latin typeface="Cambria Math" panose="02040503050406030204" pitchFamily="18" charset="0"/>
                      </a:rPr>
                      <m:t>𝑘</m:t>
                    </m:r>
                    <m:r>
                      <a:rPr lang="en-US" altLang="zh-CN" i="1" dirty="0" smtClean="0">
                        <a:solidFill>
                          <a:schemeClr val="bg1"/>
                        </a:solidFill>
                        <a:latin typeface="Cambria Math" panose="02040503050406030204" pitchFamily="18" charset="0"/>
                      </a:rPr>
                      <m:t>≤ </m:t>
                    </m:r>
                    <m:r>
                      <a:rPr lang="en-US" altLang="zh-CN" i="1" dirty="0" smtClean="0">
                        <a:solidFill>
                          <a:schemeClr val="bg1"/>
                        </a:solidFill>
                        <a:latin typeface="Cambria Math" panose="02040503050406030204" pitchFamily="18" charset="0"/>
                      </a:rPr>
                      <m:t>𝑚</m:t>
                    </m:r>
                  </m:oMath>
                </a14:m>
                <a:r>
                  <a:rPr lang="en-US" altLang="zh-CN" dirty="0">
                    <a:solidFill>
                      <a:schemeClr val="bg1"/>
                    </a:solidFill>
                  </a:rPr>
                  <a:t> </a:t>
                </a:r>
                <a:r>
                  <a:rPr lang="zh-CN" altLang="en-US" dirty="0">
                    <a:solidFill>
                      <a:schemeClr val="bg1"/>
                    </a:solidFill>
                  </a:rPr>
                  <a:t>并且 </a:t>
                </a:r>
                <a14:m>
                  <m:oMath xmlns:m="http://schemas.openxmlformats.org/officeDocument/2006/math">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𝑐</m:t>
                        </m:r>
                      </m:e>
                      <m:sub>
                        <m:r>
                          <a:rPr lang="en-US" altLang="zh-CN" i="1" dirty="0" smtClean="0">
                            <a:solidFill>
                              <a:schemeClr val="bg1"/>
                            </a:solidFill>
                            <a:latin typeface="Cambria Math" panose="02040503050406030204" pitchFamily="18" charset="0"/>
                          </a:rPr>
                          <m:t>𝑘</m:t>
                        </m:r>
                      </m:sub>
                    </m:sSub>
                  </m:oMath>
                </a14:m>
                <a:r>
                  <a:rPr lang="en-US" altLang="zh-CN" dirty="0">
                    <a:solidFill>
                      <a:schemeClr val="bg1"/>
                    </a:solidFill>
                  </a:rPr>
                  <a:t> </a:t>
                </a:r>
                <a:r>
                  <a:rPr lang="zh-CN" altLang="en-US" dirty="0">
                    <a:solidFill>
                      <a:schemeClr val="bg1"/>
                    </a:solidFill>
                  </a:rPr>
                  <a:t>是常数（可以是非负数，也可以是负数）。我们要解决的问题是：求一组解 </a:t>
                </a:r>
                <a14:m>
                  <m:oMath xmlns:m="http://schemas.openxmlformats.org/officeDocument/2006/math">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𝑥</m:t>
                        </m:r>
                      </m:e>
                      <m:sub>
                        <m:r>
                          <a:rPr lang="en-US" altLang="zh-CN" i="1" dirty="0" smtClean="0">
                            <a:solidFill>
                              <a:schemeClr val="bg1"/>
                            </a:solidFill>
                            <a:latin typeface="Cambria Math" panose="02040503050406030204" pitchFamily="18" charset="0"/>
                          </a:rPr>
                          <m:t>1</m:t>
                        </m:r>
                      </m:sub>
                    </m:sSub>
                    <m:r>
                      <a:rPr lang="en-US" altLang="zh-CN" i="1" dirty="0" smtClean="0">
                        <a:solidFill>
                          <a:schemeClr val="bg1"/>
                        </a:solidFill>
                        <a:latin typeface="Cambria Math" panose="02040503050406030204" pitchFamily="18" charset="0"/>
                      </a:rPr>
                      <m:t>=</m:t>
                    </m:r>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𝑎</m:t>
                        </m:r>
                      </m:e>
                      <m:sub>
                        <m:r>
                          <a:rPr lang="en-US" altLang="zh-CN" i="1" dirty="0" smtClean="0">
                            <a:solidFill>
                              <a:schemeClr val="bg1"/>
                            </a:solidFill>
                            <a:latin typeface="Cambria Math" panose="02040503050406030204" pitchFamily="18" charset="0"/>
                          </a:rPr>
                          <m:t>1</m:t>
                        </m:r>
                      </m:sub>
                    </m:sSub>
                    <m:r>
                      <a:rPr lang="en-US" altLang="zh-CN" i="1" dirty="0" smtClean="0">
                        <a:solidFill>
                          <a:schemeClr val="bg1"/>
                        </a:solidFill>
                        <a:latin typeface="Cambria Math" panose="02040503050406030204" pitchFamily="18" charset="0"/>
                      </a:rPr>
                      <m:t>,</m:t>
                    </m:r>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𝑥</m:t>
                        </m:r>
                      </m:e>
                      <m:sub>
                        <m:r>
                          <a:rPr lang="en-US" altLang="zh-CN" i="1" dirty="0" smtClean="0">
                            <a:solidFill>
                              <a:schemeClr val="bg1"/>
                            </a:solidFill>
                            <a:latin typeface="Cambria Math" panose="02040503050406030204" pitchFamily="18" charset="0"/>
                          </a:rPr>
                          <m:t>2</m:t>
                        </m:r>
                      </m:sub>
                    </m:sSub>
                    <m:r>
                      <a:rPr lang="en-US" altLang="zh-CN" i="1" dirty="0" smtClean="0">
                        <a:solidFill>
                          <a:schemeClr val="bg1"/>
                        </a:solidFill>
                        <a:latin typeface="Cambria Math" panose="02040503050406030204" pitchFamily="18" charset="0"/>
                      </a:rPr>
                      <m:t>=</m:t>
                    </m:r>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𝑎</m:t>
                        </m:r>
                      </m:e>
                      <m:sub>
                        <m:r>
                          <a:rPr lang="en-US" altLang="zh-CN" i="1" dirty="0" smtClean="0">
                            <a:solidFill>
                              <a:schemeClr val="bg1"/>
                            </a:solidFill>
                            <a:latin typeface="Cambria Math" panose="02040503050406030204" pitchFamily="18" charset="0"/>
                          </a:rPr>
                          <m:t>2</m:t>
                        </m:r>
                      </m:sub>
                    </m:sSub>
                    <m:r>
                      <a:rPr lang="en-US" altLang="zh-CN" i="1" dirty="0" smtClean="0">
                        <a:solidFill>
                          <a:schemeClr val="bg1"/>
                        </a:solidFill>
                        <a:latin typeface="Cambria Math" panose="02040503050406030204" pitchFamily="18" charset="0"/>
                      </a:rPr>
                      <m:t>,…</m:t>
                    </m:r>
                    <m:r>
                      <a:rPr lang="en-US" altLang="zh-CN" i="1" dirty="0" err="1" smtClean="0">
                        <a:solidFill>
                          <a:schemeClr val="bg1"/>
                        </a:solidFill>
                        <a:latin typeface="Cambria Math" panose="02040503050406030204" pitchFamily="18" charset="0"/>
                      </a:rPr>
                      <m:t>,</m:t>
                    </m:r>
                    <m:sSub>
                      <m:sSubPr>
                        <m:ctrlPr>
                          <a:rPr lang="en-US" altLang="zh-CN" i="1" dirty="0" err="1" smtClean="0">
                            <a:solidFill>
                              <a:schemeClr val="bg1"/>
                            </a:solidFill>
                            <a:latin typeface="Cambria Math" panose="02040503050406030204" pitchFamily="18" charset="0"/>
                          </a:rPr>
                        </m:ctrlPr>
                      </m:sSubPr>
                      <m:e>
                        <m:r>
                          <a:rPr lang="en-US" altLang="zh-CN" i="1" dirty="0" err="1" smtClean="0">
                            <a:solidFill>
                              <a:schemeClr val="bg1"/>
                            </a:solidFill>
                            <a:latin typeface="Cambria Math" panose="02040503050406030204" pitchFamily="18" charset="0"/>
                          </a:rPr>
                          <m:t>𝑥</m:t>
                        </m:r>
                      </m:e>
                      <m:sub>
                        <m:r>
                          <a:rPr lang="en-US" altLang="zh-CN" i="1" dirty="0" err="1" smtClean="0">
                            <a:solidFill>
                              <a:schemeClr val="bg1"/>
                            </a:solidFill>
                            <a:latin typeface="Cambria Math" panose="02040503050406030204" pitchFamily="18" charset="0"/>
                          </a:rPr>
                          <m:t>𝑛</m:t>
                        </m:r>
                      </m:sub>
                    </m:sSub>
                    <m:r>
                      <a:rPr lang="en-US" altLang="zh-CN" i="1" dirty="0" smtClean="0">
                        <a:solidFill>
                          <a:schemeClr val="bg1"/>
                        </a:solidFill>
                        <a:latin typeface="Cambria Math" panose="02040503050406030204" pitchFamily="18" charset="0"/>
                      </a:rPr>
                      <m:t>=</m:t>
                    </m:r>
                    <m:sSub>
                      <m:sSubPr>
                        <m:ctrlPr>
                          <a:rPr lang="en-US" altLang="zh-CN" i="1" dirty="0" err="1" smtClean="0">
                            <a:solidFill>
                              <a:schemeClr val="bg1"/>
                            </a:solidFill>
                            <a:latin typeface="Cambria Math" panose="02040503050406030204" pitchFamily="18" charset="0"/>
                          </a:rPr>
                        </m:ctrlPr>
                      </m:sSubPr>
                      <m:e>
                        <m:r>
                          <a:rPr lang="en-US" altLang="zh-CN" i="1" dirty="0" err="1" smtClean="0">
                            <a:solidFill>
                              <a:schemeClr val="bg1"/>
                            </a:solidFill>
                            <a:latin typeface="Cambria Math" panose="02040503050406030204" pitchFamily="18" charset="0"/>
                          </a:rPr>
                          <m:t>𝑎</m:t>
                        </m:r>
                      </m:e>
                      <m:sub>
                        <m:r>
                          <a:rPr lang="en-US" altLang="zh-CN" i="1" dirty="0" err="1" smtClean="0">
                            <a:solidFill>
                              <a:schemeClr val="bg1"/>
                            </a:solidFill>
                            <a:latin typeface="Cambria Math" panose="02040503050406030204" pitchFamily="18" charset="0"/>
                          </a:rPr>
                          <m:t>𝑛</m:t>
                        </m:r>
                      </m:sub>
                    </m:sSub>
                  </m:oMath>
                </a14:m>
                <a:r>
                  <a:rPr lang="zh-CN" altLang="en-US" dirty="0">
                    <a:solidFill>
                      <a:schemeClr val="bg1"/>
                    </a:solidFill>
                  </a:rPr>
                  <a:t>，使得所有的约束条件得到满足，否则判断出无解。</a:t>
                </a:r>
              </a:p>
              <a:p>
                <a:br>
                  <a:rPr lang="zh-CN" altLang="en-US" dirty="0">
                    <a:solidFill>
                      <a:schemeClr val="bg1"/>
                    </a:solidFill>
                  </a:rPr>
                </a:br>
                <a:r>
                  <a:rPr lang="zh-CN" altLang="en-US" dirty="0">
                    <a:solidFill>
                      <a:schemeClr val="bg1"/>
                    </a:solidFill>
                  </a:rPr>
                  <a:t>差分约束系统中的每个约束条件 </a:t>
                </a:r>
                <a14:m>
                  <m:oMath xmlns:m="http://schemas.openxmlformats.org/officeDocument/2006/math">
                    <m:sSub>
                      <m:sSubPr>
                        <m:ctrlPr>
                          <a:rPr lang="en-US" altLang="zh-CN" b="0" i="1" dirty="0" smtClean="0">
                            <a:solidFill>
                              <a:schemeClr val="bg1"/>
                            </a:solidFill>
                            <a:latin typeface="Cambria Math" panose="02040503050406030204" pitchFamily="18" charset="0"/>
                          </a:rPr>
                        </m:ctrlPr>
                      </m:sSubPr>
                      <m:e>
                        <m:r>
                          <m:rPr>
                            <m:sty m:val="p"/>
                          </m:rPr>
                          <a:rPr lang="en-US" altLang="zh-CN" b="0" i="0" dirty="0" smtClean="0">
                            <a:solidFill>
                              <a:schemeClr val="bg1"/>
                            </a:solidFill>
                            <a:latin typeface="Cambria Math" panose="02040503050406030204" pitchFamily="18" charset="0"/>
                          </a:rPr>
                          <m:t>x</m:t>
                        </m:r>
                      </m:e>
                      <m:sub>
                        <m:r>
                          <a:rPr lang="en-US" altLang="zh-CN" i="1" dirty="0" smtClean="0">
                            <a:solidFill>
                              <a:schemeClr val="bg1"/>
                            </a:solidFill>
                            <a:latin typeface="Cambria Math" panose="02040503050406030204" pitchFamily="18" charset="0"/>
                          </a:rPr>
                          <m:t>𝑖</m:t>
                        </m:r>
                      </m:sub>
                    </m:sSub>
                    <m:r>
                      <a:rPr lang="en-US" altLang="zh-CN" i="1" dirty="0" smtClean="0">
                        <a:solidFill>
                          <a:schemeClr val="bg1"/>
                        </a:solidFill>
                        <a:latin typeface="Cambria Math" panose="02040503050406030204" pitchFamily="18" charset="0"/>
                      </a:rPr>
                      <m:t>−</m:t>
                    </m:r>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𝑥</m:t>
                        </m:r>
                      </m:e>
                      <m:sub>
                        <m:r>
                          <a:rPr lang="en-US" altLang="zh-CN" i="1" dirty="0" smtClean="0">
                            <a:solidFill>
                              <a:schemeClr val="bg1"/>
                            </a:solidFill>
                            <a:latin typeface="Cambria Math" panose="02040503050406030204" pitchFamily="18" charset="0"/>
                          </a:rPr>
                          <m:t>𝑗</m:t>
                        </m:r>
                      </m:sub>
                    </m:sSub>
                    <m:r>
                      <a:rPr lang="en-US" altLang="zh-CN" i="1" dirty="0" smtClean="0">
                        <a:solidFill>
                          <a:schemeClr val="bg1"/>
                        </a:solidFill>
                        <a:latin typeface="Cambria Math" panose="02040503050406030204" pitchFamily="18" charset="0"/>
                      </a:rPr>
                      <m:t>≤ </m:t>
                    </m:r>
                    <m:r>
                      <a:rPr lang="en-US" altLang="zh-CN" i="1" dirty="0" err="1" smtClean="0">
                        <a:solidFill>
                          <a:schemeClr val="bg1"/>
                        </a:solidFill>
                        <a:latin typeface="Cambria Math" panose="02040503050406030204" pitchFamily="18" charset="0"/>
                      </a:rPr>
                      <m:t>𝑐</m:t>
                    </m:r>
                    <m:r>
                      <a:rPr lang="en-US" altLang="zh-CN" i="1" dirty="0" err="1" smtClean="0">
                        <a:solidFill>
                          <a:schemeClr val="bg1"/>
                        </a:solidFill>
                        <a:latin typeface="Cambria Math" panose="02040503050406030204" pitchFamily="18" charset="0"/>
                      </a:rPr>
                      <m:t>_</m:t>
                    </m:r>
                    <m:r>
                      <a:rPr lang="en-US" altLang="zh-CN" i="1" dirty="0" err="1" smtClean="0">
                        <a:solidFill>
                          <a:schemeClr val="bg1"/>
                        </a:solidFill>
                        <a:latin typeface="Cambria Math" panose="02040503050406030204" pitchFamily="18" charset="0"/>
                      </a:rPr>
                      <m:t>𝑘</m:t>
                    </m:r>
                  </m:oMath>
                </a14:m>
                <a:r>
                  <a:rPr lang="en-US" altLang="zh-CN" dirty="0">
                    <a:solidFill>
                      <a:schemeClr val="bg1"/>
                    </a:solidFill>
                  </a:rPr>
                  <a:t> </a:t>
                </a:r>
                <a:r>
                  <a:rPr lang="zh-CN" altLang="en-US" dirty="0">
                    <a:solidFill>
                      <a:schemeClr val="bg1"/>
                    </a:solidFill>
                  </a:rPr>
                  <a:t>都可以变形成 </a:t>
                </a:r>
                <a14:m>
                  <m:oMath xmlns:m="http://schemas.openxmlformats.org/officeDocument/2006/math">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𝑥</m:t>
                        </m:r>
                      </m:e>
                      <m:sub>
                        <m:r>
                          <a:rPr lang="en-US" altLang="zh-CN" i="1" dirty="0" smtClean="0">
                            <a:solidFill>
                              <a:schemeClr val="bg1"/>
                            </a:solidFill>
                            <a:latin typeface="Cambria Math" panose="02040503050406030204" pitchFamily="18" charset="0"/>
                          </a:rPr>
                          <m:t>𝑖</m:t>
                        </m:r>
                      </m:sub>
                    </m:sSub>
                    <m:r>
                      <a:rPr lang="en-US" altLang="zh-CN" i="1" dirty="0" smtClean="0">
                        <a:solidFill>
                          <a:schemeClr val="bg1"/>
                        </a:solidFill>
                        <a:latin typeface="Cambria Math" panose="02040503050406030204" pitchFamily="18" charset="0"/>
                      </a:rPr>
                      <m:t>≤ </m:t>
                    </m:r>
                    <m:sSub>
                      <m:sSubPr>
                        <m:ctrlPr>
                          <a:rPr lang="en-US" altLang="zh-CN" i="1" dirty="0" err="1" smtClean="0">
                            <a:solidFill>
                              <a:schemeClr val="bg1"/>
                            </a:solidFill>
                            <a:latin typeface="Cambria Math" panose="02040503050406030204" pitchFamily="18" charset="0"/>
                          </a:rPr>
                        </m:ctrlPr>
                      </m:sSubPr>
                      <m:e>
                        <m:r>
                          <a:rPr lang="en-US" altLang="zh-CN" i="1" dirty="0" err="1" smtClean="0">
                            <a:solidFill>
                              <a:schemeClr val="bg1"/>
                            </a:solidFill>
                            <a:latin typeface="Cambria Math" panose="02040503050406030204" pitchFamily="18" charset="0"/>
                          </a:rPr>
                          <m:t>𝑥</m:t>
                        </m:r>
                      </m:e>
                      <m:sub>
                        <m:r>
                          <a:rPr lang="en-US" altLang="zh-CN" i="1" dirty="0" err="1" smtClean="0">
                            <a:solidFill>
                              <a:schemeClr val="bg1"/>
                            </a:solidFill>
                            <a:latin typeface="Cambria Math" panose="02040503050406030204" pitchFamily="18" charset="0"/>
                          </a:rPr>
                          <m:t>𝑗</m:t>
                        </m:r>
                      </m:sub>
                    </m:sSub>
                    <m:r>
                      <a:rPr lang="en-US" altLang="zh-CN" i="1" dirty="0" err="1" smtClean="0">
                        <a:solidFill>
                          <a:schemeClr val="bg1"/>
                        </a:solidFill>
                        <a:latin typeface="Cambria Math" panose="02040503050406030204" pitchFamily="18" charset="0"/>
                      </a:rPr>
                      <m:t>+</m:t>
                    </m:r>
                    <m:sSub>
                      <m:sSubPr>
                        <m:ctrlPr>
                          <a:rPr lang="en-US" altLang="zh-CN" i="1" dirty="0" err="1" smtClean="0">
                            <a:solidFill>
                              <a:schemeClr val="bg1"/>
                            </a:solidFill>
                            <a:latin typeface="Cambria Math" panose="02040503050406030204" pitchFamily="18" charset="0"/>
                          </a:rPr>
                        </m:ctrlPr>
                      </m:sSubPr>
                      <m:e>
                        <m:r>
                          <a:rPr lang="en-US" altLang="zh-CN" i="1" dirty="0" err="1" smtClean="0">
                            <a:solidFill>
                              <a:schemeClr val="bg1"/>
                            </a:solidFill>
                            <a:latin typeface="Cambria Math" panose="02040503050406030204" pitchFamily="18" charset="0"/>
                          </a:rPr>
                          <m:t>𝑐</m:t>
                        </m:r>
                      </m:e>
                      <m:sub>
                        <m:r>
                          <a:rPr lang="en-US" altLang="zh-CN" i="1" dirty="0" err="1" smtClean="0">
                            <a:solidFill>
                              <a:schemeClr val="bg1"/>
                            </a:solidFill>
                            <a:latin typeface="Cambria Math" panose="02040503050406030204" pitchFamily="18" charset="0"/>
                          </a:rPr>
                          <m:t>𝑘</m:t>
                        </m:r>
                      </m:sub>
                    </m:sSub>
                  </m:oMath>
                </a14:m>
                <a:r>
                  <a:rPr lang="zh-CN" altLang="en-US" dirty="0">
                    <a:solidFill>
                      <a:schemeClr val="bg1"/>
                    </a:solidFill>
                  </a:rPr>
                  <a:t>，这与单源最短路中的三角形不等式 </a:t>
                </a:r>
                <a14:m>
                  <m:oMath xmlns:m="http://schemas.openxmlformats.org/officeDocument/2006/math">
                    <m:r>
                      <a:rPr lang="en-US" altLang="zh-CN" i="1" dirty="0" smtClean="0">
                        <a:solidFill>
                          <a:schemeClr val="bg1"/>
                        </a:solidFill>
                        <a:latin typeface="Cambria Math" panose="02040503050406030204" pitchFamily="18" charset="0"/>
                      </a:rPr>
                      <m:t>𝑑𝑖𝑠𝑡</m:t>
                    </m:r>
                    <m:d>
                      <m:dPr>
                        <m:begChr m:val="["/>
                        <m:endChr m:val="]"/>
                        <m:ctrlPr>
                          <a:rPr lang="en-US" altLang="zh-CN" i="1" dirty="0" smtClean="0">
                            <a:solidFill>
                              <a:schemeClr val="bg1"/>
                            </a:solidFill>
                            <a:latin typeface="Cambria Math" panose="02040503050406030204" pitchFamily="18" charset="0"/>
                          </a:rPr>
                        </m:ctrlPr>
                      </m:dPr>
                      <m:e>
                        <m:r>
                          <a:rPr lang="en-US" altLang="zh-CN" i="1" dirty="0" smtClean="0">
                            <a:solidFill>
                              <a:schemeClr val="bg1"/>
                            </a:solidFill>
                            <a:latin typeface="Cambria Math" panose="02040503050406030204" pitchFamily="18" charset="0"/>
                          </a:rPr>
                          <m:t>𝑦</m:t>
                        </m:r>
                      </m:e>
                    </m:d>
                    <m:r>
                      <a:rPr lang="en-US" altLang="zh-CN" i="1" dirty="0" smtClean="0">
                        <a:solidFill>
                          <a:schemeClr val="bg1"/>
                        </a:solidFill>
                        <a:latin typeface="Cambria Math" panose="02040503050406030204" pitchFamily="18" charset="0"/>
                      </a:rPr>
                      <m:t>≤ </m:t>
                    </m:r>
                    <m:r>
                      <a:rPr lang="en-US" altLang="zh-CN" i="1" dirty="0" err="1" smtClean="0">
                        <a:solidFill>
                          <a:schemeClr val="bg1"/>
                        </a:solidFill>
                        <a:latin typeface="Cambria Math" panose="02040503050406030204" pitchFamily="18" charset="0"/>
                      </a:rPr>
                      <m:t>𝑑𝑖𝑠𝑡</m:t>
                    </m:r>
                    <m:r>
                      <a:rPr lang="en-US" altLang="zh-CN" i="1" dirty="0" smtClean="0">
                        <a:solidFill>
                          <a:schemeClr val="bg1"/>
                        </a:solidFill>
                        <a:latin typeface="Cambria Math" panose="02040503050406030204" pitchFamily="18" charset="0"/>
                      </a:rPr>
                      <m:t>[</m:t>
                    </m:r>
                    <m:r>
                      <a:rPr lang="en-US" altLang="zh-CN" i="1" dirty="0" smtClean="0">
                        <a:solidFill>
                          <a:schemeClr val="bg1"/>
                        </a:solidFill>
                        <a:latin typeface="Cambria Math" panose="02040503050406030204" pitchFamily="18" charset="0"/>
                      </a:rPr>
                      <m:t>𝑥</m:t>
                    </m:r>
                    <m:r>
                      <a:rPr lang="en-US" altLang="zh-CN" i="1" dirty="0" smtClean="0">
                        <a:solidFill>
                          <a:schemeClr val="bg1"/>
                        </a:solidFill>
                        <a:latin typeface="Cambria Math" panose="02040503050406030204" pitchFamily="18" charset="0"/>
                      </a:rPr>
                      <m:t>]+</m:t>
                    </m:r>
                    <m:r>
                      <a:rPr lang="en-US" altLang="zh-CN" i="1" dirty="0" smtClean="0">
                        <a:solidFill>
                          <a:schemeClr val="bg1"/>
                        </a:solidFill>
                        <a:latin typeface="Cambria Math" panose="02040503050406030204" pitchFamily="18" charset="0"/>
                      </a:rPr>
                      <m:t>𝑧</m:t>
                    </m:r>
                  </m:oMath>
                </a14:m>
                <a:r>
                  <a:rPr lang="en-US" altLang="zh-CN" dirty="0">
                    <a:solidFill>
                      <a:schemeClr val="bg1"/>
                    </a:solidFill>
                  </a:rPr>
                  <a:t> </a:t>
                </a:r>
                <a:r>
                  <a:rPr lang="zh-CN" altLang="en-US" dirty="0">
                    <a:solidFill>
                      <a:schemeClr val="bg1"/>
                    </a:solidFill>
                  </a:rPr>
                  <a:t>非常相似。因此，我们可以把每个变量 </a:t>
                </a:r>
                <a14:m>
                  <m:oMath xmlns:m="http://schemas.openxmlformats.org/officeDocument/2006/math">
                    <m:r>
                      <a:rPr lang="en-US" altLang="zh-CN" i="1" dirty="0" smtClean="0">
                        <a:solidFill>
                          <a:schemeClr val="bg1"/>
                        </a:solidFill>
                        <a:latin typeface="Cambria Math" panose="02040503050406030204" pitchFamily="18" charset="0"/>
                      </a:rPr>
                      <m:t>𝑥</m:t>
                    </m:r>
                    <m:r>
                      <a:rPr lang="en-US" altLang="zh-CN" i="1" dirty="0" smtClean="0">
                        <a:solidFill>
                          <a:schemeClr val="bg1"/>
                        </a:solidFill>
                        <a:latin typeface="Cambria Math" panose="02040503050406030204" pitchFamily="18" charset="0"/>
                      </a:rPr>
                      <m:t>_</m:t>
                    </m:r>
                    <m:r>
                      <a:rPr lang="en-US" altLang="zh-CN" i="1" dirty="0" smtClean="0">
                        <a:solidFill>
                          <a:schemeClr val="bg1"/>
                        </a:solidFill>
                        <a:latin typeface="Cambria Math" panose="02040503050406030204" pitchFamily="18" charset="0"/>
                      </a:rPr>
                      <m:t>𝑖</m:t>
                    </m:r>
                  </m:oMath>
                </a14:m>
                <a:r>
                  <a:rPr lang="en-US" altLang="zh-CN" dirty="0">
                    <a:solidFill>
                      <a:schemeClr val="bg1"/>
                    </a:solidFill>
                  </a:rPr>
                  <a:t> </a:t>
                </a:r>
                <a:r>
                  <a:rPr lang="zh-CN" altLang="en-US" dirty="0">
                    <a:solidFill>
                      <a:schemeClr val="bg1"/>
                    </a:solidFill>
                  </a:rPr>
                  <a:t>看做图中的一个结点，对于每个约束条件 </a:t>
                </a:r>
                <a14:m>
                  <m:oMath xmlns:m="http://schemas.openxmlformats.org/officeDocument/2006/math">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𝑥</m:t>
                        </m:r>
                      </m:e>
                      <m:sub>
                        <m:r>
                          <a:rPr lang="en-US" altLang="zh-CN" i="1" dirty="0" smtClean="0">
                            <a:solidFill>
                              <a:schemeClr val="bg1"/>
                            </a:solidFill>
                            <a:latin typeface="Cambria Math" panose="02040503050406030204" pitchFamily="18" charset="0"/>
                          </a:rPr>
                          <m:t>𝑖</m:t>
                        </m:r>
                      </m:sub>
                    </m:sSub>
                    <m:r>
                      <a:rPr lang="en-US" altLang="zh-CN" i="1" dirty="0" smtClean="0">
                        <a:solidFill>
                          <a:schemeClr val="bg1"/>
                        </a:solidFill>
                        <a:latin typeface="Cambria Math" panose="02040503050406030204" pitchFamily="18" charset="0"/>
                      </a:rPr>
                      <m:t>−</m:t>
                    </m:r>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𝑥</m:t>
                        </m:r>
                      </m:e>
                      <m:sub>
                        <m:r>
                          <a:rPr lang="en-US" altLang="zh-CN" i="1" dirty="0" smtClean="0">
                            <a:solidFill>
                              <a:schemeClr val="bg1"/>
                            </a:solidFill>
                            <a:latin typeface="Cambria Math" panose="02040503050406030204" pitchFamily="18" charset="0"/>
                          </a:rPr>
                          <m:t>𝑗</m:t>
                        </m:r>
                      </m:sub>
                    </m:sSub>
                    <m:r>
                      <a:rPr lang="en-US" altLang="zh-CN" i="1" dirty="0" smtClean="0">
                        <a:solidFill>
                          <a:schemeClr val="bg1"/>
                        </a:solidFill>
                        <a:latin typeface="Cambria Math" panose="02040503050406030204" pitchFamily="18" charset="0"/>
                      </a:rPr>
                      <m:t>≤ </m:t>
                    </m:r>
                    <m:sSub>
                      <m:sSubPr>
                        <m:ctrlPr>
                          <a:rPr lang="en-US" altLang="zh-CN" i="1" dirty="0" err="1" smtClean="0">
                            <a:solidFill>
                              <a:schemeClr val="bg1"/>
                            </a:solidFill>
                            <a:latin typeface="Cambria Math" panose="02040503050406030204" pitchFamily="18" charset="0"/>
                          </a:rPr>
                        </m:ctrlPr>
                      </m:sSubPr>
                      <m:e>
                        <m:r>
                          <a:rPr lang="en-US" altLang="zh-CN" i="1" dirty="0" err="1" smtClean="0">
                            <a:solidFill>
                              <a:schemeClr val="bg1"/>
                            </a:solidFill>
                            <a:latin typeface="Cambria Math" panose="02040503050406030204" pitchFamily="18" charset="0"/>
                          </a:rPr>
                          <m:t>𝑐</m:t>
                        </m:r>
                      </m:e>
                      <m:sub>
                        <m:r>
                          <a:rPr lang="en-US" altLang="zh-CN" i="1" dirty="0" err="1" smtClean="0">
                            <a:solidFill>
                              <a:schemeClr val="bg1"/>
                            </a:solidFill>
                            <a:latin typeface="Cambria Math" panose="02040503050406030204" pitchFamily="18" charset="0"/>
                          </a:rPr>
                          <m:t>𝑘</m:t>
                        </m:r>
                      </m:sub>
                    </m:sSub>
                  </m:oMath>
                </a14:m>
                <a:r>
                  <a:rPr lang="zh-CN" altLang="en-US" dirty="0">
                    <a:solidFill>
                      <a:schemeClr val="bg1"/>
                    </a:solidFill>
                  </a:rPr>
                  <a:t>，从结点 </a:t>
                </a:r>
                <a14:m>
                  <m:oMath xmlns:m="http://schemas.openxmlformats.org/officeDocument/2006/math">
                    <m:r>
                      <a:rPr lang="en-US" altLang="zh-CN" i="1" dirty="0" smtClean="0">
                        <a:solidFill>
                          <a:schemeClr val="bg1"/>
                        </a:solidFill>
                        <a:latin typeface="Cambria Math" panose="02040503050406030204" pitchFamily="18" charset="0"/>
                      </a:rPr>
                      <m:t>𝑗</m:t>
                    </m:r>
                  </m:oMath>
                </a14:m>
                <a:r>
                  <a:rPr lang="en-US" altLang="zh-CN" dirty="0">
                    <a:solidFill>
                      <a:schemeClr val="bg1"/>
                    </a:solidFill>
                  </a:rPr>
                  <a:t> </a:t>
                </a:r>
                <a:r>
                  <a:rPr lang="zh-CN" altLang="en-US" dirty="0">
                    <a:solidFill>
                      <a:schemeClr val="bg1"/>
                    </a:solidFill>
                  </a:rPr>
                  <a:t>向结点 </a:t>
                </a:r>
                <a14:m>
                  <m:oMath xmlns:m="http://schemas.openxmlformats.org/officeDocument/2006/math">
                    <m:r>
                      <a:rPr lang="en-US" altLang="zh-CN" i="1" dirty="0" smtClean="0">
                        <a:solidFill>
                          <a:schemeClr val="bg1"/>
                        </a:solidFill>
                        <a:latin typeface="Cambria Math" panose="02040503050406030204" pitchFamily="18" charset="0"/>
                      </a:rPr>
                      <m:t>𝑖</m:t>
                    </m:r>
                  </m:oMath>
                </a14:m>
                <a:r>
                  <a:rPr lang="en-US" altLang="zh-CN" dirty="0">
                    <a:solidFill>
                      <a:schemeClr val="bg1"/>
                    </a:solidFill>
                  </a:rPr>
                  <a:t> </a:t>
                </a:r>
                <a:r>
                  <a:rPr lang="zh-CN" altLang="en-US" dirty="0">
                    <a:solidFill>
                      <a:schemeClr val="bg1"/>
                    </a:solidFill>
                  </a:rPr>
                  <a:t>连一条长度为 </a:t>
                </a:r>
                <a14:m>
                  <m:oMath xmlns:m="http://schemas.openxmlformats.org/officeDocument/2006/math">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𝑐</m:t>
                        </m:r>
                      </m:e>
                      <m:sub>
                        <m:r>
                          <a:rPr lang="en-US" altLang="zh-CN" i="1" dirty="0" smtClean="0">
                            <a:solidFill>
                              <a:schemeClr val="bg1"/>
                            </a:solidFill>
                            <a:latin typeface="Cambria Math" panose="02040503050406030204" pitchFamily="18" charset="0"/>
                          </a:rPr>
                          <m:t>𝑘</m:t>
                        </m:r>
                      </m:sub>
                    </m:sSub>
                  </m:oMath>
                </a14:m>
                <a:r>
                  <a:rPr lang="en-US" altLang="zh-CN" dirty="0">
                    <a:solidFill>
                      <a:schemeClr val="bg1"/>
                    </a:solidFill>
                  </a:rPr>
                  <a:t> </a:t>
                </a:r>
                <a:r>
                  <a:rPr lang="zh-CN" altLang="en-US" dirty="0">
                    <a:solidFill>
                      <a:schemeClr val="bg1"/>
                    </a:solidFill>
                  </a:rPr>
                  <a:t>的有向边。</a:t>
                </a:r>
              </a:p>
              <a:p>
                <a:br>
                  <a:rPr lang="zh-CN" altLang="en-US" dirty="0">
                    <a:solidFill>
                      <a:schemeClr val="bg1"/>
                    </a:solidFill>
                  </a:rPr>
                </a:br>
                <a:r>
                  <a:rPr lang="zh-CN" altLang="en-US" dirty="0">
                    <a:solidFill>
                      <a:schemeClr val="bg1"/>
                    </a:solidFill>
                  </a:rPr>
                  <a:t>注意到，如果 </a:t>
                </a:r>
                <a14:m>
                  <m:oMath xmlns:m="http://schemas.openxmlformats.org/officeDocument/2006/math">
                    <m:r>
                      <m:rPr>
                        <m:lit/>
                      </m:rPr>
                      <a:rPr lang="en-US" altLang="zh-CN" i="1" dirty="0" smtClean="0">
                        <a:solidFill>
                          <a:schemeClr val="bg1"/>
                        </a:solidFill>
                        <a:latin typeface="Cambria Math" panose="02040503050406030204" pitchFamily="18" charset="0"/>
                      </a:rPr>
                      <m:t>{</m:t>
                    </m:r>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𝑎</m:t>
                        </m:r>
                      </m:e>
                      <m:sub>
                        <m:r>
                          <a:rPr lang="en-US" altLang="zh-CN" i="1" dirty="0" smtClean="0">
                            <a:solidFill>
                              <a:schemeClr val="bg1"/>
                            </a:solidFill>
                            <a:latin typeface="Cambria Math" panose="02040503050406030204" pitchFamily="18" charset="0"/>
                          </a:rPr>
                          <m:t>1</m:t>
                        </m:r>
                      </m:sub>
                    </m:sSub>
                    <m:r>
                      <a:rPr lang="en-US" altLang="zh-CN" i="1" dirty="0" smtClean="0">
                        <a:solidFill>
                          <a:schemeClr val="bg1"/>
                        </a:solidFill>
                        <a:latin typeface="Cambria Math" panose="02040503050406030204" pitchFamily="18" charset="0"/>
                      </a:rPr>
                      <m:t>,</m:t>
                    </m:r>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𝑎</m:t>
                        </m:r>
                      </m:e>
                      <m:sub>
                        <m:r>
                          <a:rPr lang="en-US" altLang="zh-CN" i="1" dirty="0" smtClean="0">
                            <a:solidFill>
                              <a:schemeClr val="bg1"/>
                            </a:solidFill>
                            <a:latin typeface="Cambria Math" panose="02040503050406030204" pitchFamily="18" charset="0"/>
                          </a:rPr>
                          <m:t>2</m:t>
                        </m:r>
                      </m:sub>
                    </m:sSub>
                    <m:r>
                      <a:rPr lang="en-US" altLang="zh-CN" i="1" dirty="0" smtClean="0">
                        <a:solidFill>
                          <a:schemeClr val="bg1"/>
                        </a:solidFill>
                        <a:latin typeface="Cambria Math" panose="02040503050406030204" pitchFamily="18" charset="0"/>
                      </a:rPr>
                      <m:t>,…</m:t>
                    </m:r>
                    <m:r>
                      <a:rPr lang="en-US" altLang="zh-CN" i="1" dirty="0" err="1" smtClean="0">
                        <a:solidFill>
                          <a:schemeClr val="bg1"/>
                        </a:solidFill>
                        <a:latin typeface="Cambria Math" panose="02040503050406030204" pitchFamily="18" charset="0"/>
                      </a:rPr>
                      <m:t>,</m:t>
                    </m:r>
                    <m:sSub>
                      <m:sSubPr>
                        <m:ctrlPr>
                          <a:rPr lang="en-US" altLang="zh-CN" i="1" dirty="0" err="1" smtClean="0">
                            <a:solidFill>
                              <a:schemeClr val="bg1"/>
                            </a:solidFill>
                            <a:latin typeface="Cambria Math" panose="02040503050406030204" pitchFamily="18" charset="0"/>
                          </a:rPr>
                        </m:ctrlPr>
                      </m:sSubPr>
                      <m:e>
                        <m:r>
                          <a:rPr lang="en-US" altLang="zh-CN" i="1" dirty="0" err="1" smtClean="0">
                            <a:solidFill>
                              <a:schemeClr val="bg1"/>
                            </a:solidFill>
                            <a:latin typeface="Cambria Math" panose="02040503050406030204" pitchFamily="18" charset="0"/>
                          </a:rPr>
                          <m:t>𝑎</m:t>
                        </m:r>
                      </m:e>
                      <m:sub>
                        <m:r>
                          <a:rPr lang="en-US" altLang="zh-CN" i="1" dirty="0" err="1" smtClean="0">
                            <a:solidFill>
                              <a:schemeClr val="bg1"/>
                            </a:solidFill>
                            <a:latin typeface="Cambria Math" panose="02040503050406030204" pitchFamily="18" charset="0"/>
                          </a:rPr>
                          <m:t>𝑛</m:t>
                        </m:r>
                        <m:r>
                          <m:rPr>
                            <m:lit/>
                          </m:rPr>
                          <a:rPr lang="en-US" altLang="zh-CN" i="1" dirty="0" smtClean="0">
                            <a:solidFill>
                              <a:schemeClr val="bg1"/>
                            </a:solidFill>
                            <a:latin typeface="Cambria Math" panose="02040503050406030204" pitchFamily="18" charset="0"/>
                          </a:rPr>
                          <m:t>}</m:t>
                        </m:r>
                      </m:sub>
                    </m:sSub>
                  </m:oMath>
                </a14:m>
                <a:r>
                  <a:rPr lang="en-US" altLang="zh-CN" dirty="0">
                    <a:solidFill>
                      <a:schemeClr val="bg1"/>
                    </a:solidFill>
                  </a:rPr>
                  <a:t> </a:t>
                </a:r>
                <a:r>
                  <a:rPr lang="zh-CN" altLang="en-US" dirty="0">
                    <a:solidFill>
                      <a:schemeClr val="bg1"/>
                    </a:solidFill>
                  </a:rPr>
                  <a:t>是该差分约束系统的一组解，那么对于任意的常数 </a:t>
                </a:r>
                <a14:m>
                  <m:oMath xmlns:m="http://schemas.openxmlformats.org/officeDocument/2006/math">
                    <m:r>
                      <a:rPr lang="en-US" altLang="zh-CN" i="1" dirty="0" smtClean="0">
                        <a:solidFill>
                          <a:schemeClr val="bg1"/>
                        </a:solidFill>
                        <a:latin typeface="Cambria Math" panose="02040503050406030204" pitchFamily="18" charset="0"/>
                      </a:rPr>
                      <m:t>𝑑</m:t>
                    </m:r>
                  </m:oMath>
                </a14:m>
                <a:r>
                  <a:rPr lang="zh-CN" altLang="en-US" dirty="0">
                    <a:solidFill>
                      <a:schemeClr val="bg1"/>
                    </a:solidFill>
                  </a:rPr>
                  <a:t>，</a:t>
                </a:r>
                <a14:m>
                  <m:oMath xmlns:m="http://schemas.openxmlformats.org/officeDocument/2006/math">
                    <m:r>
                      <m:rPr>
                        <m:lit/>
                      </m:rPr>
                      <a:rPr lang="en-US" altLang="zh-CN" i="1" dirty="0" smtClean="0">
                        <a:solidFill>
                          <a:schemeClr val="bg1"/>
                        </a:solidFill>
                        <a:latin typeface="Cambria Math" panose="02040503050406030204" pitchFamily="18" charset="0"/>
                      </a:rPr>
                      <m:t>{</m:t>
                    </m:r>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𝑎</m:t>
                        </m:r>
                      </m:e>
                      <m:sub>
                        <m:r>
                          <a:rPr lang="en-US" altLang="zh-CN" i="1" dirty="0" smtClean="0">
                            <a:solidFill>
                              <a:schemeClr val="bg1"/>
                            </a:solidFill>
                            <a:latin typeface="Cambria Math" panose="02040503050406030204" pitchFamily="18" charset="0"/>
                          </a:rPr>
                          <m:t>1</m:t>
                        </m:r>
                      </m:sub>
                    </m:sSub>
                    <m:r>
                      <a:rPr lang="en-US" altLang="zh-CN" i="1" dirty="0" smtClean="0">
                        <a:solidFill>
                          <a:schemeClr val="bg1"/>
                        </a:solidFill>
                        <a:latin typeface="Cambria Math" panose="02040503050406030204" pitchFamily="18" charset="0"/>
                      </a:rPr>
                      <m:t>+</m:t>
                    </m:r>
                    <m:r>
                      <a:rPr lang="en-US" altLang="zh-CN" i="1" dirty="0" smtClean="0">
                        <a:solidFill>
                          <a:schemeClr val="bg1"/>
                        </a:solidFill>
                        <a:latin typeface="Cambria Math" panose="02040503050406030204" pitchFamily="18" charset="0"/>
                      </a:rPr>
                      <m:t>𝑑</m:t>
                    </m:r>
                    <m:r>
                      <a:rPr lang="en-US" altLang="zh-CN" i="1" dirty="0" smtClean="0">
                        <a:solidFill>
                          <a:schemeClr val="bg1"/>
                        </a:solidFill>
                        <a:latin typeface="Cambria Math" panose="02040503050406030204" pitchFamily="18" charset="0"/>
                      </a:rPr>
                      <m:t>,</m:t>
                    </m:r>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𝑎</m:t>
                        </m:r>
                      </m:e>
                      <m:sub>
                        <m:r>
                          <a:rPr lang="en-US" altLang="zh-CN" i="1" dirty="0" smtClean="0">
                            <a:solidFill>
                              <a:schemeClr val="bg1"/>
                            </a:solidFill>
                            <a:latin typeface="Cambria Math" panose="02040503050406030204" pitchFamily="18" charset="0"/>
                          </a:rPr>
                          <m:t>2</m:t>
                        </m:r>
                      </m:sub>
                    </m:sSub>
                    <m:r>
                      <a:rPr lang="en-US" altLang="zh-CN" i="1" dirty="0" smtClean="0">
                        <a:solidFill>
                          <a:schemeClr val="bg1"/>
                        </a:solidFill>
                        <a:latin typeface="Cambria Math" panose="02040503050406030204" pitchFamily="18" charset="0"/>
                      </a:rPr>
                      <m:t>+</m:t>
                    </m:r>
                    <m:r>
                      <a:rPr lang="en-US" altLang="zh-CN" i="1" dirty="0" smtClean="0">
                        <a:solidFill>
                          <a:schemeClr val="bg1"/>
                        </a:solidFill>
                        <a:latin typeface="Cambria Math" panose="02040503050406030204" pitchFamily="18" charset="0"/>
                      </a:rPr>
                      <m:t>𝑑</m:t>
                    </m:r>
                    <m:r>
                      <a:rPr lang="en-US" altLang="zh-CN" i="1" dirty="0" smtClean="0">
                        <a:solidFill>
                          <a:schemeClr val="bg1"/>
                        </a:solidFill>
                        <a:latin typeface="Cambria Math" panose="02040503050406030204" pitchFamily="18" charset="0"/>
                      </a:rPr>
                      <m:t>,…,</m:t>
                    </m:r>
                    <m:sSub>
                      <m:sSubPr>
                        <m:ctrlPr>
                          <a:rPr lang="en-US" altLang="zh-CN" i="1" dirty="0" err="1" smtClean="0">
                            <a:solidFill>
                              <a:schemeClr val="bg1"/>
                            </a:solidFill>
                            <a:latin typeface="Cambria Math" panose="02040503050406030204" pitchFamily="18" charset="0"/>
                          </a:rPr>
                        </m:ctrlPr>
                      </m:sSubPr>
                      <m:e>
                        <m:r>
                          <a:rPr lang="en-US" altLang="zh-CN" i="1" dirty="0" err="1" smtClean="0">
                            <a:solidFill>
                              <a:schemeClr val="bg1"/>
                            </a:solidFill>
                            <a:latin typeface="Cambria Math" panose="02040503050406030204" pitchFamily="18" charset="0"/>
                          </a:rPr>
                          <m:t>𝑎</m:t>
                        </m:r>
                      </m:e>
                      <m:sub>
                        <m:r>
                          <a:rPr lang="en-US" altLang="zh-CN" i="1" dirty="0" err="1" smtClean="0">
                            <a:solidFill>
                              <a:schemeClr val="bg1"/>
                            </a:solidFill>
                            <a:latin typeface="Cambria Math" panose="02040503050406030204" pitchFamily="18" charset="0"/>
                          </a:rPr>
                          <m:t>𝑛</m:t>
                        </m:r>
                      </m:sub>
                    </m:sSub>
                    <m:r>
                      <a:rPr lang="en-US" altLang="zh-CN" i="1" dirty="0" err="1" smtClean="0">
                        <a:solidFill>
                          <a:schemeClr val="bg1"/>
                        </a:solidFill>
                        <a:latin typeface="Cambria Math" panose="02040503050406030204" pitchFamily="18" charset="0"/>
                      </a:rPr>
                      <m:t>+</m:t>
                    </m:r>
                    <m:r>
                      <a:rPr lang="en-US" altLang="zh-CN" i="1" dirty="0" err="1" smtClean="0">
                        <a:solidFill>
                          <a:schemeClr val="bg1"/>
                        </a:solidFill>
                        <a:latin typeface="Cambria Math" panose="02040503050406030204" pitchFamily="18" charset="0"/>
                      </a:rPr>
                      <m:t>𝑑</m:t>
                    </m:r>
                    <m:r>
                      <m:rPr>
                        <m:lit/>
                      </m:rPr>
                      <a:rPr lang="en-US" altLang="zh-CN" i="1" dirty="0" smtClean="0">
                        <a:solidFill>
                          <a:schemeClr val="bg1"/>
                        </a:solidFill>
                        <a:latin typeface="Cambria Math" panose="02040503050406030204" pitchFamily="18" charset="0"/>
                      </a:rPr>
                      <m:t>}</m:t>
                    </m:r>
                  </m:oMath>
                </a14:m>
                <a:r>
                  <a:rPr lang="en-US" altLang="zh-CN" dirty="0">
                    <a:solidFill>
                      <a:schemeClr val="bg1"/>
                    </a:solidFill>
                  </a:rPr>
                  <a:t> </a:t>
                </a:r>
                <a:r>
                  <a:rPr lang="zh-CN" altLang="en-US" dirty="0">
                    <a:solidFill>
                      <a:schemeClr val="bg1"/>
                    </a:solidFill>
                  </a:rPr>
                  <a:t>显然也是该差分约束系统的一组解，因为这样做差后 </a:t>
                </a:r>
                <a14:m>
                  <m:oMath xmlns:m="http://schemas.openxmlformats.org/officeDocument/2006/math">
                    <m:r>
                      <a:rPr lang="en-US" altLang="zh-CN" i="1" dirty="0" smtClean="0">
                        <a:solidFill>
                          <a:schemeClr val="bg1"/>
                        </a:solidFill>
                        <a:latin typeface="Cambria Math" panose="02040503050406030204" pitchFamily="18" charset="0"/>
                      </a:rPr>
                      <m:t>𝑑</m:t>
                    </m:r>
                  </m:oMath>
                </a14:m>
                <a:r>
                  <a:rPr lang="en-US" altLang="zh-CN" dirty="0">
                    <a:solidFill>
                      <a:schemeClr val="bg1"/>
                    </a:solidFill>
                  </a:rPr>
                  <a:t> </a:t>
                </a:r>
                <a:r>
                  <a:rPr lang="zh-CN" altLang="en-US" dirty="0">
                    <a:solidFill>
                      <a:schemeClr val="bg1"/>
                    </a:solidFill>
                  </a:rPr>
                  <a:t>刚好被消掉。</a:t>
                </a:r>
              </a:p>
              <a:p>
                <a:endParaRPr lang="zh-CN" altLang="en-US" dirty="0">
                  <a:solidFill>
                    <a:schemeClr val="bg1"/>
                  </a:solidFill>
                </a:endParaRPr>
              </a:p>
              <a:p>
                <a:endParaRPr lang="zh-CN" altLang="en-US" dirty="0">
                  <a:solidFill>
                    <a:schemeClr val="bg1"/>
                  </a:solidFill>
                </a:endParaRPr>
              </a:p>
            </p:txBody>
          </p:sp>
        </mc:Choice>
        <mc:Fallback xmlns="">
          <p:sp>
            <p:nvSpPr>
              <p:cNvPr id="3" name="文本框 2">
                <a:extLst>
                  <a:ext uri="{FF2B5EF4-FFF2-40B4-BE49-F238E27FC236}">
                    <a16:creationId xmlns:a16="http://schemas.microsoft.com/office/drawing/2014/main" id="{27846255-07C2-F84A-5170-DA82262137DA}"/>
                  </a:ext>
                </a:extLst>
              </p:cNvPr>
              <p:cNvSpPr txBox="1">
                <a:spLocks noRot="1" noChangeAspect="1" noMove="1" noResize="1" noEditPoints="1" noAdjustHandles="1" noChangeArrowheads="1" noChangeShapeType="1" noTextEdit="1"/>
              </p:cNvSpPr>
              <p:nvPr/>
            </p:nvSpPr>
            <p:spPr>
              <a:xfrm>
                <a:off x="783771" y="1814616"/>
                <a:ext cx="8752115" cy="4618444"/>
              </a:xfrm>
              <a:prstGeom prst="rect">
                <a:avLst/>
              </a:prstGeom>
              <a:blipFill>
                <a:blip r:embed="rId9"/>
                <a:stretch>
                  <a:fillRect l="-627" t="-793" r="-5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004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rtlCol="0"/>
          <a:lstStyle>
            <a:defPPr>
              <a:defRPr lang="zh-CN"/>
            </a:defPPr>
          </a:lstStyle>
          <a:p>
            <a:pPr rtl="0"/>
            <a:fld id="{A49DFD55-3C28-40EF-9E31-A92D2E4017FF}" type="slidenum">
              <a:rPr lang="en-US" altLang="zh-CN" smtClean="0"/>
              <a:pPr rtl="0"/>
              <a:t>57</a:t>
            </a:fld>
            <a:endParaRPr lang="zh-CN"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30F8406-3E81-0008-2CCD-96EB23DA9D13}"/>
                  </a:ext>
                </a:extLst>
              </p:cNvPr>
              <p:cNvSpPr txBox="1"/>
              <p:nvPr/>
            </p:nvSpPr>
            <p:spPr>
              <a:xfrm>
                <a:off x="3553097" y="1097280"/>
                <a:ext cx="5529943" cy="369332"/>
              </a:xfrm>
              <a:prstGeom prst="rect">
                <a:avLst/>
              </a:prstGeom>
              <a:noFill/>
            </p:spPr>
            <p:txBody>
              <a:bodyPr wrap="square" rtlCol="0">
                <a:spAutoFit/>
              </a:bodyPr>
              <a:lstStyle/>
              <a:p>
                <a:r>
                  <a:rPr lang="zh-CN" altLang="en-US" dirty="0">
                    <a:solidFill>
                      <a:schemeClr val="bg1"/>
                    </a:solidFill>
                  </a:rPr>
                  <a:t>这里特别来讲一下，差分约束是判负环 </a:t>
                </a:r>
                <a14:m>
                  <m:oMath xmlns:m="http://schemas.openxmlformats.org/officeDocument/2006/math">
                    <m:r>
                      <a:rPr lang="en-US" altLang="zh-CN" b="0" i="1" smtClean="0">
                        <a:solidFill>
                          <a:schemeClr val="bg1"/>
                        </a:solidFill>
                        <a:latin typeface="Cambria Math" panose="02040503050406030204" pitchFamily="18" charset="0"/>
                      </a:rPr>
                      <m:t>𝑜𝑟</m:t>
                    </m:r>
                  </m:oMath>
                </a14:m>
                <a:r>
                  <a:rPr lang="zh-CN" altLang="en-US" dirty="0">
                    <a:solidFill>
                      <a:schemeClr val="bg1"/>
                    </a:solidFill>
                  </a:rPr>
                  <a:t> 正环。</a:t>
                </a:r>
              </a:p>
            </p:txBody>
          </p:sp>
        </mc:Choice>
        <mc:Fallback xmlns="">
          <p:sp>
            <p:nvSpPr>
              <p:cNvPr id="3" name="文本框 2">
                <a:extLst>
                  <a:ext uri="{FF2B5EF4-FFF2-40B4-BE49-F238E27FC236}">
                    <a16:creationId xmlns:a16="http://schemas.microsoft.com/office/drawing/2014/main" id="{230F8406-3E81-0008-2CCD-96EB23DA9D13}"/>
                  </a:ext>
                </a:extLst>
              </p:cNvPr>
              <p:cNvSpPr txBox="1">
                <a:spLocks noRot="1" noChangeAspect="1" noMove="1" noResize="1" noEditPoints="1" noAdjustHandles="1" noChangeArrowheads="1" noChangeShapeType="1" noTextEdit="1"/>
              </p:cNvSpPr>
              <p:nvPr/>
            </p:nvSpPr>
            <p:spPr>
              <a:xfrm>
                <a:off x="3553097" y="1097280"/>
                <a:ext cx="5529943" cy="369332"/>
              </a:xfrm>
              <a:prstGeom prst="rect">
                <a:avLst/>
              </a:prstGeom>
              <a:blipFill>
                <a:blip r:embed="rId3"/>
                <a:stretch>
                  <a:fillRect l="-992"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9913487-937C-926C-FCD2-D969FD671FE3}"/>
                  </a:ext>
                </a:extLst>
              </p:cNvPr>
              <p:cNvSpPr txBox="1"/>
              <p:nvPr/>
            </p:nvSpPr>
            <p:spPr>
              <a:xfrm>
                <a:off x="3640183" y="2068406"/>
                <a:ext cx="6096000" cy="1521955"/>
              </a:xfrm>
              <a:prstGeom prst="rect">
                <a:avLst/>
              </a:prstGeom>
              <a:noFill/>
            </p:spPr>
            <p:txBody>
              <a:bodyPr wrap="square">
                <a:spAutoFit/>
              </a:bodyPr>
              <a:lstStyle/>
              <a:p>
                <a14:m>
                  <m:oMath xmlns:m="http://schemas.openxmlformats.org/officeDocument/2006/math">
                    <m:sSub>
                      <m:sSubPr>
                        <m:ctrlPr>
                          <a:rPr lang="en-US" altLang="zh-CN" i="1" dirty="0" smtClean="0">
                            <a:solidFill>
                              <a:schemeClr val="bg1"/>
                            </a:solidFill>
                            <a:latin typeface="Cambria Math" panose="02040503050406030204" pitchFamily="18" charset="0"/>
                          </a:rPr>
                        </m:ctrlPr>
                      </m:sSubPr>
                      <m:e>
                        <m:r>
                          <a:rPr lang="en-US" altLang="zh-CN" i="1" dirty="0" smtClean="0">
                            <a:solidFill>
                              <a:schemeClr val="bg1"/>
                            </a:solidFill>
                            <a:latin typeface="Cambria Math" panose="02040503050406030204" pitchFamily="18" charset="0"/>
                          </a:rPr>
                          <m:t>𝑥</m:t>
                        </m:r>
                      </m:e>
                      <m:sub>
                        <m:r>
                          <a:rPr lang="en-US" altLang="zh-CN" i="1" dirty="0" smtClean="0">
                            <a:solidFill>
                              <a:schemeClr val="bg1"/>
                            </a:solidFill>
                            <a:latin typeface="Cambria Math" panose="02040503050406030204" pitchFamily="18" charset="0"/>
                          </a:rPr>
                          <m:t>𝑖</m:t>
                        </m:r>
                      </m:sub>
                    </m:sSub>
                    <m:r>
                      <a:rPr lang="en-US" altLang="zh-CN" i="1" dirty="0" smtClean="0">
                        <a:solidFill>
                          <a:schemeClr val="bg1"/>
                        </a:solidFill>
                        <a:latin typeface="Cambria Math" panose="02040503050406030204" pitchFamily="18" charset="0"/>
                      </a:rPr>
                      <m:t>≤ </m:t>
                    </m:r>
                    <m:sSub>
                      <m:sSubPr>
                        <m:ctrlPr>
                          <a:rPr lang="en-US" altLang="zh-CN" i="1" dirty="0" err="1" smtClean="0">
                            <a:solidFill>
                              <a:schemeClr val="bg1"/>
                            </a:solidFill>
                            <a:latin typeface="Cambria Math" panose="02040503050406030204" pitchFamily="18" charset="0"/>
                          </a:rPr>
                        </m:ctrlPr>
                      </m:sSubPr>
                      <m:e>
                        <m:r>
                          <a:rPr lang="en-US" altLang="zh-CN" i="1" dirty="0" err="1" smtClean="0">
                            <a:solidFill>
                              <a:schemeClr val="bg1"/>
                            </a:solidFill>
                            <a:latin typeface="Cambria Math" panose="02040503050406030204" pitchFamily="18" charset="0"/>
                          </a:rPr>
                          <m:t>𝑥</m:t>
                        </m:r>
                      </m:e>
                      <m:sub>
                        <m:r>
                          <a:rPr lang="en-US" altLang="zh-CN" i="1" dirty="0" err="1" smtClean="0">
                            <a:solidFill>
                              <a:schemeClr val="bg1"/>
                            </a:solidFill>
                            <a:latin typeface="Cambria Math" panose="02040503050406030204" pitchFamily="18" charset="0"/>
                          </a:rPr>
                          <m:t>𝑗</m:t>
                        </m:r>
                      </m:sub>
                    </m:sSub>
                    <m:r>
                      <a:rPr lang="en-US" altLang="zh-CN" i="1" dirty="0" err="1" smtClean="0">
                        <a:solidFill>
                          <a:schemeClr val="bg1"/>
                        </a:solidFill>
                        <a:latin typeface="Cambria Math" panose="02040503050406030204" pitchFamily="18" charset="0"/>
                      </a:rPr>
                      <m:t>+</m:t>
                    </m:r>
                    <m:sSub>
                      <m:sSubPr>
                        <m:ctrlPr>
                          <a:rPr lang="en-US" altLang="zh-CN" i="1" dirty="0" err="1" smtClean="0">
                            <a:solidFill>
                              <a:schemeClr val="bg1"/>
                            </a:solidFill>
                            <a:latin typeface="Cambria Math" panose="02040503050406030204" pitchFamily="18" charset="0"/>
                          </a:rPr>
                        </m:ctrlPr>
                      </m:sSubPr>
                      <m:e>
                        <m:r>
                          <a:rPr lang="en-US" altLang="zh-CN" i="1" dirty="0" err="1" smtClean="0">
                            <a:solidFill>
                              <a:schemeClr val="bg1"/>
                            </a:solidFill>
                            <a:latin typeface="Cambria Math" panose="02040503050406030204" pitchFamily="18" charset="0"/>
                          </a:rPr>
                          <m:t>𝑐</m:t>
                        </m:r>
                      </m:e>
                      <m:sub>
                        <m:r>
                          <a:rPr lang="en-US" altLang="zh-CN" i="1" dirty="0" err="1" smtClean="0">
                            <a:solidFill>
                              <a:schemeClr val="bg1"/>
                            </a:solidFill>
                            <a:latin typeface="Cambria Math" panose="02040503050406030204" pitchFamily="18" charset="0"/>
                          </a:rPr>
                          <m:t>𝑘</m:t>
                        </m:r>
                      </m:sub>
                    </m:sSub>
                    <m:r>
                      <a:rPr lang="en-US" altLang="zh-CN" b="0" i="1" dirty="0" smtClean="0">
                        <a:solidFill>
                          <a:schemeClr val="bg1"/>
                        </a:solidFill>
                        <a:latin typeface="Cambria Math" panose="02040503050406030204" pitchFamily="18" charset="0"/>
                      </a:rPr>
                      <m:t> </m:t>
                    </m:r>
                  </m:oMath>
                </a14:m>
                <a:r>
                  <a:rPr lang="zh-CN" altLang="en-US" dirty="0"/>
                  <a:t> </a:t>
                </a:r>
                <a:r>
                  <a:rPr lang="zh-CN" altLang="en-US" dirty="0">
                    <a:solidFill>
                      <a:schemeClr val="bg1"/>
                    </a:solidFill>
                  </a:rPr>
                  <a:t>类似的三角不等式，我们判断是否有负环，因为若在负环，说明 </a:t>
                </a:r>
                <a14:m>
                  <m:oMath xmlns:m="http://schemas.openxmlformats.org/officeDocument/2006/math">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𝑥</m:t>
                        </m:r>
                      </m:e>
                      <m:sub>
                        <m:r>
                          <a:rPr lang="en-US" altLang="zh-CN" b="0" i="1" smtClean="0">
                            <a:solidFill>
                              <a:schemeClr val="bg1"/>
                            </a:solidFill>
                            <a:latin typeface="Cambria Math" panose="02040503050406030204" pitchFamily="18" charset="0"/>
                          </a:rPr>
                          <m:t>𝑖</m:t>
                        </m:r>
                      </m:sub>
                    </m:sSub>
                  </m:oMath>
                </a14:m>
                <a:r>
                  <a:rPr lang="zh-CN" altLang="en-US" dirty="0"/>
                  <a:t> </a:t>
                </a:r>
                <a:r>
                  <a:rPr lang="zh-CN" altLang="en-US" dirty="0">
                    <a:solidFill>
                      <a:schemeClr val="bg1"/>
                    </a:solidFill>
                  </a:rPr>
                  <a:t>要无限缩小，所以无解。</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若是 </a:t>
                </a:r>
                <a14:m>
                  <m:oMath xmlns:m="http://schemas.openxmlformats.org/officeDocument/2006/math">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𝑥</m:t>
                        </m:r>
                      </m:e>
                      <m:sub>
                        <m:r>
                          <a:rPr lang="en-US" altLang="zh-CN" b="0" i="1" smtClean="0">
                            <a:solidFill>
                              <a:schemeClr val="bg1"/>
                            </a:solidFill>
                            <a:latin typeface="Cambria Math" panose="02040503050406030204" pitchFamily="18" charset="0"/>
                          </a:rPr>
                          <m:t>𝑖</m:t>
                        </m:r>
                      </m:sub>
                    </m:sSub>
                    <m:r>
                      <a:rPr lang="en-US" altLang="zh-CN" b="0" i="1" smtClean="0">
                        <a:solidFill>
                          <a:schemeClr val="bg1"/>
                        </a:solidFill>
                        <a:latin typeface="Cambria Math" panose="02040503050406030204" pitchFamily="18" charset="0"/>
                      </a:rPr>
                      <m:t>≥</m:t>
                    </m:r>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𝑥</m:t>
                        </m:r>
                      </m:e>
                      <m:sub>
                        <m:r>
                          <a:rPr lang="en-US" altLang="zh-CN" b="0" i="1" smtClean="0">
                            <a:solidFill>
                              <a:schemeClr val="bg1"/>
                            </a:solidFill>
                            <a:latin typeface="Cambria Math" panose="02040503050406030204" pitchFamily="18" charset="0"/>
                          </a:rPr>
                          <m:t>𝑗</m:t>
                        </m:r>
                      </m:sub>
                    </m:sSub>
                    <m:r>
                      <a:rPr lang="en-US" altLang="zh-CN" b="0" i="1" smtClean="0">
                        <a:solidFill>
                          <a:schemeClr val="bg1"/>
                        </a:solidFill>
                        <a:latin typeface="Cambria Math" panose="02040503050406030204" pitchFamily="18" charset="0"/>
                      </a:rPr>
                      <m:t>+</m:t>
                    </m:r>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𝑐</m:t>
                        </m:r>
                      </m:e>
                      <m:sub>
                        <m:r>
                          <a:rPr lang="en-US" altLang="zh-CN" b="0" i="1" smtClean="0">
                            <a:solidFill>
                              <a:schemeClr val="bg1"/>
                            </a:solidFill>
                            <a:latin typeface="Cambria Math" panose="02040503050406030204" pitchFamily="18" charset="0"/>
                          </a:rPr>
                          <m:t>𝑘</m:t>
                        </m:r>
                      </m:sub>
                    </m:sSub>
                  </m:oMath>
                </a14:m>
                <a:r>
                  <a:rPr lang="zh-CN" altLang="en-US" dirty="0"/>
                  <a:t> </a:t>
                </a:r>
                <a:r>
                  <a:rPr lang="zh-CN" altLang="en-US" dirty="0">
                    <a:solidFill>
                      <a:schemeClr val="bg1"/>
                    </a:solidFill>
                  </a:rPr>
                  <a:t>，则判断是否有正环。</a:t>
                </a:r>
                <a:r>
                  <a:rPr lang="zh-CN" altLang="en-US" dirty="0"/>
                  <a:t> </a:t>
                </a:r>
                <a:r>
                  <a:rPr lang="zh-CN" altLang="en-US" dirty="0">
                    <a:solidFill>
                      <a:schemeClr val="bg1"/>
                    </a:solidFill>
                  </a:rPr>
                  <a:t>（正环可以将边权取反，判负环使用 </a:t>
                </a:r>
                <a:r>
                  <a:rPr lang="en-US" altLang="zh-CN" dirty="0" err="1">
                    <a:solidFill>
                      <a:schemeClr val="bg1"/>
                    </a:solidFill>
                  </a:rPr>
                  <a:t>spfa</a:t>
                </a:r>
                <a:r>
                  <a:rPr lang="zh-CN" altLang="en-US" dirty="0">
                    <a:solidFill>
                      <a:schemeClr val="bg1"/>
                    </a:solidFill>
                  </a:rPr>
                  <a:t>）</a:t>
                </a:r>
                <a:endParaRPr lang="zh-CN" altLang="en-US" dirty="0"/>
              </a:p>
            </p:txBody>
          </p:sp>
        </mc:Choice>
        <mc:Fallback xmlns="">
          <p:sp>
            <p:nvSpPr>
              <p:cNvPr id="5" name="文本框 4">
                <a:extLst>
                  <a:ext uri="{FF2B5EF4-FFF2-40B4-BE49-F238E27FC236}">
                    <a16:creationId xmlns:a16="http://schemas.microsoft.com/office/drawing/2014/main" id="{59913487-937C-926C-FCD2-D969FD671FE3}"/>
                  </a:ext>
                </a:extLst>
              </p:cNvPr>
              <p:cNvSpPr txBox="1">
                <a:spLocks noRot="1" noChangeAspect="1" noMove="1" noResize="1" noEditPoints="1" noAdjustHandles="1" noChangeArrowheads="1" noChangeShapeType="1" noTextEdit="1"/>
              </p:cNvSpPr>
              <p:nvPr/>
            </p:nvSpPr>
            <p:spPr>
              <a:xfrm>
                <a:off x="3640183" y="2068406"/>
                <a:ext cx="6096000" cy="1521955"/>
              </a:xfrm>
              <a:prstGeom prst="rect">
                <a:avLst/>
              </a:prstGeom>
              <a:blipFill>
                <a:blip r:embed="rId4"/>
                <a:stretch>
                  <a:fillRect l="-800" t="-2000" b="-52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155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9273C3A-3F6D-9C23-9342-FADB280C560D}"/>
              </a:ext>
            </a:extLst>
          </p:cNvPr>
          <p:cNvSpPr>
            <a:spLocks noGrp="1"/>
          </p:cNvSpPr>
          <p:nvPr>
            <p:ph type="sldNum" sz="quarter" idx="12"/>
          </p:nvPr>
        </p:nvSpPr>
        <p:spPr/>
        <p:txBody>
          <a:bodyPr/>
          <a:lstStyle/>
          <a:p>
            <a:pPr rtl="0"/>
            <a:fld id="{A49DFD55-3C28-40EF-9E31-A92D2E4017FF}" type="slidenum">
              <a:rPr lang="en-US" altLang="zh-CN" smtClean="0"/>
              <a:pPr rtl="0"/>
              <a:t>58</a:t>
            </a:fld>
            <a:endParaRPr lang="zh-CN"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958443A-DC99-845C-31AC-9E403CE0268F}"/>
                  </a:ext>
                </a:extLst>
              </p:cNvPr>
              <p:cNvSpPr txBox="1"/>
              <p:nvPr/>
            </p:nvSpPr>
            <p:spPr>
              <a:xfrm>
                <a:off x="3840481" y="2560319"/>
                <a:ext cx="7062651" cy="646331"/>
              </a:xfrm>
              <a:prstGeom prst="rect">
                <a:avLst/>
              </a:prstGeom>
              <a:noFill/>
            </p:spPr>
            <p:txBody>
              <a:bodyPr wrap="square" rtlCol="0">
                <a:spAutoFit/>
              </a:bodyPr>
              <a:lstStyle/>
              <a:p>
                <a:r>
                  <a:rPr lang="en-US" altLang="zh-CN" dirty="0">
                    <a:solidFill>
                      <a:schemeClr val="bg1"/>
                    </a:solidFill>
                  </a:rPr>
                  <a:t>SPFA </a:t>
                </a:r>
                <a:r>
                  <a:rPr lang="zh-CN" altLang="en-US" dirty="0">
                    <a:solidFill>
                      <a:schemeClr val="bg1"/>
                    </a:solidFill>
                  </a:rPr>
                  <a:t>判负环是它唯一</a:t>
                </a:r>
                <a:r>
                  <a:rPr lang="zh-CN" altLang="en-US" strike="sngStrike" dirty="0">
                    <a:solidFill>
                      <a:schemeClr val="bg1"/>
                    </a:solidFill>
                  </a:rPr>
                  <a:t>活着的原因</a:t>
                </a:r>
                <a:r>
                  <a:rPr lang="zh-CN" altLang="en-US" dirty="0">
                    <a:solidFill>
                      <a:schemeClr val="bg1"/>
                    </a:solidFill>
                  </a:rPr>
                  <a:t>使用方式，若一结点被松弛 </a:t>
                </a:r>
                <a14:m>
                  <m:oMath xmlns:m="http://schemas.openxmlformats.org/officeDocument/2006/math">
                    <m:r>
                      <a:rPr lang="en-US" altLang="zh-CN" b="0" i="1" smtClean="0">
                        <a:solidFill>
                          <a:schemeClr val="bg1"/>
                        </a:solidFill>
                        <a:latin typeface="Cambria Math" panose="02040503050406030204" pitchFamily="18" charset="0"/>
                      </a:rPr>
                      <m:t>𝑛</m:t>
                    </m:r>
                    <m:r>
                      <a:rPr lang="en-US" altLang="zh-CN" b="0" i="0" smtClean="0">
                        <a:solidFill>
                          <a:schemeClr val="bg1"/>
                        </a:solidFill>
                        <a:latin typeface="Cambria Math" panose="02040503050406030204" pitchFamily="18" charset="0"/>
                      </a:rPr>
                      <m:t> </m:t>
                    </m:r>
                    <m:r>
                      <a:rPr lang="zh-CN" altLang="en-US" i="1">
                        <a:solidFill>
                          <a:schemeClr val="bg1"/>
                        </a:solidFill>
                        <a:latin typeface="Cambria Math" panose="02040503050406030204" pitchFamily="18" charset="0"/>
                      </a:rPr>
                      <m:t>次</m:t>
                    </m:r>
                  </m:oMath>
                </a14:m>
                <a:r>
                  <a:rPr lang="zh-CN" altLang="en-US" dirty="0">
                    <a:solidFill>
                      <a:schemeClr val="bg1"/>
                    </a:solidFill>
                  </a:rPr>
                  <a:t>及以上那么它一定在一个负环上。</a:t>
                </a:r>
                <a:endParaRPr lang="en-US" altLang="zh-CN" dirty="0">
                  <a:solidFill>
                    <a:schemeClr val="bg1"/>
                  </a:solidFill>
                </a:endParaRPr>
              </a:p>
            </p:txBody>
          </p:sp>
        </mc:Choice>
        <mc:Fallback xmlns="">
          <p:sp>
            <p:nvSpPr>
              <p:cNvPr id="5" name="文本框 4">
                <a:extLst>
                  <a:ext uri="{FF2B5EF4-FFF2-40B4-BE49-F238E27FC236}">
                    <a16:creationId xmlns:a16="http://schemas.microsoft.com/office/drawing/2014/main" id="{A958443A-DC99-845C-31AC-9E403CE0268F}"/>
                  </a:ext>
                </a:extLst>
              </p:cNvPr>
              <p:cNvSpPr txBox="1">
                <a:spLocks noRot="1" noChangeAspect="1" noMove="1" noResize="1" noEditPoints="1" noAdjustHandles="1" noChangeArrowheads="1" noChangeShapeType="1" noTextEdit="1"/>
              </p:cNvSpPr>
              <p:nvPr/>
            </p:nvSpPr>
            <p:spPr>
              <a:xfrm>
                <a:off x="3840481" y="2560319"/>
                <a:ext cx="7062651" cy="646331"/>
              </a:xfrm>
              <a:prstGeom prst="rect">
                <a:avLst/>
              </a:prstGeom>
              <a:blipFill>
                <a:blip r:embed="rId2"/>
                <a:stretch>
                  <a:fillRect l="-690" t="-4717"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10295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21F6CF4-EC66-3116-7E4F-2A60A6071A22}"/>
              </a:ext>
            </a:extLst>
          </p:cNvPr>
          <p:cNvSpPr>
            <a:spLocks noGrp="1"/>
          </p:cNvSpPr>
          <p:nvPr>
            <p:ph type="sldNum" sz="quarter" idx="12"/>
          </p:nvPr>
        </p:nvSpPr>
        <p:spPr/>
        <p:txBody>
          <a:bodyPr/>
          <a:lstStyle/>
          <a:p>
            <a:pPr rtl="0"/>
            <a:fld id="{A49DFD55-3C28-40EF-9E31-A92D2E4017FF}" type="slidenum">
              <a:rPr lang="en-US" altLang="zh-CN" smtClean="0"/>
              <a:pPr rtl="0"/>
              <a:t>59</a:t>
            </a:fld>
            <a:endParaRPr lang="zh-CN" dirty="0"/>
          </a:p>
        </p:txBody>
      </p: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8CF15600-ADF7-6300-412B-D5D0EBB9CA28}"/>
                  </a:ext>
                </a:extLst>
              </p14:cNvPr>
              <p14:cNvContentPartPr/>
              <p14:nvPr/>
            </p14:nvContentPartPr>
            <p14:xfrm>
              <a:off x="10873665" y="704025"/>
              <a:ext cx="1306080" cy="6143040"/>
            </p14:xfrm>
          </p:contentPart>
        </mc:Choice>
        <mc:Fallback xmlns="">
          <p:pic>
            <p:nvPicPr>
              <p:cNvPr id="5" name="墨迹 4">
                <a:extLst>
                  <a:ext uri="{FF2B5EF4-FFF2-40B4-BE49-F238E27FC236}">
                    <a16:creationId xmlns:a16="http://schemas.microsoft.com/office/drawing/2014/main" id="{8CF15600-ADF7-6300-412B-D5D0EBB9CA28}"/>
                  </a:ext>
                </a:extLst>
              </p:cNvPr>
              <p:cNvPicPr/>
              <p:nvPr/>
            </p:nvPicPr>
            <p:blipFill>
              <a:blip r:embed="rId3"/>
              <a:stretch>
                <a:fillRect/>
              </a:stretch>
            </p:blipFill>
            <p:spPr>
              <a:xfrm>
                <a:off x="10867545" y="697905"/>
                <a:ext cx="1318320" cy="6155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墨迹 5">
                <a:extLst>
                  <a:ext uri="{FF2B5EF4-FFF2-40B4-BE49-F238E27FC236}">
                    <a16:creationId xmlns:a16="http://schemas.microsoft.com/office/drawing/2014/main" id="{31A6729A-B1F1-5951-B66C-6E73A56ECC20}"/>
                  </a:ext>
                </a:extLst>
              </p14:cNvPr>
              <p14:cNvContentPartPr/>
              <p14:nvPr/>
            </p14:nvContentPartPr>
            <p14:xfrm>
              <a:off x="5274225" y="-1575"/>
              <a:ext cx="6930000" cy="1857240"/>
            </p14:xfrm>
          </p:contentPart>
        </mc:Choice>
        <mc:Fallback xmlns="">
          <p:pic>
            <p:nvPicPr>
              <p:cNvPr id="6" name="墨迹 5">
                <a:extLst>
                  <a:ext uri="{FF2B5EF4-FFF2-40B4-BE49-F238E27FC236}">
                    <a16:creationId xmlns:a16="http://schemas.microsoft.com/office/drawing/2014/main" id="{31A6729A-B1F1-5951-B66C-6E73A56ECC20}"/>
                  </a:ext>
                </a:extLst>
              </p:cNvPr>
              <p:cNvPicPr/>
              <p:nvPr/>
            </p:nvPicPr>
            <p:blipFill>
              <a:blip r:embed="rId5"/>
              <a:stretch>
                <a:fillRect/>
              </a:stretch>
            </p:blipFill>
            <p:spPr>
              <a:xfrm>
                <a:off x="5268105" y="-7695"/>
                <a:ext cx="6942239" cy="1869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墨迹 6">
                <a:extLst>
                  <a:ext uri="{FF2B5EF4-FFF2-40B4-BE49-F238E27FC236}">
                    <a16:creationId xmlns:a16="http://schemas.microsoft.com/office/drawing/2014/main" id="{19537D90-3C2A-0300-AF69-1A9D914A133F}"/>
                  </a:ext>
                </a:extLst>
              </p14:cNvPr>
              <p14:cNvContentPartPr/>
              <p14:nvPr/>
            </p14:nvContentPartPr>
            <p14:xfrm>
              <a:off x="-5895" y="-5895"/>
              <a:ext cx="2800800" cy="4660920"/>
            </p14:xfrm>
          </p:contentPart>
        </mc:Choice>
        <mc:Fallback xmlns="">
          <p:pic>
            <p:nvPicPr>
              <p:cNvPr id="7" name="墨迹 6">
                <a:extLst>
                  <a:ext uri="{FF2B5EF4-FFF2-40B4-BE49-F238E27FC236}">
                    <a16:creationId xmlns:a16="http://schemas.microsoft.com/office/drawing/2014/main" id="{19537D90-3C2A-0300-AF69-1A9D914A133F}"/>
                  </a:ext>
                </a:extLst>
              </p:cNvPr>
              <p:cNvPicPr/>
              <p:nvPr/>
            </p:nvPicPr>
            <p:blipFill>
              <a:blip r:embed="rId7"/>
              <a:stretch>
                <a:fillRect/>
              </a:stretch>
            </p:blipFill>
            <p:spPr>
              <a:xfrm>
                <a:off x="-12015" y="-12015"/>
                <a:ext cx="2813040" cy="4673160"/>
              </a:xfrm>
              <a:prstGeom prst="rect">
                <a:avLst/>
              </a:prstGeom>
            </p:spPr>
          </p:pic>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A25A666-36E4-8D4C-E2B1-4A055C9E0B54}"/>
                  </a:ext>
                </a:extLst>
              </p:cNvPr>
              <p:cNvSpPr txBox="1"/>
              <p:nvPr/>
            </p:nvSpPr>
            <p:spPr>
              <a:xfrm>
                <a:off x="5638800" y="2962275"/>
                <a:ext cx="1915588" cy="2779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a:fld id="{825F15A7-03F4-43D7-82C5-3E23DA2F108C}" type="mathplaceholder">
                        <a:rPr lang="zh-CN" altLang="en-US" i="1" smtClean="0">
                          <a:latin typeface="Cambria Math" panose="02040503050406030204" pitchFamily="18" charset="0"/>
                        </a:rPr>
                        <a:t>在此处键入公式。</a:t>
                      </a:fld>
                    </m:oMath>
                  </m:oMathPara>
                </a14:m>
                <a:endParaRPr lang="zh-CN" altLang="en-US" dirty="0"/>
              </a:p>
            </p:txBody>
          </p:sp>
        </mc:Choice>
        <mc:Fallback xmlns="">
          <p:sp>
            <p:nvSpPr>
              <p:cNvPr id="8" name="文本框 7">
                <a:extLst>
                  <a:ext uri="{FF2B5EF4-FFF2-40B4-BE49-F238E27FC236}">
                    <a16:creationId xmlns:a16="http://schemas.microsoft.com/office/drawing/2014/main" id="{8A25A666-36E4-8D4C-E2B1-4A055C9E0B54}"/>
                  </a:ext>
                </a:extLst>
              </p:cNvPr>
              <p:cNvSpPr txBox="1">
                <a:spLocks noRot="1" noChangeAspect="1" noMove="1" noResize="1" noEditPoints="1" noAdjustHandles="1" noChangeArrowheads="1" noChangeShapeType="1" noTextEdit="1"/>
              </p:cNvSpPr>
              <p:nvPr/>
            </p:nvSpPr>
            <p:spPr>
              <a:xfrm>
                <a:off x="5638800" y="2962275"/>
                <a:ext cx="1915588" cy="277961"/>
              </a:xfrm>
              <a:prstGeom prst="rect">
                <a:avLst/>
              </a:prstGeom>
              <a:blipFill>
                <a:blip r:embed="rId8"/>
                <a:stretch>
                  <a:fillRect l="-4140" t="-15217" b="-34783"/>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76CB349D-11E6-A179-1AF7-735FD1B9ED40}"/>
              </a:ext>
            </a:extLst>
          </p:cNvPr>
          <p:cNvPicPr>
            <a:picLocks noChangeAspect="1"/>
          </p:cNvPicPr>
          <p:nvPr/>
        </p:nvPicPr>
        <p:blipFill>
          <a:blip r:embed="rId9"/>
          <a:stretch>
            <a:fillRect/>
          </a:stretch>
        </p:blipFill>
        <p:spPr>
          <a:xfrm>
            <a:off x="3023819" y="313509"/>
            <a:ext cx="4186878" cy="5897179"/>
          </a:xfrm>
          <a:prstGeom prst="rect">
            <a:avLst/>
          </a:prstGeom>
        </p:spPr>
      </p:pic>
    </p:spTree>
    <p:extLst>
      <p:ext uri="{BB962C8B-B14F-4D97-AF65-F5344CB8AC3E}">
        <p14:creationId xmlns:p14="http://schemas.microsoft.com/office/powerpoint/2010/main" val="180927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幻灯片编号占位符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6</a:t>
            </a:fld>
            <a:endParaRPr lang="zh-CN" dirty="0"/>
          </a:p>
        </p:txBody>
      </p:sp>
      <p:sp>
        <p:nvSpPr>
          <p:cNvPr id="2" name="文本框 1">
            <a:extLst>
              <a:ext uri="{FF2B5EF4-FFF2-40B4-BE49-F238E27FC236}">
                <a16:creationId xmlns:a16="http://schemas.microsoft.com/office/drawing/2014/main" id="{B4D39090-7255-7365-E750-AF8D2B6B37B2}"/>
              </a:ext>
            </a:extLst>
          </p:cNvPr>
          <p:cNvSpPr txBox="1"/>
          <p:nvPr/>
        </p:nvSpPr>
        <p:spPr>
          <a:xfrm>
            <a:off x="810492" y="966355"/>
            <a:ext cx="5725391" cy="523220"/>
          </a:xfrm>
          <a:prstGeom prst="rect">
            <a:avLst/>
          </a:prstGeom>
          <a:noFill/>
        </p:spPr>
        <p:txBody>
          <a:bodyPr wrap="square" rtlCol="0">
            <a:spAutoFit/>
          </a:bodyPr>
          <a:lstStyle/>
          <a:p>
            <a:r>
              <a:rPr lang="zh-CN" altLang="en-US" sz="2800" cap="all" spc="150" dirty="0">
                <a:latin typeface="+mj-cs"/>
                <a:ea typeface="+mj-ea"/>
                <a:cs typeface="+mj-cs"/>
              </a:rPr>
              <a:t>单元</a:t>
            </a:r>
            <a:r>
              <a:rPr lang="zh-CN" altLang="en-US" sz="2800" cap="all" spc="150" dirty="0">
                <a:latin typeface="+mj-ea"/>
                <a:ea typeface="+mj-ea"/>
                <a:cs typeface="+mj-cs"/>
              </a:rPr>
              <a:t>二</a:t>
            </a:r>
            <a:r>
              <a:rPr lang="zh-CN" altLang="en-US" sz="2800" dirty="0"/>
              <a:t>  图的存储</a:t>
            </a:r>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54737E51-7E29-9E31-FA6A-4465059E13BF}"/>
                  </a:ext>
                </a:extLst>
              </p:cNvPr>
              <p:cNvSpPr>
                <a:spLocks noGrp="1"/>
              </p:cNvSpPr>
              <p:nvPr>
                <p:ph sz="half" idx="2"/>
              </p:nvPr>
            </p:nvSpPr>
            <p:spPr>
              <a:xfrm>
                <a:off x="810492" y="1725474"/>
                <a:ext cx="4094017" cy="3927181"/>
              </a:xfrm>
            </p:spPr>
            <p:txBody>
              <a:bodyPr>
                <a:normAutofit/>
              </a:bodyPr>
              <a:lstStyle/>
              <a:p>
                <a:r>
                  <a:rPr lang="zh-CN" altLang="en-US" dirty="0"/>
                  <a:t>方法一  </a:t>
                </a:r>
                <a:r>
                  <a:rPr lang="zh-CN" altLang="en-US" b="0" i="0" dirty="0">
                    <a:effectLst/>
                    <a:latin typeface="Fira Sans" panose="020F0502020204030204" pitchFamily="34" charset="0"/>
                  </a:rPr>
                  <a:t>直接存边</a:t>
                </a:r>
                <a:endParaRPr lang="en-US" altLang="zh-CN" b="0" i="0" dirty="0">
                  <a:effectLst/>
                  <a:latin typeface="Fira Sans" panose="020F0502020204030204" pitchFamily="34" charset="0"/>
                </a:endParaRPr>
              </a:p>
              <a:p>
                <a:endParaRPr lang="en-US" altLang="zh-CN" b="0" i="0" dirty="0">
                  <a:effectLst/>
                  <a:latin typeface="Fira Sans" panose="020F0502020204030204" pitchFamily="34" charset="0"/>
                </a:endParaRPr>
              </a:p>
              <a:p>
                <a:r>
                  <a:rPr lang="zh-CN" altLang="en-US" sz="2000" b="0" i="0" dirty="0">
                    <a:effectLst/>
                    <a:latin typeface="Fira Sans" panose="020F0502020204030204" pitchFamily="34" charset="0"/>
                  </a:rPr>
                  <a:t>使用一个数组来存边，数组中的每个元素都包含一条边的起点，终点与边权。</a:t>
                </a:r>
                <a:endParaRPr lang="en-US" altLang="zh-CN" sz="2000" b="0" i="0" dirty="0">
                  <a:effectLst/>
                  <a:latin typeface="Fira Sans" panose="020F0502020204030204" pitchFamily="34" charset="0"/>
                </a:endParaRPr>
              </a:p>
              <a:p>
                <a:endParaRPr lang="en-US" altLang="zh-CN" sz="2000" b="0" dirty="0">
                  <a:latin typeface="Fira Sans" panose="020F0502020204030204" pitchFamily="34" charset="0"/>
                </a:endParaRPr>
              </a:p>
              <a:p>
                <a:pPr lvl="0" eaLnBrk="0" fontAlgn="base" hangingPunct="0">
                  <a:spcBef>
                    <a:spcPct val="0"/>
                  </a:spcBef>
                  <a:spcAft>
                    <a:spcPct val="0"/>
                  </a:spcAft>
                </a:pPr>
                <a:r>
                  <a:rPr lang="zh-CN" altLang="zh-CN" sz="2000" b="0" dirty="0">
                    <a:latin typeface="Arial" panose="020B0604020202020204" pitchFamily="34" charset="0"/>
                    <a:ea typeface="Fira Sans" panose="020F0502020204030204" pitchFamily="34" charset="0"/>
                  </a:rPr>
                  <a:t>查询是否存在某条边：</a:t>
                </a:r>
                <a14:m>
                  <m:oMath xmlns:m="http://schemas.openxmlformats.org/officeDocument/2006/math">
                    <m:r>
                      <m:rPr>
                        <m:sty m:val="p"/>
                      </m:rPr>
                      <a:rPr lang="en-US" altLang="zh-CN" sz="2000" i="1" dirty="0">
                        <a:latin typeface="Cambria Math" panose="02040503050406030204" pitchFamily="18" charset="0"/>
                      </a:rPr>
                      <m:t>Θ</m:t>
                    </m:r>
                    <m:r>
                      <a:rPr lang="en-US" altLang="zh-CN" sz="2000" b="0" i="1" smtClean="0">
                        <a:latin typeface="Cambria Math" panose="02040503050406030204" pitchFamily="18" charset="0"/>
                        <a:ea typeface="Fira Sans" panose="020F0502020204030204" pitchFamily="34" charset="0"/>
                      </a:rPr>
                      <m:t>(</m:t>
                    </m:r>
                    <m:r>
                      <a:rPr lang="en-US" altLang="zh-CN" sz="2000" b="0" i="1" smtClean="0">
                        <a:latin typeface="Cambria Math" panose="02040503050406030204" pitchFamily="18" charset="0"/>
                        <a:ea typeface="Fira Sans" panose="020F0502020204030204" pitchFamily="34" charset="0"/>
                      </a:rPr>
                      <m:t>𝑚</m:t>
                    </m:r>
                    <m:r>
                      <a:rPr lang="en-US" altLang="zh-CN" sz="2000" b="0" i="1" smtClean="0">
                        <a:latin typeface="Cambria Math" panose="02040503050406030204" pitchFamily="18" charset="0"/>
                        <a:ea typeface="Fira Sans" panose="020F0502020204030204" pitchFamily="34" charset="0"/>
                      </a:rPr>
                      <m:t>)</m:t>
                    </m:r>
                  </m:oMath>
                </a14:m>
                <a:r>
                  <a:rPr lang="zh-CN" altLang="zh-CN" sz="2000" b="0" dirty="0">
                    <a:latin typeface="Arial" panose="020B0604020202020204" pitchFamily="34" charset="0"/>
                    <a:ea typeface="Fira Sans" panose="020F0502020204030204" pitchFamily="34" charset="0"/>
                  </a:rPr>
                  <a:t>。</a:t>
                </a:r>
                <a:endParaRPr lang="zh-CN" altLang="zh-CN" sz="1100" b="0" dirty="0">
                  <a:latin typeface="Arial" panose="020B0604020202020204" pitchFamily="34" charset="0"/>
                </a:endParaRPr>
              </a:p>
              <a:p>
                <a:pPr lvl="0" eaLnBrk="0" fontAlgn="base" hangingPunct="0">
                  <a:spcBef>
                    <a:spcPct val="0"/>
                  </a:spcBef>
                  <a:spcAft>
                    <a:spcPct val="0"/>
                  </a:spcAft>
                </a:pPr>
                <a:r>
                  <a:rPr lang="zh-CN" altLang="zh-CN" sz="2000" b="0" dirty="0">
                    <a:latin typeface="Arial" panose="020B0604020202020204" pitchFamily="34" charset="0"/>
                    <a:ea typeface="Fira Sans" panose="020F0502020204030204" pitchFamily="34" charset="0"/>
                  </a:rPr>
                  <a:t>遍历一个点的所有出边：</a:t>
                </a:r>
                <a14:m>
                  <m:oMath xmlns:m="http://schemas.openxmlformats.org/officeDocument/2006/math">
                    <m:r>
                      <m:rPr>
                        <m:sty m:val="p"/>
                      </m:rPr>
                      <a:rPr lang="en-US" altLang="zh-CN" sz="2000" i="1" dirty="0">
                        <a:latin typeface="Cambria Math" panose="02040503050406030204" pitchFamily="18" charset="0"/>
                      </a:rPr>
                      <m:t>Θ</m:t>
                    </m:r>
                    <m:r>
                      <a:rPr lang="en-US" altLang="zh-CN" sz="2000" b="0" i="1" smtClean="0">
                        <a:latin typeface="Cambria Math" panose="02040503050406030204" pitchFamily="18" charset="0"/>
                        <a:ea typeface="Fira Sans" panose="020F0502020204030204" pitchFamily="34" charset="0"/>
                      </a:rPr>
                      <m:t>(</m:t>
                    </m:r>
                    <m:r>
                      <a:rPr lang="en-US" altLang="zh-CN" sz="2000" b="0" i="1" smtClean="0">
                        <a:latin typeface="Cambria Math" panose="02040503050406030204" pitchFamily="18" charset="0"/>
                        <a:ea typeface="Fira Sans" panose="020F0502020204030204" pitchFamily="34" charset="0"/>
                      </a:rPr>
                      <m:t>𝑚</m:t>
                    </m:r>
                    <m:r>
                      <a:rPr lang="en-US" altLang="zh-CN" sz="2000" b="0" i="1" smtClean="0">
                        <a:latin typeface="Cambria Math" panose="02040503050406030204" pitchFamily="18" charset="0"/>
                        <a:ea typeface="Fira Sans" panose="020F0502020204030204" pitchFamily="34" charset="0"/>
                      </a:rPr>
                      <m:t>)</m:t>
                    </m:r>
                  </m:oMath>
                </a14:m>
                <a:r>
                  <a:rPr lang="zh-CN" altLang="zh-CN" sz="2000" b="0" dirty="0">
                    <a:latin typeface="Arial" panose="020B0604020202020204" pitchFamily="34" charset="0"/>
                    <a:ea typeface="Fira Sans" panose="020F0502020204030204" pitchFamily="34" charset="0"/>
                  </a:rPr>
                  <a:t>。</a:t>
                </a:r>
                <a:endParaRPr lang="zh-CN" altLang="zh-CN" sz="1100" b="0" dirty="0">
                  <a:latin typeface="Arial" panose="020B0604020202020204" pitchFamily="34" charset="0"/>
                </a:endParaRPr>
              </a:p>
              <a:p>
                <a:pPr lvl="0" eaLnBrk="0" fontAlgn="base" hangingPunct="0">
                  <a:spcBef>
                    <a:spcPct val="0"/>
                  </a:spcBef>
                  <a:spcAft>
                    <a:spcPct val="0"/>
                  </a:spcAft>
                </a:pPr>
                <a:r>
                  <a:rPr lang="zh-CN" altLang="zh-CN" sz="2000" b="0" dirty="0">
                    <a:latin typeface="Arial" panose="020B0604020202020204" pitchFamily="34" charset="0"/>
                    <a:ea typeface="Fira Sans" panose="020F0502020204030204" pitchFamily="34" charset="0"/>
                  </a:rPr>
                  <a:t>遍历整张图：   </a:t>
                </a:r>
                <a14:m>
                  <m:oMath xmlns:m="http://schemas.openxmlformats.org/officeDocument/2006/math">
                    <m:r>
                      <m:rPr>
                        <m:sty m:val="p"/>
                      </m:rPr>
                      <a:rPr lang="en-US" altLang="zh-CN" sz="2000" i="1" dirty="0">
                        <a:latin typeface="Cambria Math" panose="02040503050406030204" pitchFamily="18" charset="0"/>
                      </a:rPr>
                      <m:t>Θ</m:t>
                    </m:r>
                    <m:r>
                      <a:rPr lang="en-US" altLang="zh-CN" sz="2000" b="0" i="1">
                        <a:latin typeface="Cambria Math" panose="02040503050406030204" pitchFamily="18" charset="0"/>
                        <a:ea typeface="Fira Sans" panose="020F0502020204030204" pitchFamily="34" charset="0"/>
                      </a:rPr>
                      <m:t>(</m:t>
                    </m:r>
                    <m:r>
                      <a:rPr lang="en-US" altLang="zh-CN" sz="2000" b="0" i="1">
                        <a:latin typeface="Cambria Math" panose="02040503050406030204" pitchFamily="18" charset="0"/>
                        <a:ea typeface="Fira Sans" panose="020F0502020204030204" pitchFamily="34" charset="0"/>
                      </a:rPr>
                      <m:t>𝑛𝑚</m:t>
                    </m:r>
                    <m:r>
                      <a:rPr lang="en-US" altLang="zh-CN" sz="2000" b="0" i="1">
                        <a:latin typeface="Cambria Math" panose="02040503050406030204" pitchFamily="18" charset="0"/>
                        <a:ea typeface="Fira Sans" panose="020F0502020204030204" pitchFamily="34" charset="0"/>
                      </a:rPr>
                      <m:t>)</m:t>
                    </m:r>
                  </m:oMath>
                </a14:m>
                <a:r>
                  <a:rPr lang="zh-CN" altLang="zh-CN" sz="2000" b="0" dirty="0">
                    <a:latin typeface="Arial" panose="020B0604020202020204" pitchFamily="34" charset="0"/>
                    <a:ea typeface="Fira Sans" panose="020F0502020204030204" pitchFamily="34" charset="0"/>
                  </a:rPr>
                  <a:t>。</a:t>
                </a:r>
                <a:endParaRPr lang="zh-CN" altLang="zh-CN" sz="1100" b="0" dirty="0">
                  <a:latin typeface="Arial" panose="020B0604020202020204" pitchFamily="34" charset="0"/>
                </a:endParaRPr>
              </a:p>
              <a:p>
                <a:pPr lvl="0" eaLnBrk="0" fontAlgn="base" hangingPunct="0">
                  <a:spcBef>
                    <a:spcPct val="0"/>
                  </a:spcBef>
                  <a:spcAft>
                    <a:spcPct val="0"/>
                  </a:spcAft>
                </a:pPr>
                <a:r>
                  <a:rPr lang="zh-CN" altLang="zh-CN" sz="2000" b="0" dirty="0">
                    <a:latin typeface="Arial" panose="020B0604020202020204" pitchFamily="34" charset="0"/>
                    <a:ea typeface="Fira Sans" panose="020F0502020204030204" pitchFamily="34" charset="0"/>
                  </a:rPr>
                  <a:t>空间复杂度：   </a:t>
                </a:r>
                <a14:m>
                  <m:oMath xmlns:m="http://schemas.openxmlformats.org/officeDocument/2006/math">
                    <m:r>
                      <m:rPr>
                        <m:sty m:val="p"/>
                      </m:rPr>
                      <a:rPr lang="en-US" altLang="zh-CN" sz="2000" i="1" dirty="0">
                        <a:latin typeface="Cambria Math" panose="02040503050406030204" pitchFamily="18" charset="0"/>
                      </a:rPr>
                      <m:t>Θ</m:t>
                    </m:r>
                    <m:r>
                      <a:rPr lang="en-US" altLang="zh-CN" sz="2000" b="0" i="1" smtClean="0">
                        <a:latin typeface="Cambria Math" panose="02040503050406030204" pitchFamily="18" charset="0"/>
                        <a:ea typeface="Fira Sans" panose="020F0502020204030204" pitchFamily="34" charset="0"/>
                      </a:rPr>
                      <m:t>(</m:t>
                    </m:r>
                    <m:r>
                      <a:rPr lang="en-US" altLang="zh-CN" sz="2000" b="0" i="1" smtClean="0">
                        <a:latin typeface="Cambria Math" panose="02040503050406030204" pitchFamily="18" charset="0"/>
                        <a:ea typeface="Fira Sans" panose="020F0502020204030204" pitchFamily="34" charset="0"/>
                      </a:rPr>
                      <m:t>𝑚</m:t>
                    </m:r>
                    <m:r>
                      <a:rPr lang="en-US" altLang="zh-CN" sz="2000" b="0" i="1" smtClean="0">
                        <a:latin typeface="Cambria Math" panose="02040503050406030204" pitchFamily="18" charset="0"/>
                        <a:ea typeface="Fira Sans" panose="020F0502020204030204" pitchFamily="34" charset="0"/>
                      </a:rPr>
                      <m:t>)</m:t>
                    </m:r>
                  </m:oMath>
                </a14:m>
                <a:r>
                  <a:rPr lang="zh-CN" altLang="zh-CN" sz="2000" b="0" dirty="0">
                    <a:latin typeface="Arial" panose="020B0604020202020204" pitchFamily="34" charset="0"/>
                    <a:ea typeface="Fira Sans" panose="020F0502020204030204" pitchFamily="34" charset="0"/>
                  </a:rPr>
                  <a:t>。</a:t>
                </a:r>
                <a:endParaRPr lang="en-US" altLang="zh-CN" sz="2000" b="0" dirty="0">
                  <a:latin typeface="Arial" panose="020B0604020202020204" pitchFamily="34" charset="0"/>
                  <a:ea typeface="Fira Sans" panose="020F0502020204030204" pitchFamily="34" charset="0"/>
                </a:endParaRPr>
              </a:p>
              <a:p>
                <a:pPr lvl="0" eaLnBrk="0" fontAlgn="base" hangingPunct="0">
                  <a:spcBef>
                    <a:spcPct val="0"/>
                  </a:spcBef>
                  <a:spcAft>
                    <a:spcPct val="0"/>
                  </a:spcAft>
                </a:pPr>
                <a:endParaRPr lang="zh-CN" altLang="zh-CN" sz="2800" b="0" dirty="0">
                  <a:latin typeface="Arial" panose="020B0604020202020204" pitchFamily="34" charset="0"/>
                </a:endParaRPr>
              </a:p>
              <a:p>
                <a:endParaRPr lang="en-US" altLang="zh-CN" b="0" dirty="0"/>
              </a:p>
            </p:txBody>
          </p:sp>
        </mc:Choice>
        <mc:Fallback xmlns="">
          <p:sp>
            <p:nvSpPr>
              <p:cNvPr id="5" name="内容占位符 4">
                <a:extLst>
                  <a:ext uri="{FF2B5EF4-FFF2-40B4-BE49-F238E27FC236}">
                    <a16:creationId xmlns:a16="http://schemas.microsoft.com/office/drawing/2014/main" id="{54737E51-7E29-9E31-FA6A-4465059E13BF}"/>
                  </a:ext>
                </a:extLst>
              </p:cNvPr>
              <p:cNvSpPr>
                <a:spLocks noGrp="1" noRot="1" noChangeAspect="1" noMove="1" noResize="1" noEditPoints="1" noAdjustHandles="1" noChangeArrowheads="1" noChangeShapeType="1" noTextEdit="1"/>
              </p:cNvSpPr>
              <p:nvPr>
                <p:ph sz="half" idx="2"/>
              </p:nvPr>
            </p:nvSpPr>
            <p:spPr>
              <a:xfrm>
                <a:off x="810492" y="1725474"/>
                <a:ext cx="4094017" cy="3927181"/>
              </a:xfrm>
              <a:blipFill>
                <a:blip r:embed="rId3"/>
                <a:stretch>
                  <a:fillRect l="-1637" t="-932" r="-1339"/>
                </a:stretch>
              </a:blipFill>
            </p:spPr>
            <p:txBody>
              <a:bodyPr/>
              <a:lstStyle/>
              <a:p>
                <a:r>
                  <a:rPr lang="zh-CN" altLang="en-US">
                    <a:noFill/>
                  </a:rPr>
                  <a:t> </a:t>
                </a:r>
              </a:p>
            </p:txBody>
          </p:sp>
        </mc:Fallback>
      </mc:AlternateContent>
      <p:pic>
        <p:nvPicPr>
          <p:cNvPr id="2055" name="Picture 7">
            <a:extLst>
              <a:ext uri="{FF2B5EF4-FFF2-40B4-BE49-F238E27FC236}">
                <a16:creationId xmlns:a16="http://schemas.microsoft.com/office/drawing/2014/main" id="{F41051F7-0B8C-9954-96B1-A91D52F6FE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725" y="-5492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C20CE62-6BF2-8000-F92D-FD32855656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125" y="-274638"/>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831F0085-854F-5806-1621-C771CA127D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3E55F907-8455-9820-FB23-403AD6488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274638"/>
            <a:ext cx="9525" cy="95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F1A8CE3-7099-D16A-31F4-A0EB79DE7A2E}"/>
                  </a:ext>
                </a:extLst>
              </p:cNvPr>
              <p:cNvSpPr txBox="1"/>
              <p:nvPr/>
            </p:nvSpPr>
            <p:spPr>
              <a:xfrm>
                <a:off x="5583384" y="1725474"/>
                <a:ext cx="4094017" cy="4708981"/>
              </a:xfrm>
              <a:prstGeom prst="rect">
                <a:avLst/>
              </a:prstGeom>
              <a:noFill/>
            </p:spPr>
            <p:txBody>
              <a:bodyPr wrap="square" rtlCol="0">
                <a:spAutoFit/>
              </a:bodyPr>
              <a:lstStyle/>
              <a:p>
                <a:r>
                  <a:rPr lang="zh-CN" altLang="en-US" sz="2000" b="1" dirty="0"/>
                  <a:t>应用</a:t>
                </a:r>
                <a:endParaRPr lang="en-US" altLang="zh-CN" sz="2000" b="1" dirty="0"/>
              </a:p>
              <a:p>
                <a:endParaRPr lang="zh-CN" altLang="en-US" sz="2000" b="0" dirty="0"/>
              </a:p>
              <a:p>
                <a:r>
                  <a:rPr lang="zh-CN" altLang="en-US" sz="2000" b="0" dirty="0"/>
                  <a:t>由于直接存边的遍历效率低下，一般不用于遍历图。</a:t>
                </a:r>
                <a:endParaRPr lang="en-US" altLang="zh-CN" sz="2000" b="0" dirty="0"/>
              </a:p>
              <a:p>
                <a:endParaRPr lang="zh-CN" altLang="en-US" sz="2000" b="0" dirty="0"/>
              </a:p>
              <a:p>
                <a:r>
                  <a:rPr lang="zh-CN" altLang="en-US" sz="2000" b="0" dirty="0"/>
                  <a:t>在 </a:t>
                </a:r>
                <a14:m>
                  <m:oMath xmlns:m="http://schemas.openxmlformats.org/officeDocument/2006/math">
                    <m:r>
                      <a:rPr lang="en-US" altLang="zh-CN" sz="2000" b="0" i="1" dirty="0" smtClean="0">
                        <a:latin typeface="Cambria Math" panose="02040503050406030204" pitchFamily="18" charset="0"/>
                      </a:rPr>
                      <m:t>𝐾𝑟𝑢𝑠𝑘𝑎𝑙</m:t>
                    </m:r>
                  </m:oMath>
                </a14:m>
                <a:r>
                  <a:rPr lang="en-US" altLang="zh-CN" sz="2000" b="0" dirty="0"/>
                  <a:t> </a:t>
                </a:r>
                <a:r>
                  <a:rPr lang="zh-CN" altLang="en-US" sz="2000" b="0" dirty="0"/>
                  <a:t>算法 中，由于需要将边按边权排序，需要直接存边。</a:t>
                </a:r>
              </a:p>
              <a:p>
                <a:endParaRPr lang="en-US" altLang="zh-CN" sz="2000" b="0" dirty="0"/>
              </a:p>
              <a:p>
                <a:r>
                  <a:rPr lang="zh-CN" altLang="en-US" sz="2000" b="0" dirty="0"/>
                  <a:t>在有的题目中，需要多次建图（如建一遍原图，建一遍反图），此时既可以使用多个其它数据结构来同时存储多张图，也可以将边直接存下来，需要重新建图时利用直接存下的边来建图。</a:t>
                </a:r>
              </a:p>
              <a:p>
                <a:endParaRPr lang="zh-CN" altLang="en-US" sz="2000" dirty="0"/>
              </a:p>
            </p:txBody>
          </p:sp>
        </mc:Choice>
        <mc:Fallback xmlns="">
          <p:sp>
            <p:nvSpPr>
              <p:cNvPr id="8" name="文本框 7">
                <a:extLst>
                  <a:ext uri="{FF2B5EF4-FFF2-40B4-BE49-F238E27FC236}">
                    <a16:creationId xmlns:a16="http://schemas.microsoft.com/office/drawing/2014/main" id="{5F1A8CE3-7099-D16A-31F4-A0EB79DE7A2E}"/>
                  </a:ext>
                </a:extLst>
              </p:cNvPr>
              <p:cNvSpPr txBox="1">
                <a:spLocks noRot="1" noChangeAspect="1" noMove="1" noResize="1" noEditPoints="1" noAdjustHandles="1" noChangeArrowheads="1" noChangeShapeType="1" noTextEdit="1"/>
              </p:cNvSpPr>
              <p:nvPr/>
            </p:nvSpPr>
            <p:spPr>
              <a:xfrm>
                <a:off x="5583384" y="1725474"/>
                <a:ext cx="4094017" cy="4708981"/>
              </a:xfrm>
              <a:prstGeom prst="rect">
                <a:avLst/>
              </a:prstGeom>
              <a:blipFill>
                <a:blip r:embed="rId5"/>
                <a:stretch>
                  <a:fillRect l="-1637" t="-64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5899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编号占位符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rtlCol="0"/>
          <a:lstStyle>
            <a:defPPr>
              <a:defRPr lang="zh-CN"/>
            </a:defPPr>
          </a:lstStyle>
          <a:p>
            <a:pPr rtl="0"/>
            <a:fld id="{A49DFD55-3C28-40EF-9E31-A92D2E4017FF}" type="slidenum">
              <a:rPr lang="en-US" altLang="zh-CN" smtClean="0"/>
              <a:pPr rtl="0"/>
              <a:t>60</a:t>
            </a:fld>
            <a:endParaRPr lang="zh-CN" dirty="0"/>
          </a:p>
        </p:txBody>
      </p:sp>
      <p:sp>
        <p:nvSpPr>
          <p:cNvPr id="2" name="文本框 1">
            <a:extLst>
              <a:ext uri="{FF2B5EF4-FFF2-40B4-BE49-F238E27FC236}">
                <a16:creationId xmlns:a16="http://schemas.microsoft.com/office/drawing/2014/main" id="{4C8CF2DF-C7DB-2ADA-9BA4-E97255F57DF6}"/>
              </a:ext>
            </a:extLst>
          </p:cNvPr>
          <p:cNvSpPr txBox="1"/>
          <p:nvPr/>
        </p:nvSpPr>
        <p:spPr>
          <a:xfrm>
            <a:off x="539931" y="1109600"/>
            <a:ext cx="8290560" cy="923330"/>
          </a:xfrm>
          <a:prstGeom prst="rect">
            <a:avLst/>
          </a:prstGeom>
          <a:noFill/>
        </p:spPr>
        <p:txBody>
          <a:bodyPr wrap="square" rtlCol="0">
            <a:spAutoFit/>
          </a:bodyPr>
          <a:lstStyle/>
          <a:p>
            <a:r>
              <a:rPr lang="en-US" altLang="zh-CN" b="1" i="0" dirty="0">
                <a:solidFill>
                  <a:srgbClr val="FFFFFF"/>
                </a:solidFill>
                <a:effectLst/>
                <a:latin typeface="-apple-system"/>
              </a:rPr>
              <a:t>P3275 [SCOI2011] </a:t>
            </a:r>
            <a:r>
              <a:rPr lang="zh-CN" altLang="en-US" b="1" i="0" dirty="0">
                <a:solidFill>
                  <a:srgbClr val="FFFFFF"/>
                </a:solidFill>
                <a:effectLst/>
                <a:latin typeface="-apple-system"/>
              </a:rPr>
              <a:t>糖果</a:t>
            </a:r>
            <a:endParaRPr lang="en-US" altLang="zh-CN" b="1" i="0" dirty="0">
              <a:solidFill>
                <a:srgbClr val="FFFFFF"/>
              </a:solidFill>
              <a:effectLst/>
              <a:latin typeface="-apple-system"/>
            </a:endParaRPr>
          </a:p>
          <a:p>
            <a:endParaRPr lang="en-US" altLang="zh-CN" b="1" dirty="0">
              <a:solidFill>
                <a:srgbClr val="FFFFFF"/>
              </a:solidFill>
              <a:latin typeface="-apple-system"/>
            </a:endParaRPr>
          </a:p>
          <a:p>
            <a:r>
              <a:rPr lang="zh-CN" altLang="en-US" b="1" dirty="0">
                <a:solidFill>
                  <a:srgbClr val="FFFFFF"/>
                </a:solidFill>
                <a:latin typeface="-apple-system"/>
              </a:rPr>
              <a:t>这道题我们主要来熟悉建模：</a:t>
            </a:r>
            <a:endParaRPr lang="zh-CN" altLang="en-US" b="1" i="0" dirty="0">
              <a:solidFill>
                <a:srgbClr val="FFFFFF"/>
              </a:solidFill>
              <a:effectLst/>
              <a:latin typeface="-apple-system"/>
            </a:endParaRPr>
          </a:p>
        </p:txBody>
      </p:sp>
      <p:pic>
        <p:nvPicPr>
          <p:cNvPr id="4" name="图片 3">
            <a:extLst>
              <a:ext uri="{FF2B5EF4-FFF2-40B4-BE49-F238E27FC236}">
                <a16:creationId xmlns:a16="http://schemas.microsoft.com/office/drawing/2014/main" id="{FD095ABB-28DB-4652-7040-F0B12478D834}"/>
              </a:ext>
            </a:extLst>
          </p:cNvPr>
          <p:cNvPicPr>
            <a:picLocks noChangeAspect="1"/>
          </p:cNvPicPr>
          <p:nvPr/>
        </p:nvPicPr>
        <p:blipFill>
          <a:blip r:embed="rId3"/>
          <a:stretch>
            <a:fillRect/>
          </a:stretch>
        </p:blipFill>
        <p:spPr>
          <a:xfrm>
            <a:off x="343345" y="2076362"/>
            <a:ext cx="11174384" cy="3210373"/>
          </a:xfrm>
          <a:prstGeom prst="rect">
            <a:avLst/>
          </a:prstGeom>
        </p:spPr>
      </p:pic>
      <p:sp>
        <p:nvSpPr>
          <p:cNvPr id="5" name="文本框 4">
            <a:extLst>
              <a:ext uri="{FF2B5EF4-FFF2-40B4-BE49-F238E27FC236}">
                <a16:creationId xmlns:a16="http://schemas.microsoft.com/office/drawing/2014/main" id="{AA5D40EE-2D78-3A91-62E3-B17AA98CB54C}"/>
              </a:ext>
            </a:extLst>
          </p:cNvPr>
          <p:cNvSpPr txBox="1"/>
          <p:nvPr/>
        </p:nvSpPr>
        <p:spPr>
          <a:xfrm>
            <a:off x="444137" y="5295443"/>
            <a:ext cx="9065623" cy="1200329"/>
          </a:xfrm>
          <a:prstGeom prst="rect">
            <a:avLst/>
          </a:prstGeom>
          <a:noFill/>
        </p:spPr>
        <p:txBody>
          <a:bodyPr wrap="square" rtlCol="0">
            <a:spAutoFit/>
          </a:bodyPr>
          <a:lstStyle/>
          <a:p>
            <a:r>
              <a:rPr lang="zh-CN" altLang="en-US" dirty="0">
                <a:solidFill>
                  <a:schemeClr val="bg1"/>
                </a:solidFill>
              </a:rPr>
              <a:t>补充一个知识点：</a:t>
            </a:r>
            <a:endParaRPr lang="en-US" altLang="zh-CN" dirty="0">
              <a:solidFill>
                <a:schemeClr val="bg1"/>
              </a:solidFill>
            </a:endParaRPr>
          </a:p>
          <a:p>
            <a:endParaRPr lang="en-US" altLang="zh-CN" dirty="0">
              <a:solidFill>
                <a:schemeClr val="bg1"/>
              </a:solidFill>
            </a:endParaRPr>
          </a:p>
          <a:p>
            <a:r>
              <a:rPr lang="zh-CN" altLang="en-US" dirty="0">
                <a:solidFill>
                  <a:schemeClr val="bg1"/>
                </a:solidFill>
              </a:rPr>
              <a:t>这题中跑完最短路后，</a:t>
            </a:r>
            <a:r>
              <a:rPr lang="en-US" altLang="zh-CN" dirty="0">
                <a:solidFill>
                  <a:schemeClr val="bg1"/>
                </a:solidFill>
              </a:rPr>
              <a:t>dis </a:t>
            </a:r>
            <a:r>
              <a:rPr lang="zh-CN" altLang="en-US" dirty="0">
                <a:solidFill>
                  <a:schemeClr val="bg1"/>
                </a:solidFill>
              </a:rPr>
              <a:t>之和既是最小糖果数。 这道题还用到了 </a:t>
            </a:r>
            <a:r>
              <a:rPr lang="en-US" altLang="zh-CN" dirty="0" err="1">
                <a:solidFill>
                  <a:schemeClr val="bg1"/>
                </a:solidFill>
              </a:rPr>
              <a:t>tarjan</a:t>
            </a:r>
            <a:r>
              <a:rPr lang="en-US" altLang="zh-CN" dirty="0">
                <a:solidFill>
                  <a:schemeClr val="bg1"/>
                </a:solidFill>
              </a:rPr>
              <a:t> </a:t>
            </a:r>
            <a:r>
              <a:rPr lang="zh-CN" altLang="en-US" dirty="0">
                <a:solidFill>
                  <a:schemeClr val="bg1"/>
                </a:solidFill>
              </a:rPr>
              <a:t>缩点。</a:t>
            </a:r>
            <a:endParaRPr lang="en-US" altLang="zh-CN" dirty="0">
              <a:solidFill>
                <a:schemeClr val="bg1"/>
              </a:solidFill>
            </a:endParaRPr>
          </a:p>
          <a:p>
            <a:r>
              <a:rPr lang="zh-CN" altLang="en-US" dirty="0">
                <a:solidFill>
                  <a:schemeClr val="bg1"/>
                </a:solidFill>
              </a:rPr>
              <a:t>之后我们会讲到。</a:t>
            </a:r>
          </a:p>
        </p:txBody>
      </p:sp>
    </p:spTree>
    <p:extLst>
      <p:ext uri="{BB962C8B-B14F-4D97-AF65-F5344CB8AC3E}">
        <p14:creationId xmlns:p14="http://schemas.microsoft.com/office/powerpoint/2010/main" val="28021703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21F6CF4-EC66-3116-7E4F-2A60A6071A22}"/>
              </a:ext>
            </a:extLst>
          </p:cNvPr>
          <p:cNvSpPr>
            <a:spLocks noGrp="1"/>
          </p:cNvSpPr>
          <p:nvPr>
            <p:ph type="sldNum" sz="quarter" idx="12"/>
          </p:nvPr>
        </p:nvSpPr>
        <p:spPr/>
        <p:txBody>
          <a:bodyPr/>
          <a:lstStyle/>
          <a:p>
            <a:pPr rtl="0"/>
            <a:fld id="{A49DFD55-3C28-40EF-9E31-A92D2E4017FF}" type="slidenum">
              <a:rPr lang="en-US" altLang="zh-CN" smtClean="0"/>
              <a:pPr rtl="0"/>
              <a:t>61</a:t>
            </a:fld>
            <a:endParaRPr lang="zh-CN" dirty="0"/>
          </a:p>
        </p:txBody>
      </p:sp>
      <mc:AlternateContent xmlns:mc="http://schemas.openxmlformats.org/markup-compatibility/2006" xmlns:p14="http://schemas.microsoft.com/office/powerpoint/2010/main">
        <mc:Choice Requires="p14">
          <p:contentPart p14:bwMode="auto" r:id="rId2">
            <p14:nvContentPartPr>
              <p14:cNvPr id="5" name="墨迹 4">
                <a:extLst>
                  <a:ext uri="{FF2B5EF4-FFF2-40B4-BE49-F238E27FC236}">
                    <a16:creationId xmlns:a16="http://schemas.microsoft.com/office/drawing/2014/main" id="{8CF15600-ADF7-6300-412B-D5D0EBB9CA28}"/>
                  </a:ext>
                </a:extLst>
              </p14:cNvPr>
              <p14:cNvContentPartPr/>
              <p14:nvPr/>
            </p14:nvContentPartPr>
            <p14:xfrm>
              <a:off x="10873665" y="704025"/>
              <a:ext cx="1306080" cy="6143040"/>
            </p14:xfrm>
          </p:contentPart>
        </mc:Choice>
        <mc:Fallback xmlns="">
          <p:pic>
            <p:nvPicPr>
              <p:cNvPr id="5" name="墨迹 4">
                <a:extLst>
                  <a:ext uri="{FF2B5EF4-FFF2-40B4-BE49-F238E27FC236}">
                    <a16:creationId xmlns:a16="http://schemas.microsoft.com/office/drawing/2014/main" id="{8CF15600-ADF7-6300-412B-D5D0EBB9CA28}"/>
                  </a:ext>
                </a:extLst>
              </p:cNvPr>
              <p:cNvPicPr/>
              <p:nvPr/>
            </p:nvPicPr>
            <p:blipFill>
              <a:blip r:embed="rId3"/>
              <a:stretch>
                <a:fillRect/>
              </a:stretch>
            </p:blipFill>
            <p:spPr>
              <a:xfrm>
                <a:off x="10867545" y="697905"/>
                <a:ext cx="1318320" cy="6155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墨迹 5">
                <a:extLst>
                  <a:ext uri="{FF2B5EF4-FFF2-40B4-BE49-F238E27FC236}">
                    <a16:creationId xmlns:a16="http://schemas.microsoft.com/office/drawing/2014/main" id="{31A6729A-B1F1-5951-B66C-6E73A56ECC20}"/>
                  </a:ext>
                </a:extLst>
              </p14:cNvPr>
              <p14:cNvContentPartPr/>
              <p14:nvPr/>
            </p14:nvContentPartPr>
            <p14:xfrm>
              <a:off x="5274225" y="-1575"/>
              <a:ext cx="6930000" cy="1857240"/>
            </p14:xfrm>
          </p:contentPart>
        </mc:Choice>
        <mc:Fallback xmlns="">
          <p:pic>
            <p:nvPicPr>
              <p:cNvPr id="6" name="墨迹 5">
                <a:extLst>
                  <a:ext uri="{FF2B5EF4-FFF2-40B4-BE49-F238E27FC236}">
                    <a16:creationId xmlns:a16="http://schemas.microsoft.com/office/drawing/2014/main" id="{31A6729A-B1F1-5951-B66C-6E73A56ECC20}"/>
                  </a:ext>
                </a:extLst>
              </p:cNvPr>
              <p:cNvPicPr/>
              <p:nvPr/>
            </p:nvPicPr>
            <p:blipFill>
              <a:blip r:embed="rId5"/>
              <a:stretch>
                <a:fillRect/>
              </a:stretch>
            </p:blipFill>
            <p:spPr>
              <a:xfrm>
                <a:off x="5268105" y="-7695"/>
                <a:ext cx="6942239" cy="1869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墨迹 6">
                <a:extLst>
                  <a:ext uri="{FF2B5EF4-FFF2-40B4-BE49-F238E27FC236}">
                    <a16:creationId xmlns:a16="http://schemas.microsoft.com/office/drawing/2014/main" id="{19537D90-3C2A-0300-AF69-1A9D914A133F}"/>
                  </a:ext>
                </a:extLst>
              </p14:cNvPr>
              <p14:cNvContentPartPr/>
              <p14:nvPr/>
            </p14:nvContentPartPr>
            <p14:xfrm>
              <a:off x="-5895" y="-5895"/>
              <a:ext cx="2800800" cy="4660920"/>
            </p14:xfrm>
          </p:contentPart>
        </mc:Choice>
        <mc:Fallback xmlns="">
          <p:pic>
            <p:nvPicPr>
              <p:cNvPr id="7" name="墨迹 6">
                <a:extLst>
                  <a:ext uri="{FF2B5EF4-FFF2-40B4-BE49-F238E27FC236}">
                    <a16:creationId xmlns:a16="http://schemas.microsoft.com/office/drawing/2014/main" id="{19537D90-3C2A-0300-AF69-1A9D914A133F}"/>
                  </a:ext>
                </a:extLst>
              </p:cNvPr>
              <p:cNvPicPr/>
              <p:nvPr/>
            </p:nvPicPr>
            <p:blipFill>
              <a:blip r:embed="rId7"/>
              <a:stretch>
                <a:fillRect/>
              </a:stretch>
            </p:blipFill>
            <p:spPr>
              <a:xfrm>
                <a:off x="-12015" y="-12015"/>
                <a:ext cx="2813040" cy="4673160"/>
              </a:xfrm>
              <a:prstGeom prst="rect">
                <a:avLst/>
              </a:prstGeom>
            </p:spPr>
          </p:pic>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A25A666-36E4-8D4C-E2B1-4A055C9E0B54}"/>
                  </a:ext>
                </a:extLst>
              </p:cNvPr>
              <p:cNvSpPr txBox="1"/>
              <p:nvPr/>
            </p:nvSpPr>
            <p:spPr>
              <a:xfrm>
                <a:off x="5638800" y="2962275"/>
                <a:ext cx="1915588" cy="2779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a:fld id="{825F15A7-03F4-43D7-82C5-3E23DA2F108C}" type="mathplaceholder">
                        <a:rPr lang="zh-CN" altLang="en-US" i="1" smtClean="0">
                          <a:latin typeface="Cambria Math" panose="02040503050406030204" pitchFamily="18" charset="0"/>
                        </a:rPr>
                        <a:t>在此处键入公式。</a:t>
                      </a:fld>
                    </m:oMath>
                  </m:oMathPara>
                </a14:m>
                <a:endParaRPr lang="zh-CN" altLang="en-US" dirty="0"/>
              </a:p>
            </p:txBody>
          </p:sp>
        </mc:Choice>
        <mc:Fallback xmlns="">
          <p:sp>
            <p:nvSpPr>
              <p:cNvPr id="8" name="文本框 7">
                <a:extLst>
                  <a:ext uri="{FF2B5EF4-FFF2-40B4-BE49-F238E27FC236}">
                    <a16:creationId xmlns:a16="http://schemas.microsoft.com/office/drawing/2014/main" id="{8A25A666-36E4-8D4C-E2B1-4A055C9E0B54}"/>
                  </a:ext>
                </a:extLst>
              </p:cNvPr>
              <p:cNvSpPr txBox="1">
                <a:spLocks noRot="1" noChangeAspect="1" noMove="1" noResize="1" noEditPoints="1" noAdjustHandles="1" noChangeArrowheads="1" noChangeShapeType="1" noTextEdit="1"/>
              </p:cNvSpPr>
              <p:nvPr/>
            </p:nvSpPr>
            <p:spPr>
              <a:xfrm>
                <a:off x="5638800" y="2962275"/>
                <a:ext cx="1915588" cy="277961"/>
              </a:xfrm>
              <a:prstGeom prst="rect">
                <a:avLst/>
              </a:prstGeom>
              <a:blipFill>
                <a:blip r:embed="rId8"/>
                <a:stretch>
                  <a:fillRect l="-4140" t="-15217" b="-34783"/>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7972B9F9-1617-24DC-BBD5-8F02B18C85E5}"/>
              </a:ext>
            </a:extLst>
          </p:cNvPr>
          <p:cNvSpPr txBox="1"/>
          <p:nvPr/>
        </p:nvSpPr>
        <p:spPr>
          <a:xfrm>
            <a:off x="339634" y="165463"/>
            <a:ext cx="4624252" cy="369332"/>
          </a:xfrm>
          <a:prstGeom prst="rect">
            <a:avLst/>
          </a:prstGeom>
          <a:noFill/>
        </p:spPr>
        <p:txBody>
          <a:bodyPr wrap="square" rtlCol="0">
            <a:spAutoFit/>
          </a:bodyPr>
          <a:lstStyle/>
          <a:p>
            <a:r>
              <a:rPr lang="en-US" altLang="zh-CN" b="1" i="0" dirty="0">
                <a:solidFill>
                  <a:srgbClr val="E8E6E3"/>
                </a:solidFill>
                <a:effectLst/>
                <a:highlight>
                  <a:srgbClr val="181A1B"/>
                </a:highlight>
                <a:latin typeface="-apple-system"/>
              </a:rPr>
              <a:t>P4926 [1007] </a:t>
            </a:r>
            <a:r>
              <a:rPr lang="zh-CN" altLang="en-US" b="1" i="0" dirty="0">
                <a:solidFill>
                  <a:srgbClr val="E8E6E3"/>
                </a:solidFill>
                <a:effectLst/>
                <a:highlight>
                  <a:srgbClr val="181A1B"/>
                </a:highlight>
                <a:latin typeface="-apple-system"/>
              </a:rPr>
              <a:t>倍杀测量者</a:t>
            </a:r>
            <a:endParaRPr lang="zh-CN" altLang="en-US" dirty="0">
              <a:solidFill>
                <a:schemeClr val="bg1"/>
              </a:solidFill>
            </a:endParaRPr>
          </a:p>
        </p:txBody>
      </p:sp>
      <p:pic>
        <p:nvPicPr>
          <p:cNvPr id="10" name="图片 9">
            <a:extLst>
              <a:ext uri="{FF2B5EF4-FFF2-40B4-BE49-F238E27FC236}">
                <a16:creationId xmlns:a16="http://schemas.microsoft.com/office/drawing/2014/main" id="{250BB9DC-F020-7C25-6AF7-CAC3A7DF1C01}"/>
              </a:ext>
            </a:extLst>
          </p:cNvPr>
          <p:cNvPicPr>
            <a:picLocks noChangeAspect="1"/>
          </p:cNvPicPr>
          <p:nvPr/>
        </p:nvPicPr>
        <p:blipFill>
          <a:blip r:embed="rId9"/>
          <a:stretch>
            <a:fillRect/>
          </a:stretch>
        </p:blipFill>
        <p:spPr>
          <a:xfrm>
            <a:off x="1322773" y="534795"/>
            <a:ext cx="7838982" cy="5016704"/>
          </a:xfrm>
          <a:prstGeom prst="rect">
            <a:avLst/>
          </a:prstGeom>
        </p:spPr>
      </p:pic>
      <p:pic>
        <p:nvPicPr>
          <p:cNvPr id="14" name="图片 13">
            <a:extLst>
              <a:ext uri="{FF2B5EF4-FFF2-40B4-BE49-F238E27FC236}">
                <a16:creationId xmlns:a16="http://schemas.microsoft.com/office/drawing/2014/main" id="{01A77253-4E83-B332-7D5D-D8183EAAD0DC}"/>
              </a:ext>
            </a:extLst>
          </p:cNvPr>
          <p:cNvPicPr>
            <a:picLocks noChangeAspect="1"/>
          </p:cNvPicPr>
          <p:nvPr/>
        </p:nvPicPr>
        <p:blipFill>
          <a:blip r:embed="rId10"/>
          <a:stretch>
            <a:fillRect/>
          </a:stretch>
        </p:blipFill>
        <p:spPr>
          <a:xfrm>
            <a:off x="1208757" y="5761635"/>
            <a:ext cx="8507012" cy="298316"/>
          </a:xfrm>
          <a:prstGeom prst="rect">
            <a:avLst/>
          </a:prstGeom>
        </p:spPr>
      </p:pic>
    </p:spTree>
    <p:extLst>
      <p:ext uri="{BB962C8B-B14F-4D97-AF65-F5344CB8AC3E}">
        <p14:creationId xmlns:p14="http://schemas.microsoft.com/office/powerpoint/2010/main" val="34449910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60F21-B4C8-6F15-A508-99DB3F9152D1}"/>
              </a:ext>
            </a:extLst>
          </p:cNvPr>
          <p:cNvSpPr>
            <a:spLocks noGrp="1"/>
          </p:cNvSpPr>
          <p:nvPr>
            <p:ph type="ctrTitle"/>
          </p:nvPr>
        </p:nvSpPr>
        <p:spPr>
          <a:xfrm>
            <a:off x="4267200" y="1615737"/>
            <a:ext cx="4179570" cy="1066504"/>
          </a:xfrm>
        </p:spPr>
        <p:txBody>
          <a:bodyPr/>
          <a:lstStyle/>
          <a:p>
            <a:r>
              <a:rPr lang="en-US" altLang="zh-CN" dirty="0"/>
              <a:t>See you again</a:t>
            </a:r>
            <a:endParaRPr lang="zh-CN" altLang="en-US" dirty="0"/>
          </a:p>
        </p:txBody>
      </p:sp>
      <p:sp>
        <p:nvSpPr>
          <p:cNvPr id="4" name="灯片编号占位符 3">
            <a:extLst>
              <a:ext uri="{FF2B5EF4-FFF2-40B4-BE49-F238E27FC236}">
                <a16:creationId xmlns:a16="http://schemas.microsoft.com/office/drawing/2014/main" id="{F76B4F10-45C8-86F4-10A3-DD122B695FA1}"/>
              </a:ext>
            </a:extLst>
          </p:cNvPr>
          <p:cNvSpPr>
            <a:spLocks noGrp="1"/>
          </p:cNvSpPr>
          <p:nvPr>
            <p:ph type="sldNum" sz="quarter" idx="12"/>
          </p:nvPr>
        </p:nvSpPr>
        <p:spPr/>
        <p:txBody>
          <a:bodyPr/>
          <a:lstStyle/>
          <a:p>
            <a:pPr rtl="0"/>
            <a:fld id="{A49DFD55-3C28-40EF-9E31-A92D2E4017FF}" type="slidenum">
              <a:rPr lang="en-US" altLang="zh-CN" smtClean="0"/>
              <a:pPr rtl="0"/>
              <a:t>62</a:t>
            </a:fld>
            <a:endParaRPr lang="zh-CN" dirty="0"/>
          </a:p>
        </p:txBody>
      </p:sp>
    </p:spTree>
    <p:extLst>
      <p:ext uri="{BB962C8B-B14F-4D97-AF65-F5344CB8AC3E}">
        <p14:creationId xmlns:p14="http://schemas.microsoft.com/office/powerpoint/2010/main" val="19320870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幻灯片编号占位符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7</a:t>
            </a:fld>
            <a:endParaRPr lang="zh-CN" dirty="0"/>
          </a:p>
        </p:txBody>
      </p:sp>
      <p:sp>
        <p:nvSpPr>
          <p:cNvPr id="2" name="文本框 1">
            <a:extLst>
              <a:ext uri="{FF2B5EF4-FFF2-40B4-BE49-F238E27FC236}">
                <a16:creationId xmlns:a16="http://schemas.microsoft.com/office/drawing/2014/main" id="{B4D39090-7255-7365-E750-AF8D2B6B37B2}"/>
              </a:ext>
            </a:extLst>
          </p:cNvPr>
          <p:cNvSpPr txBox="1"/>
          <p:nvPr/>
        </p:nvSpPr>
        <p:spPr>
          <a:xfrm>
            <a:off x="781051" y="869425"/>
            <a:ext cx="5725391" cy="523220"/>
          </a:xfrm>
          <a:prstGeom prst="rect">
            <a:avLst/>
          </a:prstGeom>
          <a:noFill/>
        </p:spPr>
        <p:txBody>
          <a:bodyPr wrap="square" rtlCol="0">
            <a:spAutoFit/>
          </a:bodyPr>
          <a:lstStyle/>
          <a:p>
            <a:r>
              <a:rPr lang="zh-CN" altLang="en-US" sz="2800" cap="all" spc="150" dirty="0">
                <a:latin typeface="+mj-cs"/>
                <a:ea typeface="+mj-ea"/>
                <a:cs typeface="+mj-cs"/>
              </a:rPr>
              <a:t>单元</a:t>
            </a:r>
            <a:r>
              <a:rPr lang="zh-CN" altLang="en-US" sz="2800" cap="all" spc="150" dirty="0">
                <a:latin typeface="+mj-ea"/>
                <a:ea typeface="+mj-ea"/>
                <a:cs typeface="+mj-cs"/>
              </a:rPr>
              <a:t>二</a:t>
            </a:r>
            <a:r>
              <a:rPr lang="zh-CN" altLang="en-US" sz="2800" dirty="0"/>
              <a:t>  图的存储</a:t>
            </a:r>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54737E51-7E29-9E31-FA6A-4465059E13BF}"/>
                  </a:ext>
                </a:extLst>
              </p:cNvPr>
              <p:cNvSpPr>
                <a:spLocks noGrp="1"/>
              </p:cNvSpPr>
              <p:nvPr>
                <p:ph sz="half" idx="2"/>
              </p:nvPr>
            </p:nvSpPr>
            <p:spPr>
              <a:xfrm>
                <a:off x="810492" y="1725474"/>
                <a:ext cx="4094017" cy="3927181"/>
              </a:xfrm>
            </p:spPr>
            <p:txBody>
              <a:bodyPr>
                <a:normAutofit/>
              </a:bodyPr>
              <a:lstStyle/>
              <a:p>
                <a:r>
                  <a:rPr lang="zh-CN" altLang="en-US" dirty="0"/>
                  <a:t>方法二  </a:t>
                </a:r>
                <a:r>
                  <a:rPr lang="zh-CN" altLang="en-US" b="0" dirty="0"/>
                  <a:t>邻接矩阵</a:t>
                </a:r>
                <a:endParaRPr lang="en-US" altLang="zh-CN" b="0" i="0" dirty="0">
                  <a:effectLst/>
                  <a:latin typeface="Fira Sans" panose="020F0502020204030204" pitchFamily="34" charset="0"/>
                </a:endParaRPr>
              </a:p>
              <a:p>
                <a:endParaRPr lang="en-US" altLang="zh-CN" b="0" i="0" dirty="0">
                  <a:effectLst/>
                  <a:latin typeface="Fira Sans" panose="020F0502020204030204" pitchFamily="34" charset="0"/>
                </a:endParaRPr>
              </a:p>
              <a:p>
                <a:r>
                  <a:rPr lang="zh-CN" altLang="en-US" sz="2000" b="0" i="0" dirty="0">
                    <a:effectLst/>
                    <a:latin typeface="Fira Sans" panose="020F0502020204030204" pitchFamily="34" charset="0"/>
                  </a:rPr>
                  <a:t>使用一个数组 </a:t>
                </a:r>
                <a14:m>
                  <m:oMath xmlns:m="http://schemas.openxmlformats.org/officeDocument/2006/math">
                    <m:r>
                      <a:rPr lang="en-US" altLang="zh-CN" sz="2000" b="0" i="1" smtClean="0">
                        <a:effectLst/>
                        <a:latin typeface="Cambria Math" panose="02040503050406030204" pitchFamily="18" charset="0"/>
                      </a:rPr>
                      <m:t>𝑎𝑑𝑗</m:t>
                    </m:r>
                  </m:oMath>
                </a14:m>
                <a:r>
                  <a:rPr lang="zh-CN" altLang="en-US" sz="2000" b="0" i="0" dirty="0">
                    <a:effectLst/>
                    <a:latin typeface="Fira Sans" panose="020F0502020204030204" pitchFamily="34" charset="0"/>
                  </a:rPr>
                  <a:t> 来存边，</a:t>
                </a:r>
                <a:r>
                  <a:rPr lang="zh-CN" altLang="en-US" sz="2000" b="0" dirty="0">
                    <a:latin typeface="Fira Sans" panose="020F0502020204030204" pitchFamily="34" charset="0"/>
                  </a:rPr>
                  <a:t>其中</a:t>
                </a:r>
                <a:r>
                  <a:rPr lang="zh-CN" altLang="en-US" sz="2000" b="0" i="0" dirty="0">
                    <a:effectLst/>
                    <a:latin typeface="Fira Sans" panose="020F0502020204030204" pitchFamily="34" charset="0"/>
                  </a:rPr>
                  <a:t> </a:t>
                </a:r>
                <a14:m>
                  <m:oMath xmlns:m="http://schemas.openxmlformats.org/officeDocument/2006/math">
                    <m:r>
                      <a:rPr lang="en-US" altLang="zh-CN" sz="2000" b="0" i="1" smtClean="0">
                        <a:effectLst/>
                        <a:latin typeface="Cambria Math" panose="02040503050406030204" pitchFamily="18" charset="0"/>
                      </a:rPr>
                      <m:t>𝑎𝑑</m:t>
                    </m:r>
                    <m:sSub>
                      <m:sSubPr>
                        <m:ctrlPr>
                          <a:rPr lang="en-US" altLang="zh-CN" sz="2000" b="0" i="1" smtClean="0">
                            <a:effectLst/>
                            <a:latin typeface="Cambria Math" panose="02040503050406030204" pitchFamily="18" charset="0"/>
                          </a:rPr>
                        </m:ctrlPr>
                      </m:sSubPr>
                      <m:e>
                        <m:r>
                          <a:rPr lang="en-US" altLang="zh-CN" sz="2000" b="0" i="1" smtClean="0">
                            <a:effectLst/>
                            <a:latin typeface="Cambria Math" panose="02040503050406030204" pitchFamily="18" charset="0"/>
                          </a:rPr>
                          <m:t>𝑗</m:t>
                        </m:r>
                      </m:e>
                      <m:sub>
                        <m:r>
                          <a:rPr lang="en-US" altLang="zh-CN" sz="2000" b="0" i="1" smtClean="0">
                            <a:effectLst/>
                            <a:latin typeface="Cambria Math" panose="02040503050406030204" pitchFamily="18" charset="0"/>
                          </a:rPr>
                          <m:t>𝑢</m:t>
                        </m:r>
                        <m:r>
                          <a:rPr lang="en-US" altLang="zh-CN" sz="2000" b="0" i="1" smtClean="0">
                            <a:effectLst/>
                            <a:latin typeface="Cambria Math" panose="02040503050406030204" pitchFamily="18" charset="0"/>
                          </a:rPr>
                          <m:t>,</m:t>
                        </m:r>
                        <m:r>
                          <a:rPr lang="en-US" altLang="zh-CN" sz="2000" b="0" i="1" smtClean="0">
                            <a:effectLst/>
                            <a:latin typeface="Cambria Math" panose="02040503050406030204" pitchFamily="18" charset="0"/>
                          </a:rPr>
                          <m:t>𝑣</m:t>
                        </m:r>
                      </m:sub>
                    </m:sSub>
                  </m:oMath>
                </a14:m>
                <a:r>
                  <a:rPr lang="zh-CN" altLang="en-US" sz="2000" b="0" i="0" dirty="0">
                    <a:effectLst/>
                    <a:latin typeface="Fira Sans" panose="020F0502020204030204" pitchFamily="34" charset="0"/>
                  </a:rPr>
                  <a:t>  </a:t>
                </a:r>
                <a:r>
                  <a:rPr lang="zh-CN" altLang="en-US" sz="2000" b="0" dirty="0">
                    <a:latin typeface="Fira Sans" panose="020F0502020204030204" pitchFamily="34" charset="0"/>
                  </a:rPr>
                  <a:t>为 </a:t>
                </a:r>
                <a:r>
                  <a:rPr lang="en-US" altLang="zh-CN" sz="2000" b="0" dirty="0">
                    <a:latin typeface="Fira Sans" panose="020F0502020204030204" pitchFamily="34" charset="0"/>
                  </a:rPr>
                  <a:t>1 </a:t>
                </a:r>
                <a:r>
                  <a:rPr lang="zh-CN" altLang="en-US" sz="2000" b="0" dirty="0">
                    <a:latin typeface="Fira Sans" panose="020F0502020204030204" pitchFamily="34" charset="0"/>
                  </a:rPr>
                  <a:t>表示存在 </a:t>
                </a:r>
                <a14:m>
                  <m:oMath xmlns:m="http://schemas.openxmlformats.org/officeDocument/2006/math">
                    <m:r>
                      <a:rPr lang="en-US" altLang="zh-CN" sz="2000" b="0" i="1" smtClean="0">
                        <a:latin typeface="Cambria Math" panose="02040503050406030204" pitchFamily="18" charset="0"/>
                      </a:rPr>
                      <m:t>𝑢</m:t>
                    </m:r>
                  </m:oMath>
                </a14:m>
                <a:r>
                  <a:rPr lang="en-US" altLang="zh-CN" sz="2000" b="0" i="0" dirty="0">
                    <a:effectLst/>
                    <a:latin typeface="Fira Sans" panose="020F0502020204030204" pitchFamily="34" charset="0"/>
                  </a:rPr>
                  <a:t> </a:t>
                </a:r>
                <a:r>
                  <a:rPr lang="zh-CN" altLang="en-US" sz="2000" b="0" i="0" dirty="0">
                    <a:effectLst/>
                    <a:latin typeface="Fira Sans" panose="020F0502020204030204" pitchFamily="34" charset="0"/>
                  </a:rPr>
                  <a:t>到 </a:t>
                </a:r>
                <a14:m>
                  <m:oMath xmlns:m="http://schemas.openxmlformats.org/officeDocument/2006/math">
                    <m:r>
                      <a:rPr lang="en-US" altLang="zh-CN" sz="2000" b="0" i="1" smtClean="0">
                        <a:effectLst/>
                        <a:latin typeface="Cambria Math" panose="02040503050406030204" pitchFamily="18" charset="0"/>
                      </a:rPr>
                      <m:t>𝑣</m:t>
                    </m:r>
                  </m:oMath>
                </a14:m>
                <a:r>
                  <a:rPr lang="en-US" altLang="zh-CN" sz="2000" b="0" i="0" dirty="0">
                    <a:effectLst/>
                    <a:latin typeface="Fira Sans" panose="020F0502020204030204" pitchFamily="34" charset="0"/>
                  </a:rPr>
                  <a:t> </a:t>
                </a:r>
                <a:r>
                  <a:rPr lang="zh-CN" altLang="en-US" sz="2000" b="0" i="0" dirty="0">
                    <a:effectLst/>
                    <a:latin typeface="Fira Sans" panose="020F0502020204030204" pitchFamily="34" charset="0"/>
                  </a:rPr>
                  <a:t>的边，为 </a:t>
                </a:r>
                <a:r>
                  <a:rPr lang="en-US" altLang="zh-CN" sz="2000" b="0" i="0" dirty="0">
                    <a:effectLst/>
                    <a:latin typeface="Fira Sans" panose="020F0502020204030204" pitchFamily="34" charset="0"/>
                  </a:rPr>
                  <a:t>0 </a:t>
                </a:r>
                <a:r>
                  <a:rPr lang="zh-CN" altLang="en-US" sz="2000" b="0" i="0" dirty="0">
                    <a:effectLst/>
                    <a:latin typeface="Fira Sans" panose="020F0502020204030204" pitchFamily="34" charset="0"/>
                  </a:rPr>
                  <a:t>表示不存在，也可以存边权。</a:t>
                </a:r>
                <a:endParaRPr lang="en-US" altLang="zh-CN" sz="2000" b="0" i="0" dirty="0">
                  <a:effectLst/>
                  <a:latin typeface="Fira Sans" panose="020F0502020204030204" pitchFamily="34" charset="0"/>
                </a:endParaRPr>
              </a:p>
              <a:p>
                <a:endParaRPr lang="en-US" altLang="zh-CN" b="0" dirty="0">
                  <a:latin typeface="Fira Sans" panose="020F0502020204030204" pitchFamily="34" charset="0"/>
                </a:endParaRPr>
              </a:p>
              <a:p>
                <a:pPr lvl="0" eaLnBrk="0" fontAlgn="base" hangingPunct="0">
                  <a:spcBef>
                    <a:spcPct val="0"/>
                  </a:spcBef>
                  <a:spcAft>
                    <a:spcPct val="0"/>
                  </a:spcAft>
                </a:pPr>
                <a:r>
                  <a:rPr lang="zh-CN" altLang="zh-CN" b="0" dirty="0">
                    <a:latin typeface="Arial" panose="020B0604020202020204" pitchFamily="34" charset="0"/>
                    <a:ea typeface="Fira Sans" panose="020F0502020204030204" pitchFamily="34" charset="0"/>
                  </a:rPr>
                  <a:t>查询是否存在某条边：</a:t>
                </a:r>
                <a14:m>
                  <m:oMath xmlns:m="http://schemas.openxmlformats.org/officeDocument/2006/math">
                    <m:r>
                      <m:rPr>
                        <m:sty m:val="p"/>
                      </m:rPr>
                      <a:rPr lang="en-US" altLang="zh-CN" i="1" dirty="0">
                        <a:latin typeface="Cambria Math" panose="02040503050406030204" pitchFamily="18" charset="0"/>
                      </a:rPr>
                      <m:t>Θ</m:t>
                    </m:r>
                    <m:r>
                      <a:rPr lang="en-US" altLang="zh-CN" b="0" i="1" smtClean="0">
                        <a:latin typeface="Cambria Math" panose="02040503050406030204" pitchFamily="18" charset="0"/>
                        <a:ea typeface="Fira Sans" panose="020F0502020204030204" pitchFamily="34" charset="0"/>
                      </a:rPr>
                      <m:t>(1)</m:t>
                    </m:r>
                  </m:oMath>
                </a14:m>
                <a:r>
                  <a:rPr lang="zh-CN" altLang="zh-CN" b="0" dirty="0">
                    <a:latin typeface="Arial" panose="020B0604020202020204" pitchFamily="34" charset="0"/>
                    <a:ea typeface="Fira Sans" panose="020F0502020204030204" pitchFamily="34" charset="0"/>
                  </a:rPr>
                  <a:t>。</a:t>
                </a:r>
                <a:endParaRPr lang="zh-CN" altLang="zh-CN" sz="1050" b="0" dirty="0">
                  <a:latin typeface="Arial" panose="020B0604020202020204" pitchFamily="34" charset="0"/>
                </a:endParaRPr>
              </a:p>
              <a:p>
                <a:pPr lvl="0" eaLnBrk="0" fontAlgn="base" hangingPunct="0">
                  <a:spcBef>
                    <a:spcPct val="0"/>
                  </a:spcBef>
                  <a:spcAft>
                    <a:spcPct val="0"/>
                  </a:spcAft>
                </a:pPr>
                <a:r>
                  <a:rPr lang="zh-CN" altLang="zh-CN" b="0" dirty="0">
                    <a:latin typeface="Arial" panose="020B0604020202020204" pitchFamily="34" charset="0"/>
                    <a:ea typeface="Fira Sans" panose="020F0502020204030204" pitchFamily="34" charset="0"/>
                  </a:rPr>
                  <a:t>遍历一个点的所有出边：</a:t>
                </a:r>
                <a14:m>
                  <m:oMath xmlns:m="http://schemas.openxmlformats.org/officeDocument/2006/math">
                    <m:r>
                      <m:rPr>
                        <m:sty m:val="p"/>
                      </m:rPr>
                      <a:rPr lang="en-US" altLang="zh-CN" i="1" dirty="0">
                        <a:latin typeface="Cambria Math" panose="02040503050406030204" pitchFamily="18" charset="0"/>
                      </a:rPr>
                      <m:t>Θ</m:t>
                    </m:r>
                    <m:r>
                      <a:rPr lang="en-US" altLang="zh-CN" b="0" i="1" smtClean="0">
                        <a:latin typeface="Cambria Math" panose="02040503050406030204" pitchFamily="18" charset="0"/>
                        <a:ea typeface="Fira Sans" panose="020F0502020204030204" pitchFamily="34" charset="0"/>
                      </a:rPr>
                      <m:t>(</m:t>
                    </m:r>
                    <m:r>
                      <m:rPr>
                        <m:sty m:val="p"/>
                      </m:rPr>
                      <a:rPr lang="en-US" altLang="zh-CN" b="0" i="1">
                        <a:latin typeface="Cambria Math" panose="02040503050406030204" pitchFamily="18" charset="0"/>
                        <a:ea typeface="Fira Sans" panose="020F0502020204030204" pitchFamily="34" charset="0"/>
                      </a:rPr>
                      <m:t>n</m:t>
                    </m:r>
                    <m:r>
                      <a:rPr lang="en-US" altLang="zh-CN" b="0" i="1" smtClean="0">
                        <a:latin typeface="Cambria Math" panose="02040503050406030204" pitchFamily="18" charset="0"/>
                        <a:ea typeface="Fira Sans" panose="020F0502020204030204" pitchFamily="34" charset="0"/>
                      </a:rPr>
                      <m:t>)</m:t>
                    </m:r>
                  </m:oMath>
                </a14:m>
                <a:r>
                  <a:rPr lang="zh-CN" altLang="zh-CN" b="0" dirty="0">
                    <a:latin typeface="Arial" panose="020B0604020202020204" pitchFamily="34" charset="0"/>
                    <a:ea typeface="Fira Sans" panose="020F0502020204030204" pitchFamily="34" charset="0"/>
                  </a:rPr>
                  <a:t>。</a:t>
                </a:r>
                <a:endParaRPr lang="zh-CN" altLang="zh-CN" sz="1050" b="0" dirty="0">
                  <a:latin typeface="Arial" panose="020B0604020202020204" pitchFamily="34" charset="0"/>
                </a:endParaRPr>
              </a:p>
              <a:p>
                <a:pPr lvl="0" eaLnBrk="0" fontAlgn="base" hangingPunct="0">
                  <a:spcBef>
                    <a:spcPct val="0"/>
                  </a:spcBef>
                  <a:spcAft>
                    <a:spcPct val="0"/>
                  </a:spcAft>
                </a:pPr>
                <a:r>
                  <a:rPr lang="zh-CN" altLang="zh-CN" b="0" dirty="0">
                    <a:latin typeface="Arial" panose="020B0604020202020204" pitchFamily="34" charset="0"/>
                    <a:ea typeface="Fira Sans" panose="020F0502020204030204" pitchFamily="34" charset="0"/>
                  </a:rPr>
                  <a:t>遍历整张图：   </a:t>
                </a:r>
                <a14:m>
                  <m:oMath xmlns:m="http://schemas.openxmlformats.org/officeDocument/2006/math">
                    <m:r>
                      <m:rPr>
                        <m:sty m:val="p"/>
                      </m:rPr>
                      <a:rPr lang="en-US" altLang="zh-CN" i="1" dirty="0">
                        <a:latin typeface="Cambria Math" panose="02040503050406030204" pitchFamily="18" charset="0"/>
                      </a:rPr>
                      <m:t>Θ</m:t>
                    </m:r>
                    <m:r>
                      <a:rPr lang="en-US" altLang="zh-CN" b="0" i="1">
                        <a:latin typeface="Cambria Math" panose="02040503050406030204" pitchFamily="18" charset="0"/>
                        <a:ea typeface="Fira Sans" panose="020F0502020204030204" pitchFamily="34" charset="0"/>
                      </a:rPr>
                      <m:t>(</m:t>
                    </m:r>
                    <m:sSup>
                      <m:sSupPr>
                        <m:ctrlPr>
                          <a:rPr lang="en-US" altLang="zh-CN" b="0" i="1" smtClean="0">
                            <a:latin typeface="Cambria Math" panose="02040503050406030204" pitchFamily="18" charset="0"/>
                            <a:ea typeface="Fira Sans" panose="020F0502020204030204" pitchFamily="34" charset="0"/>
                          </a:rPr>
                        </m:ctrlPr>
                      </m:sSupPr>
                      <m:e>
                        <m:r>
                          <a:rPr lang="en-US" altLang="zh-CN" b="0" i="1">
                            <a:latin typeface="Cambria Math" panose="02040503050406030204" pitchFamily="18" charset="0"/>
                            <a:ea typeface="Fira Sans" panose="020F0502020204030204" pitchFamily="34" charset="0"/>
                          </a:rPr>
                          <m:t>𝑛</m:t>
                        </m:r>
                      </m:e>
                      <m:sup>
                        <m:r>
                          <a:rPr lang="en-US" altLang="zh-CN" b="0" i="1" smtClean="0">
                            <a:latin typeface="Cambria Math" panose="02040503050406030204" pitchFamily="18" charset="0"/>
                            <a:ea typeface="Fira Sans" panose="020F0502020204030204" pitchFamily="34" charset="0"/>
                          </a:rPr>
                          <m:t>2</m:t>
                        </m:r>
                      </m:sup>
                    </m:sSup>
                    <m:r>
                      <a:rPr lang="en-US" altLang="zh-CN" b="0" i="1">
                        <a:latin typeface="Cambria Math" panose="02040503050406030204" pitchFamily="18" charset="0"/>
                        <a:ea typeface="Fira Sans" panose="020F0502020204030204" pitchFamily="34" charset="0"/>
                      </a:rPr>
                      <m:t>)</m:t>
                    </m:r>
                  </m:oMath>
                </a14:m>
                <a:r>
                  <a:rPr lang="zh-CN" altLang="zh-CN" b="0" dirty="0">
                    <a:latin typeface="Arial" panose="020B0604020202020204" pitchFamily="34" charset="0"/>
                    <a:ea typeface="Fira Sans" panose="020F0502020204030204" pitchFamily="34" charset="0"/>
                  </a:rPr>
                  <a:t>。</a:t>
                </a:r>
                <a:endParaRPr lang="zh-CN" altLang="zh-CN" sz="1050" b="0" dirty="0">
                  <a:latin typeface="Arial" panose="020B0604020202020204" pitchFamily="34" charset="0"/>
                </a:endParaRPr>
              </a:p>
              <a:p>
                <a:pPr lvl="0" eaLnBrk="0" fontAlgn="base" hangingPunct="0">
                  <a:spcBef>
                    <a:spcPct val="0"/>
                  </a:spcBef>
                  <a:spcAft>
                    <a:spcPct val="0"/>
                  </a:spcAft>
                </a:pPr>
                <a:r>
                  <a:rPr lang="zh-CN" altLang="zh-CN" b="0" dirty="0">
                    <a:latin typeface="Arial" panose="020B0604020202020204" pitchFamily="34" charset="0"/>
                    <a:ea typeface="Fira Sans" panose="020F0502020204030204" pitchFamily="34" charset="0"/>
                  </a:rPr>
                  <a:t>空间复杂度：   </a:t>
                </a:r>
                <a14:m>
                  <m:oMath xmlns:m="http://schemas.openxmlformats.org/officeDocument/2006/math">
                    <m:r>
                      <m:rPr>
                        <m:sty m:val="p"/>
                      </m:rPr>
                      <a:rPr lang="en-US" altLang="zh-CN" i="1" dirty="0">
                        <a:latin typeface="Cambria Math" panose="02040503050406030204" pitchFamily="18" charset="0"/>
                      </a:rPr>
                      <m:t>Θ</m:t>
                    </m:r>
                    <m:r>
                      <a:rPr lang="en-US" altLang="zh-CN" b="0" i="1" smtClean="0">
                        <a:latin typeface="Cambria Math" panose="02040503050406030204" pitchFamily="18" charset="0"/>
                        <a:ea typeface="Fira Sans" panose="020F0502020204030204" pitchFamily="34" charset="0"/>
                      </a:rPr>
                      <m:t>(</m:t>
                    </m:r>
                    <m:sSup>
                      <m:sSupPr>
                        <m:ctrlPr>
                          <a:rPr lang="en-US" altLang="zh-CN" b="0" i="1" smtClean="0">
                            <a:latin typeface="Cambria Math" panose="02040503050406030204" pitchFamily="18" charset="0"/>
                            <a:ea typeface="Fira Sans" panose="020F0502020204030204" pitchFamily="34" charset="0"/>
                          </a:rPr>
                        </m:ctrlPr>
                      </m:sSupPr>
                      <m:e>
                        <m:r>
                          <a:rPr lang="en-US" altLang="zh-CN" b="0" i="1" smtClean="0">
                            <a:latin typeface="Cambria Math" panose="02040503050406030204" pitchFamily="18" charset="0"/>
                            <a:ea typeface="Fira Sans" panose="020F0502020204030204" pitchFamily="34" charset="0"/>
                          </a:rPr>
                          <m:t>𝑛</m:t>
                        </m:r>
                      </m:e>
                      <m:sup>
                        <m:r>
                          <a:rPr lang="en-US" altLang="zh-CN" b="0" i="1" smtClean="0">
                            <a:latin typeface="Cambria Math" panose="02040503050406030204" pitchFamily="18" charset="0"/>
                            <a:ea typeface="Fira Sans" panose="020F0502020204030204" pitchFamily="34" charset="0"/>
                          </a:rPr>
                          <m:t>2</m:t>
                        </m:r>
                      </m:sup>
                    </m:sSup>
                    <m:r>
                      <a:rPr lang="en-US" altLang="zh-CN" b="0" i="1" smtClean="0">
                        <a:latin typeface="Cambria Math" panose="02040503050406030204" pitchFamily="18" charset="0"/>
                        <a:ea typeface="Fira Sans" panose="020F0502020204030204" pitchFamily="34" charset="0"/>
                      </a:rPr>
                      <m:t>)</m:t>
                    </m:r>
                  </m:oMath>
                </a14:m>
                <a:r>
                  <a:rPr lang="zh-CN" altLang="zh-CN" b="0" dirty="0">
                    <a:latin typeface="Arial" panose="020B0604020202020204" pitchFamily="34" charset="0"/>
                    <a:ea typeface="Fira Sans" panose="020F0502020204030204" pitchFamily="34" charset="0"/>
                  </a:rPr>
                  <a:t>。</a:t>
                </a:r>
                <a:endParaRPr lang="en-US" altLang="zh-CN" b="0" dirty="0">
                  <a:latin typeface="Arial" panose="020B0604020202020204" pitchFamily="34" charset="0"/>
                  <a:ea typeface="Fira Sans" panose="020F0502020204030204" pitchFamily="34" charset="0"/>
                </a:endParaRPr>
              </a:p>
              <a:p>
                <a:pPr lvl="0" eaLnBrk="0" fontAlgn="base" hangingPunct="0">
                  <a:spcBef>
                    <a:spcPct val="0"/>
                  </a:spcBef>
                  <a:spcAft>
                    <a:spcPct val="0"/>
                  </a:spcAft>
                </a:pPr>
                <a:endParaRPr lang="zh-CN" altLang="zh-CN" sz="2800" b="0" dirty="0">
                  <a:latin typeface="Arial" panose="020B0604020202020204" pitchFamily="34" charset="0"/>
                </a:endParaRPr>
              </a:p>
              <a:p>
                <a:endParaRPr lang="en-US" altLang="zh-CN" b="0" dirty="0"/>
              </a:p>
            </p:txBody>
          </p:sp>
        </mc:Choice>
        <mc:Fallback xmlns="">
          <p:sp>
            <p:nvSpPr>
              <p:cNvPr id="5" name="内容占位符 4">
                <a:extLst>
                  <a:ext uri="{FF2B5EF4-FFF2-40B4-BE49-F238E27FC236}">
                    <a16:creationId xmlns:a16="http://schemas.microsoft.com/office/drawing/2014/main" id="{54737E51-7E29-9E31-FA6A-4465059E13BF}"/>
                  </a:ext>
                </a:extLst>
              </p:cNvPr>
              <p:cNvSpPr>
                <a:spLocks noGrp="1" noRot="1" noChangeAspect="1" noMove="1" noResize="1" noEditPoints="1" noAdjustHandles="1" noChangeArrowheads="1" noChangeShapeType="1" noTextEdit="1"/>
              </p:cNvSpPr>
              <p:nvPr>
                <p:ph sz="half" idx="2"/>
              </p:nvPr>
            </p:nvSpPr>
            <p:spPr>
              <a:xfrm>
                <a:off x="810492" y="1725474"/>
                <a:ext cx="4094017" cy="3927181"/>
              </a:xfrm>
              <a:blipFill>
                <a:blip r:embed="rId3"/>
                <a:stretch>
                  <a:fillRect l="-1637" t="-932"/>
                </a:stretch>
              </a:blipFill>
            </p:spPr>
            <p:txBody>
              <a:bodyPr/>
              <a:lstStyle/>
              <a:p>
                <a:r>
                  <a:rPr lang="zh-CN" altLang="en-US">
                    <a:noFill/>
                  </a:rPr>
                  <a:t> </a:t>
                </a:r>
              </a:p>
            </p:txBody>
          </p:sp>
        </mc:Fallback>
      </mc:AlternateContent>
      <p:pic>
        <p:nvPicPr>
          <p:cNvPr id="2055" name="Picture 7">
            <a:extLst>
              <a:ext uri="{FF2B5EF4-FFF2-40B4-BE49-F238E27FC236}">
                <a16:creationId xmlns:a16="http://schemas.microsoft.com/office/drawing/2014/main" id="{F41051F7-0B8C-9954-96B1-A91D52F6FE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725" y="-5492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C20CE62-6BF2-8000-F92D-FD32855656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125" y="-274638"/>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831F0085-854F-5806-1621-C771CA127D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3E55F907-8455-9820-FB23-403AD6488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274638"/>
            <a:ext cx="9525" cy="95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5F1A8CE3-7099-D16A-31F4-A0EB79DE7A2E}"/>
                  </a:ext>
                </a:extLst>
              </p:cNvPr>
              <p:cNvSpPr txBox="1"/>
              <p:nvPr/>
            </p:nvSpPr>
            <p:spPr>
              <a:xfrm>
                <a:off x="5240484" y="1756647"/>
                <a:ext cx="4094017" cy="3693319"/>
              </a:xfrm>
              <a:prstGeom prst="rect">
                <a:avLst/>
              </a:prstGeom>
              <a:noFill/>
            </p:spPr>
            <p:txBody>
              <a:bodyPr wrap="square" rtlCol="0">
                <a:spAutoFit/>
              </a:bodyPr>
              <a:lstStyle/>
              <a:p>
                <a:r>
                  <a:rPr lang="zh-CN" altLang="en-US" b="0" dirty="0"/>
                  <a:t>应用</a:t>
                </a:r>
                <a:endParaRPr lang="en-US" altLang="zh-CN" b="0" dirty="0"/>
              </a:p>
              <a:p>
                <a:endParaRPr lang="zh-CN" altLang="en-US" b="0" dirty="0"/>
              </a:p>
              <a:p>
                <a:r>
                  <a:rPr lang="zh-CN" altLang="en-US" dirty="0"/>
                  <a:t>邻接矩阵只适用于没有重边（或重边可以忽略）的情况。</a:t>
                </a:r>
                <a:endParaRPr lang="en-US" altLang="zh-CN" dirty="0"/>
              </a:p>
              <a:p>
                <a:endParaRPr lang="zh-CN" altLang="en-US" dirty="0"/>
              </a:p>
              <a:p>
                <a:r>
                  <a:rPr lang="zh-CN" altLang="en-US" dirty="0"/>
                  <a:t>其最显著的优点是可以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oMath>
                </a14:m>
                <a:r>
                  <a:rPr lang="zh-CN" altLang="en-US" dirty="0"/>
                  <a:t>查询一条边是否存在。</a:t>
                </a:r>
                <a:endParaRPr lang="en-US" altLang="zh-CN" dirty="0"/>
              </a:p>
              <a:p>
                <a:endParaRPr lang="en-US" altLang="zh-CN" dirty="0"/>
              </a:p>
              <a:p>
                <a:r>
                  <a:rPr lang="zh-CN" altLang="en-US" dirty="0"/>
                  <a:t>由于邻接矩阵在稀疏图上效率很低（尤其是在点数较多的图上，空间无法承受），所以一般只会在稠密图上使用邻接矩阵。</a:t>
                </a:r>
              </a:p>
              <a:p>
                <a:endParaRPr lang="zh-CN" altLang="en-US" dirty="0"/>
              </a:p>
            </p:txBody>
          </p:sp>
        </mc:Choice>
        <mc:Fallback xmlns="">
          <p:sp>
            <p:nvSpPr>
              <p:cNvPr id="8" name="文本框 7">
                <a:extLst>
                  <a:ext uri="{FF2B5EF4-FFF2-40B4-BE49-F238E27FC236}">
                    <a16:creationId xmlns:a16="http://schemas.microsoft.com/office/drawing/2014/main" id="{5F1A8CE3-7099-D16A-31F4-A0EB79DE7A2E}"/>
                  </a:ext>
                </a:extLst>
              </p:cNvPr>
              <p:cNvSpPr txBox="1">
                <a:spLocks noRot="1" noChangeAspect="1" noMove="1" noResize="1" noEditPoints="1" noAdjustHandles="1" noChangeArrowheads="1" noChangeShapeType="1" noTextEdit="1"/>
              </p:cNvSpPr>
              <p:nvPr/>
            </p:nvSpPr>
            <p:spPr>
              <a:xfrm>
                <a:off x="5240484" y="1756647"/>
                <a:ext cx="4094017" cy="3693319"/>
              </a:xfrm>
              <a:prstGeom prst="rect">
                <a:avLst/>
              </a:prstGeom>
              <a:blipFill>
                <a:blip r:embed="rId5"/>
                <a:stretch>
                  <a:fillRect l="-1341" t="-825" r="-1043"/>
                </a:stretch>
              </a:blipFill>
            </p:spPr>
            <p:txBody>
              <a:bodyPr/>
              <a:lstStyle/>
              <a:p>
                <a:r>
                  <a:rPr lang="zh-CN" altLang="en-US">
                    <a:noFill/>
                  </a:rPr>
                  <a:t> </a:t>
                </a:r>
              </a:p>
            </p:txBody>
          </p:sp>
        </mc:Fallback>
      </mc:AlternateContent>
      <p:pic>
        <p:nvPicPr>
          <p:cNvPr id="3079" name="Picture 7">
            <a:extLst>
              <a:ext uri="{FF2B5EF4-FFF2-40B4-BE49-F238E27FC236}">
                <a16:creationId xmlns:a16="http://schemas.microsoft.com/office/drawing/2014/main" id="{DC6E97E6-D9A6-ACFD-348F-248AB068AA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74875" y="-647700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6454A56-7822-66DF-C79B-0C6385182E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33650" y="-647700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507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幻灯片编号占位符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rtlCol="0"/>
          <a:lstStyle>
            <a:defPPr>
              <a:defRPr lang="zh-CN"/>
            </a:defPPr>
          </a:lstStyle>
          <a:p>
            <a:pPr rtl="0"/>
            <a:fld id="{A49DFD55-3C28-40EF-9E31-A92D2E4017FF}" type="slidenum">
              <a:rPr lang="en-US" altLang="zh-CN" smtClean="0"/>
              <a:pPr rtl="0"/>
              <a:t>8</a:t>
            </a:fld>
            <a:endParaRPr lang="zh-CN" dirty="0"/>
          </a:p>
        </p:txBody>
      </p:sp>
      <p:sp>
        <p:nvSpPr>
          <p:cNvPr id="2" name="文本框 1">
            <a:extLst>
              <a:ext uri="{FF2B5EF4-FFF2-40B4-BE49-F238E27FC236}">
                <a16:creationId xmlns:a16="http://schemas.microsoft.com/office/drawing/2014/main" id="{B4D39090-7255-7365-E750-AF8D2B6B37B2}"/>
              </a:ext>
            </a:extLst>
          </p:cNvPr>
          <p:cNvSpPr txBox="1"/>
          <p:nvPr/>
        </p:nvSpPr>
        <p:spPr>
          <a:xfrm>
            <a:off x="781051" y="869425"/>
            <a:ext cx="5725391" cy="523220"/>
          </a:xfrm>
          <a:prstGeom prst="rect">
            <a:avLst/>
          </a:prstGeom>
          <a:noFill/>
        </p:spPr>
        <p:txBody>
          <a:bodyPr wrap="square" rtlCol="0">
            <a:spAutoFit/>
          </a:bodyPr>
          <a:lstStyle/>
          <a:p>
            <a:r>
              <a:rPr lang="zh-CN" altLang="en-US" sz="2800" cap="all" spc="150" dirty="0">
                <a:latin typeface="+mj-cs"/>
                <a:ea typeface="+mj-ea"/>
                <a:cs typeface="+mj-cs"/>
              </a:rPr>
              <a:t>单元</a:t>
            </a:r>
            <a:r>
              <a:rPr lang="zh-CN" altLang="en-US" sz="2800" cap="all" spc="150" dirty="0">
                <a:latin typeface="+mj-ea"/>
                <a:ea typeface="+mj-ea"/>
                <a:cs typeface="+mj-cs"/>
              </a:rPr>
              <a:t>二</a:t>
            </a:r>
            <a:r>
              <a:rPr lang="zh-CN" altLang="en-US" sz="2800" dirty="0"/>
              <a:t>  图的存储</a:t>
            </a:r>
            <a:endParaRPr lang="zh-CN" altLang="en-US" dirty="0"/>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54737E51-7E29-9E31-FA6A-4465059E13BF}"/>
                  </a:ext>
                </a:extLst>
              </p:cNvPr>
              <p:cNvSpPr>
                <a:spLocks noGrp="1"/>
              </p:cNvSpPr>
              <p:nvPr>
                <p:ph sz="half" idx="2"/>
              </p:nvPr>
            </p:nvSpPr>
            <p:spPr>
              <a:xfrm>
                <a:off x="810491" y="1725474"/>
                <a:ext cx="4964143" cy="3927181"/>
              </a:xfrm>
            </p:spPr>
            <p:txBody>
              <a:bodyPr>
                <a:normAutofit/>
              </a:bodyPr>
              <a:lstStyle/>
              <a:p>
                <a:r>
                  <a:rPr lang="zh-CN" altLang="en-US" dirty="0"/>
                  <a:t>方法三  </a:t>
                </a:r>
                <a:r>
                  <a:rPr lang="zh-CN" altLang="en-US" b="0" dirty="0"/>
                  <a:t>邻接表</a:t>
                </a:r>
                <a:endParaRPr lang="en-US" altLang="zh-CN" b="0" i="0" dirty="0">
                  <a:effectLst/>
                  <a:latin typeface="Fira Sans" panose="020F0502020204030204" pitchFamily="34" charset="0"/>
                </a:endParaRPr>
              </a:p>
              <a:p>
                <a:endParaRPr lang="en-US" altLang="zh-CN" b="0" i="0" dirty="0">
                  <a:effectLst/>
                  <a:latin typeface="Fira Sans" panose="020F0502020204030204" pitchFamily="34" charset="0"/>
                </a:endParaRPr>
              </a:p>
              <a:p>
                <a:r>
                  <a:rPr lang="zh-CN" altLang="en-US" b="0" dirty="0"/>
                  <a:t>使用一个支持动态增加元素的数据结构构成的数组，如</a:t>
                </a:r>
                <a:r>
                  <a:rPr lang="pt-BR" altLang="zh-CN" b="0" dirty="0"/>
                  <a:t> </a:t>
                </a:r>
                <a14:m>
                  <m:oMath xmlns:m="http://schemas.openxmlformats.org/officeDocument/2006/math">
                    <m:r>
                      <a:rPr lang="en-US" altLang="zh-CN" b="0" i="1" smtClean="0">
                        <a:latin typeface="Cambria Math" panose="02040503050406030204" pitchFamily="18" charset="0"/>
                      </a:rPr>
                      <m:t>𝑣𝑒𝑐𝑡𝑜𝑟</m:t>
                    </m:r>
                    <m:r>
                      <a:rPr lang="en-US" altLang="zh-CN" b="0" i="1" smtClean="0">
                        <a:latin typeface="Cambria Math" panose="02040503050406030204" pitchFamily="18" charset="0"/>
                      </a:rPr>
                      <m:t>&lt;</m:t>
                    </m:r>
                    <m:r>
                      <a:rPr lang="en-US" altLang="zh-CN" b="0" i="1" smtClean="0">
                        <a:latin typeface="Cambria Math" panose="02040503050406030204" pitchFamily="18" charset="0"/>
                      </a:rPr>
                      <m:t>𝑖𝑛𝑡</m:t>
                    </m:r>
                    <m:r>
                      <a:rPr lang="en-US" altLang="zh-CN" b="0" i="1" smtClean="0">
                        <a:latin typeface="Cambria Math" panose="02040503050406030204" pitchFamily="18" charset="0"/>
                      </a:rPr>
                      <m:t>&gt;</m:t>
                    </m:r>
                    <m:r>
                      <a:rPr lang="en-US" altLang="zh-CN" b="0" i="1" smtClean="0">
                        <a:latin typeface="Cambria Math" panose="02040503050406030204" pitchFamily="18" charset="0"/>
                      </a:rPr>
                      <m:t>𝑎𝑑𝑗</m:t>
                    </m:r>
                    <m:r>
                      <a:rPr lang="en-US" altLang="zh-CN" b="0" i="1" smtClean="0">
                        <a:latin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en-US" altLang="zh-CN" sz="2000" b="0" i="0" dirty="0">
                    <a:effectLst/>
                    <a:latin typeface="Fira Sans" panose="020F0502020204030204" pitchFamily="34" charset="0"/>
                  </a:rPr>
                  <a:t> , </a:t>
                </a:r>
                <a:r>
                  <a:rPr lang="zh-CN" altLang="en-US" b="0" dirty="0"/>
                  <a:t>来存边，其中 </a:t>
                </a:r>
                <a14:m>
                  <m:oMath xmlns:m="http://schemas.openxmlformats.org/officeDocument/2006/math">
                    <m:r>
                      <a:rPr lang="en-US" altLang="zh-CN" b="0" i="1" smtClean="0">
                        <a:latin typeface="Cambria Math" panose="02040503050406030204" pitchFamily="18" charset="0"/>
                      </a:rPr>
                      <m:t>𝑎𝑑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𝑗</m:t>
                        </m:r>
                      </m:e>
                      <m:sub>
                        <m:r>
                          <a:rPr lang="en-US" altLang="zh-CN" b="0" i="1" smtClean="0">
                            <a:latin typeface="Cambria Math" panose="02040503050406030204" pitchFamily="18" charset="0"/>
                          </a:rPr>
                          <m:t>𝑢</m:t>
                        </m:r>
                      </m:sub>
                    </m:sSub>
                  </m:oMath>
                </a14:m>
                <a:r>
                  <a:rPr lang="zh-CN" altLang="en-US" b="0" dirty="0"/>
                  <a:t>存储的是点 </a:t>
                </a:r>
                <a14:m>
                  <m:oMath xmlns:m="http://schemas.openxmlformats.org/officeDocument/2006/math">
                    <m:r>
                      <a:rPr lang="en-US" altLang="zh-CN" b="0" i="1" smtClean="0">
                        <a:latin typeface="Cambria Math" panose="02040503050406030204" pitchFamily="18" charset="0"/>
                      </a:rPr>
                      <m:t>𝑢</m:t>
                    </m:r>
                  </m:oMath>
                </a14:m>
                <a:r>
                  <a:rPr lang="zh-CN" altLang="en-US" b="0" dirty="0"/>
                  <a:t> 的所有出边的相关信息（终点、边权等）。</a:t>
                </a:r>
                <a:endParaRPr lang="en-US" altLang="zh-CN" sz="2000" b="0" i="0" dirty="0">
                  <a:effectLst/>
                  <a:latin typeface="Fira Sans" panose="020F0502020204030204" pitchFamily="34" charset="0"/>
                </a:endParaRPr>
              </a:p>
              <a:p>
                <a:endParaRPr lang="en-US" altLang="zh-CN" b="0" dirty="0">
                  <a:latin typeface="Fira Sans" panose="020F0502020204030204" pitchFamily="34" charset="0"/>
                </a:endParaRPr>
              </a:p>
              <a:p>
                <a:pPr lvl="0" eaLnBrk="0" fontAlgn="base" hangingPunct="0">
                  <a:spcBef>
                    <a:spcPct val="0"/>
                  </a:spcBef>
                  <a:spcAft>
                    <a:spcPct val="0"/>
                  </a:spcAft>
                </a:pPr>
                <a:r>
                  <a:rPr lang="zh-CN" altLang="en-US" b="0" dirty="0"/>
                  <a:t>查询是否存在 </a:t>
                </a:r>
                <a14:m>
                  <m:oMath xmlns:m="http://schemas.openxmlformats.org/officeDocument/2006/math">
                    <m:r>
                      <a:rPr lang="en-US" altLang="zh-CN" b="0" i="1" smtClean="0">
                        <a:latin typeface="Cambria Math" panose="02040503050406030204" pitchFamily="18" charset="0"/>
                      </a:rPr>
                      <m:t>𝑢</m:t>
                    </m:r>
                  </m:oMath>
                </a14:m>
                <a:r>
                  <a:rPr lang="zh-CN" altLang="en-US" b="0" dirty="0"/>
                  <a:t>到 </a:t>
                </a:r>
                <a14:m>
                  <m:oMath xmlns:m="http://schemas.openxmlformats.org/officeDocument/2006/math">
                    <m:r>
                      <a:rPr lang="en-US" altLang="zh-CN" b="0" i="1" smtClean="0">
                        <a:latin typeface="Cambria Math" panose="02040503050406030204" pitchFamily="18" charset="0"/>
                      </a:rPr>
                      <m:t>𝑣</m:t>
                    </m:r>
                  </m:oMath>
                </a14:m>
                <a:r>
                  <a:rPr lang="zh-CN" altLang="en-US" b="0" dirty="0"/>
                  <a:t>的边：</a:t>
                </a:r>
                <a14:m>
                  <m:oMath xmlns:m="http://schemas.openxmlformats.org/officeDocument/2006/math">
                    <m:r>
                      <m:rPr>
                        <m:sty m:val="p"/>
                      </m:rPr>
                      <a:rPr lang="en-US" altLang="zh-CN" i="1" dirty="0">
                        <a:latin typeface="Cambria Math" panose="02040503050406030204" pitchFamily="18" charset="0"/>
                      </a:rPr>
                      <m:t>Θ</m:t>
                    </m:r>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e>
                            </m:d>
                          </m:e>
                        </m:func>
                      </m:e>
                    </m:d>
                    <m:r>
                      <a:rPr lang="en-US" altLang="zh-CN" b="0" i="0" smtClean="0">
                        <a:latin typeface="Cambria Math" panose="02040503050406030204" pitchFamily="18" charset="0"/>
                      </a:rPr>
                      <m:t> </m:t>
                    </m:r>
                    <m:r>
                      <a:rPr lang="zh-CN" altLang="en-US" b="0" i="1">
                        <a:latin typeface="Cambria Math" panose="02040503050406030204" pitchFamily="18" charset="0"/>
                      </a:rPr>
                      <m:t>。</m:t>
                    </m:r>
                  </m:oMath>
                </a14:m>
                <a:r>
                  <a:rPr lang="en-US" altLang="zh-CN" sz="1050" b="0" dirty="0">
                    <a:latin typeface="Arial" panose="020B0604020202020204" pitchFamily="34" charset="0"/>
                  </a:rPr>
                  <a:t> </a:t>
                </a:r>
                <a:endParaRPr lang="zh-CN" altLang="zh-CN" sz="1050" b="0" dirty="0">
                  <a:latin typeface="Arial" panose="020B0604020202020204" pitchFamily="34" charset="0"/>
                </a:endParaRPr>
              </a:p>
              <a:p>
                <a:pPr lvl="0" eaLnBrk="0" fontAlgn="base" hangingPunct="0">
                  <a:spcBef>
                    <a:spcPct val="0"/>
                  </a:spcBef>
                  <a:spcAft>
                    <a:spcPct val="0"/>
                  </a:spcAft>
                </a:pPr>
                <a:r>
                  <a:rPr lang="zh-CN" altLang="en-US" b="0" dirty="0"/>
                  <a:t>遍历点 </a:t>
                </a:r>
                <a14:m>
                  <m:oMath xmlns:m="http://schemas.openxmlformats.org/officeDocument/2006/math">
                    <m:r>
                      <a:rPr lang="en-US" altLang="zh-CN" b="0" i="1" smtClean="0">
                        <a:latin typeface="Cambria Math" panose="02040503050406030204" pitchFamily="18" charset="0"/>
                      </a:rPr>
                      <m:t>𝑢</m:t>
                    </m:r>
                  </m:oMath>
                </a14:m>
                <a:r>
                  <a:rPr lang="zh-CN" altLang="en-US" b="0" dirty="0"/>
                  <a:t> 的所有出边：</a:t>
                </a:r>
                <a14:m>
                  <m:oMath xmlns:m="http://schemas.openxmlformats.org/officeDocument/2006/math">
                    <m:r>
                      <m:rPr>
                        <m:sty m:val="p"/>
                      </m:rPr>
                      <a:rPr lang="en-US" altLang="zh-CN" i="1" dirty="0">
                        <a:latin typeface="Cambria Math" panose="02040503050406030204" pitchFamily="18" charset="0"/>
                      </a:rPr>
                      <m:t>Θ</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e>
                        </m:d>
                      </m:e>
                    </m:d>
                    <m:r>
                      <a:rPr lang="zh-CN" altLang="en-US" b="0" i="1">
                        <a:latin typeface="Cambria Math" panose="02040503050406030204" pitchFamily="18" charset="0"/>
                      </a:rPr>
                      <m:t>。</m:t>
                    </m:r>
                  </m:oMath>
                </a14:m>
                <a:endParaRPr lang="zh-CN" altLang="zh-CN" sz="1050" b="0" dirty="0">
                  <a:latin typeface="Arial" panose="020B0604020202020204" pitchFamily="34" charset="0"/>
                </a:endParaRPr>
              </a:p>
              <a:p>
                <a:pPr lvl="0" eaLnBrk="0" fontAlgn="base" hangingPunct="0">
                  <a:spcBef>
                    <a:spcPct val="0"/>
                  </a:spcBef>
                  <a:spcAft>
                    <a:spcPct val="0"/>
                  </a:spcAft>
                </a:pPr>
                <a:r>
                  <a:rPr lang="zh-CN" altLang="zh-CN" b="0" dirty="0">
                    <a:latin typeface="Arial" panose="020B0604020202020204" pitchFamily="34" charset="0"/>
                    <a:ea typeface="Fira Sans" panose="020F0502020204030204" pitchFamily="34" charset="0"/>
                  </a:rPr>
                  <a:t>空间复杂度：   </a:t>
                </a:r>
                <a14:m>
                  <m:oMath xmlns:m="http://schemas.openxmlformats.org/officeDocument/2006/math">
                    <m:r>
                      <m:rPr>
                        <m:sty m:val="p"/>
                      </m:rPr>
                      <a:rPr lang="en-US" altLang="zh-CN" i="1" dirty="0">
                        <a:latin typeface="Cambria Math" panose="02040503050406030204" pitchFamily="18" charset="0"/>
                      </a:rPr>
                      <m:t>Θ</m:t>
                    </m:r>
                    <m:r>
                      <a:rPr lang="en-US" altLang="zh-CN" b="0" i="1" smtClean="0">
                        <a:latin typeface="Cambria Math" panose="02040503050406030204" pitchFamily="18" charset="0"/>
                        <a:ea typeface="Fira Sans" panose="020F0502020204030204" pitchFamily="34" charset="0"/>
                      </a:rPr>
                      <m:t>(</m:t>
                    </m:r>
                    <m:r>
                      <a:rPr lang="en-US" altLang="zh-CN" b="0" i="1" smtClean="0">
                        <a:latin typeface="Cambria Math" panose="02040503050406030204" pitchFamily="18" charset="0"/>
                        <a:ea typeface="Fira Sans" panose="020F0502020204030204" pitchFamily="34" charset="0"/>
                      </a:rPr>
                      <m:t>𝑚</m:t>
                    </m:r>
                    <m:r>
                      <a:rPr lang="en-US" altLang="zh-CN" b="0" i="1" smtClean="0">
                        <a:latin typeface="Cambria Math" panose="02040503050406030204" pitchFamily="18" charset="0"/>
                        <a:ea typeface="Fira Sans" panose="020F0502020204030204" pitchFamily="34" charset="0"/>
                      </a:rPr>
                      <m:t>)</m:t>
                    </m:r>
                  </m:oMath>
                </a14:m>
                <a:r>
                  <a:rPr lang="zh-CN" altLang="zh-CN" b="0" dirty="0">
                    <a:latin typeface="Arial" panose="020B0604020202020204" pitchFamily="34" charset="0"/>
                    <a:ea typeface="Fira Sans" panose="020F0502020204030204" pitchFamily="34" charset="0"/>
                  </a:rPr>
                  <a:t>。</a:t>
                </a:r>
                <a:endParaRPr lang="en-US" altLang="zh-CN" b="0" dirty="0">
                  <a:latin typeface="Arial" panose="020B0604020202020204" pitchFamily="34" charset="0"/>
                  <a:ea typeface="Fira Sans" panose="020F0502020204030204" pitchFamily="34" charset="0"/>
                </a:endParaRPr>
              </a:p>
              <a:p>
                <a:pPr lvl="0" eaLnBrk="0" fontAlgn="base" hangingPunct="0">
                  <a:spcBef>
                    <a:spcPct val="0"/>
                  </a:spcBef>
                  <a:spcAft>
                    <a:spcPct val="0"/>
                  </a:spcAft>
                </a:pPr>
                <a:endParaRPr lang="zh-CN" altLang="zh-CN" sz="2800" b="0" dirty="0">
                  <a:latin typeface="Arial" panose="020B0604020202020204" pitchFamily="34" charset="0"/>
                </a:endParaRPr>
              </a:p>
              <a:p>
                <a:endParaRPr lang="en-US" altLang="zh-CN" b="0" dirty="0"/>
              </a:p>
            </p:txBody>
          </p:sp>
        </mc:Choice>
        <mc:Fallback xmlns="">
          <p:sp>
            <p:nvSpPr>
              <p:cNvPr id="5" name="内容占位符 4">
                <a:extLst>
                  <a:ext uri="{FF2B5EF4-FFF2-40B4-BE49-F238E27FC236}">
                    <a16:creationId xmlns:a16="http://schemas.microsoft.com/office/drawing/2014/main" id="{54737E51-7E29-9E31-FA6A-4465059E13BF}"/>
                  </a:ext>
                </a:extLst>
              </p:cNvPr>
              <p:cNvSpPr>
                <a:spLocks noGrp="1" noRot="1" noChangeAspect="1" noMove="1" noResize="1" noEditPoints="1" noAdjustHandles="1" noChangeArrowheads="1" noChangeShapeType="1" noTextEdit="1"/>
              </p:cNvSpPr>
              <p:nvPr>
                <p:ph sz="half" idx="2"/>
              </p:nvPr>
            </p:nvSpPr>
            <p:spPr>
              <a:xfrm>
                <a:off x="810491" y="1725474"/>
                <a:ext cx="4964143" cy="3927181"/>
              </a:xfrm>
              <a:blipFill>
                <a:blip r:embed="rId3"/>
                <a:stretch>
                  <a:fillRect l="-1106" t="-932"/>
                </a:stretch>
              </a:blipFill>
            </p:spPr>
            <p:txBody>
              <a:bodyPr/>
              <a:lstStyle/>
              <a:p>
                <a:r>
                  <a:rPr lang="zh-CN" altLang="en-US">
                    <a:noFill/>
                  </a:rPr>
                  <a:t> </a:t>
                </a:r>
              </a:p>
            </p:txBody>
          </p:sp>
        </mc:Fallback>
      </mc:AlternateContent>
      <p:pic>
        <p:nvPicPr>
          <p:cNvPr id="2055" name="Picture 7">
            <a:extLst>
              <a:ext uri="{FF2B5EF4-FFF2-40B4-BE49-F238E27FC236}">
                <a16:creationId xmlns:a16="http://schemas.microsoft.com/office/drawing/2014/main" id="{F41051F7-0B8C-9954-96B1-A91D52F6FE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9725" y="-549275"/>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C20CE62-6BF2-8000-F92D-FD32855656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2125" y="-274638"/>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831F0085-854F-5806-1621-C771CA127D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3E55F907-8455-9820-FB23-403AD6488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274638"/>
            <a:ext cx="9525" cy="952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5F1A8CE3-7099-D16A-31F4-A0EB79DE7A2E}"/>
              </a:ext>
            </a:extLst>
          </p:cNvPr>
          <p:cNvSpPr txBox="1"/>
          <p:nvPr/>
        </p:nvSpPr>
        <p:spPr>
          <a:xfrm>
            <a:off x="5939912" y="959883"/>
            <a:ext cx="4094017" cy="2585323"/>
          </a:xfrm>
          <a:prstGeom prst="rect">
            <a:avLst/>
          </a:prstGeom>
          <a:noFill/>
        </p:spPr>
        <p:txBody>
          <a:bodyPr wrap="square" rtlCol="0">
            <a:spAutoFit/>
          </a:bodyPr>
          <a:lstStyle/>
          <a:p>
            <a:r>
              <a:rPr lang="zh-CN" altLang="en-US" b="0" dirty="0"/>
              <a:t>应用</a:t>
            </a:r>
            <a:endParaRPr lang="en-US" altLang="zh-CN" b="0" dirty="0"/>
          </a:p>
          <a:p>
            <a:endParaRPr lang="zh-CN" altLang="en-US" b="0" dirty="0"/>
          </a:p>
          <a:p>
            <a:r>
              <a:rPr lang="zh-CN" altLang="en-US" dirty="0"/>
              <a:t>存各种图都很适合，除非有特殊需求（如需要快速查询一条边是否存在，且点数较少，可以使用邻接矩阵）。</a:t>
            </a:r>
            <a:endParaRPr lang="en-US" altLang="zh-CN" dirty="0"/>
          </a:p>
          <a:p>
            <a:endParaRPr lang="zh-CN" altLang="en-US" dirty="0"/>
          </a:p>
          <a:p>
            <a:r>
              <a:rPr lang="zh-CN" altLang="en-US" dirty="0"/>
              <a:t>尤其适用于需要对一个点的所有出边进行排序的场合。</a:t>
            </a:r>
          </a:p>
          <a:p>
            <a:endParaRPr lang="zh-CN" altLang="en-US" dirty="0"/>
          </a:p>
        </p:txBody>
      </p:sp>
      <p:pic>
        <p:nvPicPr>
          <p:cNvPr id="3079" name="Picture 7">
            <a:extLst>
              <a:ext uri="{FF2B5EF4-FFF2-40B4-BE49-F238E27FC236}">
                <a16:creationId xmlns:a16="http://schemas.microsoft.com/office/drawing/2014/main" id="{DC6E97E6-D9A6-ACFD-348F-248AB068AA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274875" y="-647700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6454A56-7822-66DF-C79B-0C6385182E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33650" y="-647700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8DCF5FF5-D1A7-60C5-642B-0996E22344C7}"/>
              </a:ext>
            </a:extLst>
          </p:cNvPr>
          <p:cNvPicPr>
            <a:picLocks noChangeAspect="1"/>
          </p:cNvPicPr>
          <p:nvPr/>
        </p:nvPicPr>
        <p:blipFill>
          <a:blip r:embed="rId5"/>
          <a:stretch>
            <a:fillRect/>
          </a:stretch>
        </p:blipFill>
        <p:spPr>
          <a:xfrm>
            <a:off x="5939912" y="3352385"/>
            <a:ext cx="4094017" cy="1716571"/>
          </a:xfrm>
          <a:prstGeom prst="rect">
            <a:avLst/>
          </a:prstGeom>
        </p:spPr>
      </p:pic>
      <p:sp>
        <p:nvSpPr>
          <p:cNvPr id="7" name="文本框 6">
            <a:extLst>
              <a:ext uri="{FF2B5EF4-FFF2-40B4-BE49-F238E27FC236}">
                <a16:creationId xmlns:a16="http://schemas.microsoft.com/office/drawing/2014/main" id="{61373798-2E04-DC74-63D7-67316D63083A}"/>
              </a:ext>
            </a:extLst>
          </p:cNvPr>
          <p:cNvSpPr txBox="1"/>
          <p:nvPr/>
        </p:nvSpPr>
        <p:spPr>
          <a:xfrm>
            <a:off x="5939912" y="5215333"/>
            <a:ext cx="3273662" cy="913070"/>
          </a:xfrm>
          <a:prstGeom prst="rect">
            <a:avLst/>
          </a:prstGeom>
          <a:noFill/>
        </p:spPr>
        <p:txBody>
          <a:bodyPr wrap="square" rtlCol="0">
            <a:spAutoFit/>
          </a:bodyPr>
          <a:lstStyle/>
          <a:p>
            <a:r>
              <a:rPr lang="zh-CN" altLang="en-US" dirty="0"/>
              <a:t>例题 </a:t>
            </a:r>
            <a:r>
              <a:rPr lang="en-US" altLang="zh-CN" sz="2000" b="1" i="0" dirty="0">
                <a:solidFill>
                  <a:srgbClr val="FFFFFF"/>
                </a:solidFill>
                <a:effectLst/>
                <a:latin typeface="-apple-system"/>
              </a:rPr>
              <a:t>3</a:t>
            </a:r>
            <a:r>
              <a:rPr lang="en-US" altLang="zh-CN" sz="2000" b="0" i="0" dirty="0">
                <a:solidFill>
                  <a:srgbClr val="1F1F1F"/>
                </a:solidFill>
                <a:effectLst/>
                <a:latin typeface="consolas" panose="020B0609020204030204" pitchFamily="49" charset="0"/>
              </a:rPr>
              <a:t>B3643 </a:t>
            </a:r>
            <a:r>
              <a:rPr lang="zh-CN" altLang="en-US" sz="2000" b="0" i="0" u="none" strike="noStrike" dirty="0">
                <a:solidFill>
                  <a:srgbClr val="0056B3"/>
                </a:solidFill>
                <a:effectLst/>
                <a:latin typeface="-apple-system"/>
                <a:hlinkClick r:id="rId6" tooltip="图的存储"/>
              </a:rPr>
              <a:t>图的存储</a:t>
            </a:r>
            <a:r>
              <a:rPr lang="zh-CN" altLang="en-US" sz="2000" b="1" i="0" dirty="0">
                <a:solidFill>
                  <a:srgbClr val="FFFFFF"/>
                </a:solidFill>
                <a:effectLst/>
                <a:latin typeface="-apple-system"/>
              </a:rPr>
              <a:t>的存储</a:t>
            </a:r>
          </a:p>
          <a:p>
            <a:endParaRPr lang="zh-CN" altLang="en-US" sz="2000" b="1" i="0" baseline="-25000" dirty="0">
              <a:solidFill>
                <a:srgbClr val="FFFFFF"/>
              </a:solidFill>
              <a:effectLst/>
              <a:latin typeface="-apple-system"/>
            </a:endParaRPr>
          </a:p>
        </p:txBody>
      </p:sp>
    </p:spTree>
    <p:extLst>
      <p:ext uri="{BB962C8B-B14F-4D97-AF65-F5344CB8AC3E}">
        <p14:creationId xmlns:p14="http://schemas.microsoft.com/office/powerpoint/2010/main" val="285592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rtlCol="0"/>
          <a:lstStyle>
            <a:defPPr>
              <a:defRPr lang="zh-CN"/>
            </a:defPPr>
          </a:lstStyle>
          <a:p>
            <a:pPr rtl="0"/>
            <a:fld id="{A49DFD55-3C28-40EF-9E31-A92D2E4017FF}" type="slidenum">
              <a:rPr lang="en-US" altLang="zh-CN" smtClean="0"/>
              <a:pPr rtl="0"/>
              <a:t>9</a:t>
            </a:fld>
            <a:endParaRPr lang="zh-CN" dirty="0"/>
          </a:p>
        </p:txBody>
      </p:sp>
      <p:sp>
        <p:nvSpPr>
          <p:cNvPr id="2" name="文本框 1">
            <a:extLst>
              <a:ext uri="{FF2B5EF4-FFF2-40B4-BE49-F238E27FC236}">
                <a16:creationId xmlns:a16="http://schemas.microsoft.com/office/drawing/2014/main" id="{1D1FA42C-F7F0-BFF0-C706-43E5F87CF7FA}"/>
              </a:ext>
            </a:extLst>
          </p:cNvPr>
          <p:cNvSpPr txBox="1"/>
          <p:nvPr/>
        </p:nvSpPr>
        <p:spPr>
          <a:xfrm>
            <a:off x="781051" y="821299"/>
            <a:ext cx="5725391" cy="523220"/>
          </a:xfrm>
          <a:prstGeom prst="rect">
            <a:avLst/>
          </a:prstGeom>
          <a:noFill/>
        </p:spPr>
        <p:txBody>
          <a:bodyPr wrap="square" rtlCol="0">
            <a:spAutoFit/>
          </a:bodyPr>
          <a:lstStyle/>
          <a:p>
            <a:r>
              <a:rPr lang="zh-CN" altLang="en-US" sz="2800" cap="all" spc="150" dirty="0">
                <a:latin typeface="+mj-cs"/>
                <a:ea typeface="+mj-ea"/>
                <a:cs typeface="+mj-cs"/>
              </a:rPr>
              <a:t>单元</a:t>
            </a:r>
            <a:r>
              <a:rPr lang="zh-CN" altLang="en-US" sz="2800" cap="all" spc="150" dirty="0">
                <a:latin typeface="+mj-ea"/>
                <a:ea typeface="+mj-ea"/>
                <a:cs typeface="+mj-cs"/>
              </a:rPr>
              <a:t>三</a:t>
            </a:r>
            <a:r>
              <a:rPr lang="zh-CN" altLang="en-US" sz="2800" dirty="0"/>
              <a:t>  图上的问题或算法</a:t>
            </a:r>
            <a:endParaRPr lang="zh-CN" altLang="en-US" dirty="0"/>
          </a:p>
        </p:txBody>
      </p:sp>
      <p:sp>
        <p:nvSpPr>
          <p:cNvPr id="3" name="文本框 2">
            <a:extLst>
              <a:ext uri="{FF2B5EF4-FFF2-40B4-BE49-F238E27FC236}">
                <a16:creationId xmlns:a16="http://schemas.microsoft.com/office/drawing/2014/main" id="{FCFD733E-0F75-6B38-4BA5-B07F8A271860}"/>
              </a:ext>
            </a:extLst>
          </p:cNvPr>
          <p:cNvSpPr txBox="1"/>
          <p:nvPr/>
        </p:nvSpPr>
        <p:spPr>
          <a:xfrm>
            <a:off x="781051" y="1722922"/>
            <a:ext cx="7987564" cy="1200329"/>
          </a:xfrm>
          <a:prstGeom prst="rect">
            <a:avLst/>
          </a:prstGeom>
          <a:noFill/>
        </p:spPr>
        <p:txBody>
          <a:bodyPr wrap="square" rtlCol="0">
            <a:spAutoFit/>
          </a:bodyPr>
          <a:lstStyle/>
          <a:p>
            <a:r>
              <a:rPr lang="zh-CN" altLang="en-US" dirty="0">
                <a:solidFill>
                  <a:schemeClr val="accent5">
                    <a:lumMod val="40000"/>
                    <a:lumOff val="60000"/>
                  </a:schemeClr>
                </a:solidFill>
              </a:rPr>
              <a:t>两点最短路</a:t>
            </a:r>
            <a:r>
              <a:rPr lang="zh-CN" altLang="en-US" dirty="0"/>
              <a:t>，</a:t>
            </a:r>
            <a:r>
              <a:rPr lang="zh-CN" altLang="en-US" dirty="0">
                <a:solidFill>
                  <a:schemeClr val="accent4">
                    <a:lumMod val="60000"/>
                    <a:lumOff val="40000"/>
                  </a:schemeClr>
                </a:solidFill>
              </a:rPr>
              <a:t>最小生成树</a:t>
            </a:r>
            <a:r>
              <a:rPr lang="zh-CN" altLang="en-US" dirty="0"/>
              <a:t>，</a:t>
            </a:r>
            <a:r>
              <a:rPr lang="zh-CN" altLang="en-US" b="0" i="0" dirty="0">
                <a:solidFill>
                  <a:srgbClr val="FF0000"/>
                </a:solidFill>
                <a:effectLst/>
                <a:latin typeface="Fira Sans" panose="020F0502020204030204" pitchFamily="34" charset="0"/>
              </a:rPr>
              <a:t>拓扑排序 </a:t>
            </a:r>
            <a:r>
              <a:rPr lang="zh-CN" altLang="en-US" b="0" i="0" dirty="0">
                <a:effectLst/>
                <a:latin typeface="Fira Sans" panose="020F0502020204030204" pitchFamily="34" charset="0"/>
              </a:rPr>
              <a:t>，</a:t>
            </a:r>
            <a:r>
              <a:rPr lang="zh-CN" altLang="en-US" b="0" i="0" dirty="0">
                <a:solidFill>
                  <a:schemeClr val="accent1">
                    <a:lumMod val="75000"/>
                  </a:schemeClr>
                </a:solidFill>
                <a:effectLst/>
                <a:latin typeface="Fira Sans" panose="020F0502020204030204" pitchFamily="34" charset="0"/>
              </a:rPr>
              <a:t>差分约束 </a:t>
            </a:r>
            <a:r>
              <a:rPr lang="zh-CN" altLang="en-US" b="0" i="0" dirty="0">
                <a:effectLst/>
                <a:latin typeface="Fira Sans" panose="020F0502020204030204" pitchFamily="34" charset="0"/>
              </a:rPr>
              <a:t>，</a:t>
            </a:r>
            <a:r>
              <a:rPr lang="en-US" altLang="zh-CN" b="0" i="0" dirty="0">
                <a:solidFill>
                  <a:schemeClr val="accent6"/>
                </a:solidFill>
                <a:effectLst/>
                <a:latin typeface="Fira Sans" panose="020F0502020204030204" pitchFamily="34" charset="0"/>
              </a:rPr>
              <a:t>2 – SAT</a:t>
            </a:r>
            <a:r>
              <a:rPr lang="en-US" altLang="zh-CN" b="0" i="0" dirty="0">
                <a:effectLst/>
                <a:latin typeface="Fira Sans" panose="020F0502020204030204" pitchFamily="34" charset="0"/>
              </a:rPr>
              <a:t> </a:t>
            </a:r>
            <a:r>
              <a:rPr lang="zh-CN" altLang="en-US" b="0" i="0" dirty="0">
                <a:effectLst/>
                <a:latin typeface="Fira Sans" panose="020F0502020204030204" pitchFamily="34" charset="0"/>
              </a:rPr>
              <a:t>，</a:t>
            </a:r>
            <a:r>
              <a:rPr lang="zh-CN" altLang="en-US" b="0" i="0" dirty="0">
                <a:solidFill>
                  <a:srgbClr val="0070C0"/>
                </a:solidFill>
                <a:effectLst/>
                <a:latin typeface="Fira Sans" panose="020F0502020204030204" pitchFamily="34" charset="0"/>
              </a:rPr>
              <a:t>强连通分量</a:t>
            </a:r>
            <a:r>
              <a:rPr lang="zh-CN" altLang="en-US" b="0" i="0" dirty="0">
                <a:effectLst/>
                <a:latin typeface="Fira Sans" panose="020F0502020204030204" pitchFamily="34" charset="0"/>
              </a:rPr>
              <a:t>，</a:t>
            </a:r>
            <a:r>
              <a:rPr lang="zh-CN" altLang="en-US" b="0" i="0" dirty="0">
                <a:solidFill>
                  <a:srgbClr val="0070C0"/>
                </a:solidFill>
                <a:effectLst/>
                <a:latin typeface="Fira Sans" panose="020F0502020204030204" pitchFamily="34" charset="0"/>
              </a:rPr>
              <a:t>树的直径</a:t>
            </a:r>
            <a:r>
              <a:rPr lang="en-US" altLang="zh-CN" b="0" i="0" dirty="0">
                <a:solidFill>
                  <a:srgbClr val="0070C0"/>
                </a:solidFill>
                <a:effectLst/>
                <a:latin typeface="Fira Sans" panose="020F0502020204030204" pitchFamily="34" charset="0"/>
              </a:rPr>
              <a:t>…..</a:t>
            </a:r>
          </a:p>
          <a:p>
            <a:endParaRPr lang="zh-CN" altLang="en-US" b="0" i="0" dirty="0">
              <a:solidFill>
                <a:srgbClr val="0070C0"/>
              </a:solidFill>
              <a:effectLst/>
              <a:latin typeface="Fira Sans" panose="020F0502020204030204" pitchFamily="34" charset="0"/>
            </a:endParaRPr>
          </a:p>
          <a:p>
            <a:endParaRPr lang="zh-CN" altLang="en-US" b="0" i="0" dirty="0">
              <a:effectLst/>
              <a:latin typeface="Fira Sans" panose="020F0502020204030204" pitchFamily="34" charset="0"/>
            </a:endParaRPr>
          </a:p>
        </p:txBody>
      </p:sp>
      <p:sp>
        <p:nvSpPr>
          <p:cNvPr id="4" name="文本框 3">
            <a:extLst>
              <a:ext uri="{FF2B5EF4-FFF2-40B4-BE49-F238E27FC236}">
                <a16:creationId xmlns:a16="http://schemas.microsoft.com/office/drawing/2014/main" id="{69F8FA32-20BB-034F-8130-4AD2A79AD824}"/>
              </a:ext>
            </a:extLst>
          </p:cNvPr>
          <p:cNvSpPr txBox="1"/>
          <p:nvPr/>
        </p:nvSpPr>
        <p:spPr>
          <a:xfrm>
            <a:off x="856648" y="3003082"/>
            <a:ext cx="7911967" cy="369332"/>
          </a:xfrm>
          <a:prstGeom prst="rect">
            <a:avLst/>
          </a:prstGeom>
          <a:noFill/>
        </p:spPr>
        <p:txBody>
          <a:bodyPr wrap="square" rtlCol="0">
            <a:spAutoFit/>
          </a:bodyPr>
          <a:lstStyle/>
          <a:p>
            <a:r>
              <a:rPr lang="zh-CN" altLang="en-US" dirty="0"/>
              <a:t>接下来我们就来讲讲这些算法。</a:t>
            </a:r>
          </a:p>
        </p:txBody>
      </p:sp>
    </p:spTree>
    <p:extLst>
      <p:ext uri="{BB962C8B-B14F-4D97-AF65-F5344CB8AC3E}">
        <p14:creationId xmlns:p14="http://schemas.microsoft.com/office/powerpoint/2010/main" val="636929804"/>
      </p:ext>
    </p:extLst>
  </p:cSld>
  <p:clrMapOvr>
    <a:masterClrMapping/>
  </p:clrMapOvr>
</p:sld>
</file>

<file path=ppt/theme/theme1.xml><?xml version="1.0" encoding="utf-8"?>
<a:theme xmlns:a="http://schemas.openxmlformats.org/drawingml/2006/main" name="Office 主题">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Microsoft YaHei UI"/>
        <a:ea typeface=""/>
        <a:cs typeface="Microsoft YaHei UI"/>
      </a:majorFont>
      <a:minorFont>
        <a:latin typeface="Microsoft YaHei UI"/>
        <a:ea typeface=""/>
        <a:cs typeface="Microsoft YaHei U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977035_TF67328976_Win32.potx" id="{4A0BA358-424F-4E4B-99FC-EDD87C5DF262}" vid="{8888C98B-5FD6-4795-AD5E-77DEA9CE216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sharepoint/v3"/>
    <ds:schemaRef ds:uri="230e9df3-be65-4c73-a93b-d1236ebd677e"/>
    <ds:schemaRef ds:uri="http://purl.org/dc/elements/1.1/"/>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metadata/properties"/>
    <ds:schemaRef ds:uri="http://schemas.microsoft.com/office/2006/documentManagement/types"/>
    <ds:schemaRef ds:uri="71af3243-3dd4-4a8d-8c0d-dd76da1f02a5"/>
    <ds:schemaRef ds:uri="http://www.w3.org/XML/1998/namespace"/>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极简主义演示文稿</Template>
  <TotalTime>1462</TotalTime>
  <Words>4659</Words>
  <Application>Microsoft Office PowerPoint</Application>
  <PresentationFormat>宽屏</PresentationFormat>
  <Paragraphs>435</Paragraphs>
  <Slides>62</Slides>
  <Notes>46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62</vt:i4>
      </vt:variant>
    </vt:vector>
  </HeadingPairs>
  <TitlesOfParts>
    <vt:vector size="70" baseType="lpstr">
      <vt:lpstr>-apple-system</vt:lpstr>
      <vt:lpstr>Microsoft YaHei UI</vt:lpstr>
      <vt:lpstr>Arial</vt:lpstr>
      <vt:lpstr>Cambria Math</vt:lpstr>
      <vt:lpstr>Consolas</vt:lpstr>
      <vt:lpstr>Consolas</vt:lpstr>
      <vt:lpstr>Fira Sans</vt:lpstr>
      <vt:lpstr>Office 主题</vt:lpstr>
      <vt:lpstr>图论  by lovely_REx</vt:lpstr>
      <vt:lpstr>PowerPoint 演示文稿</vt:lpstr>
      <vt:lpstr>图的引入</vt:lpstr>
      <vt:lpstr>PowerPoint 演示文稿</vt:lpstr>
      <vt:lpstr>单元一  图的概念</vt:lpstr>
      <vt:lpstr>PowerPoint 演示文稿</vt:lpstr>
      <vt:lpstr>PowerPoint 演示文稿</vt:lpstr>
      <vt:lpstr>PowerPoint 演示文稿</vt:lpstr>
      <vt:lpstr>PowerPoint 演示文稿</vt:lpstr>
      <vt:lpstr>最短路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最小生成树的章节简介</vt:lpstr>
      <vt:lpstr>最小生成树是什么</vt:lpstr>
      <vt:lpstr>最小生成树怎么求-Kruskal 算法 </vt:lpstr>
      <vt:lpstr>最小生成树怎么求-Prim 算法 </vt:lpstr>
      <vt:lpstr>最小生成树的应用-题目分享</vt:lpstr>
      <vt:lpstr>CF1120D Power Tree</vt:lpstr>
      <vt:lpstr>PowerPoint 演示文稿</vt:lpstr>
      <vt:lpstr>PowerPoint 演示文稿</vt:lpstr>
      <vt:lpstr>PowerPoint 演示文稿</vt:lpstr>
      <vt:lpstr>PowerPoint 演示文稿</vt:lpstr>
      <vt:lpstr>树的直径与最近公共祖先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基环树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See you again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图论</dc:title>
  <dc:creator>书香 黄</dc:creator>
  <cp:lastModifiedBy>书香 黄</cp:lastModifiedBy>
  <cp:revision>8</cp:revision>
  <dcterms:created xsi:type="dcterms:W3CDTF">2024-07-08T00:47:42Z</dcterms:created>
  <dcterms:modified xsi:type="dcterms:W3CDTF">2024-07-15T01:45:48Z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