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6" r:id="rId13"/>
    <p:sldId id="277" r:id="rId14"/>
    <p:sldId id="278" r:id="rId15"/>
    <p:sldId id="291" r:id="rId16"/>
    <p:sldId id="292" r:id="rId17"/>
    <p:sldId id="273" r:id="rId18"/>
    <p:sldId id="274" r:id="rId19"/>
    <p:sldId id="275" r:id="rId20"/>
    <p:sldId id="267" r:id="rId21"/>
    <p:sldId id="269" r:id="rId22"/>
    <p:sldId id="271" r:id="rId23"/>
    <p:sldId id="272" r:id="rId24"/>
    <p:sldId id="270" r:id="rId25"/>
    <p:sldId id="279" r:id="rId26"/>
    <p:sldId id="280" r:id="rId27"/>
    <p:sldId id="281" r:id="rId28"/>
    <p:sldId id="282" r:id="rId29"/>
    <p:sldId id="283" r:id="rId30"/>
    <p:sldId id="298" r:id="rId31"/>
    <p:sldId id="299" r:id="rId32"/>
    <p:sldId id="293" r:id="rId33"/>
    <p:sldId id="284" r:id="rId34"/>
    <p:sldId id="285" r:id="rId35"/>
    <p:sldId id="286" r:id="rId36"/>
    <p:sldId id="288" r:id="rId37"/>
    <p:sldId id="289" r:id="rId38"/>
    <p:sldId id="287" r:id="rId39"/>
    <p:sldId id="295" r:id="rId40"/>
    <p:sldId id="296" r:id="rId41"/>
    <p:sldId id="297" r:id="rId42"/>
    <p:sldId id="294" r:id="rId43"/>
    <p:sldId id="268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6F5B8-1DBD-1CB7-362D-D67FF7DFD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8FFC28-B807-88BB-A9B0-0A68643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FF4F81-6A31-57C1-CEB9-5E3DD2BD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B74B-6B69-41E2-A43F-63420EEF8E6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C5369-7ADA-E5DC-BC4D-E10290CD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C587D6-13A4-8920-16C9-3682069F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6A9-8F3B-4C42-97E7-14F27EF2E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70957-30ED-2139-6A63-4D95CF81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D9D6BF-7A59-A2C5-99FB-2305BFA97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7E3A3-6360-411C-E3F5-1D824A1E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B74B-6B69-41E2-A43F-63420EEF8E6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26ABC-D4D2-D36F-CD9D-159094D7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86F90-65DF-1D69-C6D5-D006A13B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6A9-8F3B-4C42-97E7-14F27EF2E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0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E32945-EDBE-BF38-56BE-D1F4DF85A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1C6101-81CA-F09E-F885-A6791CF0F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8D2B0-2AA3-44D8-C693-99B44EED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B74B-6B69-41E2-A43F-63420EEF8E6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9C752B-397B-8E94-E1E2-968E4C023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754216-F02D-D09D-85EA-67227265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6A9-8F3B-4C42-97E7-14F27EF2E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63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EFAEF-7193-7C86-7DDB-06E7935B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A3CB97-3DFA-343E-0205-3C1BA39A1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5EEE7-5E71-09BC-843C-46F20AF4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B74B-6B69-41E2-A43F-63420EEF8E6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779DF-6075-DE7E-1982-DFFFDB36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3CCA7-E241-A5E4-747F-C644EAC2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6A9-8F3B-4C42-97E7-14F27EF2E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83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9487B-0224-57F9-0F41-8A3549B97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4DBC08-08F0-4776-6AF2-E6BB7CD3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BD883-06E4-4705-8AFA-E01EAE9C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B74B-6B69-41E2-A43F-63420EEF8E6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1F2A3-2BF0-53A8-418D-3C2646B0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7CF64-390B-6EDD-BAEF-5C74E49A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6A9-8F3B-4C42-97E7-14F27EF2E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73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6320F-3D06-C79E-448F-6DB6E486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1DEE0-98A4-1071-B22D-3E2090608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1EE7D7-BD78-BCA5-6259-4F8F1BEB4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5764A-5255-7DD1-FD72-8180E68F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B74B-6B69-41E2-A43F-63420EEF8E6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CCF50C-47B6-E494-1F85-E03DE3FB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D82726-3989-CBF7-D2C6-880324CE0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6A9-8F3B-4C42-97E7-14F27EF2E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0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FB956-47FC-99B7-0A9A-8A63E8F7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C2651-86A0-4ACF-B5B5-CD7BA1004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AF26A6-1B04-A288-B470-570CAFA15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BF5A67-800C-7E6C-3425-ECCBF3746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1DD940-69F4-81E8-2F44-1946326D9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206CE7-3176-AE25-1B68-BDF3E1A5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B74B-6B69-41E2-A43F-63420EEF8E6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2881A-3140-CBB1-2EA1-C6954501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3B0A78-96F2-4AF5-F25B-16C87FF6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6A9-8F3B-4C42-97E7-14F27EF2E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72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39DEA-7573-1B3B-22C5-B362299F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2EB6EB-A158-1F07-7D2A-4AC25C23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B74B-6B69-41E2-A43F-63420EEF8E6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6C754A-A35C-455F-7A99-E57FCF95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45CFC4-1A7B-E3D8-498E-946F8EEB4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6A9-8F3B-4C42-97E7-14F27EF2E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0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D2C7AB-DC6E-AE16-8C5A-2A23366E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B74B-6B69-41E2-A43F-63420EEF8E6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DBEA52-D9FA-67F3-D84D-D596ACF7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3F48B4-E3B0-506C-178B-F6E504E0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6A9-8F3B-4C42-97E7-14F27EF2E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82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13277-0F48-4036-80CC-126DD610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A25F3-032C-536F-4D1F-86055C54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5FE3E3-C711-CC93-9558-06F6DBE25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4C0E9D-B8BD-E1B3-8831-207770A2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B74B-6B69-41E2-A43F-63420EEF8E6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A997E-E3C5-075B-E21C-59BA4812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EAD435-23E3-2409-281C-8445728C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6A9-8F3B-4C42-97E7-14F27EF2E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1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8E8DA-959B-1779-B45A-E4FAC0F1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E87F0E-64AA-01BF-5269-1AAFD5EDD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21233C-B282-F3A8-3F2E-9292B0028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9BC30-4A1D-3060-5437-99CAB0E8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4B74B-6B69-41E2-A43F-63420EEF8E6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AD0897-44E8-50D5-E4D8-128A3934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20DE10-DC19-27C1-C1B6-0F266A82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36A9-8F3B-4C42-97E7-14F27EF2E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24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044848-E089-1475-BBEC-C59AA9E0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FE4C9D-BFFC-E21E-173A-1E261C2BE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9BA8DC-62F0-B482-BB4E-1A4461388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4B74B-6B69-41E2-A43F-63420EEF8E6F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D00745-96B0-F0C5-CE06-305D62C85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C6E747-D969-06EB-F802-466C0197C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36A9-8F3B-4C42-97E7-14F27EF2E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35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P7113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uogu.com.cn/problem/solution/P6185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uoj.ac/problem/11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ogu.com.cn/problem/P8867" TargetMode="External"/><Relationship Id="rId3" Type="http://schemas.openxmlformats.org/officeDocument/2006/relationships/hyperlink" Target="https://www.luogu.com.cn/problem/P1462" TargetMode="External"/><Relationship Id="rId7" Type="http://schemas.openxmlformats.org/officeDocument/2006/relationships/hyperlink" Target="https://www.luogu.com.cn/problem/P3225" TargetMode="External"/><Relationship Id="rId2" Type="http://schemas.openxmlformats.org/officeDocument/2006/relationships/hyperlink" Target="https://www.luogu.com.cn/problem/P39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uogu.com.cn/problem/P3627" TargetMode="External"/><Relationship Id="rId5" Type="http://schemas.openxmlformats.org/officeDocument/2006/relationships/hyperlink" Target="https://www.luogu.com.cn/problem/P2812" TargetMode="External"/><Relationship Id="rId10" Type="http://schemas.openxmlformats.org/officeDocument/2006/relationships/hyperlink" Target="https://www.luogu.com.cn/problem/P3731" TargetMode="External"/><Relationship Id="rId4" Type="http://schemas.openxmlformats.org/officeDocument/2006/relationships/hyperlink" Target="https://www.luogu.com.cn/problem/P4047" TargetMode="External"/><Relationship Id="rId9" Type="http://schemas.openxmlformats.org/officeDocument/2006/relationships/hyperlink" Target="https://www.luogu.com.cn/problem/P196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B4D08-A172-ED24-1A21-DE95936B1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315017-4365-1DFC-388C-42F66BD71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zqy</a:t>
            </a:r>
            <a:endParaRPr lang="en-US" altLang="zh-CN" dirty="0"/>
          </a:p>
          <a:p>
            <a:r>
              <a:rPr lang="en-US" altLang="zh-CN"/>
              <a:t>2024.7.19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010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1D1EF-F489-B3FF-AF97-28AC9A7D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P1144 </a:t>
            </a:r>
            <a:r>
              <a:rPr lang="zh-CN" altLang="en-US" dirty="0"/>
              <a:t>最短路计数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1B4EE5-6E8A-B44B-901E-3C28C29B4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询问到每个点有多少条最短路。边权</a:t>
            </a:r>
            <a:r>
              <a:rPr lang="en-US" altLang="zh-CN" dirty="0"/>
              <a:t>&gt;0</a:t>
            </a:r>
            <a:r>
              <a:rPr lang="zh-CN" altLang="en-US" dirty="0"/>
              <a:t>。答案对</a:t>
            </a:r>
            <a:r>
              <a:rPr lang="en-US" altLang="zh-CN" dirty="0"/>
              <a:t> 100003 </a:t>
            </a:r>
            <a:r>
              <a:rPr lang="zh-CN" altLang="en-US" dirty="0"/>
              <a:t>取模。</a:t>
            </a:r>
            <a:endParaRPr lang="en-US" altLang="zh-CN" dirty="0"/>
          </a:p>
          <a:p>
            <a:r>
              <a:rPr lang="en-US" altLang="zh-CN" dirty="0"/>
              <a:t>n&lt;=1e6,m&lt;=2e6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59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3861F-84E5-D83B-614A-DB3918CB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4A7EA-7BD7-CD03-E7A3-8F4F8BDD2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考虑堆优化</a:t>
            </a:r>
            <a:r>
              <a:rPr lang="en-US" altLang="zh-CN" dirty="0"/>
              <a:t> </a:t>
            </a:r>
            <a:r>
              <a:rPr lang="en-US" altLang="zh-CN" dirty="0" err="1"/>
              <a:t>dijkstra</a:t>
            </a:r>
            <a:r>
              <a:rPr lang="en-US" altLang="zh-CN" dirty="0"/>
              <a:t> </a:t>
            </a:r>
            <a:r>
              <a:rPr lang="zh-CN" altLang="en-US" dirty="0"/>
              <a:t>的过程。</a:t>
            </a:r>
            <a:endParaRPr lang="en-US" altLang="zh-CN" dirty="0"/>
          </a:p>
          <a:p>
            <a:r>
              <a:rPr lang="zh-CN" altLang="en-US" dirty="0"/>
              <a:t>设 </a:t>
            </a:r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表示到 </a:t>
            </a:r>
            <a:r>
              <a:rPr lang="en-US" altLang="zh-CN" dirty="0"/>
              <a:t>i </a:t>
            </a:r>
            <a:r>
              <a:rPr lang="zh-CN" altLang="en-US" dirty="0"/>
              <a:t>号点的最短路条数。</a:t>
            </a:r>
            <a:endParaRPr lang="en-US" altLang="zh-CN" dirty="0"/>
          </a:p>
          <a:p>
            <a:r>
              <a:rPr lang="zh-CN" altLang="en-US" dirty="0"/>
              <a:t>若 </a:t>
            </a:r>
            <a:r>
              <a:rPr lang="en-US" altLang="zh-CN" dirty="0"/>
              <a:t>dis[v]&gt;dis[u]+w </a:t>
            </a:r>
            <a:r>
              <a:rPr lang="zh-CN" altLang="en-US" dirty="0"/>
              <a:t>则 </a:t>
            </a:r>
            <a:r>
              <a:rPr lang="en-US" altLang="zh-CN" dirty="0"/>
              <a:t>dis[v]=dis[u]+</a:t>
            </a:r>
            <a:r>
              <a:rPr lang="en-US" altLang="zh-CN" dirty="0" err="1"/>
              <a:t>w,ans</a:t>
            </a:r>
            <a:r>
              <a:rPr lang="en-US" altLang="zh-CN" dirty="0"/>
              <a:t>[v]=</a:t>
            </a:r>
            <a:r>
              <a:rPr lang="en-US" altLang="zh-CN" dirty="0" err="1"/>
              <a:t>ans</a:t>
            </a:r>
            <a:r>
              <a:rPr lang="en-US" altLang="zh-CN" dirty="0"/>
              <a:t>[u]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否则若</a:t>
            </a:r>
            <a:r>
              <a:rPr lang="en-US" altLang="zh-CN" dirty="0"/>
              <a:t> dis[v]==dis[u]+w</a:t>
            </a:r>
            <a:r>
              <a:rPr lang="zh-CN" altLang="en-US" dirty="0"/>
              <a:t> 则 </a:t>
            </a:r>
            <a:r>
              <a:rPr lang="en-US" altLang="zh-CN" dirty="0" err="1"/>
              <a:t>ans</a:t>
            </a:r>
            <a:r>
              <a:rPr lang="en-US" altLang="zh-CN" dirty="0"/>
              <a:t>[v]+=</a:t>
            </a:r>
            <a:r>
              <a:rPr lang="en-US" altLang="zh-CN" dirty="0" err="1"/>
              <a:t>ans</a:t>
            </a:r>
            <a:r>
              <a:rPr lang="en-US" altLang="zh-CN" dirty="0"/>
              <a:t>[u]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818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B8618-9B80-C362-D6B1-306D63EA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分层图最短路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3DF63-A7E1-1889-8FD6-8954F6AD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777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1ACFA-3D86-50EE-F223-FA356D19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P4568 </a:t>
            </a:r>
            <a:r>
              <a:rPr lang="zh-CN" altLang="en-US" dirty="0"/>
              <a:t>飞行路线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A10DDE-2D3D-7D94-8EAC-DE3AF9CA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effectLst/>
                <a:latin typeface="-apple-system"/>
              </a:rPr>
              <a:t>Alice </a:t>
            </a:r>
            <a:r>
              <a:rPr lang="zh-CN" altLang="en-US" b="0" i="0" dirty="0">
                <a:effectLst/>
                <a:latin typeface="-apple-system"/>
              </a:rPr>
              <a:t>和 </a:t>
            </a:r>
            <a:r>
              <a:rPr lang="en-US" altLang="zh-CN" b="0" i="0" dirty="0">
                <a:effectLst/>
                <a:latin typeface="-apple-system"/>
              </a:rPr>
              <a:t>Bob </a:t>
            </a:r>
            <a:r>
              <a:rPr lang="zh-CN" altLang="en-US" b="0" i="0" dirty="0">
                <a:effectLst/>
                <a:latin typeface="-apple-system"/>
              </a:rPr>
              <a:t>现在要乘飞机旅行，他们选择了一家相对便宜的航空公司。该航空公司一共在 </a:t>
            </a:r>
            <a:r>
              <a:rPr lang="zh-CN" altLang="en-US" b="0" i="0" dirty="0">
                <a:effectLst/>
                <a:latin typeface="KaTeX_Main"/>
              </a:rPr>
              <a:t>𝑛</a:t>
            </a:r>
            <a:r>
              <a:rPr lang="zh-CN" altLang="en-US" b="0" i="0" dirty="0">
                <a:effectLst/>
                <a:latin typeface="-apple-system"/>
              </a:rPr>
              <a:t> 个城市设有业务，设这些城市分别标记为 </a:t>
            </a:r>
            <a:r>
              <a:rPr lang="en-US" altLang="zh-CN" b="0" i="0" dirty="0">
                <a:effectLst/>
                <a:latin typeface="KaTeX_Main"/>
              </a:rPr>
              <a:t>0</a:t>
            </a:r>
            <a:r>
              <a:rPr lang="zh-CN" altLang="en-US" b="0" i="0" dirty="0">
                <a:effectLst/>
                <a:latin typeface="-apple-system"/>
              </a:rPr>
              <a:t> 到 </a:t>
            </a:r>
            <a:r>
              <a:rPr lang="zh-CN" altLang="en-US" b="0" i="0" dirty="0">
                <a:effectLst/>
                <a:latin typeface="KaTeX_Main"/>
              </a:rPr>
              <a:t>𝑛−</a:t>
            </a:r>
            <a:r>
              <a:rPr lang="en-US" altLang="zh-CN" b="0" i="0" dirty="0">
                <a:effectLst/>
                <a:latin typeface="KaTeX_Main"/>
              </a:rPr>
              <a:t>1</a:t>
            </a:r>
            <a:r>
              <a:rPr lang="zh-CN" altLang="en-US" b="0" i="0" dirty="0">
                <a:effectLst/>
                <a:latin typeface="-apple-system"/>
              </a:rPr>
              <a:t>，一共有 </a:t>
            </a:r>
            <a:r>
              <a:rPr lang="zh-CN" altLang="en-US" b="0" i="0" dirty="0">
                <a:effectLst/>
                <a:latin typeface="KaTeX_Main"/>
              </a:rPr>
              <a:t>𝑚</a:t>
            </a:r>
            <a:r>
              <a:rPr lang="en-US" altLang="zh-CN" i="1" dirty="0">
                <a:latin typeface="KaTeX_Math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种航线，每种航线连接两个城市，并且航线有一定的价格。</a:t>
            </a: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Alice </a:t>
            </a:r>
            <a:r>
              <a:rPr lang="zh-CN" altLang="en-US" b="0" i="0" dirty="0">
                <a:effectLst/>
                <a:latin typeface="-apple-system"/>
              </a:rPr>
              <a:t>和 </a:t>
            </a:r>
            <a:r>
              <a:rPr lang="en-US" altLang="zh-CN" b="0" i="0" dirty="0">
                <a:effectLst/>
                <a:latin typeface="-apple-system"/>
              </a:rPr>
              <a:t>Bob </a:t>
            </a:r>
            <a:r>
              <a:rPr lang="zh-CN" altLang="en-US" b="0" i="0" dirty="0">
                <a:effectLst/>
                <a:latin typeface="-apple-system"/>
              </a:rPr>
              <a:t>现在要从一个城市沿着航线到达另一个城市，途中可以进行转机。航空公司对他们这次旅行也推出优惠，他们可以免费在最多 </a:t>
            </a:r>
            <a:r>
              <a:rPr lang="zh-CN" altLang="en-US" b="0" i="0" dirty="0">
                <a:effectLst/>
                <a:latin typeface="KaTeX_Main"/>
              </a:rPr>
              <a:t>𝑘</a:t>
            </a:r>
            <a:r>
              <a:rPr lang="zh-CN" altLang="en-US" b="0" i="0" dirty="0">
                <a:effectLst/>
                <a:latin typeface="-apple-system"/>
              </a:rPr>
              <a:t> 种航线上搭乘飞机。那么 </a:t>
            </a:r>
            <a:r>
              <a:rPr lang="en-US" altLang="zh-CN" b="0" i="0" dirty="0">
                <a:effectLst/>
                <a:latin typeface="-apple-system"/>
              </a:rPr>
              <a:t>Alice </a:t>
            </a:r>
            <a:r>
              <a:rPr lang="zh-CN" altLang="en-US" b="0" i="0" dirty="0">
                <a:effectLst/>
                <a:latin typeface="-apple-system"/>
              </a:rPr>
              <a:t>和 </a:t>
            </a:r>
            <a:r>
              <a:rPr lang="en-US" altLang="zh-CN" b="0" i="0" dirty="0">
                <a:effectLst/>
                <a:latin typeface="-apple-system"/>
              </a:rPr>
              <a:t>Bob </a:t>
            </a:r>
            <a:r>
              <a:rPr lang="zh-CN" altLang="en-US" b="0" i="0" dirty="0">
                <a:effectLst/>
                <a:latin typeface="-apple-system"/>
              </a:rPr>
              <a:t>这次出行最少花费多少？</a:t>
            </a:r>
            <a:endParaRPr lang="en-US" altLang="zh-CN" b="0" i="0" dirty="0">
              <a:effectLst/>
              <a:latin typeface="-apple-system"/>
            </a:endParaRPr>
          </a:p>
          <a:p>
            <a:pPr algn="l"/>
            <a:r>
              <a:rPr lang="en-US" altLang="zh-CN" b="0" i="0" dirty="0">
                <a:effectLst/>
                <a:latin typeface="-apple-system"/>
              </a:rPr>
              <a:t>n&lt;=1e4,m&lt;=5e4,k&lt;=10,</a:t>
            </a:r>
            <a:r>
              <a:rPr lang="zh-CN" altLang="en-US" b="0" i="0" dirty="0">
                <a:effectLst/>
                <a:latin typeface="-apple-system"/>
              </a:rPr>
              <a:t>边权</a:t>
            </a:r>
            <a:r>
              <a:rPr lang="en-US" altLang="zh-CN" b="0" i="0" dirty="0">
                <a:effectLst/>
                <a:latin typeface="-apple-system"/>
              </a:rPr>
              <a:t>&lt;=1e3</a:t>
            </a:r>
            <a:r>
              <a:rPr lang="zh-CN" altLang="en-US" b="0" i="0" dirty="0">
                <a:effectLst/>
                <a:latin typeface="-apple-system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56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462B9-36AD-8230-09DA-150C1FAC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ABBA39-BE23-E5AF-C19E-0CDA8F5C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en-US" altLang="zh-CN" dirty="0"/>
              <a:t> dis[</a:t>
            </a:r>
            <a:r>
              <a:rPr lang="en-US" altLang="zh-CN" dirty="0" err="1"/>
              <a:t>i</a:t>
            </a:r>
            <a:r>
              <a:rPr lang="en-US" altLang="zh-CN" dirty="0"/>
              <a:t>][u] </a:t>
            </a:r>
            <a:r>
              <a:rPr lang="zh-CN" altLang="en-US" dirty="0"/>
              <a:t>表示使用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次免费航线后，到 </a:t>
            </a:r>
            <a:r>
              <a:rPr lang="en-US" altLang="zh-CN" dirty="0"/>
              <a:t>u </a:t>
            </a:r>
            <a:r>
              <a:rPr lang="zh-CN" altLang="en-US" dirty="0"/>
              <a:t>的最小花费。</a:t>
            </a:r>
            <a:endParaRPr lang="en-US" altLang="zh-CN" dirty="0"/>
          </a:p>
          <a:p>
            <a:r>
              <a:rPr lang="zh-CN" altLang="en-US" dirty="0"/>
              <a:t>堆优化 </a:t>
            </a:r>
            <a:r>
              <a:rPr lang="en-US" altLang="zh-CN" dirty="0"/>
              <a:t>Dijkstra </a:t>
            </a:r>
            <a:r>
              <a:rPr lang="zh-CN" altLang="en-US" dirty="0"/>
              <a:t>即可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924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93DBD-F28A-AF09-1805-E45AFA75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P4366 [Code+#4] </a:t>
            </a:r>
            <a:r>
              <a:rPr lang="zh-CN" altLang="en-US" dirty="0"/>
              <a:t>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FA634-04AE-39BD-E64B-F796E0D1B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WenQuanYiMicroHei"/>
              </a:rPr>
              <a:t>有一张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MT"/>
              </a:rPr>
              <a:t>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WenQuanYiMicroHei"/>
              </a:rPr>
              <a:t>个点的图， 每两个点之间都有边直接相连， 第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MT"/>
              </a:rPr>
              <a:t>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WenQuanYiMicroHei"/>
              </a:rPr>
              <a:t>个点和第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MT"/>
              </a:rPr>
              <a:t>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WenQuanYiMicroHei"/>
              </a:rPr>
              <a:t>个点之间边的边权为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MT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MT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MT"/>
              </a:rPr>
              <a:t>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MT"/>
              </a:rPr>
              <a:t>xor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MT"/>
              </a:rPr>
              <a:t> j)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WenQuanYiMicroHei"/>
              </a:rPr>
              <a:t>×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MT"/>
              </a:rPr>
              <a:t>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WenQuanYiMicroHei"/>
              </a:rPr>
              <a:t>。 另外有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MT"/>
              </a:rPr>
              <a:t>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WenQuanYiMicroHei"/>
              </a:rPr>
              <a:t>条额外边， 第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MT"/>
              </a:rPr>
              <a:t>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WenQuanYiMicroHei"/>
              </a:rPr>
              <a:t>条边连接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MT"/>
              </a:rPr>
              <a:t>ui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WenQuanYiMicroHei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MT"/>
              </a:rPr>
              <a:t>vi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WenQuanYiMicroHei"/>
              </a:rPr>
              <a:t>两点， 边权为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ArialMT"/>
              </a:rPr>
              <a:t>wi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WenQuanYiMicroHei"/>
              </a:rPr>
              <a:t>。 问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MT"/>
              </a:rPr>
              <a:t>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WenQuanYiMicroHei"/>
              </a:rPr>
              <a:t>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MT"/>
              </a:rPr>
              <a:t>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WenQuanYiMicroHei"/>
              </a:rPr>
              <a:t>的最短路。</a:t>
            </a:r>
            <a:endParaRPr lang="en-US" altLang="zh-CN" b="0" i="0" dirty="0">
              <a:solidFill>
                <a:srgbClr val="000000"/>
              </a:solidFill>
              <a:effectLst/>
              <a:latin typeface="WenQuanYiMicroHei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MT"/>
              </a:rPr>
              <a:t>1≤ui,vi,A,B≤n≤1e5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WenQuanYiMicroHei"/>
              </a:rPr>
              <a:t>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MT"/>
              </a:rPr>
              <a:t>1≤C,wi≤100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66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4CEB9-7C05-A0A4-223B-CFC26A28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82260-A939-2C2A-1BD0-BA0E657F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奇怪的套路题。</a:t>
            </a:r>
            <a:endParaRPr lang="en-US" altLang="zh-CN" dirty="0"/>
          </a:p>
          <a:p>
            <a:r>
              <a:rPr lang="zh-CN" altLang="en-US" dirty="0"/>
              <a:t>注意到只需连二进制表示下只有一位不同的数之间的边即可。</a:t>
            </a:r>
            <a:endParaRPr lang="en-US" altLang="zh-CN" dirty="0"/>
          </a:p>
          <a:p>
            <a:r>
              <a:rPr lang="en-US" altLang="zh-CN" dirty="0"/>
              <a:t>O(mlog^2)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本质上是个优化连边的题。</a:t>
            </a:r>
            <a:endParaRPr lang="en-US" altLang="zh-CN" dirty="0"/>
          </a:p>
          <a:p>
            <a:r>
              <a:rPr lang="zh-CN" altLang="en-US" dirty="0"/>
              <a:t>其实还有很多最短路需要优化连边的题，如数据结构优化最短路等，大家感兴趣的可以自己去查。</a:t>
            </a:r>
          </a:p>
        </p:txBody>
      </p:sp>
    </p:spTree>
    <p:extLst>
      <p:ext uri="{BB962C8B-B14F-4D97-AF65-F5344CB8AC3E}">
        <p14:creationId xmlns:p14="http://schemas.microsoft.com/office/powerpoint/2010/main" val="3878436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ABFE8-D4DE-0858-E8E1-82F9B7EA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同余最短路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4D446-D14D-F5B3-5FB5-1DAD7D1E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6903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179CD-7CE8-51B1-A817-58D50CDA0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P3403 </a:t>
            </a:r>
            <a:r>
              <a:rPr lang="zh-CN" altLang="en-US" dirty="0"/>
              <a:t>跳楼机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9CA64A-F31B-3279-9807-71BDC7B9B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 </a:t>
            </a:r>
            <a:r>
              <a:rPr lang="en-US" altLang="zh-CN" dirty="0"/>
              <a:t>h </a:t>
            </a:r>
            <a:r>
              <a:rPr lang="zh-CN" altLang="en-US" dirty="0"/>
              <a:t>层高的摩天大楼，最初你在第一层，每次你可以向上移动 </a:t>
            </a:r>
            <a:r>
              <a:rPr lang="en-US" altLang="zh-CN" dirty="0"/>
              <a:t>x/y/z </a:t>
            </a:r>
            <a:r>
              <a:rPr lang="zh-CN" altLang="en-US" dirty="0"/>
              <a:t>层或回到第一层，求你可以到达的楼层数。</a:t>
            </a:r>
            <a:endParaRPr lang="en-US" altLang="zh-CN" dirty="0"/>
          </a:p>
          <a:p>
            <a:r>
              <a:rPr lang="en-US" altLang="zh-CN" dirty="0"/>
              <a:t>h&lt;=2^63-1,1&lt;=</a:t>
            </a:r>
            <a:r>
              <a:rPr lang="en-US" altLang="zh-CN" dirty="0" err="1"/>
              <a:t>x,y,z</a:t>
            </a:r>
            <a:r>
              <a:rPr lang="en-US" altLang="zh-CN" dirty="0"/>
              <a:t>&lt;=1e5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3420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AA05D-3662-E416-7AB4-265E0B95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D7183-CEAB-BC97-2AA7-3C2D5326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https://www.luogu.com.cn/problem/solution/P3403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72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DA08F-CDE6-ED73-6670-48F48CF0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一些概念，约定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2DF61-0CBE-A366-1118-056A1FB1E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度数、路径</a:t>
            </a:r>
            <a:endParaRPr lang="en-US" altLang="zh-CN" dirty="0"/>
          </a:p>
          <a:p>
            <a:r>
              <a:rPr lang="zh-CN" altLang="en-US" dirty="0"/>
              <a:t>无向图、有向图，简单图</a:t>
            </a:r>
            <a:endParaRPr lang="en-US" altLang="zh-CN" dirty="0"/>
          </a:p>
          <a:p>
            <a:r>
              <a:rPr lang="zh-CN" altLang="en-US" dirty="0"/>
              <a:t>完全图，竞赛图</a:t>
            </a:r>
            <a:endParaRPr lang="en-US" altLang="zh-CN" dirty="0"/>
          </a:p>
          <a:p>
            <a:r>
              <a:rPr lang="zh-CN" altLang="en-US" dirty="0"/>
              <a:t>菊花图、链、树、基环树，仙人掌</a:t>
            </a:r>
            <a:endParaRPr lang="en-US" altLang="zh-CN" dirty="0"/>
          </a:p>
          <a:p>
            <a:r>
              <a:rPr lang="zh-CN" altLang="en-US" dirty="0"/>
              <a:t>二分图、平面图</a:t>
            </a:r>
            <a:endParaRPr lang="en-US" altLang="zh-CN" dirty="0"/>
          </a:p>
          <a:p>
            <a:r>
              <a:rPr lang="zh-CN" altLang="en-US" dirty="0"/>
              <a:t>子图、补图、反图</a:t>
            </a:r>
            <a:endParaRPr lang="en-US" altLang="zh-CN" dirty="0"/>
          </a:p>
          <a:p>
            <a:r>
              <a:rPr lang="zh-CN" altLang="en-US" dirty="0"/>
              <a:t>约定本课件中不加说明的情况下，</a:t>
            </a:r>
            <a:r>
              <a:rPr lang="en-US" altLang="zh-CN" dirty="0"/>
              <a:t>n </a:t>
            </a:r>
            <a:r>
              <a:rPr lang="zh-CN" altLang="en-US" dirty="0"/>
              <a:t>表示点数，</a:t>
            </a:r>
            <a:r>
              <a:rPr lang="en-US" altLang="zh-CN" dirty="0"/>
              <a:t>m </a:t>
            </a:r>
            <a:r>
              <a:rPr lang="zh-CN" altLang="en-US" dirty="0"/>
              <a:t>表示边数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3262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15A9A-FCD7-7A76-BC6C-83CA5C58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5A8AE-B9E5-E63B-C71B-1C8497DCA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Prim </a:t>
            </a:r>
            <a:r>
              <a:rPr lang="zh-CN" altLang="en-US" dirty="0"/>
              <a:t>（可堆优化，不常用）</a:t>
            </a:r>
            <a:endParaRPr lang="en-US" altLang="zh-CN" dirty="0"/>
          </a:p>
          <a:p>
            <a:r>
              <a:rPr lang="en-US" altLang="zh-CN" dirty="0"/>
              <a:t>Kruskal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8484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DB266-6050-4F13-08CA-D1E9C087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 err="1">
                <a:effectLst/>
                <a:highlight>
                  <a:srgbClr val="FFFFFF"/>
                </a:highlight>
                <a:latin typeface="Fira Sans" panose="020F0502020204030204" pitchFamily="34" charset="0"/>
              </a:rPr>
              <a:t>Boruvka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Fira Sans" panose="020F0502020204030204" pitchFamily="34" charset="0"/>
              </a:rPr>
              <a:t> 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Fira Sans" panose="020F0502020204030204" pitchFamily="34" charset="0"/>
              </a:rPr>
              <a:t>算法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78A6E-B9FA-CADB-6823-DECC1A8D8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每次找每个连通块连出的最小的边加入。</a:t>
            </a:r>
            <a:endParaRPr lang="en-US" altLang="zh-CN" dirty="0"/>
          </a:p>
          <a:p>
            <a:r>
              <a:rPr lang="zh-CN" altLang="en-US" dirty="0"/>
              <a:t>时间复杂度</a:t>
            </a:r>
            <a:r>
              <a:rPr lang="en-US" altLang="zh-CN" dirty="0"/>
              <a:t> O(m log n)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有实力的可以挑战一下 </a:t>
            </a:r>
            <a:r>
              <a:rPr lang="en-US" altLang="zh-CN" dirty="0"/>
              <a:t>CF888G</a:t>
            </a:r>
            <a:r>
              <a:rPr lang="zh-CN" altLang="en-US" dirty="0"/>
              <a:t>，需要数据结构知识。</a:t>
            </a:r>
          </a:p>
        </p:txBody>
      </p:sp>
    </p:spTree>
    <p:extLst>
      <p:ext uri="{BB962C8B-B14F-4D97-AF65-F5344CB8AC3E}">
        <p14:creationId xmlns:p14="http://schemas.microsoft.com/office/powerpoint/2010/main" val="2300642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05CEAA-B172-9003-AE83-6D046984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P1967 </a:t>
            </a:r>
            <a:r>
              <a:rPr lang="zh-CN" altLang="en-US" dirty="0"/>
              <a:t>货车运输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4671EF-86D4-E7DE-C174-7299A3A6E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A 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国有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 座城市，编号从 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1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 到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，城市之间有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𝑚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 条双向道路。每一条道路对车辆都有重量限制，简称限重。</a:t>
            </a:r>
          </a:p>
          <a:p>
            <a:pPr algn="l"/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现在有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𝑞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 辆货车在运输货物， 司机们想知道每辆车在不超过车辆限重的情况下，最多能运多重的货物。</a:t>
            </a:r>
          </a:p>
          <a:p>
            <a:r>
              <a:rPr lang="en-US" altLang="zh-CN" dirty="0"/>
              <a:t>n&lt;=1e5,m&lt;=2e5,q&lt;=2e5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610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1B27F-F009-CD58-6B92-663B7883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A0827-2339-B1EB-CBB6-441C25C0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 </a:t>
            </a:r>
            <a:r>
              <a:rPr lang="en-US" altLang="zh-CN" dirty="0"/>
              <a:t>Kruskal </a:t>
            </a:r>
            <a:r>
              <a:rPr lang="zh-CN" altLang="en-US" dirty="0"/>
              <a:t>建出最大生成树后求树上路径最小边权即可。</a:t>
            </a:r>
          </a:p>
        </p:txBody>
      </p:sp>
    </p:spTree>
    <p:extLst>
      <p:ext uri="{BB962C8B-B14F-4D97-AF65-F5344CB8AC3E}">
        <p14:creationId xmlns:p14="http://schemas.microsoft.com/office/powerpoint/2010/main" val="75744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3C63A-F545-EBE2-CA2C-BB8379FA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3AC19-D2E7-414F-04A8-C03DE46C9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有向无环图，可用</a:t>
            </a:r>
            <a:r>
              <a:rPr lang="en-US" altLang="zh-CN" dirty="0"/>
              <a:t> DP </a:t>
            </a:r>
            <a:r>
              <a:rPr lang="zh-CN" altLang="en-US" dirty="0"/>
              <a:t>求最长</a:t>
            </a:r>
            <a:r>
              <a:rPr lang="en-US" altLang="zh-CN" dirty="0"/>
              <a:t>/</a:t>
            </a:r>
            <a:r>
              <a:rPr lang="zh-CN" altLang="en-US" dirty="0"/>
              <a:t>短路</a:t>
            </a:r>
            <a:endParaRPr lang="en-US" altLang="zh-CN" dirty="0"/>
          </a:p>
          <a:p>
            <a:r>
              <a:rPr lang="zh-CN" altLang="en-US" dirty="0"/>
              <a:t>主要是利用它进行 </a:t>
            </a:r>
            <a:r>
              <a:rPr lang="en-US" altLang="zh-CN" dirty="0"/>
              <a:t>DP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例题：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P7113 </a:t>
            </a:r>
            <a:r>
              <a:rPr lang="en-US" altLang="zh-CN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  <a:hlinkClick r:id="rId2" tooltip="[NOIP2020] 排水系统"/>
              </a:rPr>
              <a:t>[NOIP2020] </a:t>
            </a:r>
            <a:r>
              <a:rPr lang="zh-CN" altLang="en-US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  <a:hlinkClick r:id="rId2" tooltip="[NOIP2020] 排水系统"/>
              </a:rPr>
              <a:t>排水系统</a:t>
            </a:r>
            <a:r>
              <a:rPr lang="zh-CN" altLang="en-US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</a:rPr>
              <a:t>。</a:t>
            </a:r>
            <a:endParaRPr lang="en-US" altLang="zh-CN" b="0" i="0" u="none" strike="noStrike" dirty="0">
              <a:solidFill>
                <a:srgbClr val="3498DB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可以去做，这里不讲了。</a:t>
            </a:r>
          </a:p>
        </p:txBody>
      </p:sp>
    </p:spTree>
    <p:extLst>
      <p:ext uri="{BB962C8B-B14F-4D97-AF65-F5344CB8AC3E}">
        <p14:creationId xmlns:p14="http://schemas.microsoft.com/office/powerpoint/2010/main" val="2020964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6A679-2608-551B-BB70-5B7F623A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连通性相关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E410B4-AC07-59C2-F0AB-3A8377D0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强连通分量（</a:t>
            </a:r>
            <a:r>
              <a:rPr lang="en-US" altLang="zh-CN" dirty="0" err="1"/>
              <a:t>scc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点</a:t>
            </a:r>
            <a:r>
              <a:rPr lang="en-US" altLang="zh-CN" dirty="0"/>
              <a:t>/</a:t>
            </a:r>
            <a:r>
              <a:rPr lang="zh-CN" altLang="en-US" dirty="0"/>
              <a:t>边连通分量（</a:t>
            </a:r>
            <a:r>
              <a:rPr lang="en-US" altLang="zh-CN" dirty="0"/>
              <a:t>dcc/</a:t>
            </a:r>
            <a:r>
              <a:rPr lang="en-US" altLang="zh-CN" dirty="0" err="1"/>
              <a:t>ecc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割点、桥</a:t>
            </a:r>
            <a:endParaRPr lang="en-US" altLang="zh-CN" dirty="0"/>
          </a:p>
          <a:p>
            <a:r>
              <a:rPr lang="zh-CN" altLang="en-US" dirty="0"/>
              <a:t>圆方树（有亿点超范围了）</a:t>
            </a:r>
            <a:endParaRPr lang="en-US" altLang="zh-CN" dirty="0"/>
          </a:p>
          <a:p>
            <a:r>
              <a:rPr lang="zh-CN" altLang="en-US" dirty="0"/>
              <a:t>上述参考一下网上教程吧，实在不行先背板子，但最好还是能大致理解。</a:t>
            </a:r>
          </a:p>
        </p:txBody>
      </p:sp>
    </p:spTree>
    <p:extLst>
      <p:ext uri="{BB962C8B-B14F-4D97-AF65-F5344CB8AC3E}">
        <p14:creationId xmlns:p14="http://schemas.microsoft.com/office/powerpoint/2010/main" val="3192599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526DE-7431-D536-D9F9-C32CF88E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P2341 </a:t>
            </a:r>
            <a:r>
              <a:rPr lang="zh-CN" altLang="en-US" dirty="0"/>
              <a:t>受欢迎的牛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61174-52C6-DDF1-FFC4-42381037E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每头奶牛都梦想成为牛棚里的明星。被所有奶牛喜欢的奶牛就是一头明星奶牛。所有奶牛都是自恋狂，每头奶牛总是喜欢自己的。奶牛之间的“喜欢”是可以传递的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——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如果 </a:t>
            </a:r>
            <a:r>
              <a:rPr lang="en-US" altLang="zh-CN" b="0" i="1" dirty="0">
                <a:effectLst/>
                <a:highlight>
                  <a:srgbClr val="FFFFFF"/>
                </a:highlight>
                <a:latin typeface="KaTeX_Math"/>
              </a:rPr>
              <a:t>A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 喜欢 </a:t>
            </a:r>
            <a:r>
              <a:rPr lang="en-US" altLang="zh-CN" b="0" i="1" dirty="0">
                <a:effectLst/>
                <a:highlight>
                  <a:srgbClr val="FFFFFF"/>
                </a:highlight>
                <a:latin typeface="KaTeX_Math"/>
              </a:rPr>
              <a:t>B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，</a:t>
            </a:r>
            <a:r>
              <a:rPr lang="en-US" altLang="zh-CN" b="0" i="1" dirty="0">
                <a:effectLst/>
                <a:highlight>
                  <a:srgbClr val="FFFFFF"/>
                </a:highlight>
                <a:latin typeface="KaTeX_Math"/>
              </a:rPr>
              <a:t>B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 喜欢 </a:t>
            </a:r>
            <a:r>
              <a:rPr lang="en-US" altLang="zh-CN" b="0" i="1" dirty="0">
                <a:effectLst/>
                <a:highlight>
                  <a:srgbClr val="FFFFFF"/>
                </a:highlight>
                <a:latin typeface="KaTeX_Math"/>
              </a:rPr>
              <a:t>C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，那么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𝐴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 也喜欢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𝐶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。牛栏里共有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𝑁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 头奶牛，给定一些奶牛之间的爱慕关系，请你算出有多少头奶牛可以当明星。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dirty="0">
                <a:highlight>
                  <a:srgbClr val="FFFFFF"/>
                </a:highlight>
                <a:latin typeface="-apple-system"/>
              </a:rPr>
              <a:t>要求线性。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782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F8086-DB35-D700-96E5-6C47BC5B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83C9A8-4A19-BD44-FB23-3C63F7BA3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用强连通分量缩点。</a:t>
            </a:r>
            <a:endParaRPr lang="en-US" altLang="zh-CN" dirty="0"/>
          </a:p>
          <a:p>
            <a:r>
              <a:rPr lang="zh-CN" altLang="en-US" dirty="0"/>
              <a:t>若只有一个没出度的点，则有解，答案为该点在原图中所代表的点的数量。</a:t>
            </a:r>
            <a:endParaRPr lang="en-US" altLang="zh-CN" dirty="0"/>
          </a:p>
          <a:p>
            <a:r>
              <a:rPr lang="zh-CN" altLang="en-US" dirty="0"/>
              <a:t>否则答案为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455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DA779-BB1F-C176-4818-D832363F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P3119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06C41-8158-1C0E-8EC0-2B6D40EA6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约翰有 </a:t>
            </a:r>
            <a:r>
              <a:rPr lang="en-US" altLang="zh-CN" b="0" i="1" dirty="0">
                <a:effectLst/>
                <a:highlight>
                  <a:srgbClr val="FFFFFF"/>
                </a:highlight>
                <a:latin typeface="KaTeX_Math"/>
              </a:rPr>
              <a:t>n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 块草场，编号 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1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 到 </a:t>
            </a:r>
            <a:r>
              <a:rPr lang="en-US" altLang="zh-CN" b="0" i="1" dirty="0">
                <a:effectLst/>
                <a:highlight>
                  <a:srgbClr val="FFFFFF"/>
                </a:highlight>
                <a:latin typeface="KaTeX_Math"/>
              </a:rPr>
              <a:t>n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，这些草场由若干条单行道相连。奶牛贝西是美味牧草的鉴赏家，她想到达尽可能多的草场去品尝牧草。</a:t>
            </a:r>
          </a:p>
          <a:p>
            <a:pPr algn="l"/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贝西总是从 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1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 号草场出发，最后回到 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1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 号草场。她想经过尽可能多的草场，贝西在通一个草场只吃一次草，所以一个草场可以经过多次。因为草场是单行道连接，这给贝西的品鉴工作带来了很大的不便，贝西想偷偷逆向行走一次，但最多只能有一次逆行。问，贝西最多能吃到多少个草场的牧草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zh-CN" b="0" i="0" dirty="0" err="1">
                <a:effectLst/>
                <a:highlight>
                  <a:srgbClr val="FFFFFF"/>
                </a:highlight>
                <a:latin typeface="-apple-system"/>
              </a:rPr>
              <a:t>n,m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&lt;=1e5</a:t>
            </a:r>
            <a:endParaRPr lang="zh-CN" altLang="en-US" b="0" i="0" dirty="0"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499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4B6D5-F0C6-59AA-80EF-F2EAA23A9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82CD4-1DEE-9B36-067C-78CFC1F6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先缩点成一张</a:t>
            </a:r>
            <a:r>
              <a:rPr lang="en-US" altLang="zh-CN" dirty="0"/>
              <a:t>DAG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/>
              <a:t> 1 </a:t>
            </a:r>
            <a:r>
              <a:rPr lang="zh-CN" altLang="en-US" dirty="0"/>
              <a:t>为起点和终点（可以建反图）分别跑点权最长路，分别记为</a:t>
            </a:r>
            <a:r>
              <a:rPr lang="en-US" altLang="zh-CN" dirty="0"/>
              <a:t>dis1[] </a:t>
            </a:r>
            <a:r>
              <a:rPr lang="zh-CN" altLang="en-US" dirty="0"/>
              <a:t>和 </a:t>
            </a:r>
            <a:r>
              <a:rPr lang="en-US" altLang="zh-CN" dirty="0"/>
              <a:t>dis2[]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枚举逆向行走的边计算贡献。</a:t>
            </a:r>
            <a:endParaRPr lang="en-US" altLang="zh-CN" dirty="0"/>
          </a:p>
          <a:p>
            <a:r>
              <a:rPr lang="zh-CN" altLang="en-US" dirty="0"/>
              <a:t>注意没有逆向行走的情况。</a:t>
            </a:r>
          </a:p>
        </p:txBody>
      </p:sp>
    </p:spTree>
    <p:extLst>
      <p:ext uri="{BB962C8B-B14F-4D97-AF65-F5344CB8AC3E}">
        <p14:creationId xmlns:p14="http://schemas.microsoft.com/office/powerpoint/2010/main" val="236445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565BC-8082-DFDF-8B02-6A65ECDD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17FEE-820B-71B8-E620-EF890F60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邻接矩阵</a:t>
            </a:r>
            <a:endParaRPr lang="en-US" altLang="zh-CN" dirty="0"/>
          </a:p>
          <a:p>
            <a:r>
              <a:rPr lang="zh-CN" altLang="en-US" dirty="0"/>
              <a:t>链式前向星</a:t>
            </a:r>
            <a:endParaRPr lang="en-US" altLang="zh-CN" dirty="0"/>
          </a:p>
          <a:p>
            <a:r>
              <a:rPr lang="en-US" altLang="zh-CN" dirty="0"/>
              <a:t>Vector</a:t>
            </a:r>
          </a:p>
          <a:p>
            <a:r>
              <a:rPr lang="zh-CN" altLang="en-US" dirty="0"/>
              <a:t>默认都会，一般使用后两种居多</a:t>
            </a:r>
          </a:p>
        </p:txBody>
      </p:sp>
    </p:spTree>
    <p:extLst>
      <p:ext uri="{BB962C8B-B14F-4D97-AF65-F5344CB8AC3E}">
        <p14:creationId xmlns:p14="http://schemas.microsoft.com/office/powerpoint/2010/main" val="3814182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F5D35-CFB9-E845-2D59-3B25564C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P5234 [JSOI2012] </a:t>
            </a:r>
            <a:r>
              <a:rPr lang="zh-CN" altLang="en-US" dirty="0"/>
              <a:t>越狱老虎桥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4308B-5018-287E-D2EB-A5D9F5B2E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24292F"/>
                </a:solidFill>
                <a:effectLst/>
              </a:rPr>
              <a:t>⼀张 </a:t>
            </a:r>
            <a:r>
              <a:rPr lang="en-US" altLang="zh-CN" b="0" i="0" dirty="0">
                <a:solidFill>
                  <a:srgbClr val="24292F"/>
                </a:solidFill>
                <a:effectLst/>
              </a:rPr>
              <a:t>n </a:t>
            </a:r>
            <a:r>
              <a:rPr lang="zh-CN" altLang="en-US" b="0" i="0" dirty="0">
                <a:solidFill>
                  <a:srgbClr val="24292F"/>
                </a:solidFill>
                <a:effectLst/>
              </a:rPr>
              <a:t>个点 </a:t>
            </a:r>
            <a:r>
              <a:rPr lang="en-US" altLang="zh-CN" b="0" i="0" dirty="0">
                <a:solidFill>
                  <a:srgbClr val="24292F"/>
                </a:solidFill>
                <a:effectLst/>
              </a:rPr>
              <a:t>m </a:t>
            </a:r>
            <a:r>
              <a:rPr lang="zh-CN" altLang="en-US" b="0" i="0" dirty="0">
                <a:solidFill>
                  <a:srgbClr val="24292F"/>
                </a:solidFill>
                <a:effectLst/>
              </a:rPr>
              <a:t>条边的⽆向图，边有边权。</a:t>
            </a:r>
            <a:endParaRPr lang="en-US" altLang="zh-CN" b="0" i="0" dirty="0">
              <a:solidFill>
                <a:srgbClr val="24292F"/>
              </a:solidFill>
              <a:effectLst/>
            </a:endParaRPr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LiberationSans"/>
              </a:rPr>
              <a:t>Alice </a:t>
            </a:r>
            <a:r>
              <a:rPr lang="zh-CN" altLang="en-US" b="0" i="0" dirty="0">
                <a:solidFill>
                  <a:srgbClr val="24292F"/>
                </a:solidFill>
                <a:effectLst/>
              </a:rPr>
              <a:t>会往图中加⼊⼀条边，然后 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LiberationSans"/>
              </a:rPr>
              <a:t>Bob </a:t>
            </a:r>
            <a:r>
              <a:rPr lang="zh-CN" altLang="en-US" b="0" i="0" dirty="0">
                <a:solidFill>
                  <a:srgbClr val="24292F"/>
                </a:solidFill>
                <a:effectLst/>
              </a:rPr>
              <a:t>会选择割掉图中的⼀条边使得图不连通（不能割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LiberationSans"/>
              </a:rPr>
              <a:t>Alice </a:t>
            </a:r>
            <a:r>
              <a:rPr lang="zh-CN" altLang="en-US" b="0" i="0" dirty="0">
                <a:solidFill>
                  <a:srgbClr val="24292F"/>
                </a:solidFill>
                <a:effectLst/>
              </a:rPr>
              <a:t>加的那条边）。</a:t>
            </a:r>
            <a:endParaRPr lang="en-US" altLang="zh-CN" b="0" i="0" dirty="0">
              <a:solidFill>
                <a:srgbClr val="24292F"/>
              </a:solidFill>
              <a:effectLst/>
            </a:endParaRPr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LiberationSans"/>
              </a:rPr>
              <a:t>Bob </a:t>
            </a:r>
            <a:r>
              <a:rPr lang="zh-CN" altLang="en-US" b="0" i="0" dirty="0">
                <a:solidFill>
                  <a:srgbClr val="24292F"/>
                </a:solidFill>
                <a:effectLst/>
              </a:rPr>
              <a:t>希望最⼩化割掉的边权，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LiberationSans"/>
              </a:rPr>
              <a:t>Alice </a:t>
            </a:r>
            <a:r>
              <a:rPr lang="zh-CN" altLang="en-US" b="0" i="0" dirty="0">
                <a:solidFill>
                  <a:srgbClr val="24292F"/>
                </a:solidFill>
                <a:effectLst/>
              </a:rPr>
              <a:t>希望最⼤化，求最终被割掉的边权。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 err="1"/>
              <a:t>n,m</a:t>
            </a:r>
            <a:r>
              <a:rPr lang="en-US" altLang="zh-CN" dirty="0"/>
              <a:t>&lt;=1e6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619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9FEAA-47F5-762D-513C-6301C9C9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A3350-B84A-27A5-70B6-F8FD86B8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显然不能割边双里的边，缩点后问题转化在了树上。</a:t>
            </a:r>
            <a:endParaRPr lang="en-US" altLang="zh-CN" dirty="0"/>
          </a:p>
          <a:p>
            <a:r>
              <a:rPr lang="en-US" altLang="zh-CN" dirty="0"/>
              <a:t>Alice </a:t>
            </a:r>
            <a:r>
              <a:rPr lang="zh-CN" altLang="en-US" dirty="0"/>
              <a:t>添一条边相当于使树上的一条链上的所有边不能删。</a:t>
            </a:r>
            <a:endParaRPr lang="en-US" altLang="zh-CN" dirty="0"/>
          </a:p>
          <a:p>
            <a:r>
              <a:rPr lang="zh-CN" altLang="en-US" dirty="0"/>
              <a:t>可以按边权从小到大枚举边，看这些边能否全在一条链上。</a:t>
            </a:r>
            <a:endParaRPr lang="en-US" altLang="zh-CN" dirty="0"/>
          </a:p>
          <a:p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20102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80EA9-A892-D668-F654-468018FF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2-SAT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C7AE6-7E8C-C6BF-1F7A-8EA660A4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个布尔变量，另有 </a:t>
            </a:r>
            <a:r>
              <a:rPr lang="en-US" altLang="zh-CN" dirty="0"/>
              <a:t>m </a:t>
            </a:r>
            <a:r>
              <a:rPr lang="zh-CN" altLang="en-US" dirty="0"/>
              <a:t>个需要满足的条件，形如</a:t>
            </a:r>
            <a:r>
              <a:rPr lang="en-US" altLang="zh-CN" dirty="0"/>
              <a:t> x[</a:t>
            </a:r>
            <a:r>
              <a:rPr lang="en-US" altLang="zh-CN" dirty="0" err="1"/>
              <a:t>i</a:t>
            </a:r>
            <a:r>
              <a:rPr lang="en-US" altLang="zh-CN" dirty="0"/>
              <a:t>]=? </a:t>
            </a:r>
            <a:r>
              <a:rPr lang="zh-CN" altLang="en-US" dirty="0"/>
              <a:t>或 </a:t>
            </a:r>
            <a:r>
              <a:rPr lang="en-US" altLang="zh-CN" dirty="0"/>
              <a:t>x[j]=?</a:t>
            </a:r>
            <a:r>
              <a:rPr lang="zh-CN" altLang="en-US" dirty="0"/>
              <a:t>。问是否有解。有解则输出一种方案。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例题我能想到的只有一个 </a:t>
            </a:r>
            <a:r>
              <a:rPr lang="en-US" altLang="zh-CN" dirty="0"/>
              <a:t>P5332</a:t>
            </a:r>
            <a:r>
              <a:rPr lang="zh-CN" altLang="en-US" dirty="0"/>
              <a:t>，但太难了，非常有实力的可以去做做。</a:t>
            </a:r>
          </a:p>
        </p:txBody>
      </p:sp>
    </p:spTree>
    <p:extLst>
      <p:ext uri="{BB962C8B-B14F-4D97-AF65-F5344CB8AC3E}">
        <p14:creationId xmlns:p14="http://schemas.microsoft.com/office/powerpoint/2010/main" val="1621795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4B06E-449B-FF48-CAF3-2B571772F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AA28C-D2E0-1A24-29F5-B96565C48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匈牙利算法 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nm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网络流 </a:t>
            </a:r>
            <a:r>
              <a:rPr lang="en-US" altLang="zh-CN" dirty="0" err="1"/>
              <a:t>dinic</a:t>
            </a:r>
            <a:r>
              <a:rPr lang="en-US" altLang="zh-CN" dirty="0"/>
              <a:t> O</a:t>
            </a:r>
            <a:r>
              <a:rPr lang="zh-CN" altLang="en-US" dirty="0"/>
              <a:t>（</a:t>
            </a:r>
            <a:r>
              <a:rPr lang="en-US" altLang="zh-CN" dirty="0"/>
              <a:t>m sqrt(n)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基本用网络流更优，但匈牙利码量短。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9386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DDB25-6C98-0767-9DCA-63CDB737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P1129 [ZJOI2007]</a:t>
            </a:r>
            <a:r>
              <a:rPr lang="zh-CN" altLang="en-US" dirty="0"/>
              <a:t>矩阵游戏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51544-84DF-9B87-4DA9-6B4148D01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有一个 </a:t>
            </a:r>
            <a:r>
              <a:rPr lang="en-US" altLang="zh-CN" dirty="0"/>
              <a:t>n*n </a:t>
            </a:r>
            <a:r>
              <a:rPr lang="zh-CN" altLang="en-US" dirty="0"/>
              <a:t>的黑白棋盘，每次操作你可以交换两行或两列，问是否有解。</a:t>
            </a:r>
            <a:endParaRPr lang="en-US" altLang="zh-CN" dirty="0"/>
          </a:p>
          <a:p>
            <a:r>
              <a:rPr lang="en-US" altLang="zh-CN" dirty="0"/>
              <a:t>T </a:t>
            </a:r>
            <a:r>
              <a:rPr lang="zh-CN" altLang="en-US" dirty="0"/>
              <a:t>组数据，</a:t>
            </a:r>
            <a:r>
              <a:rPr lang="en-US" altLang="zh-CN" dirty="0"/>
              <a:t>T&lt;=20</a:t>
            </a:r>
            <a:r>
              <a:rPr lang="zh-CN" altLang="en-US" dirty="0"/>
              <a:t>，</a:t>
            </a:r>
            <a:r>
              <a:rPr lang="en-US" altLang="zh-CN" dirty="0"/>
              <a:t>n&lt;=200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6042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DE1F8-3A7B-064E-2524-731CE9DC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303FA-897A-A400-22D7-23877E9E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本质上是问是否能选出 </a:t>
            </a:r>
            <a:r>
              <a:rPr lang="en-US" altLang="zh-CN" dirty="0"/>
              <a:t>n </a:t>
            </a:r>
            <a:r>
              <a:rPr lang="zh-CN" altLang="en-US" dirty="0"/>
              <a:t>个黑色使这 </a:t>
            </a:r>
            <a:r>
              <a:rPr lang="en-US" altLang="zh-CN" dirty="0"/>
              <a:t>n </a:t>
            </a:r>
            <a:r>
              <a:rPr lang="zh-CN" altLang="en-US" dirty="0"/>
              <a:t>个格子不同行也不同列。</a:t>
            </a:r>
            <a:endParaRPr lang="en-US" altLang="zh-CN" dirty="0"/>
          </a:p>
          <a:p>
            <a:r>
              <a:rPr lang="zh-CN" altLang="en-US" dirty="0"/>
              <a:t>相当于问行和列之间是否有最大匹配。</a:t>
            </a:r>
            <a:endParaRPr lang="en-US" altLang="zh-CN" dirty="0"/>
          </a:p>
          <a:p>
            <a:r>
              <a:rPr lang="zh-CN" altLang="en-US" dirty="0"/>
              <a:t>直接跑匈牙利即可。</a:t>
            </a:r>
          </a:p>
        </p:txBody>
      </p:sp>
    </p:spTree>
    <p:extLst>
      <p:ext uri="{BB962C8B-B14F-4D97-AF65-F5344CB8AC3E}">
        <p14:creationId xmlns:p14="http://schemas.microsoft.com/office/powerpoint/2010/main" val="1193400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943B7-22B8-C4A8-0A01-CEECAC38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P6185 [NOI Online #1 </a:t>
            </a:r>
            <a:r>
              <a:rPr lang="zh-CN" altLang="en-US" dirty="0"/>
              <a:t>提高组</a:t>
            </a:r>
            <a:r>
              <a:rPr lang="en-US" altLang="zh-CN" dirty="0"/>
              <a:t>] </a:t>
            </a:r>
            <a:r>
              <a:rPr lang="zh-CN" altLang="en-US" dirty="0"/>
              <a:t>序列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E647BBA-40F6-468B-8E96-ABE5F8F21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小 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D 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有一个长度为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 的整数序列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𝑎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1…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，她想通过若干次操作把它变成序列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𝑏𝑖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小 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D 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有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𝑚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种可选的操作，第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𝑖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种操作可使用三元组 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(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𝑡𝑖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,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𝑢𝑖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,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𝑣𝑖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)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描述：若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𝑡𝑖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=1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，则她可以使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𝑎𝑢𝑖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​​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与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𝑎𝑣𝑖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​​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都加一或都减一；若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𝑡𝑖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=2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，则她可以使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𝑎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[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𝑢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[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𝑖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]</a:t>
            </a:r>
            <a:r>
              <a:rPr lang="en-US" altLang="zh-CN" b="0" i="1" dirty="0">
                <a:effectLst/>
                <a:highlight>
                  <a:srgbClr val="FFFFFF"/>
                </a:highlight>
                <a:latin typeface="KaTeX_Math"/>
              </a:rPr>
              <a:t>]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​​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减一、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𝑎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[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𝑣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[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𝑖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]]</a:t>
            </a:r>
            <a:r>
              <a:rPr lang="en-US" altLang="zh-CN" b="0" i="1" dirty="0">
                <a:effectLst/>
                <a:highlight>
                  <a:srgbClr val="FFFFFF"/>
                </a:highlight>
                <a:latin typeface="KaTeX_Math"/>
              </a:rPr>
              <a:t> 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​​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加一，或是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𝑎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[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𝑢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[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𝑖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]]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加一、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𝑎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[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𝑣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[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𝑖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]]​​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减一，因此当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𝑢𝑖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=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𝑣𝑖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KaTeX_Main"/>
              </a:rPr>
              <a:t>​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时，这种操作相当于没有操作。</a:t>
            </a:r>
            <a:endParaRPr lang="en-US" altLang="zh-CN" dirty="0"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小 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D 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可以以任意顺序执行操作，且每种操作都可进行无限次。现在给定序列与所有操作，请你帮她判断是否存在一种方案能将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𝑎𝑖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 变为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𝑏𝑖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。题目保证两个序列长度都为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T&lt;=10,n,m&lt;=1e5,1&lt;=</a:t>
            </a:r>
            <a:r>
              <a:rPr lang="en-US" altLang="zh-CN" dirty="0" err="1">
                <a:highlight>
                  <a:srgbClr val="FFFFFF"/>
                </a:highlight>
                <a:latin typeface="-apple-system"/>
              </a:rPr>
              <a:t>ai,bi</a:t>
            </a:r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&lt;=1e9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398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C020C-4EEC-AC09-B745-3E29FBEB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116C2D-0F33-5068-E4C4-7D48A622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https://www.luogu.com.cn/problem/solution/P6185</a:t>
            </a:r>
            <a:endParaRPr lang="en-US" altLang="zh-CN" dirty="0"/>
          </a:p>
          <a:p>
            <a:r>
              <a:rPr lang="zh-CN" altLang="en-US" dirty="0"/>
              <a:t>感觉 </a:t>
            </a:r>
            <a:r>
              <a:rPr lang="en-US" altLang="zh-CN" dirty="0" err="1"/>
              <a:t>xht</a:t>
            </a:r>
            <a:r>
              <a:rPr lang="en-US" altLang="zh-CN" dirty="0"/>
              <a:t> </a:t>
            </a:r>
            <a:r>
              <a:rPr lang="zh-CN" altLang="en-US" dirty="0"/>
              <a:t>的题解都简洁易懂。</a:t>
            </a:r>
          </a:p>
        </p:txBody>
      </p:sp>
    </p:spTree>
    <p:extLst>
      <p:ext uri="{BB962C8B-B14F-4D97-AF65-F5344CB8AC3E}">
        <p14:creationId xmlns:p14="http://schemas.microsoft.com/office/powerpoint/2010/main" val="601338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58520-9FDD-62E1-2FF3-8C5677D9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二分图最大权匹配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5B35E-7555-2ABB-9A47-67CFC6EF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KM</a:t>
            </a:r>
          </a:p>
          <a:p>
            <a:r>
              <a:rPr lang="zh-CN" altLang="en-US" dirty="0"/>
              <a:t>费用流</a:t>
            </a:r>
            <a:endParaRPr lang="en-US" altLang="zh-CN" dirty="0"/>
          </a:p>
          <a:p>
            <a:r>
              <a:rPr lang="zh-CN" altLang="en-US" dirty="0"/>
              <a:t>我只会费用流，不过应该足够了。</a:t>
            </a:r>
          </a:p>
        </p:txBody>
      </p:sp>
    </p:spTree>
    <p:extLst>
      <p:ext uri="{BB962C8B-B14F-4D97-AF65-F5344CB8AC3E}">
        <p14:creationId xmlns:p14="http://schemas.microsoft.com/office/powerpoint/2010/main" val="3128109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40A54-5ADE-E217-E4D9-76A1CE60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欧拉回路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41F06B-C0E5-1C9B-5E7D-1D6DC7D93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有向图有解当且仅当每个点入度</a:t>
            </a:r>
            <a:r>
              <a:rPr lang="en-US" altLang="zh-CN" dirty="0"/>
              <a:t>=</a:t>
            </a:r>
            <a:r>
              <a:rPr lang="zh-CN" altLang="en-US" dirty="0"/>
              <a:t>出度。</a:t>
            </a:r>
            <a:endParaRPr lang="en-US" altLang="zh-CN" dirty="0"/>
          </a:p>
          <a:p>
            <a:r>
              <a:rPr lang="zh-CN" altLang="en-US" dirty="0"/>
              <a:t>无向图有解当且仅当每个点度数为偶。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https://uoj.ac/problem/117</a:t>
            </a:r>
            <a:endParaRPr lang="en-US" altLang="zh-CN" dirty="0"/>
          </a:p>
          <a:p>
            <a:r>
              <a:rPr lang="zh-CN" altLang="en-US" dirty="0"/>
              <a:t>比较冷门，但要掌握。</a:t>
            </a:r>
            <a:endParaRPr lang="en-US" altLang="zh-CN" dirty="0"/>
          </a:p>
          <a:p>
            <a:r>
              <a:rPr lang="zh-CN" altLang="en-US" dirty="0"/>
              <a:t>有实力的可以做做 </a:t>
            </a:r>
            <a:r>
              <a:rPr lang="en-US" altLang="zh-CN" dirty="0"/>
              <a:t>P3511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496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DAF58-8929-46CA-9287-6CA86032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Dfs,Bfs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F8ECD-94ED-578B-5FF4-C822CA57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121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73294-1695-30F6-368C-A57825C0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P1989 </a:t>
            </a:r>
            <a:r>
              <a:rPr lang="zh-CN" altLang="en-US" dirty="0"/>
              <a:t>无向图三元环计数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99DC9-5549-D7AC-248A-45238D88C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给定一个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𝑛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 个点 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KaTeX_Main"/>
              </a:rPr>
              <a:t>𝑚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-apple-system"/>
              </a:rPr>
              <a:t> 条边的简单无向图，求其三元环个数。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dirty="0">
                <a:highlight>
                  <a:srgbClr val="FFFFFF"/>
                </a:highlight>
                <a:latin typeface="-apple-system"/>
              </a:rPr>
              <a:t>n&lt;=1e5,m&lt;=2e5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42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70D93-9263-0FCA-396B-6E9C4D68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D67D0-F160-3EED-92C0-C3ECB802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https://www.luogu.com.cn/problem/solution/P1989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8552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4B1E4-215D-AEE8-1876-3E9CA92D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52AFE-0C1B-52A9-F769-2CFA1F2D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EK,dinic</a:t>
            </a:r>
            <a:endParaRPr lang="en-US" altLang="zh-CN" dirty="0"/>
          </a:p>
          <a:p>
            <a:r>
              <a:rPr lang="zh-CN" altLang="en-US" dirty="0"/>
              <a:t>一般掌握 </a:t>
            </a:r>
            <a:r>
              <a:rPr lang="en-US" altLang="zh-CN" dirty="0" err="1"/>
              <a:t>dinic</a:t>
            </a:r>
            <a:r>
              <a:rPr lang="en-US" altLang="zh-CN" dirty="0"/>
              <a:t> </a:t>
            </a:r>
            <a:r>
              <a:rPr lang="zh-CN" altLang="en-US" dirty="0"/>
              <a:t>即可</a:t>
            </a:r>
            <a:endParaRPr lang="en-US" altLang="zh-CN" dirty="0"/>
          </a:p>
          <a:p>
            <a:r>
              <a:rPr lang="zh-CN" altLang="en-US" dirty="0"/>
              <a:t>费用流用 </a:t>
            </a:r>
            <a:r>
              <a:rPr lang="en-US" altLang="zh-CN" dirty="0"/>
              <a:t>EK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考虑到大部分人不会，这里不作展开。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1229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5B7E6-7F34-3AAF-BE2D-D43FC0D0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7AD72-76B8-C036-FF5D-4BEEAD76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P3916</a:t>
            </a:r>
            <a:r>
              <a:rPr lang="zh-CN" altLang="en-US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  <a:hlinkClick r:id="rId2" tooltip="图的遍历"/>
              </a:rPr>
              <a:t>图的遍历</a:t>
            </a:r>
            <a:endParaRPr lang="en-US" altLang="zh-CN" b="0" i="0" dirty="0"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P1462 </a:t>
            </a:r>
            <a:r>
              <a:rPr lang="zh-CN" altLang="en-US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  <a:hlinkClick r:id="rId3" tooltip="通往奥格瑞玛的道路"/>
              </a:rPr>
              <a:t>通往奥格瑞玛的道路</a:t>
            </a:r>
            <a:endParaRPr lang="en-US" altLang="zh-CN" b="0" i="0" u="none" strike="noStrike" dirty="0">
              <a:solidFill>
                <a:srgbClr val="3498DB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P4047 </a:t>
            </a:r>
            <a:r>
              <a:rPr lang="en-US" altLang="zh-CN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  <a:hlinkClick r:id="rId4" tooltip="[JSOI2010] 部落划分"/>
              </a:rPr>
              <a:t>[JSOI2010] </a:t>
            </a:r>
            <a:r>
              <a:rPr lang="zh-CN" altLang="en-US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  <a:hlinkClick r:id="rId4" tooltip="[JSOI2010] 部落划分"/>
              </a:rPr>
              <a:t>部落划分</a:t>
            </a:r>
            <a:endParaRPr lang="en-US" altLang="zh-CN" b="0" i="0" u="none" strike="noStrike" dirty="0">
              <a:solidFill>
                <a:srgbClr val="3498DB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 fontAlgn="ctr"/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P2812 </a:t>
            </a:r>
            <a:r>
              <a:rPr lang="zh-CN" altLang="en-US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  <a:hlinkClick r:id="rId5" tooltip="校园网络【[USACO]Network of Schools加强版】"/>
              </a:rPr>
              <a:t>校园网络</a:t>
            </a:r>
            <a:r>
              <a:rPr lang="en-US" altLang="zh-CN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  <a:hlinkClick r:id="rId5" tooltip="校园网络【[USACO]Network of Schools加强版】"/>
              </a:rPr>
              <a:t>【[USACO]Network of Schools</a:t>
            </a:r>
            <a:r>
              <a:rPr lang="zh-CN" altLang="en-US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  <a:hlinkClick r:id="rId5" tooltip="校园网络【[USACO]Network of Schools加强版】"/>
              </a:rPr>
              <a:t>加强版</a:t>
            </a:r>
            <a:r>
              <a:rPr lang="en-US" altLang="zh-CN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  <a:hlinkClick r:id="rId5" tooltip="校园网络【[USACO]Network of Schools加强版】"/>
              </a:rPr>
              <a:t>】</a:t>
            </a:r>
            <a:endParaRPr lang="en-US" altLang="zh-CN" b="0" i="0" u="none" strike="noStrike" dirty="0">
              <a:solidFill>
                <a:srgbClr val="3498DB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fontAlgn="ctr"/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P3627 </a:t>
            </a:r>
            <a:r>
              <a:rPr lang="en-US" altLang="zh-CN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  <a:hlinkClick r:id="rId6" tooltip="[APIO2009] 抢掠计划"/>
              </a:rPr>
              <a:t>[APIO2009] </a:t>
            </a:r>
            <a:r>
              <a:rPr lang="zh-CN" altLang="en-US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  <a:hlinkClick r:id="rId6" tooltip="[APIO2009] 抢掠计划"/>
              </a:rPr>
              <a:t>抢掠计划</a:t>
            </a:r>
            <a:endParaRPr lang="en-US" altLang="zh-CN" b="0" i="0" u="none" strike="noStrike" dirty="0">
              <a:solidFill>
                <a:srgbClr val="3498DB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fontAlgn="ctr"/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P3225 </a:t>
            </a:r>
            <a:r>
              <a:rPr lang="en-US" altLang="zh-CN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  <a:hlinkClick r:id="rId7" tooltip="[HNOI2012] 矿场搭建"/>
              </a:rPr>
              <a:t>[HNOI2012] </a:t>
            </a:r>
            <a:r>
              <a:rPr lang="zh-CN" altLang="en-US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  <a:hlinkClick r:id="rId7" tooltip="[HNOI2012] 矿场搭建"/>
              </a:rPr>
              <a:t>矿场搭建</a:t>
            </a:r>
            <a:endParaRPr lang="en-US" altLang="zh-CN" b="0" i="0" u="none" strike="noStrike" dirty="0">
              <a:solidFill>
                <a:srgbClr val="3498DB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fontAlgn="ctr"/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P8867</a:t>
            </a:r>
            <a:r>
              <a:rPr lang="en-US" altLang="zh-CN" b="0" i="0" u="none" strike="noStrike" dirty="0">
                <a:solidFill>
                  <a:srgbClr val="0056B3"/>
                </a:solidFill>
                <a:effectLst/>
                <a:highlight>
                  <a:srgbClr val="FFFFFF"/>
                </a:highlight>
                <a:latin typeface="-apple-system"/>
                <a:hlinkClick r:id="rId8" tooltip="[NOIP2022] 建造军营"/>
              </a:rPr>
              <a:t>[NOIP2022] </a:t>
            </a:r>
            <a:r>
              <a:rPr lang="zh-CN" altLang="en-US" b="0" i="0" u="none" strike="noStrike" dirty="0">
                <a:solidFill>
                  <a:srgbClr val="0056B3"/>
                </a:solidFill>
                <a:effectLst/>
                <a:highlight>
                  <a:srgbClr val="FFFFFF"/>
                </a:highlight>
                <a:latin typeface="-apple-system"/>
                <a:hlinkClick r:id="rId8" tooltip="[NOIP2022] 建造军营"/>
              </a:rPr>
              <a:t>建造军营</a:t>
            </a:r>
            <a:endParaRPr lang="en-US" altLang="zh-CN" b="0" i="0" u="none" strike="noStrike" dirty="0">
              <a:solidFill>
                <a:srgbClr val="3498DB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fontAlgn="ctr"/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P1963 </a:t>
            </a:r>
            <a:r>
              <a:rPr lang="en-US" altLang="zh-CN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  <a:hlinkClick r:id="rId9" tooltip="[NOI2009] 变换序列"/>
              </a:rPr>
              <a:t>[NOI2009] </a:t>
            </a:r>
            <a:r>
              <a:rPr lang="zh-CN" altLang="en-US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  <a:hlinkClick r:id="rId9" tooltip="[NOI2009] 变换序列"/>
              </a:rPr>
              <a:t>变换序列</a:t>
            </a:r>
            <a:endParaRPr lang="en-US" altLang="zh-CN" b="0" i="0" u="none" strike="noStrike" dirty="0">
              <a:solidFill>
                <a:srgbClr val="3498DB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fontAlgn="ctr"/>
            <a:r>
              <a:rPr lang="en-US" altLang="zh-CN" b="0" i="0" dirty="0">
                <a:effectLst/>
                <a:highlight>
                  <a:srgbClr val="FFFFFF"/>
                </a:highlight>
                <a:latin typeface="-apple-system"/>
              </a:rPr>
              <a:t>P3731 </a:t>
            </a:r>
            <a:r>
              <a:rPr lang="en-US" altLang="zh-CN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  <a:hlinkClick r:id="rId10" tooltip="[HAOI2017] 新型城市化"/>
              </a:rPr>
              <a:t>[HAOI2017] </a:t>
            </a:r>
            <a:r>
              <a:rPr lang="zh-CN" altLang="en-US" b="0" i="0" u="none" strike="noStrike" dirty="0">
                <a:solidFill>
                  <a:srgbClr val="3498DB"/>
                </a:solidFill>
                <a:effectLst/>
                <a:highlight>
                  <a:srgbClr val="FFFFFF"/>
                </a:highlight>
                <a:latin typeface="-apple-system"/>
                <a:hlinkClick r:id="rId10" tooltip="[HAOI2017] 新型城市化"/>
              </a:rPr>
              <a:t>新型城市化</a:t>
            </a:r>
            <a:endParaRPr lang="zh-CN" altLang="en-US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fontAlgn="ctr"/>
            <a:endParaRPr lang="zh-CN" altLang="en-US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fontAlgn="ctr"/>
            <a:endParaRPr lang="zh-CN" altLang="en-US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algn="l" fontAlgn="ctr"/>
            <a:endParaRPr lang="zh-CN" altLang="en-US" b="0" i="0" dirty="0"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b="0" i="0" dirty="0"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b="0" i="0" dirty="0">
              <a:effectLst/>
              <a:highlight>
                <a:srgbClr val="FFFFFF"/>
              </a:highlight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28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663D8-EB3A-088D-1BD5-D9E30DC9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8EE2A-B8CE-6186-EC3F-7EA49544E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Floyd </a:t>
            </a:r>
            <a:r>
              <a:rPr lang="zh-CN" altLang="en-US" dirty="0"/>
              <a:t>全源最短路</a:t>
            </a:r>
            <a:endParaRPr lang="en-US" altLang="zh-CN" dirty="0"/>
          </a:p>
          <a:p>
            <a:r>
              <a:rPr lang="en-US" altLang="zh-CN" dirty="0"/>
              <a:t>Dijkstra</a:t>
            </a:r>
            <a:r>
              <a:rPr lang="zh-CN" altLang="en-US" dirty="0"/>
              <a:t>堆优化</a:t>
            </a:r>
            <a:endParaRPr lang="en-US" altLang="zh-CN" dirty="0"/>
          </a:p>
          <a:p>
            <a:r>
              <a:rPr lang="en-US" altLang="zh-CN" dirty="0"/>
              <a:t>Bellman-Ford</a:t>
            </a:r>
            <a:r>
              <a:rPr lang="zh-CN" altLang="en-US" dirty="0"/>
              <a:t>，队列优化（</a:t>
            </a:r>
            <a:r>
              <a:rPr lang="en-US" altLang="zh-CN" dirty="0" err="1"/>
              <a:t>spfa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Johnson </a:t>
            </a:r>
            <a:r>
              <a:rPr lang="zh-CN" altLang="en-US" dirty="0"/>
              <a:t>全源最短路（不大常用）</a:t>
            </a:r>
            <a:endParaRPr lang="en-US" altLang="zh-CN" dirty="0"/>
          </a:p>
          <a:p>
            <a:r>
              <a:rPr lang="zh-CN" altLang="en-US" dirty="0"/>
              <a:t>最常用的是 </a:t>
            </a:r>
            <a:r>
              <a:rPr lang="en-US" altLang="zh-CN" dirty="0"/>
              <a:t>Dijkstra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9216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20E5C-4455-D24A-CEA0-181C2610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</a:t>
            </a:r>
            <a:r>
              <a:rPr lang="zh-CN" altLang="en-US" dirty="0"/>
              <a:t>最短路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D8563-5A1E-A6CD-181B-E04CB707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给一个边权是</a:t>
            </a:r>
            <a:r>
              <a:rPr lang="en-US" altLang="zh-CN" dirty="0"/>
              <a:t> 0 </a:t>
            </a:r>
            <a:r>
              <a:rPr lang="zh-CN" altLang="en-US" dirty="0"/>
              <a:t>或 </a:t>
            </a:r>
            <a:r>
              <a:rPr lang="en-US" altLang="zh-CN" dirty="0"/>
              <a:t>1 </a:t>
            </a:r>
            <a:r>
              <a:rPr lang="zh-CN" altLang="en-US" dirty="0"/>
              <a:t>的图和一个起点，求每个点的最短路。</a:t>
            </a:r>
            <a:endParaRPr lang="en-US" altLang="zh-CN" dirty="0"/>
          </a:p>
          <a:p>
            <a:r>
              <a:rPr lang="zh-CN" altLang="en-US" dirty="0"/>
              <a:t>要求 </a:t>
            </a:r>
            <a:r>
              <a:rPr lang="en-US" altLang="zh-CN" dirty="0"/>
              <a:t>O(max(n, m))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061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47E5C-2C1F-2AEE-9C35-ADAA37656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差分约束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8E4DD-B5F8-CD05-FADF-6D237D41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利用的最短路中的三角形不等式 </a:t>
            </a:r>
            <a:r>
              <a:rPr lang="en-US" altLang="zh-CN" dirty="0"/>
              <a:t>dis[v]&lt;=dis[u]+w(u, v)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具体就是对一组不等式 </a:t>
            </a:r>
            <a:r>
              <a:rPr lang="en-US" altLang="zh-CN" dirty="0"/>
              <a:t>x[j]-x[</a:t>
            </a:r>
            <a:r>
              <a:rPr lang="en-US" altLang="zh-CN" dirty="0" err="1"/>
              <a:t>i</a:t>
            </a:r>
            <a:r>
              <a:rPr lang="en-US" altLang="zh-CN" dirty="0"/>
              <a:t>]&lt;=k</a:t>
            </a:r>
            <a:r>
              <a:rPr lang="zh-CN" altLang="en-US" dirty="0"/>
              <a:t>，连一条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到 </a:t>
            </a:r>
            <a:r>
              <a:rPr lang="en-US" altLang="zh-CN" dirty="0"/>
              <a:t>j </a:t>
            </a:r>
            <a:r>
              <a:rPr lang="zh-CN" altLang="en-US" dirty="0"/>
              <a:t>的有向边，边权为 </a:t>
            </a:r>
            <a:r>
              <a:rPr lang="en-US" altLang="zh-CN" dirty="0"/>
              <a:t>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设一个超级源点 </a:t>
            </a:r>
            <a:r>
              <a:rPr lang="en-US" altLang="zh-CN" dirty="0"/>
              <a:t>s</a:t>
            </a:r>
            <a:r>
              <a:rPr lang="zh-CN" altLang="en-US" dirty="0"/>
              <a:t>，向每个点连一条边权为 </a:t>
            </a:r>
            <a:r>
              <a:rPr lang="en-US" altLang="zh-CN" dirty="0"/>
              <a:t>0 </a:t>
            </a:r>
            <a:r>
              <a:rPr lang="zh-CN" altLang="en-US" dirty="0"/>
              <a:t>的边，确保每个点都会被遍历到。</a:t>
            </a:r>
            <a:endParaRPr lang="en-US" altLang="zh-CN" dirty="0"/>
          </a:p>
          <a:p>
            <a:r>
              <a:rPr lang="zh-CN" altLang="en-US" dirty="0"/>
              <a:t>判定无解？</a:t>
            </a:r>
            <a:r>
              <a:rPr lang="en-US" altLang="zh-CN" dirty="0" err="1"/>
              <a:t>Spfa</a:t>
            </a:r>
            <a:r>
              <a:rPr lang="en-US" altLang="zh-CN" dirty="0"/>
              <a:t> </a:t>
            </a:r>
            <a:r>
              <a:rPr lang="zh-CN" altLang="en-US" dirty="0"/>
              <a:t>判负环即可。</a:t>
            </a:r>
            <a:endParaRPr lang="en-US" altLang="zh-CN" dirty="0"/>
          </a:p>
          <a:p>
            <a:r>
              <a:rPr lang="zh-CN" altLang="en-US" dirty="0"/>
              <a:t>例题：</a:t>
            </a:r>
            <a:r>
              <a:rPr lang="en-US" altLang="zh-CN" dirty="0"/>
              <a:t>P7515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506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2A945-D64C-0437-620B-63F79A67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P1119 </a:t>
            </a:r>
            <a:r>
              <a:rPr lang="zh-CN" altLang="en-US" dirty="0"/>
              <a:t>灾后重建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CDC78-2676-6515-01C0-4B759355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给定一个无向简单图，每个点有个可通行时间 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，表示从 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 时刻往后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号点可通行。边有边权。</a:t>
            </a:r>
            <a:endParaRPr lang="en-US" altLang="zh-CN" dirty="0"/>
          </a:p>
          <a:p>
            <a:r>
              <a:rPr lang="zh-CN" altLang="en-US" dirty="0"/>
              <a:t>有 </a:t>
            </a:r>
            <a:r>
              <a:rPr lang="en-US" altLang="zh-CN" dirty="0"/>
              <a:t>q </a:t>
            </a:r>
            <a:r>
              <a:rPr lang="zh-CN" altLang="en-US" dirty="0"/>
              <a:t>组询问，每组询问询问在时刻 </a:t>
            </a:r>
            <a:r>
              <a:rPr lang="en-US" altLang="zh-CN" dirty="0"/>
              <a:t>T </a:t>
            </a:r>
            <a:r>
              <a:rPr lang="zh-CN" altLang="en-US" dirty="0"/>
              <a:t>从 </a:t>
            </a:r>
            <a:r>
              <a:rPr lang="en-US" altLang="zh-CN" dirty="0"/>
              <a:t>x </a:t>
            </a:r>
            <a:r>
              <a:rPr lang="zh-CN" altLang="en-US" dirty="0"/>
              <a:t>到 </a:t>
            </a:r>
            <a:r>
              <a:rPr lang="en-US" altLang="zh-CN" dirty="0"/>
              <a:t>y </a:t>
            </a:r>
            <a:r>
              <a:rPr lang="zh-CN" altLang="en-US" dirty="0"/>
              <a:t>的最短路是多少。无解输出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n&lt;=200,m&lt;=n*(n-1)/2,q&lt;=50000, </a:t>
            </a:r>
            <a:r>
              <a:rPr lang="zh-CN" altLang="en-US" dirty="0"/>
              <a:t>边权</a:t>
            </a:r>
            <a:r>
              <a:rPr lang="en-US" altLang="zh-CN" dirty="0"/>
              <a:t>&lt;=100000</a:t>
            </a:r>
          </a:p>
          <a:p>
            <a:r>
              <a:rPr lang="zh-CN" altLang="en-US" dirty="0"/>
              <a:t>保证 </a:t>
            </a:r>
            <a:r>
              <a:rPr lang="en-US" altLang="zh-CN" dirty="0"/>
              <a:t>t[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  <a:r>
              <a:rPr lang="zh-CN" altLang="en-US" dirty="0"/>
              <a:t>和询问时的 </a:t>
            </a:r>
            <a:r>
              <a:rPr lang="en-US" altLang="zh-CN" dirty="0"/>
              <a:t>T </a:t>
            </a:r>
            <a:r>
              <a:rPr lang="zh-CN" altLang="en-US" dirty="0"/>
              <a:t>各自单调不降（不过没啥用）。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738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C5BF0-ADF4-ABF9-BE39-9CA26953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3852C-0988-C136-8685-2CAFDE9DA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 </a:t>
            </a:r>
            <a:r>
              <a:rPr lang="en-US" altLang="zh-CN" dirty="0"/>
              <a:t>Floyd </a:t>
            </a:r>
            <a:r>
              <a:rPr lang="zh-CN" altLang="en-US" dirty="0"/>
              <a:t>的过程：</a:t>
            </a:r>
            <a:endParaRPr lang="en-US" altLang="zh-CN" dirty="0"/>
          </a:p>
          <a:p>
            <a:r>
              <a:rPr lang="en-US" altLang="zh-CN" dirty="0"/>
              <a:t>for (k) for(</a:t>
            </a:r>
            <a:r>
              <a:rPr lang="en-US" altLang="zh-CN" dirty="0" err="1"/>
              <a:t>i</a:t>
            </a:r>
            <a:r>
              <a:rPr lang="en-US" altLang="zh-CN" dirty="0"/>
              <a:t>) for(j) dis[</a:t>
            </a:r>
            <a:r>
              <a:rPr lang="en-US" altLang="zh-CN" dirty="0" err="1"/>
              <a:t>i</a:t>
            </a:r>
            <a:r>
              <a:rPr lang="en-US" altLang="zh-CN" dirty="0"/>
              <a:t>][j]=min(dis[</a:t>
            </a:r>
            <a:r>
              <a:rPr lang="en-US" altLang="zh-CN" dirty="0" err="1"/>
              <a:t>i</a:t>
            </a:r>
            <a:r>
              <a:rPr lang="en-US" altLang="zh-CN" dirty="0"/>
              <a:t>][j], dis[</a:t>
            </a:r>
            <a:r>
              <a:rPr lang="en-US" altLang="zh-CN" dirty="0" err="1"/>
              <a:t>i</a:t>
            </a:r>
            <a:r>
              <a:rPr lang="en-US" altLang="zh-CN" dirty="0"/>
              <a:t>][k]+dis[k][j])</a:t>
            </a:r>
          </a:p>
          <a:p>
            <a:r>
              <a:rPr lang="zh-CN" altLang="en-US" dirty="0"/>
              <a:t>设定一个指针 </a:t>
            </a:r>
            <a:r>
              <a:rPr lang="en-US" altLang="zh-CN" dirty="0"/>
              <a:t>p</a:t>
            </a:r>
            <a:r>
              <a:rPr lang="zh-CN" altLang="en-US" dirty="0"/>
              <a:t>，到当前询问时若 </a:t>
            </a:r>
            <a:r>
              <a:rPr lang="en-US" altLang="zh-CN" dirty="0"/>
              <a:t>t[p]&lt;=T </a:t>
            </a:r>
            <a:r>
              <a:rPr lang="zh-CN" altLang="en-US" dirty="0"/>
              <a:t>则用 </a:t>
            </a:r>
            <a:r>
              <a:rPr lang="en-US" altLang="zh-CN" dirty="0"/>
              <a:t>p </a:t>
            </a:r>
            <a:r>
              <a:rPr lang="zh-CN" altLang="en-US" dirty="0"/>
              <a:t>当 </a:t>
            </a:r>
            <a:r>
              <a:rPr lang="en-US" altLang="zh-CN" dirty="0"/>
              <a:t>k </a:t>
            </a:r>
            <a:r>
              <a:rPr lang="zh-CN" altLang="en-US" dirty="0"/>
              <a:t>更新一遍</a:t>
            </a:r>
            <a:r>
              <a:rPr lang="en-US" altLang="zh-CN" dirty="0"/>
              <a:t>dis</a:t>
            </a:r>
            <a:r>
              <a:rPr lang="zh-CN" altLang="en-US" dirty="0"/>
              <a:t>，同时 </a:t>
            </a:r>
            <a:r>
              <a:rPr lang="en-US" altLang="zh-CN" dirty="0"/>
              <a:t>p++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881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2274</Words>
  <Application>Microsoft Office PowerPoint</Application>
  <PresentationFormat>宽屏</PresentationFormat>
  <Paragraphs>167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-apple-system</vt:lpstr>
      <vt:lpstr>ArialMT</vt:lpstr>
      <vt:lpstr>KaTeX_Main</vt:lpstr>
      <vt:lpstr>KaTeX_Math</vt:lpstr>
      <vt:lpstr>LiberationSans</vt:lpstr>
      <vt:lpstr>WenQuanYiMicroHei</vt:lpstr>
      <vt:lpstr>等线</vt:lpstr>
      <vt:lpstr>等线 Light</vt:lpstr>
      <vt:lpstr>Arial</vt:lpstr>
      <vt:lpstr>Fira Sans</vt:lpstr>
      <vt:lpstr>Office 主题​​</vt:lpstr>
      <vt:lpstr>图论</vt:lpstr>
      <vt:lpstr>一些概念，约定</vt:lpstr>
      <vt:lpstr>图的存储</vt:lpstr>
      <vt:lpstr>Dfs,Bfs</vt:lpstr>
      <vt:lpstr>最短路</vt:lpstr>
      <vt:lpstr>01最短路</vt:lpstr>
      <vt:lpstr>差分约束</vt:lpstr>
      <vt:lpstr>P1119 灾后重建</vt:lpstr>
      <vt:lpstr>PowerPoint 演示文稿</vt:lpstr>
      <vt:lpstr>P1144 最短路计数</vt:lpstr>
      <vt:lpstr>PowerPoint 演示文稿</vt:lpstr>
      <vt:lpstr>分层图最短路</vt:lpstr>
      <vt:lpstr>P4568 飞行路线</vt:lpstr>
      <vt:lpstr>PowerPoint 演示文稿</vt:lpstr>
      <vt:lpstr>P4366 [Code+#4] 最短路</vt:lpstr>
      <vt:lpstr>PowerPoint 演示文稿</vt:lpstr>
      <vt:lpstr>同余最短路</vt:lpstr>
      <vt:lpstr>P3403 跳楼机</vt:lpstr>
      <vt:lpstr>PowerPoint 演示文稿</vt:lpstr>
      <vt:lpstr>最小生成树</vt:lpstr>
      <vt:lpstr>Boruvka 算法</vt:lpstr>
      <vt:lpstr>P1967 货车运输</vt:lpstr>
      <vt:lpstr>PowerPoint 演示文稿</vt:lpstr>
      <vt:lpstr>DAG</vt:lpstr>
      <vt:lpstr>连通性相关</vt:lpstr>
      <vt:lpstr>P2341 受欢迎的牛</vt:lpstr>
      <vt:lpstr>PowerPoint 演示文稿</vt:lpstr>
      <vt:lpstr>P3119</vt:lpstr>
      <vt:lpstr>PowerPoint 演示文稿</vt:lpstr>
      <vt:lpstr>P5234 [JSOI2012] 越狱老虎桥</vt:lpstr>
      <vt:lpstr>PowerPoint 演示文稿</vt:lpstr>
      <vt:lpstr>2-SAT</vt:lpstr>
      <vt:lpstr>二分图匹配</vt:lpstr>
      <vt:lpstr>P1129 [ZJOI2007]矩阵游戏</vt:lpstr>
      <vt:lpstr>PowerPoint 演示文稿</vt:lpstr>
      <vt:lpstr>P6185 [NOI Online #1 提高组] 序列</vt:lpstr>
      <vt:lpstr>PowerPoint 演示文稿</vt:lpstr>
      <vt:lpstr>二分图最大权匹配</vt:lpstr>
      <vt:lpstr>欧拉回路</vt:lpstr>
      <vt:lpstr>P1989 无向图三元环计数</vt:lpstr>
      <vt:lpstr>PowerPoint 演示文稿</vt:lpstr>
      <vt:lpstr>网络流</vt:lpstr>
      <vt:lpstr>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Qiyu Zhang</dc:creator>
  <cp:lastModifiedBy>Qiyu Zhang</cp:lastModifiedBy>
  <cp:revision>395</cp:revision>
  <dcterms:created xsi:type="dcterms:W3CDTF">2024-07-18T06:27:22Z</dcterms:created>
  <dcterms:modified xsi:type="dcterms:W3CDTF">2024-07-18T11:53:43Z</dcterms:modified>
</cp:coreProperties>
</file>