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8" r:id="rId39"/>
    <p:sldId id="296" r:id="rId40"/>
    <p:sldId id="303" r:id="rId41"/>
    <p:sldId id="304" r:id="rId42"/>
    <p:sldId id="305" r:id="rId43"/>
    <p:sldId id="302" r:id="rId44"/>
    <p:sldId id="306" r:id="rId45"/>
    <p:sldId id="307" r:id="rId46"/>
    <p:sldId id="308" r:id="rId47"/>
    <p:sldId id="297" r:id="rId48"/>
    <p:sldId id="301" r:id="rId49"/>
    <p:sldId id="309" r:id="rId50"/>
    <p:sldId id="310" r:id="rId51"/>
    <p:sldId id="311" r:id="rId52"/>
    <p:sldId id="313" r:id="rId53"/>
    <p:sldId id="312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9" r:id="rId68"/>
    <p:sldId id="330" r:id="rId69"/>
    <p:sldId id="327" r:id="rId70"/>
    <p:sldId id="328" r:id="rId71"/>
    <p:sldId id="332" r:id="rId72"/>
    <p:sldId id="333" r:id="rId73"/>
    <p:sldId id="331" r:id="rId74"/>
    <p:sldId id="334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7E5F97-427D-4AC1-8EB7-6B69F3C6BC6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4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5"/>
            <p14:sldId id="298"/>
            <p14:sldId id="296"/>
            <p14:sldId id="303"/>
            <p14:sldId id="304"/>
            <p14:sldId id="305"/>
            <p14:sldId id="302"/>
            <p14:sldId id="306"/>
            <p14:sldId id="307"/>
            <p14:sldId id="308"/>
            <p14:sldId id="297"/>
            <p14:sldId id="301"/>
            <p14:sldId id="309"/>
            <p14:sldId id="310"/>
            <p14:sldId id="311"/>
            <p14:sldId id="313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9"/>
            <p14:sldId id="330"/>
            <p14:sldId id="327"/>
            <p14:sldId id="328"/>
            <p14:sldId id="332"/>
            <p14:sldId id="333"/>
            <p14:sldId id="331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8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85FF3-DF56-4538-8E09-9F03DE8401FC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98F48-B1F2-4BFE-8511-D99D00A9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8F48-B1F2-4BFE-8511-D99D00A9848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3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2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5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luogu.com.cn/record/16456094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hyperlink" Target="https://oi-wiki.org/graph/tree-diameter/#%E5%AE%9E%E7%8E%B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oi-wiki.org/graph/tree-diameter/#%E5%AE%9E%E7%8E%B0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record/138708563" TargetMode="External"/><Relationship Id="rId2" Type="http://schemas.openxmlformats.org/officeDocument/2006/relationships/hyperlink" Target="https://www.luogu.com.cn/record/14800680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luogu.com.cn/record/14775848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record/123103876" TargetMode="External"/><Relationship Id="rId2" Type="http://schemas.openxmlformats.org/officeDocument/2006/relationships/hyperlink" Target="https://www.luogu.com.cn/record/1647136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record/123201157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luogu.com.cn/record/16516851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luogu.com.cn/record/1652098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record/133125965" TargetMode="External"/><Relationship Id="rId2" Type="http://schemas.openxmlformats.org/officeDocument/2006/relationships/hyperlink" Target="https://www.luogu.com.cn/record/164599488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烟雾背景">
            <a:extLst>
              <a:ext uri="{FF2B5EF4-FFF2-40B4-BE49-F238E27FC236}">
                <a16:creationId xmlns:a16="http://schemas.microsoft.com/office/drawing/2014/main" id="{1BF3B3D9-7A5D-FB4E-E0DB-F2FFD6AD7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400" b="9014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E4E2AF-C8A4-B57E-13D5-A0615182F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418" y="2108717"/>
            <a:ext cx="2769164" cy="1943107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>
                <a:solidFill>
                  <a:srgbClr val="FFFFFF"/>
                </a:solidFill>
              </a:rPr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7A3FE-AEFC-9A9E-2D6E-05A22F030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155" y="4281274"/>
            <a:ext cx="7714388" cy="108584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By </a:t>
            </a:r>
            <a:r>
              <a:rPr lang="en-US" altLang="zh-CN" dirty="0" err="1">
                <a:solidFill>
                  <a:srgbClr val="FFFFFF"/>
                </a:solidFill>
              </a:rPr>
              <a:t>jyqjyq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3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93B5A1-9EFE-5320-7F39-0E58FA310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919" y="15552"/>
            <a:ext cx="11632162" cy="6842448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B56775-601B-D657-EF4A-C79EE957EF4D}"/>
              </a:ext>
            </a:extLst>
          </p:cNvPr>
          <p:cNvSpPr txBox="1"/>
          <p:nvPr/>
        </p:nvSpPr>
        <p:spPr>
          <a:xfrm>
            <a:off x="4341091" y="517236"/>
            <a:ext cx="6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33798E-07D8-8655-F48E-D9A55B23704C}"/>
              </a:ext>
            </a:extLst>
          </p:cNvPr>
          <p:cNvSpPr txBox="1"/>
          <p:nvPr/>
        </p:nvSpPr>
        <p:spPr>
          <a:xfrm>
            <a:off x="3888509" y="1388252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3A4CEA-654C-5825-9C57-D63E9AE90617}"/>
              </a:ext>
            </a:extLst>
          </p:cNvPr>
          <p:cNvSpPr txBox="1"/>
          <p:nvPr/>
        </p:nvSpPr>
        <p:spPr>
          <a:xfrm>
            <a:off x="2927927" y="2198255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7F9A8D-8BDC-5185-641E-B9F0EE213A54}"/>
              </a:ext>
            </a:extLst>
          </p:cNvPr>
          <p:cNvSpPr txBox="1"/>
          <p:nvPr/>
        </p:nvSpPr>
        <p:spPr>
          <a:xfrm>
            <a:off x="1620981" y="3067444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34D050-2264-56FD-E2DB-727CFC3589D0}"/>
              </a:ext>
            </a:extLst>
          </p:cNvPr>
          <p:cNvSpPr txBox="1"/>
          <p:nvPr/>
        </p:nvSpPr>
        <p:spPr>
          <a:xfrm>
            <a:off x="1584036" y="4962722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009BF-0E84-AD10-407E-1BBF232DE892}"/>
              </a:ext>
            </a:extLst>
          </p:cNvPr>
          <p:cNvSpPr txBox="1"/>
          <p:nvPr/>
        </p:nvSpPr>
        <p:spPr>
          <a:xfrm>
            <a:off x="3329709" y="5611091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CE63A-07DB-082D-D0DB-0E1CCFED08CF}"/>
              </a:ext>
            </a:extLst>
          </p:cNvPr>
          <p:cNvSpPr txBox="1"/>
          <p:nvPr/>
        </p:nvSpPr>
        <p:spPr>
          <a:xfrm>
            <a:off x="7583950" y="5629503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30F7AA-78A5-E6FB-B9F0-BA2E0209FE78}"/>
              </a:ext>
            </a:extLst>
          </p:cNvPr>
          <p:cNvSpPr txBox="1"/>
          <p:nvPr/>
        </p:nvSpPr>
        <p:spPr>
          <a:xfrm>
            <a:off x="5860472" y="4962722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E347E8-0A95-45F6-9CE4-10F0FB0ECEB7}"/>
              </a:ext>
            </a:extLst>
          </p:cNvPr>
          <p:cNvSpPr txBox="1"/>
          <p:nvPr/>
        </p:nvSpPr>
        <p:spPr>
          <a:xfrm>
            <a:off x="7094422" y="3930073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1A85E2-CA7E-0FBE-8B88-1E39154F6D14}"/>
              </a:ext>
            </a:extLst>
          </p:cNvPr>
          <p:cNvSpPr txBox="1"/>
          <p:nvPr/>
        </p:nvSpPr>
        <p:spPr>
          <a:xfrm>
            <a:off x="5269345" y="307662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9D0A70-77BD-2E11-9793-D51F51DAD6E8}"/>
              </a:ext>
            </a:extLst>
          </p:cNvPr>
          <p:cNvSpPr txBox="1"/>
          <p:nvPr/>
        </p:nvSpPr>
        <p:spPr>
          <a:xfrm>
            <a:off x="7075949" y="1388252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27C2EC-FD44-2F88-8B48-31AEE97AE241}"/>
              </a:ext>
            </a:extLst>
          </p:cNvPr>
          <p:cNvSpPr txBox="1"/>
          <p:nvPr/>
        </p:nvSpPr>
        <p:spPr>
          <a:xfrm>
            <a:off x="9591964" y="2198255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FA2E94-FA22-2044-40D8-9D88806610EC}"/>
              </a:ext>
            </a:extLst>
          </p:cNvPr>
          <p:cNvSpPr txBox="1"/>
          <p:nvPr/>
        </p:nvSpPr>
        <p:spPr>
          <a:xfrm>
            <a:off x="10774218" y="4962722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0A2822-73EF-907B-4623-71F7623E9910}"/>
                  </a:ext>
                </a:extLst>
              </p:cNvPr>
              <p:cNvSpPr txBox="1"/>
              <p:nvPr/>
            </p:nvSpPr>
            <p:spPr>
              <a:xfrm>
                <a:off x="1239087" y="543669"/>
                <a:ext cx="1924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0A2822-73EF-907B-4623-71F7623E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87" y="543669"/>
                <a:ext cx="192436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963267B-2435-AE92-4A87-C61793BB07E4}"/>
                  </a:ext>
                </a:extLst>
              </p:cNvPr>
              <p:cNvSpPr txBox="1"/>
              <p:nvPr/>
            </p:nvSpPr>
            <p:spPr>
              <a:xfrm>
                <a:off x="7667597" y="517236"/>
                <a:ext cx="1924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963267B-2435-AE92-4A87-C61793BB0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597" y="517236"/>
                <a:ext cx="1924367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7B9159B-FD09-B3B6-DE79-5C86AD9B143B}"/>
                  </a:ext>
                </a:extLst>
              </p:cNvPr>
              <p:cNvSpPr txBox="1"/>
              <p:nvPr/>
            </p:nvSpPr>
            <p:spPr>
              <a:xfrm>
                <a:off x="5116052" y="1767037"/>
                <a:ext cx="2551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7B9159B-FD09-B3B6-DE79-5C86AD9B1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052" y="1767037"/>
                <a:ext cx="255154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6728E6-0A79-42CF-7F07-792A0FCEEE64}"/>
                  </a:ext>
                </a:extLst>
              </p:cNvPr>
              <p:cNvSpPr txBox="1"/>
              <p:nvPr/>
            </p:nvSpPr>
            <p:spPr>
              <a:xfrm>
                <a:off x="1092907" y="1750473"/>
                <a:ext cx="1924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6728E6-0A79-42CF-7F07-792A0FCE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07" y="1750473"/>
                <a:ext cx="1924367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840194D-C40B-8E86-7AEC-9DE7758DC2B7}"/>
                  </a:ext>
                </a:extLst>
              </p:cNvPr>
              <p:cNvSpPr txBox="1"/>
              <p:nvPr/>
            </p:nvSpPr>
            <p:spPr>
              <a:xfrm>
                <a:off x="7949681" y="1750473"/>
                <a:ext cx="2625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5 , 10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840194D-C40B-8E86-7AEC-9DE7758DC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681" y="1750473"/>
                <a:ext cx="2625955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08FF353-CF45-FD36-A4B8-3D88F55F17D6}"/>
                  </a:ext>
                </a:extLst>
              </p:cNvPr>
              <p:cNvSpPr txBox="1"/>
              <p:nvPr/>
            </p:nvSpPr>
            <p:spPr>
              <a:xfrm>
                <a:off x="4394720" y="3475067"/>
                <a:ext cx="1924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08FF353-CF45-FD36-A4B8-3D88F55F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20" y="3475067"/>
                <a:ext cx="1924367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222D83-5933-E3FD-8375-C0E40275C74C}"/>
                  </a:ext>
                </a:extLst>
              </p:cNvPr>
              <p:cNvSpPr txBox="1"/>
              <p:nvPr/>
            </p:nvSpPr>
            <p:spPr>
              <a:xfrm>
                <a:off x="1882427" y="3448109"/>
                <a:ext cx="1924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222D83-5933-E3FD-8375-C0E40275C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427" y="3448109"/>
                <a:ext cx="192436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F67AC82-A486-54CB-D36B-111535C624E2}"/>
                  </a:ext>
                </a:extLst>
              </p:cNvPr>
              <p:cNvSpPr txBox="1"/>
              <p:nvPr/>
            </p:nvSpPr>
            <p:spPr>
              <a:xfrm>
                <a:off x="1856508" y="5145745"/>
                <a:ext cx="1924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F67AC82-A486-54CB-D36B-111535C62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8" y="5145745"/>
                <a:ext cx="192436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5B3059-6BAA-A885-43DF-19C5222C0565}"/>
                  </a:ext>
                </a:extLst>
              </p:cNvPr>
              <p:cNvSpPr txBox="1"/>
              <p:nvPr/>
            </p:nvSpPr>
            <p:spPr>
              <a:xfrm>
                <a:off x="6038790" y="5166533"/>
                <a:ext cx="2865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11,−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5B3059-6BAA-A885-43DF-19C5222C0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90" y="5166533"/>
                <a:ext cx="2865065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281D93-4AB4-C8F8-F22A-F903272DD768}"/>
                  </a:ext>
                </a:extLst>
              </p:cNvPr>
              <p:cNvSpPr txBox="1"/>
              <p:nvPr/>
            </p:nvSpPr>
            <p:spPr>
              <a:xfrm>
                <a:off x="8238836" y="3290401"/>
                <a:ext cx="269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11,10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281D93-4AB4-C8F8-F22A-F903272DD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836" y="3290401"/>
                <a:ext cx="2697019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A44CD2-ACF4-0367-F81B-D602F482C76F}"/>
                  </a:ext>
                </a:extLst>
              </p:cNvPr>
              <p:cNvSpPr txBox="1"/>
              <p:nvPr/>
            </p:nvSpPr>
            <p:spPr>
              <a:xfrm>
                <a:off x="9320906" y="5178989"/>
                <a:ext cx="1924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A44CD2-ACF4-0367-F81B-D602F482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906" y="5178989"/>
                <a:ext cx="1924367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1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A4998-327D-5B11-C265-CFB8E64A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cap="all" spc="600"/>
              <a:t>参考</a:t>
            </a:r>
            <a:r>
              <a:rPr lang="en-US" altLang="zh-CN" cap="all" spc="600"/>
              <a:t>code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4FDEE8-9220-83F5-EB9C-F47F76BF3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4249360"/>
                <a:ext cx="3048000" cy="87758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4FDEE8-9220-83F5-EB9C-F47F76BF3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4249360"/>
                <a:ext cx="3048000" cy="8775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B9184CF-6618-A061-5AFC-A99EF02F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443" y="0"/>
            <a:ext cx="5434341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92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CE12-79C4-E4C8-5EDB-5E2F3633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进进进阶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241D08-43CF-F638-6F65-3E89DE040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b="1" i="0" dirty="0">
                    <a:solidFill>
                      <a:srgbClr val="FFFFFF"/>
                    </a:solidFill>
                    <a:effectLst/>
                    <a:latin typeface="-apple-system"/>
                  </a:rPr>
                  <a:t>P7831 [CCO2021] Travelling Merchant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一个国家有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个城市和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条单向道路，一个旅行商在这些城市之间旅行。 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条道路从城市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到城市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，只有当他的资产不少于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元才可以走这条道路，走过这条道路之后他的资产会增加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元。 他希望自己可以永远不停的游走下去，于是他想知道从任意一个城市出发至少需要多少元初始资产。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保证没有自环但可能有重边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241D08-43CF-F638-6F65-3E89DE040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r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9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1F7F-C1FF-92F8-140A-35AA3DC2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题目中一些有用的性质：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0DC12E-F984-9B5B-C1B6-3738D8DA8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性质一：如果一个点的出度为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的话，那么这个点一定无解。 </a:t>
                </a:r>
                <a:endParaRPr lang="en-US" altLang="zh-CN" dirty="0"/>
              </a:p>
              <a:p>
                <a:r>
                  <a:rPr lang="zh-CN" altLang="en-US" dirty="0"/>
                  <a:t>性质二：对于一条边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，如果点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的出度为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的话，那么删除这条边对答案没有影响。 </a:t>
                </a:r>
                <a:endParaRPr lang="en-US" altLang="zh-CN" dirty="0"/>
              </a:p>
              <a:p>
                <a:r>
                  <a:rPr lang="zh-CN" altLang="en-US" dirty="0"/>
                  <a:t>性质三：如果当前边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值是它所在环中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值最大的，那么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点的答案一定小于等于当前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这不就很像拓扑排序吗？？？但是这道题有环怎么办？？？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0DC12E-F984-9B5B-C1B6-3738D8DA8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40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DAB03-96DF-E944-81C0-E2DD8CAB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那该怎么做呢？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2295F3-AB96-2B47-0A7B-F9DE88DFF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为从第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个城市</a:t>
                </a:r>
                <a:r>
                  <a:rPr lang="zh-CN" altLang="en-US" dirty="0"/>
                  <a:t>出发至少需要的初始资产，即第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个城市的答案。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当有一条边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时，转移如下：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这又是为什么呢？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经过这条边之后</a:t>
                </a:r>
                <a:r>
                  <a:rPr lang="zh-CN" altLang="en-US" dirty="0"/>
                  <a:t>，会加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b="0" dirty="0"/>
                  <a:t>的钱，所以在点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b="0" dirty="0"/>
                  <a:t>时只需要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的钱。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但是这条边需要至少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b="0" dirty="0"/>
                  <a:t>的钱才能走，所以要对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b="0" dirty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不难发现，一条边转移完之后就没有用了，所以标记一下，表示删去。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2295F3-AB96-2B47-0A7B-F9DE88DF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b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7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A465B-97CE-7558-2143-7F748C00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哪又该怎么拓扑呢？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9AD064-CE0B-4C10-DDF3-184915E2F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/>
                  <a:t>根据之前的转移，我们可以发现，每一次是从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b="0" dirty="0"/>
                  <a:t>转移向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b="0" dirty="0"/>
                  <a:t>点的。因此我们建一个反图</a:t>
                </a:r>
                <a:r>
                  <a:rPr lang="zh-CN" altLang="en-US" dirty="0"/>
                  <a:t>，然后就变成了正常的拓扑排序。在反图中记录入度，如果入度为零，说明没有点能转移过来了，即答案已经确定了，可以放在队列里转移别的点了。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跑完一遍拓扑排序后会剩下一些环，无法用之前的方法转移了。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但是根据性质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，对于当前图中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最大的边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，我们可以这么转移：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转移完后同样可以将边删掉，然后就能继续拓扑了。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由于每一条边都只会便利一次，所以时间复杂度为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9AD064-CE0B-4C10-DDF3-184915E2F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r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4F0F-585C-7066-9AEA-16377F2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整理思路</a:t>
            </a:r>
            <a:r>
              <a:rPr lang="en-US" altLang="zh-CN" dirty="0"/>
              <a:t>&amp;</a:t>
            </a:r>
            <a:r>
              <a:rPr lang="zh-CN" altLang="en-US" dirty="0"/>
              <a:t>实现过程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29C9EC-3501-F47D-B4B5-5BD5AA1ED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将所有边的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dirty="0"/>
                  <a:t>从大到小排序，保证每一次枚举到的边最大。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建一张反图，记录每个点的入度，将入度为零的入队。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枚举每一条边（大到小），每一次都跑一遍拓扑。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如果当前的边没有在拓扑中被删除，那么说明这条边是在环上的，并且还是最大的。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然后按照上文中的方式转移即可。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最后输出答案就能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了，</a:t>
                </a:r>
                <a:r>
                  <a:rPr lang="zh-CN" altLang="en-US" dirty="0">
                    <a:hlinkClick r:id="rId2"/>
                  </a:rPr>
                  <a:t>参考代码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29C9EC-3501-F47D-B4B5-5BD5AA1ED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6" r="-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7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115F4-AEEA-70B5-84E9-24C9B9D1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  <a:r>
              <a:rPr lang="en-US" altLang="zh-CN" dirty="0"/>
              <a:t>&amp;</a:t>
            </a:r>
            <a:r>
              <a:rPr lang="zh-CN" altLang="en-US" dirty="0"/>
              <a:t>最近公共祖先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83E3D-A993-8705-8B35-714C8E1FF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树的直径定义：树上最长的一条路径。</a:t>
                </a:r>
                <a:endParaRPr lang="en-US" altLang="zh-CN" dirty="0"/>
              </a:p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：一棵树上若有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条直径，当有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条直径交于一点</a:t>
                </a:r>
                <a:endParaRPr lang="en-US" altLang="zh-CN" dirty="0"/>
              </a:p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：距离树上每一个点最远的点，一定是直径的端点之一</a:t>
                </a:r>
                <a:endParaRPr lang="en-US" altLang="zh-CN" dirty="0"/>
              </a:p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：如果在两颗树之间连一条边，那么新的直径的端点一定是之前的四个端点之二。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证明不难，留作思考。                         提示：反证法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83E3D-A993-8705-8B35-714C8E1FF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53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37B6C-C9D0-5BC0-7E69-4FE8EE0E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树的直径求法</a:t>
            </a:r>
            <a:r>
              <a:rPr lang="en-US" altLang="zh-CN" dirty="0"/>
              <a:t>1</a:t>
            </a:r>
            <a:r>
              <a:rPr lang="zh-CN" altLang="en-US" dirty="0"/>
              <a:t>：两遍</a:t>
            </a:r>
            <a:r>
              <a:rPr lang="en-US" altLang="zh-CN" dirty="0" err="1"/>
              <a:t>dfs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5AAA67-5CF5-3826-B0D3-DEC309C94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在边权都为正数时，可以使用两遍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求出直径。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根据性质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，我们可以随便找个点，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求出距离它最远的点，记为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再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求出距离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zh-CN" altLang="en-US" dirty="0"/>
                  <a:t>最远的点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即为直径的两个端点。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在需要找到直径的端点时，非常的方便。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由于</a:t>
                </a:r>
                <a:r>
                  <a:rPr lang="en-US" altLang="zh-CN" dirty="0"/>
                  <a:t>code</a:t>
                </a:r>
                <a:r>
                  <a:rPr lang="zh-CN" altLang="en-US" dirty="0"/>
                  <a:t>过于简单，所以就挂个</a:t>
                </a:r>
                <a:r>
                  <a:rPr lang="zh-CN" altLang="en-US" dirty="0">
                    <a:hlinkClick r:id="rId2"/>
                  </a:rPr>
                  <a:t>链接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5AAA67-5CF5-3826-B0D3-DEC309C94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9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39FBD-6E4A-BE77-1BB5-13BD0AE8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树的直径求法</a:t>
            </a:r>
            <a:r>
              <a:rPr lang="en-US" altLang="zh-CN" dirty="0"/>
              <a:t>1</a:t>
            </a:r>
            <a:r>
              <a:rPr lang="zh-CN" altLang="en-US" dirty="0"/>
              <a:t>：树形 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A000A-0423-10A3-FFF3-F8C18D9B4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树形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可以在存在负权边的情况下求解出树的直径。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我们记录当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为树的根时，每个节点作为子树的根向下，所能延伸的最长路径长度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与次长路径（与最长路径无公共边）长度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，那么直径就是对于每一个点，该点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能取到的值中的最大值。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由于</a:t>
                </a:r>
                <a:r>
                  <a:rPr lang="en-US" altLang="zh-CN" dirty="0"/>
                  <a:t>code</a:t>
                </a:r>
                <a:r>
                  <a:rPr lang="zh-CN" altLang="en-US" dirty="0"/>
                  <a:t>还是过于简单，所以就挂个</a:t>
                </a:r>
                <a:r>
                  <a:rPr lang="zh-CN" altLang="en-US" dirty="0">
                    <a:hlinkClick r:id="rId2"/>
                  </a:rPr>
                  <a:t>链接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A000A-0423-10A3-FFF3-F8C18D9B4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18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CA33-EBB2-AF8E-2170-14588AF1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8AFA-5405-BE57-6470-0A7405EC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拓扑排序（</a:t>
            </a:r>
            <a:r>
              <a:rPr lang="en-US" altLang="zh-CN" dirty="0"/>
              <a:t>Topological sorting</a:t>
            </a:r>
            <a:r>
              <a:rPr lang="zh-CN" altLang="en-US" dirty="0"/>
              <a:t>）要解决的问题是如何给一个有向无环图的所有节点排序。</a:t>
            </a:r>
            <a:endParaRPr lang="en-US" altLang="zh-CN" dirty="0"/>
          </a:p>
          <a:p>
            <a:r>
              <a:rPr lang="zh-CN" altLang="en-US" dirty="0"/>
              <a:t>举个例子：比如学习大学课程中有：「程序设计」，「算法语言」，「高等数学」，「离散数学」，「编译技术」，「普通物理」，「数据结构」，「数据库系统」等。当我们想要学习「数据结构」的时候，就必须先学会「离散数学」，学习完这门课后就获得了学习「编译技术」的前置条件。当然，「编译技术」还有一个更加前的课程「算法语言」。这些课程就相当于几个顶点 </a:t>
            </a:r>
            <a:r>
              <a:rPr lang="en-US" altLang="zh-CN" dirty="0"/>
              <a:t>u</a:t>
            </a:r>
            <a:r>
              <a:rPr lang="zh-CN" altLang="en-US" dirty="0"/>
              <a:t>。顶点之间的有向边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  <a:r>
              <a:rPr lang="zh-CN" altLang="en-US" dirty="0"/>
              <a:t>就相当于学习课程的顺序。教务处安排这些课程，使得在逻辑关系符合的情况下排出课表，就是拓扑排序的过程。</a:t>
            </a:r>
          </a:p>
        </p:txBody>
      </p:sp>
    </p:spTree>
    <p:extLst>
      <p:ext uri="{BB962C8B-B14F-4D97-AF65-F5344CB8AC3E}">
        <p14:creationId xmlns:p14="http://schemas.microsoft.com/office/powerpoint/2010/main" val="279674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D1810-72A3-8B6B-53BA-FA976F75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  <a:r>
              <a:rPr lang="en-US" altLang="zh-CN" dirty="0"/>
              <a:t>&amp;</a:t>
            </a:r>
            <a:r>
              <a:rPr lang="zh-CN" altLang="en-US" dirty="0"/>
              <a:t>最近公共祖先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BFEBB-3A28-582E-BD2A-9BAD03B8E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的最近公共祖先（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）定义：深度最大，且同时为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的祖先的结点。</a:t>
                </a:r>
                <a:endParaRPr lang="en-US" altLang="zh-CN" dirty="0"/>
              </a:p>
              <a:p>
                <a:r>
                  <a:rPr lang="zh-CN" altLang="en-US" dirty="0"/>
                  <a:t>我们通常使用倍增或树链剖分来求。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为第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b="0" dirty="0"/>
                  <a:t>个点向上跳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/>
                  <a:t>个点后的编号，预处理与</a:t>
                </a:r>
                <a:r>
                  <a:rPr lang="en-US" altLang="zh-CN" dirty="0" err="1"/>
                  <a:t>st</a:t>
                </a:r>
                <a:r>
                  <a:rPr lang="zh-CN" altLang="en-US" dirty="0"/>
                  <a:t>表类似，不过多赘述。</a:t>
                </a:r>
                <a:endParaRPr lang="en-US" altLang="zh-CN" dirty="0"/>
              </a:p>
              <a:p>
                <a:r>
                  <a:rPr lang="zh-CN" altLang="en-US" b="0" dirty="0"/>
                  <a:t>每一次求</a:t>
                </a:r>
                <a:r>
                  <a:rPr lang="en-US" altLang="zh-CN" b="0" dirty="0"/>
                  <a:t>LCA</a:t>
                </a:r>
                <a:r>
                  <a:rPr lang="zh-CN" altLang="en-US" b="0" dirty="0"/>
                  <a:t>时，将深度最大的结点向上跳，直到两点相同。具体细节见</a:t>
                </a:r>
                <a:r>
                  <a:rPr lang="en-US" altLang="zh-CN" b="0" dirty="0"/>
                  <a:t>code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BFEBB-3A28-582E-BD2A-9BAD03B8E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5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0DF34A-A8D6-B130-24A7-9059C7A3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cap="all" spc="600"/>
              <a:t>参考</a:t>
            </a:r>
            <a:r>
              <a:rPr lang="en-US" altLang="zh-CN" cap="all" spc="600"/>
              <a:t>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81A882-A23C-CC0A-8F15-28AFA5877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52992"/>
            <a:ext cx="6096000" cy="59667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42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82846-79E6-1A1F-5EB4-99F98078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题目部分：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8E184-55FC-B3B2-2A6D-7AAEFE38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endParaRPr lang="en-US" altLang="zh-CN" dirty="0"/>
          </a:p>
          <a:p>
            <a:r>
              <a:rPr lang="en-US" altLang="zh-CN" dirty="0"/>
              <a:t>P2491 [SDOI2011] </a:t>
            </a:r>
            <a:r>
              <a:rPr lang="zh-CN" altLang="en-US" dirty="0"/>
              <a:t>消防</a:t>
            </a:r>
            <a:endParaRPr lang="en-US" altLang="zh-CN" dirty="0"/>
          </a:p>
          <a:p>
            <a:r>
              <a:rPr lang="en-US" altLang="zh-CN" dirty="0"/>
              <a:t>P3629 [APIO2010] </a:t>
            </a:r>
            <a:r>
              <a:rPr lang="zh-CN" altLang="en-US" dirty="0"/>
              <a:t>巡逻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习题：</a:t>
            </a:r>
            <a:endParaRPr lang="en-US" altLang="zh-CN" dirty="0"/>
          </a:p>
          <a:p>
            <a:r>
              <a:rPr lang="en-US" altLang="zh-CN" dirty="0"/>
              <a:t>P3304 [SDOI2013] </a:t>
            </a:r>
            <a:r>
              <a:rPr lang="zh-CN" altLang="en-US" dirty="0"/>
              <a:t>直径，</a:t>
            </a:r>
            <a:r>
              <a:rPr lang="en-US" altLang="zh-CN" dirty="0">
                <a:hlinkClick r:id="rId2"/>
              </a:rPr>
              <a:t>code</a:t>
            </a:r>
            <a:endParaRPr lang="en-US" altLang="zh-CN" dirty="0"/>
          </a:p>
          <a:p>
            <a:r>
              <a:rPr lang="en-US" altLang="zh-CN" dirty="0"/>
              <a:t>CF455C Civilization</a:t>
            </a:r>
            <a:r>
              <a:rPr lang="zh-CN" altLang="en-US" dirty="0"/>
              <a:t>，</a:t>
            </a:r>
            <a:r>
              <a:rPr lang="en-US" altLang="zh-CN" dirty="0">
                <a:hlinkClick r:id="rId3"/>
              </a:rPr>
              <a:t>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5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2FAB0-A017-EDD2-414D-6C2909F1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进阶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9BB056-0A1D-2B18-A056-D9E16BB22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P2491 [SDOI2011] </a:t>
                </a:r>
                <a:r>
                  <a:rPr lang="zh-CN" altLang="en-US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消防</a:t>
                </a:r>
                <a:endParaRPr lang="en-US" altLang="zh-CN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给定一个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n</m:t>
                    </m:r>
                  </m:oMath>
                </a14:m>
                <a:r>
                  <a:rPr lang="zh-CN" altLang="en-US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个结点的树，要求在树上找到一条长度不超过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s</m:t>
                    </m:r>
                  </m:oMath>
                </a14:m>
                <a:r>
                  <a:rPr lang="zh-CN" altLang="en-US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的路径（两端都是结点），使得所有结点到路径的距离最大值最小。</a:t>
                </a:r>
                <a:endParaRPr lang="en-US" altLang="zh-CN" b="1" i="0" dirty="0">
                  <a:solidFill>
                    <a:srgbClr val="FFFFFF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≤3×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, 1≤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9BB056-0A1D-2B18-A056-D9E16BB22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r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5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45B13-9C34-A6B4-FE28-DEFE83E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题目中一些有用的性质：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93E9B-AEAB-DC0D-02DE-E43C3904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所选的路径最优一定在直径上。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离树上任意一点最远的点一定是直径的端点，所以我们选择的路径要与直径相交上才会产生最优解。至于为什么整条路径都在直径上最优，我们不妨假设现在有一棵树，将直径上的一个点作为我们要选的路径上的一点，我们要以这个点为中心扩展出一条路径，离这个点最远的点一定是直径的端点（树的直径性质二），当前的最大值就是这个长度。这时如果我们选的一条边不在直径上，并不会更新这个最大值，这样即使不能继续在直径上延长，也对答案没有贡献。</a:t>
            </a:r>
          </a:p>
          <a:p>
            <a:pPr marL="0" indent="0">
              <a:buNone/>
            </a:pPr>
            <a:r>
              <a:rPr lang="zh-CN" altLang="en-US" dirty="0"/>
              <a:t>于是为了方便处理，我们将整条路径都放在直径上。</a:t>
            </a:r>
          </a:p>
        </p:txBody>
      </p:sp>
    </p:spTree>
    <p:extLst>
      <p:ext uri="{BB962C8B-B14F-4D97-AF65-F5344CB8AC3E}">
        <p14:creationId xmlns:p14="http://schemas.microsoft.com/office/powerpoint/2010/main" val="319210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1D0C7-84ED-6BCE-6EE4-FA7DC146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那该怎么做呢？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F9DF6B-3063-86B4-2D1E-C9C90294C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9566" y="2285999"/>
                <a:ext cx="9238434" cy="39982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我们可以按顺序存下直径上的每一个点（可以用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zh-CN" altLang="en-US" dirty="0"/>
                  <a:t>）。现在我们要的是：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</m:oMath>
                </a14:m>
                <a:r>
                  <a:rPr lang="zh-CN" altLang="en-US" dirty="0"/>
                  <a:t> 路径与直径两端的距离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路径与直径上挂着的每一个点的距离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最小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我们将直径提起来，对于每一个直径上的点，我们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dfs</m:t>
                    </m:r>
                  </m:oMath>
                </a14:m>
                <a:r>
                  <a:rPr lang="zh-CN" altLang="en-US" dirty="0"/>
                  <a:t>求出这个点到下方点的最大距离，记为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用单调队列求出 路径与直径上挂着的每一个点的最大距离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再对直径做前缀和，求出</a:t>
                </a:r>
                <a:r>
                  <a:rPr lang="zh-CN" altLang="en-US" dirty="0"/>
                  <a:t>路径与直径两端的距离。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使用双指针即可快速求出最大距离的最小值。                 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code</a:t>
                </a:r>
                <a:r>
                  <a:rPr lang="zh-CN" altLang="en-US" b="0" dirty="0"/>
                  <a:t>有点长，就放个</a:t>
                </a:r>
                <a:r>
                  <a:rPr lang="zh-CN" altLang="en-US" b="0" dirty="0">
                    <a:hlinkClick r:id="rId2"/>
                  </a:rPr>
                  <a:t>链接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F9DF6B-3063-86B4-2D1E-C9C90294C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9566" y="2285999"/>
                <a:ext cx="9238434" cy="3998259"/>
              </a:xfrm>
              <a:blipFill>
                <a:blip r:embed="rId3"/>
                <a:stretch>
                  <a:fillRect l="-396" r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3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F5A2E-9386-CD0D-F6D8-716EB52A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进进阶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3F06AD-A032-ACD2-5A16-88FA25F8A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P3629 [APIO2010] </a:t>
                </a:r>
                <a:r>
                  <a:rPr lang="zh-CN" altLang="en-US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巡逻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给你一棵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n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个点的树，边权都为一。你需要从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号点出发，走遍整棵树，最后回到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号点。现在你可以加两条边（可以自环），要求必须走加的边一遍。求最小的行走距离。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3≤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≤2</m:t>
                    </m:r>
                  </m:oMath>
                </a14:m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𝐾</m:t>
                    </m:r>
                  </m:oMath>
                </a14:m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为加的边数。</a:t>
                </a: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3F06AD-A032-ACD2-5A16-88FA25F8A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82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7D094-D2CF-8219-2A54-8775C63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题目中一些有用的性质：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8683B-0CA1-589C-FA08-00BB2690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稍微画一下图，我们就能发现以下性质：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性质一：如果不加边的话，每一条边至少走两遍。</a:t>
            </a:r>
            <a:endParaRPr lang="en-US" altLang="zh-CN" dirty="0"/>
          </a:p>
          <a:p>
            <a:r>
              <a:rPr lang="zh-CN" altLang="en-US" dirty="0"/>
              <a:t>性质二：如果加一条边的话，会形成一个环，这个环上的点只会走一遍。</a:t>
            </a:r>
            <a:endParaRPr lang="en-US" altLang="zh-CN" dirty="0"/>
          </a:p>
          <a:p>
            <a:r>
              <a:rPr lang="zh-CN" altLang="en-US" dirty="0"/>
              <a:t>性质三：如果加两条边的话，两个环的公共遍还是会走两遍，不公共的走一遍。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870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8F22-88EA-E129-D9A9-8C0DDCCA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那该怎么做呢？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E9860-3D74-2F24-C8D6-B998627F9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发现了这些性质之后，做法就很简单了。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找到树的直径的两个端点，将他们连起来。然后再将环上的边的边权赋为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然后再找到树的直径的两个端点，将他们连起来。按照上述性质求出答案即可。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E9860-3D74-2F24-C8D6-B998627F9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04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84C25-3076-FFC5-A3AC-097E5EB6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基环树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2A2E17-5686-A26E-B549-630B30F6B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基环树定义：多一条边的树。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它的关键在于找到树上的环，通常和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DP</m:t>
                    </m:r>
                  </m:oMath>
                </a14:m>
                <a:r>
                  <a:rPr lang="zh-CN" altLang="en-US" dirty="0"/>
                  <a:t>一起食用。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2A2E17-5686-A26E-B549-630B30F6B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2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93B5A1-9EFE-5320-7F39-0E58FA310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919" y="15552"/>
            <a:ext cx="11632162" cy="6842448"/>
          </a:xfrm>
        </p:spPr>
      </p:pic>
    </p:spTree>
    <p:extLst>
      <p:ext uri="{BB962C8B-B14F-4D97-AF65-F5344CB8AC3E}">
        <p14:creationId xmlns:p14="http://schemas.microsoft.com/office/powerpoint/2010/main" val="3313146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BBA1F-877F-DB51-C6D8-102FD342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基环树如何找环？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5FF5D4-4CAB-FB61-5CCC-76D16E2C7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找环。记录上一个结点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时，说明有环了。</a:t>
                </a:r>
                <a:endParaRPr lang="en-US" altLang="zh-CN" b="0" dirty="0"/>
              </a:p>
              <a:p>
                <a:r>
                  <a:rPr lang="zh-CN" altLang="en-US" dirty="0"/>
                  <a:t>然后一直向之前跳，直到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。最后找到直接全都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5FF5D4-4CAB-FB61-5CCC-76D16E2C7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277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3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Oval 15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1A634F-D1EF-9D2E-5DEA-695E5007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/>
              <a:t>参考</a:t>
            </a:r>
            <a:r>
              <a:rPr lang="en-US" altLang="zh-CN"/>
              <a:t>code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2178D8-B3AC-07EE-2FC1-070C4389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886"/>
            <a:ext cx="6095999" cy="63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0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4FA2F-3153-A089-B1C1-542F9816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题目部分：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E56FA-99D8-CD71-BF7E-C3FD9E13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例题：</a:t>
            </a:r>
          </a:p>
          <a:p>
            <a:r>
              <a:rPr lang="en-US" altLang="zh-CN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P1453 </a:t>
            </a: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城市环路</a:t>
            </a:r>
            <a:endParaRPr lang="en-US" altLang="zh-CN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习题：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P8655 [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蓝桥杯 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2017 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国 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B] </a:t>
            </a: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发现环，</a:t>
            </a:r>
            <a:r>
              <a:rPr lang="en-US" altLang="zh-CN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code</a:t>
            </a:r>
            <a:endParaRPr lang="zh-CN" altLang="en-US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P5022 [NOIP2018 </a:t>
            </a: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提高组</a:t>
            </a:r>
            <a:r>
              <a:rPr lang="en-US" altLang="zh-CN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旅行，</a:t>
            </a:r>
            <a:r>
              <a:rPr lang="en-US" altLang="zh-CN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code</a:t>
            </a:r>
            <a:endParaRPr lang="en-US" altLang="zh-CN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P2607 [ZJOI2008] 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骑士，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code</a:t>
            </a:r>
            <a:endParaRPr lang="zh-CN" altLang="en-US" b="1" i="0" dirty="0"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solidFill>
                <a:srgbClr val="FFFFF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1617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06F9-A22F-F22D-4305-4543BD21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F3853-E97A-CEF6-53D9-00D882E8F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P1453 </a:t>
                </a:r>
                <a:r>
                  <a:rPr lang="zh-CN" altLang="en-US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城市环路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市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一颗基环树。现在，有一位名叫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Jim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的同学想在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市开店，但是任意一条边的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个点不能同时开店，每个点都有一定的人流量，第𝑖个点的人流量是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，在该点开店的利润就等于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是一个常数。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Jim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想尽量多的赚取利润，请问他应该在哪些地方开店？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4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dirty="0"/>
                  <a:t>𝑘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的小数点后最多有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位数字</a:t>
                </a:r>
                <a:r>
                  <a:rPr lang="zh-CN" altLang="en-US" dirty="0"/>
                  <a:t>。</a:t>
                </a: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3F3853-E97A-CEF6-53D9-00D882E8F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r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17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99040B9-3A21-1F25-F5DB-1FA7FD8D2B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就一个树形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DP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99040B9-3A21-1F25-F5DB-1FA7FD8D2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88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961098-ADF9-B7A7-1AFE-9908A08DD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我们找到环上的相邻两点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，将中间的边断开。对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分别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和没有上司的舞会一模一样。最后处理一下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不能同时选就行了。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找环上的两点可以用之前的方法，用并查集更好写。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Code</a:t>
                </a:r>
                <a:r>
                  <a:rPr lang="zh-CN" altLang="en-US" dirty="0"/>
                  <a:t>很短，就贴一个吧。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961098-ADF9-B7A7-1AFE-9908A08DD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747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Oval 15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C9D95C-B08A-16DE-7343-18725AEA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cap="all" spc="600"/>
              <a:t>参考</a:t>
            </a:r>
            <a:r>
              <a:rPr lang="en-US" altLang="zh-CN" cap="all" spc="600"/>
              <a:t>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F86957-F211-082F-CFA9-B74C0565B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867" y="-1572"/>
            <a:ext cx="6098133" cy="675693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48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D560-37E7-E00A-EA43-702D9428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0B5BA-D841-F6A1-92F0-C9A8EF08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强连通的定义是：有向图 </a:t>
            </a:r>
            <a:r>
              <a:rPr lang="en-US" altLang="zh-CN" dirty="0"/>
              <a:t>G </a:t>
            </a:r>
            <a:r>
              <a:rPr lang="zh-CN" altLang="en-US" dirty="0"/>
              <a:t>强连通是指，</a:t>
            </a:r>
            <a:r>
              <a:rPr lang="en-US" altLang="zh-CN" dirty="0"/>
              <a:t>G </a:t>
            </a:r>
            <a:r>
              <a:rPr lang="zh-CN" altLang="en-US" dirty="0"/>
              <a:t>中任意两个结点都连通。</a:t>
            </a:r>
          </a:p>
          <a:p>
            <a:endParaRPr lang="zh-CN" altLang="en-US" dirty="0"/>
          </a:p>
          <a:p>
            <a:r>
              <a:rPr lang="zh-CN" altLang="en-US" dirty="0"/>
              <a:t>强连通分量（</a:t>
            </a:r>
            <a:r>
              <a:rPr lang="en-US" altLang="zh-CN" dirty="0"/>
              <a:t>Strongly Connected Components</a:t>
            </a:r>
            <a:r>
              <a:rPr lang="zh-CN" altLang="en-US" dirty="0"/>
              <a:t>，</a:t>
            </a:r>
            <a:r>
              <a:rPr lang="en-US" altLang="zh-CN" dirty="0"/>
              <a:t>SCC</a:t>
            </a:r>
            <a:r>
              <a:rPr lang="zh-CN" altLang="en-US" dirty="0"/>
              <a:t>）的定义是：极大的强连通子图。用人话来说：一个子图，满足任意两点都能互相到达，且不被其他的同样满足这个条件的子图包含。</a:t>
            </a:r>
          </a:p>
          <a:p>
            <a:endParaRPr lang="zh-CN" altLang="en-US" dirty="0"/>
          </a:p>
          <a:p>
            <a:r>
              <a:rPr lang="zh-CN" altLang="en-US" dirty="0"/>
              <a:t>这里要介绍的是如何来求强连通分量。</a:t>
            </a:r>
          </a:p>
        </p:txBody>
      </p:sp>
    </p:spTree>
    <p:extLst>
      <p:ext uri="{BB962C8B-B14F-4D97-AF65-F5344CB8AC3E}">
        <p14:creationId xmlns:p14="http://schemas.microsoft.com/office/powerpoint/2010/main" val="1299455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53FD3C-F3E0-A96B-0B00-A36AA8EDC3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前置知识：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𝒅𝒇𝒔</m:t>
                    </m:r>
                  </m:oMath>
                </a14:m>
                <a:r>
                  <a:rPr lang="zh-CN" altLang="en-US" dirty="0"/>
                  <a:t>生成树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53FD3C-F3E0-A96B-0B00-A36AA8EDC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88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A7291F-68B9-3080-1E07-2895621B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9566" y="2286000"/>
                <a:ext cx="6470850" cy="3810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有向图的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dirty="0"/>
                  <a:t>生成树主要有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种边（不一定全部出现）：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树边：示意图中以黑色边表示，每次搜索找到一个还没有访问过的结点的时候就形成了一条树边。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反祖边：示意图中以红色边表示（即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zh-CN" altLang="en-US" dirty="0"/>
                  <a:t>），也被叫做回边，即指向祖先结点的边。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横叉边：示意图中以蓝色边表示（即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→7</m:t>
                    </m:r>
                  </m:oMath>
                </a14:m>
                <a:r>
                  <a:rPr lang="zh-CN" altLang="en-US" dirty="0"/>
                  <a:t>），它主要是在搜索的时候遇到了一个已经访问过的结点，但是这个结点 并不是 当前结点的祖先。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前向边：示意图中以绿色边表示（即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→6</m:t>
                    </m:r>
                  </m:oMath>
                </a14:m>
                <a:r>
                  <a:rPr lang="zh-CN" altLang="en-US" dirty="0"/>
                  <a:t>），它是在搜索的时候遇到子树中的结点的时候形成的。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A7291F-68B9-3080-1E07-2895621B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9566" y="2286000"/>
                <a:ext cx="6470850" cy="3810000"/>
              </a:xfrm>
              <a:blipFill>
                <a:blip r:embed="rId3"/>
                <a:stretch>
                  <a:fillRect l="-566" b="-12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>
            <a:extLst>
              <a:ext uri="{FF2B5EF4-FFF2-40B4-BE49-F238E27FC236}">
                <a16:creationId xmlns:a16="http://schemas.microsoft.com/office/drawing/2014/main" id="{3E7E1C73-C79A-32B3-29BE-F0ED12B0D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5864" y="1428651"/>
            <a:ext cx="3092577" cy="4638866"/>
          </a:xfrm>
          <a:prstGeom prst="rect">
            <a:avLst/>
          </a:prstGeom>
          <a:effectLst>
            <a:glow rad="101600">
              <a:schemeClr val="bg1">
                <a:lumMod val="65000"/>
                <a:lumOff val="3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54459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5FCB0-A690-5B1B-E1AF-8A3BAD2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然后我们找一些性质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5BDC7D-D43D-0081-29AE-7E155F8C0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一个结点的子树内结点的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𝑑𝑓𝑛</m:t>
                    </m:r>
                  </m:oMath>
                </a14:m>
                <a:r>
                  <a:rPr lang="zh-CN" altLang="en-US" dirty="0"/>
                  <a:t>都大于该结点的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𝑑𝑓𝑛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从根开始的一条路径上的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𝑑𝑓𝑛</m:t>
                    </m:r>
                  </m:oMath>
                </a14:m>
                <a:r>
                  <a:rPr lang="zh-CN" altLang="en-US" dirty="0"/>
                  <a:t>严格递增，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zh-CN" altLang="en-US" dirty="0"/>
                  <a:t>严格非降。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5BDC7D-D43D-0081-29AE-7E155F8C0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98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DECE-A3C7-B80E-1156-77B7E2C0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生成树与强连通分量之间的关系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65D1D4-5E7A-F072-123F-784CF657A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310" y="2477823"/>
            <a:ext cx="9238434" cy="2875227"/>
          </a:xfrm>
        </p:spPr>
      </p:pic>
    </p:spTree>
    <p:extLst>
      <p:ext uri="{BB962C8B-B14F-4D97-AF65-F5344CB8AC3E}">
        <p14:creationId xmlns:p14="http://schemas.microsoft.com/office/powerpoint/2010/main" val="210308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0EB13-188B-0F13-68D1-67CBFBD4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有向无环图 （</a:t>
            </a:r>
            <a:r>
              <a:rPr lang="en-US" altLang="zh-CN" dirty="0"/>
              <a:t>Directed Acyclic Graph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E7185-3D28-D8C5-68C5-7BB86B51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但是如果某一天排课的老师打瞌睡了，说想要学习 数据结构，还得先学 操作系统，而 操作系统 的前置课程又是 数据结构，那么到底应该先学哪一个（不考虑同时学习的情况）？在这里，「数据结构」和「操作系统」间就出现了一个环，显然同学们现在没办法弄清楚自己需要先学什么了，也就没办法进行拓扑排序了。因为如果有向图中存在环路，那么我们就没办法进行拓扑排序。</a:t>
            </a:r>
            <a:endParaRPr lang="en-US" altLang="zh-CN" dirty="0"/>
          </a:p>
          <a:p>
            <a:r>
              <a:rPr lang="zh-CN" altLang="en-US" dirty="0"/>
              <a:t>因此我们可以说 在一个 </a:t>
            </a:r>
            <a:r>
              <a:rPr lang="en-US" altLang="zh-CN" dirty="0"/>
              <a:t>DAG</a:t>
            </a:r>
            <a:r>
              <a:rPr lang="zh-CN" altLang="en-US" dirty="0"/>
              <a:t>（有向无环图） 中，我们将图中的顶点以线性方式进行排序，使得对于任何的顶点 </a:t>
            </a:r>
            <a:r>
              <a:rPr lang="en-US" altLang="zh-CN" dirty="0"/>
              <a:t>u </a:t>
            </a:r>
            <a:r>
              <a:rPr lang="zh-CN" altLang="en-US" dirty="0"/>
              <a:t>到 </a:t>
            </a:r>
            <a:r>
              <a:rPr lang="en-US" altLang="zh-CN" dirty="0"/>
              <a:t>v </a:t>
            </a:r>
            <a:r>
              <a:rPr lang="zh-CN" altLang="en-US" dirty="0"/>
              <a:t>的有向边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 </a:t>
            </a:r>
            <a:r>
              <a:rPr lang="zh-CN" altLang="en-US" dirty="0"/>
              <a:t>都可以有 </a:t>
            </a:r>
            <a:r>
              <a:rPr lang="en-US" altLang="zh-CN" dirty="0"/>
              <a:t>u </a:t>
            </a:r>
            <a:r>
              <a:rPr lang="zh-CN" altLang="en-US" dirty="0"/>
              <a:t>在 </a:t>
            </a:r>
            <a:r>
              <a:rPr lang="en-US" altLang="zh-CN" dirty="0"/>
              <a:t>v </a:t>
            </a:r>
            <a:r>
              <a:rPr lang="zh-CN" altLang="en-US" dirty="0"/>
              <a:t>的前面。</a:t>
            </a:r>
          </a:p>
        </p:txBody>
      </p:sp>
    </p:spTree>
    <p:extLst>
      <p:ext uri="{BB962C8B-B14F-4D97-AF65-F5344CB8AC3E}">
        <p14:creationId xmlns:p14="http://schemas.microsoft.com/office/powerpoint/2010/main" val="497155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69D4-3F9F-F701-43A9-1CD3EC85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Kosaraju 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A978A-D734-6C0B-FAC4-C0595157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Tarjan</a:t>
            </a:r>
            <a:r>
              <a:rPr lang="zh-CN" altLang="en-US" dirty="0"/>
              <a:t>求强连通分量有亿点难理解，所以我们介绍</a:t>
            </a:r>
            <a:r>
              <a:rPr lang="en-US" altLang="zh-CN" dirty="0"/>
              <a:t>Kosaraju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该算法依靠两次简单的 </a:t>
            </a:r>
            <a:r>
              <a:rPr lang="en-US" altLang="zh-CN" dirty="0"/>
              <a:t>DFS </a:t>
            </a:r>
            <a:r>
              <a:rPr lang="zh-CN" altLang="en-US" dirty="0"/>
              <a:t>实现：</a:t>
            </a:r>
          </a:p>
          <a:p>
            <a:r>
              <a:rPr lang="zh-CN" altLang="en-US" dirty="0"/>
              <a:t>第一次 </a:t>
            </a:r>
            <a:r>
              <a:rPr lang="en-US" altLang="zh-CN" dirty="0"/>
              <a:t>DFS</a:t>
            </a:r>
            <a:r>
              <a:rPr lang="zh-CN" altLang="en-US" dirty="0"/>
              <a:t>，选取任意顶点作为起点，遍历所有未访问过的顶点，并在回溯之前给顶点编号，也就是后序遍历。</a:t>
            </a:r>
          </a:p>
          <a:p>
            <a:r>
              <a:rPr lang="zh-CN" altLang="en-US" dirty="0"/>
              <a:t>第二次 </a:t>
            </a:r>
            <a:r>
              <a:rPr lang="en-US" altLang="zh-CN" dirty="0"/>
              <a:t>DFS</a:t>
            </a:r>
            <a:r>
              <a:rPr lang="zh-CN" altLang="en-US" dirty="0"/>
              <a:t>，对于反向后的图，以标号最大的顶点作为起点开始 </a:t>
            </a:r>
            <a:r>
              <a:rPr lang="en-US" altLang="zh-CN" dirty="0"/>
              <a:t>DFS</a:t>
            </a:r>
            <a:r>
              <a:rPr lang="zh-CN" altLang="en-US" dirty="0"/>
              <a:t>。这样遍历到的顶点集合就是一个强连通分量。对于所有未访问过的结点，选取标号最大的，重复上述过程。</a:t>
            </a:r>
          </a:p>
        </p:txBody>
      </p:sp>
    </p:spTree>
    <p:extLst>
      <p:ext uri="{BB962C8B-B14F-4D97-AF65-F5344CB8AC3E}">
        <p14:creationId xmlns:p14="http://schemas.microsoft.com/office/powerpoint/2010/main" val="1115611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C78C-C49C-E654-2633-5AF91FC7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证明正确性（其实感性理解就行了）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3832C29-9E7D-7EBE-E191-81317C9DD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104" y="823102"/>
            <a:ext cx="3603530" cy="5405295"/>
          </a:xfrm>
          <a:prstGeom prst="rect">
            <a:avLst/>
          </a:prstGeom>
          <a:effectLst>
            <a:glow rad="101600">
              <a:schemeClr val="bg1">
                <a:lumMod val="65000"/>
                <a:lumOff val="3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6287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F80F9D-3B1B-9980-C73D-00C55FC2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/>
              <a:t>参考</a:t>
            </a:r>
            <a:r>
              <a:rPr lang="en-US" altLang="zh-CN" dirty="0"/>
              <a:t>code</a:t>
            </a:r>
            <a:endParaRPr lang="zh-CN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CF6147-91D9-9357-583D-7F71AD2E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30480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3D05DC-F49A-FC11-9407-FD1FE238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55606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EF7881-DACD-2297-5363-33A57115011B}"/>
              </a:ext>
            </a:extLst>
          </p:cNvPr>
          <p:cNvSpPr txBox="1"/>
          <p:nvPr/>
        </p:nvSpPr>
        <p:spPr>
          <a:xfrm>
            <a:off x="6163056" y="5743803"/>
            <a:ext cx="602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是正图，</a:t>
            </a:r>
            <a:r>
              <a:rPr lang="en-US" altLang="zh-CN" dirty="0"/>
              <a:t>g</a:t>
            </a:r>
            <a:r>
              <a:rPr lang="zh-CN" altLang="en-US" dirty="0"/>
              <a:t>是反图。</a:t>
            </a:r>
          </a:p>
        </p:txBody>
      </p:sp>
    </p:spTree>
    <p:extLst>
      <p:ext uri="{BB962C8B-B14F-4D97-AF65-F5344CB8AC3E}">
        <p14:creationId xmlns:p14="http://schemas.microsoft.com/office/powerpoint/2010/main" val="403950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8B0B0-319C-803C-E4E3-6B6D45E5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EC3E3-38E8-DD38-DEEC-36004D46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例题：</a:t>
            </a:r>
            <a:endParaRPr lang="en-US" altLang="zh-CN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P2656 </a:t>
            </a: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采蘑菇</a:t>
            </a:r>
            <a:endParaRPr lang="en-US" altLang="zh-CN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习题：</a:t>
            </a:r>
            <a:endParaRPr lang="zh-CN" altLang="en-US" b="1" i="0" dirty="0"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P2341 [USACO03FALL / HAOI2006] 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受欢迎的牛 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</a:p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P2002 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消息扩散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995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A70A1-4F8E-3EE9-4821-404782F8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入门（？？？）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47B588-971E-8CA4-14F8-AFB292500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P2656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采蘑菇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小胖和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ZYR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要去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ESQMS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森林采蘑菇。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ESQMS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森林间有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个小树丛，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条小径，每条小径都是单向的，连接两个小树丛，上面都有一定数量的蘑菇。小胖和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ZYR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经过某条小径一次，可以采走这条路上所有的蘑菇。由于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ESQMS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森林是一片神奇的沃土，所以一条路上的蘑菇被采过后，又会长出一些新的蘑菇，数量为原来蘑菇的数量乘上这条路的“恢复系数”，再下取整。 比如，一条路上有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个蘑菇，这条路的“恢复系数”为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0.7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，则第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~4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次经过这条路径所能采到的蘑菇数量分别为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4 , 2 , 1 , 0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 现在，小胖和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ZYR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S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号小树丛出发，求他们最多能采到多少蘑菇。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≤8×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4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0≤</m:t>
                    </m:r>
                    <m:r>
                      <m:rPr>
                        <m:nor/>
                      </m:rPr>
                      <a: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恢复系数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≤0.8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且最多有一位小数</a:t>
                </a: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47B588-971E-8CA4-14F8-AFB292500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r="-1584" b="-9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758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933F4-5CD1-52D1-670B-6E812288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强连通分量的性质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C0B0F8-E221-8585-A026-614697FD7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因为强连通分量两两之间都能相互到达，所以我们可以一直走，直到拿完所有的蘑菇。</a:t>
                </a:r>
                <a:endParaRPr lang="en-US" altLang="zh-CN" dirty="0"/>
              </a:p>
              <a:p>
                <a:r>
                  <a:rPr lang="zh-CN" altLang="en-US" dirty="0"/>
                  <a:t>我们直接将一个强连通分量缩为一个点，权值为其中所有边拿完的边权之和。然后跑一边拓扑排序，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zh-CN" altLang="en-US" dirty="0"/>
                  <a:t>处理一下就好了。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zh-CN" altLang="en-US" dirty="0"/>
                  <a:t>和最长路大致相同。</a:t>
                </a:r>
                <a:endParaRPr lang="en-US" altLang="zh-CN" dirty="0"/>
              </a:p>
              <a:p>
                <a:r>
                  <a:rPr lang="zh-CN" altLang="en-US" dirty="0"/>
                  <a:t>代码不长，用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𝐾𝑜𝑠𝑎𝑟𝑎𝑗𝑢</m:t>
                    </m:r>
                  </m:oMath>
                </a14:m>
                <a:r>
                  <a:rPr lang="zh-CN" altLang="en-US" dirty="0"/>
                  <a:t>实现。</a:t>
                </a:r>
                <a:r>
                  <a:rPr lang="en-US" altLang="zh-CN" dirty="0">
                    <a:hlinkClick r:id="rId2"/>
                  </a:rPr>
                  <a:t>code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C0B0F8-E221-8585-A026-614697FD7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90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1355-B298-E0E1-1B4C-33C9D493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割点与桥（割边）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4D973-594B-13F6-97F8-24718A6F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割点定义：对于一个无向图，如果把一个点删除后这个图的连通块数增加了，那么这个点就是这个图的割点（又称割顶）。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桥（割边）定义：对于一个无向图，如果删掉一条边后图中的连通分量数增加了，则称这条边为桥或者割边。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桥的求法留到双连通分量里讲</a:t>
            </a:r>
          </a:p>
        </p:txBody>
      </p:sp>
    </p:spTree>
    <p:extLst>
      <p:ext uri="{BB962C8B-B14F-4D97-AF65-F5344CB8AC3E}">
        <p14:creationId xmlns:p14="http://schemas.microsoft.com/office/powerpoint/2010/main" val="4143647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91E62A-F917-2C5C-5458-87724E7D09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𝑻𝒂𝒓𝒋𝒂𝒏</m:t>
                    </m:r>
                  </m:oMath>
                </a14:m>
                <a:r>
                  <a:rPr lang="zh-CN" altLang="en-US" dirty="0"/>
                  <a:t>算法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91E62A-F917-2C5C-5458-87724E7D0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8E51CF-72E1-6FA2-8A4D-A8A485762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9567" y="2780770"/>
            <a:ext cx="9238434" cy="2086855"/>
          </a:xfrm>
        </p:spPr>
      </p:pic>
    </p:spTree>
    <p:extLst>
      <p:ext uri="{BB962C8B-B14F-4D97-AF65-F5344CB8AC3E}">
        <p14:creationId xmlns:p14="http://schemas.microsoft.com/office/powerpoint/2010/main" val="1963941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AA048E-8657-90A6-CEB7-9EC50701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/>
              <a:t>参考</a:t>
            </a:r>
            <a:r>
              <a:rPr lang="en-US" altLang="zh-CN" dirty="0"/>
              <a:t>code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8C192-51E2-0917-17F7-3F468F06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5070"/>
            <a:ext cx="6096000" cy="3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1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AFA52-DB9B-FC04-C606-84748CD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割点求法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0ABBC8-ADEB-8EBF-57EB-2C579756A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的子树中不存在返祖边通向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的祖先，即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为割点。</a:t>
                </a:r>
                <a:endParaRPr lang="en-US" altLang="zh-CN" dirty="0"/>
              </a:p>
              <a:p>
                <a:r>
                  <a:rPr lang="zh-CN" altLang="en-US" dirty="0"/>
                  <a:t>转换为代码：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注意：当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b="0" dirty="0"/>
                  <a:t>为根节点是，要特判是否有两个满足这项条件的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b="0" dirty="0"/>
                  <a:t>。</a:t>
                </a:r>
                <a:r>
                  <a:rPr lang="zh-CN" altLang="en-US" dirty="0"/>
                  <a:t>不然如果这个图是链就破防了。</a:t>
                </a:r>
                <a:endParaRPr lang="en-US" altLang="zh-CN" b="0" dirty="0"/>
              </a:p>
              <a:p>
                <a:pPr marL="0" indent="0" algn="ctr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0ABBC8-ADEB-8EBF-57EB-2C579756A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64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779F-6685-E488-2B95-E8AFDD4D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构造拓扑序列步骤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AA89B-3E46-8750-3B19-A859CA49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从图中选择一个入度为零的点。</a:t>
            </a:r>
          </a:p>
          <a:p>
            <a:r>
              <a:rPr lang="zh-CN" altLang="en-US" dirty="0"/>
              <a:t>输出该顶点，从图中删除此顶点及其所有的出边。</a:t>
            </a:r>
          </a:p>
          <a:p>
            <a:r>
              <a:rPr lang="zh-CN" altLang="en-US" dirty="0"/>
              <a:t>重复上面两步，直到所有顶点都被选择完毕，拓扑排序完成，或者图中不存在入度为零的点，此时说明图是有环图，拓扑排序无法完成。</a:t>
            </a:r>
          </a:p>
        </p:txBody>
      </p:sp>
    </p:spTree>
    <p:extLst>
      <p:ext uri="{BB962C8B-B14F-4D97-AF65-F5344CB8AC3E}">
        <p14:creationId xmlns:p14="http://schemas.microsoft.com/office/powerpoint/2010/main" val="1911572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81835A-876E-9E82-291C-D29DBDB7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cap="all" spc="600"/>
              <a:t>参考</a:t>
            </a:r>
            <a:r>
              <a:rPr lang="en-US" altLang="zh-CN" cap="all" spc="600"/>
              <a:t>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187E44-0A90-B05B-9676-D8192DBEB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4220" y="1539946"/>
            <a:ext cx="6093721" cy="377810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6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194B-3861-4574-1263-193A7B2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E0E6F-C374-193A-C8E8-C3B82FE1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P3388 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割点（割顶）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有些放双连通分量里了。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934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C578B-3774-9AA8-9EF9-8CE32F0F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双连通分量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2D07F6-A827-87CF-2FC0-AA10A9FFB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边双：在一张连通的无向图中，对于两个点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，如果无论删去哪条边（只能删去一条）都不能使它们不连通，我们就说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边双连通。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点双：在一张连通的无向图中，对于两个点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，如果无论删去哪个点（只能删去一个，且不能删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自己）都不能使它们不连通，我们就说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点双连通。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2D07F6-A827-87CF-2FC0-AA10A9FFB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38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5411-F331-0737-9CB1-D7DC288F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点双连通分量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D18BB3-B954-3C36-B7B1-3C005BAD8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的子节点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有一条连向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的返祖边时出现点双。</a:t>
                </a:r>
                <a:endParaRPr lang="en-US" altLang="zh-CN" dirty="0"/>
              </a:p>
              <a:p>
                <a:r>
                  <a:rPr lang="zh-CN" altLang="en-US" dirty="0"/>
                  <a:t>即：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𝑑𝑓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使用一个栈记录路上的结点，一直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𝑝𝑜𝑝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就是这个点双的所有结点了。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注意特判独立的点双。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D18BB3-B954-3C36-B7B1-3C005BAD8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635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74FE14-F0DC-DA65-4C3D-01613F8A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cap="all" spc="600"/>
              <a:t>参考</a:t>
            </a:r>
            <a:r>
              <a:rPr lang="en-US" altLang="zh-CN" cap="all" spc="600"/>
              <a:t>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D4F63C-05FE-586D-9881-88E3AB342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53605" y="933061"/>
            <a:ext cx="6039293" cy="401613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7C738-94B8-E579-4186-98C8FDF9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边双连通分量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76573-5A54-6006-25D1-785B372B1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的子节点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不存在边通向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的祖先时，当前边为割边。</a:t>
                </a:r>
                <a:endParaRPr lang="en-US" altLang="zh-CN" dirty="0"/>
              </a:p>
              <a:p>
                <a:r>
                  <a:rPr lang="zh-CN" altLang="en-US" dirty="0"/>
                  <a:t>即：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𝑑𝑓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割边求出后，断开割边，剩下的不就是边双连通分量。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所以只贴个求边双的</a:t>
                </a:r>
                <a:r>
                  <a:rPr lang="en-US" altLang="zh-CN" dirty="0"/>
                  <a:t>code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76573-5A54-6006-25D1-785B372B1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074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03A790-2FFA-A1C7-90FC-8BEAB3B2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cap="all" spc="600"/>
              <a:t>参考</a:t>
            </a:r>
            <a:r>
              <a:rPr lang="en-US" altLang="zh-CN" cap="all" spc="600"/>
              <a:t>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CEB5CD-EEC8-E322-3CE6-8C4158668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4221" y="1231726"/>
            <a:ext cx="6096000" cy="439454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44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D631B-A19F-48F1-F717-78B19B6D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3FA9-55D9-58FE-018E-F54AB3C0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endParaRPr lang="en-US" altLang="zh-CN" dirty="0"/>
          </a:p>
          <a:p>
            <a:r>
              <a:rPr lang="en-US" altLang="zh-CN" dirty="0"/>
              <a:t>P3469 [POI2008] BLO-Blockade</a:t>
            </a:r>
          </a:p>
          <a:p>
            <a:pPr marL="0" indent="0">
              <a:buNone/>
            </a:pPr>
            <a:r>
              <a:rPr lang="zh-CN" altLang="en-US" dirty="0"/>
              <a:t>习题：</a:t>
            </a:r>
            <a:endParaRPr lang="en-US" altLang="zh-CN" dirty="0"/>
          </a:p>
          <a:p>
            <a:r>
              <a:rPr lang="en-US" altLang="zh-CN" dirty="0"/>
              <a:t>P8436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边双连通分量</a:t>
            </a:r>
            <a:endParaRPr lang="en-US" altLang="zh-CN" dirty="0"/>
          </a:p>
          <a:p>
            <a:r>
              <a:rPr lang="en-US" altLang="zh-CN" dirty="0"/>
              <a:t>P8435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点双连通分量</a:t>
            </a:r>
            <a:endParaRPr lang="en-US" altLang="zh-CN" dirty="0"/>
          </a:p>
          <a:p>
            <a:r>
              <a:rPr lang="en-US" altLang="zh-CN" dirty="0"/>
              <a:t>P3388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割点（割顶）</a:t>
            </a:r>
          </a:p>
        </p:txBody>
      </p:sp>
    </p:spTree>
    <p:extLst>
      <p:ext uri="{BB962C8B-B14F-4D97-AF65-F5344CB8AC3E}">
        <p14:creationId xmlns:p14="http://schemas.microsoft.com/office/powerpoint/2010/main" val="3399398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B0FD7-8BA0-54A2-679E-033CBB58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进阶一点点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AF47E6-A9F8-4910-719A-FF9C6CCC0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P3469 [POI2008] BLO-Blockade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城有 𝑛 个城镇， 𝑚 条双向道路。 每条道路连结两个不同的城镇，没有重复的道路，所有城镇连通。 把城镇看作节点，把道路看作边，容易发现，整个城市构成了一个无向图。 请你对于每个节点 𝑖 求出，把与节点 𝑖 关联的所有边去掉以后（不去掉节点 𝑖 本身），无向图有多少个有序点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𝑥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𝑦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，满足 𝑥 和 𝑦 不连通。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5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AF47E6-A9F8-4910-719A-FF9C6CCC0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298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DAB8-33FF-6F6D-76ED-23606188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816368-ADFD-F4EC-01A3-62DAAB930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求出所有割点，对于每一个割点算出有多少的点不连通即可。</a:t>
                </a:r>
                <a:endParaRPr lang="en-US" altLang="zh-CN" dirty="0"/>
              </a:p>
              <a:p>
                <a:r>
                  <a:rPr lang="zh-CN" altLang="en-US" dirty="0"/>
                  <a:t>设割点个完后的连通块集合为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答案即：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𝑖𝑧𝑒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hlinkClick r:id="rId2"/>
                  </a:rPr>
                  <a:t>code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816368-ADFD-F4EC-01A3-62DAAB930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8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3B76-F1DB-A9FB-BBFE-7BABC844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题目部分：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FE65-85F8-E910-3725-E4DDD481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例题：</a:t>
            </a:r>
            <a:endParaRPr lang="en-US" altLang="zh-CN" b="1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B3644 【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模板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】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拓扑排序 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/ 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家谱树</a:t>
            </a:r>
          </a:p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P1807 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最长路</a:t>
            </a:r>
            <a:endParaRPr lang="en-US" altLang="zh-CN" b="1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P7831 [CCO2021] </a:t>
            </a:r>
            <a:r>
              <a:rPr lang="en-US" altLang="zh-CN" b="1" dirty="0">
                <a:solidFill>
                  <a:srgbClr val="FFFFFF"/>
                </a:solidFill>
                <a:latin typeface="-apple-system"/>
              </a:rPr>
              <a:t>Travelling Merchant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FFFF"/>
                </a:solidFill>
                <a:latin typeface="-apple-system"/>
              </a:rPr>
              <a:t>习题：</a:t>
            </a:r>
            <a:endParaRPr lang="en-US" altLang="zh-CN" b="1" dirty="0">
              <a:solidFill>
                <a:srgbClr val="FFFFFF"/>
              </a:solidFill>
              <a:latin typeface="-apple-system"/>
            </a:endParaRPr>
          </a:p>
          <a:p>
            <a:r>
              <a:rPr lang="en-US" altLang="zh-CN" b="1" dirty="0">
                <a:solidFill>
                  <a:srgbClr val="FFFFFF"/>
                </a:solidFill>
                <a:latin typeface="-apple-system"/>
              </a:rPr>
              <a:t>P1685 </a:t>
            </a:r>
            <a:r>
              <a:rPr lang="zh-CN" altLang="en-US" b="1" dirty="0">
                <a:solidFill>
                  <a:srgbClr val="FFFFFF"/>
                </a:solidFill>
                <a:latin typeface="-apple-system"/>
              </a:rPr>
              <a:t>游览，</a:t>
            </a:r>
            <a:r>
              <a:rPr lang="zh-CN" altLang="en-US" b="1" dirty="0">
                <a:solidFill>
                  <a:srgbClr val="FFFFFF"/>
                </a:solidFill>
                <a:latin typeface="-apple-system"/>
                <a:hlinkClick r:id="rId2"/>
              </a:rPr>
              <a:t>参考代码</a:t>
            </a:r>
            <a:endParaRPr lang="zh-CN" altLang="en-US" b="1" dirty="0">
              <a:solidFill>
                <a:srgbClr val="FFFFFF"/>
              </a:solidFill>
              <a:latin typeface="-apple-system"/>
            </a:endParaRPr>
          </a:p>
          <a:p>
            <a:r>
              <a:rPr lang="en-US" altLang="zh-CN" b="1" dirty="0">
                <a:solidFill>
                  <a:srgbClr val="FFFFFF"/>
                </a:solidFill>
                <a:latin typeface="-apple-system"/>
              </a:rPr>
              <a:t>P3243 [HNOI2015] </a:t>
            </a:r>
            <a:r>
              <a:rPr lang="zh-CN" altLang="en-US" b="1" dirty="0">
                <a:solidFill>
                  <a:srgbClr val="FFFFFF"/>
                </a:solidFill>
                <a:latin typeface="-apple-system"/>
              </a:rPr>
              <a:t>菜肴制作，</a:t>
            </a:r>
            <a:r>
              <a:rPr lang="zh-CN" altLang="en-US" b="1" dirty="0">
                <a:solidFill>
                  <a:srgbClr val="FFFFFF"/>
                </a:solidFill>
                <a:latin typeface="-apple-system"/>
                <a:hlinkClick r:id="rId3"/>
              </a:rPr>
              <a:t>参考代码</a:t>
            </a:r>
            <a:endParaRPr lang="zh-CN" altLang="en-US" b="1" dirty="0">
              <a:solidFill>
                <a:srgbClr val="FFFFFF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1588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3480B-F69F-D06E-1362-7D8DB335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ex: </a:t>
            </a:r>
            <a:r>
              <a:rPr lang="zh-CN" altLang="en-US" dirty="0"/>
              <a:t>圆方树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345C-1A7E-9FDE-0B5B-71A1FFE4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对于图中的所有点双，将点双中的结点称为圆点，将一个点双中的结点连向方点。构成的树就是圆方树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D538D1-D33C-31AF-8274-2245D8F9A82B}"/>
              </a:ext>
            </a:extLst>
          </p:cNvPr>
          <p:cNvSpPr txBox="1"/>
          <p:nvPr/>
        </p:nvSpPr>
        <p:spPr>
          <a:xfrm>
            <a:off x="5074993" y="3637206"/>
            <a:ext cx="702318" cy="72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4EC0C3A-E013-572B-444D-847E3DC6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6" y="3139751"/>
            <a:ext cx="903248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82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5D77E-1707-1B6D-A4C2-A60B3DC7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C1BC7-E11A-29D9-C902-22D554D4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例题：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P4320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道路相遇</a:t>
            </a: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P4630 [APIO2018]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铁人两项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384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7C16D-9724-6938-7555-1B3ECCFB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入门（？？？）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4ACFE-8407-B918-9585-A18AF4765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P4320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道路相遇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给定一张无向图和若干询问，每次询问两点之间所有路径必经过的点的数量。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5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4ACFE-8407-B918-9585-A18AF4765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11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53EEF-8F65-A071-DC38-F5AB1CC5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F3CCB3-4E98-F8FB-9D2D-85AA5A89E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易知，一定经过的点，是原图中的割点，也就是圆方树上的圆点数量。</a:t>
                </a:r>
                <a:endParaRPr lang="en-US" altLang="zh-CN" dirty="0"/>
              </a:p>
              <a:p>
                <a:r>
                  <a:rPr lang="zh-CN" altLang="en-US" dirty="0"/>
                  <a:t>所以每次询问，用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zh-CN" altLang="en-US" dirty="0"/>
                  <a:t>求出圆点的数量即可。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F3CCB3-4E98-F8FB-9D2D-85AA5A89E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825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2C7F2-A9DF-5191-36B7-9F790A90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二分图最大匹配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B6988-2643-8339-A979-574C40A1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一张图是二分图，当且仅当它的点可以被分成两部分，而这张图上的所有边的两个端点，都分属不同的部分。</a:t>
            </a:r>
          </a:p>
          <a:p>
            <a:endParaRPr lang="zh-CN" altLang="en-US" dirty="0"/>
          </a:p>
          <a:p>
            <a:r>
              <a:rPr lang="zh-CN" altLang="en-US" dirty="0"/>
              <a:t>我们称这两个点集，一个叫左部，一个叫右部。左部中的点叫左部点；右部中的点叫右部点。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一张图的一个匹配是一些没有公共端点的边。</a:t>
            </a:r>
          </a:p>
        </p:txBody>
      </p:sp>
    </p:spTree>
    <p:extLst>
      <p:ext uri="{BB962C8B-B14F-4D97-AF65-F5344CB8AC3E}">
        <p14:creationId xmlns:p14="http://schemas.microsoft.com/office/powerpoint/2010/main" val="241824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0CD90-F08F-B6BA-A6A7-CB98CA22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77B99-4DA7-C2BD-3197-EF066D8BA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匈牙利算法的过程是，枚举每一个左部点 𝑢，然后枚举该左部点连出的边，对于一个出点 𝑣，如果它没有被先前的左部点匹配，那么直接将 𝑢 匹配 𝑣，否则尝试让 𝑣 的“原配”左部点去匹配其他右部点，如果“原配”匹配到了其他点，那么将 𝑢 匹配 𝑣，否则 𝑢 失配。 尝试让“原配”寻找其他匹配的过程可以递归进行。需要注意的是，在一轮递归中，每个右部点只能被访问一次。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算法的时间复杂度为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 𝑛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是左部点个数， 𝑒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是图的边数， 𝑚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是右部点个数。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77B99-4DA7-C2BD-3197-EF066D8BA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r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286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EFB95-EC2D-C5C0-3D42-5C611D19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EF275A-4901-1F07-D24F-AA5EA46C3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en-US" strike="sngStrike" dirty="0"/>
                  <a:t>略。 </a:t>
                </a:r>
                <a:r>
                  <a:rPr lang="zh-CN" altLang="en-US" dirty="0"/>
                  <a:t>由于每一个点匹配后贡献都是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，所以让能匹配更多的点去找其他的点显然更优。</a:t>
                </a:r>
                <a:endParaRPr lang="zh-CN" altLang="en-US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EF275A-4901-1F07-D24F-AA5EA46C3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9502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F555B-3926-3BCC-5A8F-9BFA53B3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F10F7-1C34-2B22-548B-0380FD304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P2319 [HNOI2006]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超级英雄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只有当选手正确回答一道题后，才能进入下一题，否则就被淘汰。主持人提供给选手几个“锦囊妙计”。假设主持人总共有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道题，选手有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种不同的“锦囊妙计”。主持人规定，每道题都可以从两种“锦囊妙计”中选择一种，而每种“锦囊妙计”只能用一次。我们又假设一道题使用了它允许的锦囊妙计后，就一定能正确回答，顺利进入下一题。现在我来到了节目现场，可是我实在是太笨了，以至于一道题也不会做，每道题只好借助使用“锦囊妙计”来通过。如果我事先就知道了每道题能够使用哪两种“锦囊妙计”，那么你能告诉我怎样选择才能通过最多的题数吗？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&lt;1001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&lt;1001</m:t>
                      </m:r>
                    </m:oMath>
                  </m:oMathPara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F10F7-1C34-2B22-548B-0380FD304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54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40EAF-8F4F-D29A-8FD9-B4C6168A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FCBE3-1B21-CECA-2820-7A6F743BB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每个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锦囊妙计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向题目编号连边，跑匈牙利，没有匹配上就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𝑏𝑟𝑒𝑎𝑘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FCBE3-1B21-CECA-2820-7A6F743BB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213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2D96-64C3-CECC-FC48-B1A9D879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B1E3A0-0EB0-8336-814E-CFC3488C4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P1640 [SCOI2010]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连续攻击游戏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lxhgww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最近迷上了一款游戏，在游戏里，他拥有很多的装备，每种装备都有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个属性，这些属性的值用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[1 , 10000]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之间的数表示。当他使用某种装备时，他只能使用该装备的某一个属性。并且每种装备最多只能使用一次。游戏进行到最后，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lxhgww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遇到了终极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boss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，这个终极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boss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很奇怪，攻击他的装备所使用的属性值必须从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开始连续递增地攻击，才能对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boss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产生伤害。也就是说一开始的时候，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lxhgww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只能使用某个属性值为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的装备攻击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boss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，然后只能使用某个属性值为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的装备攻击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boss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，然后只能使用某个属性值为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的装备攻击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boss……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以此类推。现在 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lxhgww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想知道他最多能连续攻击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boss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多少次？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B1E3A0-0EB0-8336-814E-CFC3488C4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r="-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4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79AF-19A1-FFF3-FBC8-143B0667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入门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B69469-7F4D-EDDD-719B-A2AE6060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B3644 【</a:t>
                </a:r>
                <a:r>
                  <a:rPr lang="zh-CN" altLang="en-US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模板</a:t>
                </a:r>
                <a:r>
                  <a:rPr lang="en-US" altLang="zh-CN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</a:t>
                </a:r>
                <a:r>
                  <a:rPr lang="zh-CN" altLang="en-US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拓扑排序 </a:t>
                </a:r>
                <a:r>
                  <a:rPr lang="en-US" altLang="zh-CN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 </a:t>
                </a:r>
                <a:r>
                  <a:rPr lang="zh-CN" altLang="en-US" b="1" dirty="0">
                    <a:solidFill>
                      <a:srgbClr val="FFF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家谱树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有个人的家族很大，辈分关系很混乱，请你帮整理一下这种关系。给出每个人的后代的信息。输出一个序列，使得每个人的后辈都比那个人后列出。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输入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,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 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行描述第 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个人的后代 ， 以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结束。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输出一个序列，使得每个人的后辈都比那个人后列出。如果有多种不同的序列，输出任意一种即可。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B69469-7F4D-EDDD-719B-A2AE6060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1809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960A-ACF2-0A62-696D-B436C2C8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9A3A8-8FBE-8941-BBDC-1FFB3A33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将属性值与装备连边，枚举属性值，跑最大匹配即可。</a:t>
            </a:r>
          </a:p>
        </p:txBody>
      </p:sp>
    </p:spTree>
    <p:extLst>
      <p:ext uri="{BB962C8B-B14F-4D97-AF65-F5344CB8AC3E}">
        <p14:creationId xmlns:p14="http://schemas.microsoft.com/office/powerpoint/2010/main" val="1607457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F97D8-F672-2239-16C9-487B1ED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进阶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A9775-AF2D-615F-B20A-3D9CBF1CF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KNIGHTS - Knights of the Round Table (SP2878)</a:t>
                </a:r>
              </a:p>
              <a:p>
                <a:pPr marL="0" indent="0" algn="ctr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个骑士经常举行圆桌会议，商讨大事。每次圆桌会议至少有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个骑士参加，且相互憎恨的骑士不能坐在圆桌的相邻位置。如果发生意见分歧，则需要举手表决，因此参加会议的骑士数目必须是大于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的奇数，以防止赞同和反对票一样多。知道骑士之间相互憎恨的关系后，请你帮忙统计有多少骑士参加不了任意一个会议。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 algn="ctr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 algn="ctr">
                  <a:buNone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A9775-AF2D-615F-B20A-3D9CBF1CF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535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951B4-CFAD-7D24-CB02-2DE0B4F6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449A7-B8AE-0AAF-7C4D-7C658EA5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建补图，对所有点双判断是否是二分图，如果不是，说明有奇环，可以开会。</a:t>
            </a:r>
          </a:p>
        </p:txBody>
      </p:sp>
    </p:spTree>
    <p:extLst>
      <p:ext uri="{BB962C8B-B14F-4D97-AF65-F5344CB8AC3E}">
        <p14:creationId xmlns:p14="http://schemas.microsoft.com/office/powerpoint/2010/main" val="29807562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9866-548C-84EE-CC14-30BFE935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B50DF-FFD7-10BC-DCB3-33F845DB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P6268 [SHOI2002]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舞会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P2756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飞行员配对方案问题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303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抽象烟雾背景">
            <a:extLst>
              <a:ext uri="{FF2B5EF4-FFF2-40B4-BE49-F238E27FC236}">
                <a16:creationId xmlns:a16="http://schemas.microsoft.com/office/drawing/2014/main" id="{F3A3CDF0-A959-C72E-A04E-75C7A1F81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t="6400" b="9014"/>
          <a:stretch/>
        </p:blipFill>
        <p:spPr>
          <a:xfrm>
            <a:off x="-3362" y="-4164"/>
            <a:ext cx="12195361" cy="6865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4B99B1C-8239-CC7D-D791-F1F6B7F080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76783" y="3000220"/>
                <a:ext cx="9238434" cy="85755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800" b="1" i="1" smtClean="0"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lang="en-US" altLang="zh-CN" sz="8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800" b="1" i="1" smtClean="0">
                          <a:latin typeface="Cambria Math" panose="02040503050406030204" pitchFamily="18" charset="0"/>
                        </a:rPr>
                        <m:t>𝑬𝒏𝒅</m:t>
                      </m:r>
                    </m:oMath>
                  </m:oMathPara>
                </a14:m>
                <a:endParaRPr lang="zh-CN" altLang="en-US" sz="88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4B99B1C-8239-CC7D-D791-F1F6B7F08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76783" y="3000220"/>
                <a:ext cx="9238434" cy="857559"/>
              </a:xfrm>
              <a:blipFill>
                <a:blip r:embed="rId3"/>
                <a:stretch>
                  <a:fillRect t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Oval 41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2E2EAB-3BB4-8007-9C14-2AB1B241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cap="all" spc="600"/>
              <a:t>参考</a:t>
            </a:r>
            <a:r>
              <a:rPr lang="en-US" altLang="zh-CN" cap="all" spc="600"/>
              <a:t>code</a:t>
            </a:r>
            <a:r>
              <a:rPr lang="zh-CN" altLang="en-US" cap="all" spc="600"/>
              <a:t>：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5D11FAD-B6EC-9473-E90B-80C6A32C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72" y="-1800"/>
            <a:ext cx="5501085" cy="68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CE12-79C4-E4C8-5EDB-5E2F3633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还是入门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241D08-43CF-F638-6F65-3E89DE040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P1807 </a:t>
                </a:r>
                <a:r>
                  <a:rPr lang="zh-CN" altLang="en-US" b="1" i="0" dirty="0">
                    <a:solidFill>
                      <a:srgbClr val="FFFF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最长路</a:t>
                </a:r>
                <a:endParaRPr lang="en-US" altLang="zh-CN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设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为有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个顶点的带权有向无环图，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中各顶点的编号为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到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n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，请设计算法，计算图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中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间的最长路径。若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无法到达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n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，请输出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−1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FFFFFF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。</m:t>
                      </m:r>
                    </m:oMath>
                  </m:oMathPara>
                </a14:m>
                <a:endParaRPr lang="zh-CN" altLang="en-US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【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数据规模与约定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150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≤ 5 ×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≤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241D08-43CF-F638-6F65-3E89DE040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7483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Earth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2218</TotalTime>
  <Words>5199</Words>
  <Application>Microsoft Office PowerPoint</Application>
  <PresentationFormat>宽屏</PresentationFormat>
  <Paragraphs>352</Paragraphs>
  <Slides>74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-apple-system</vt:lpstr>
      <vt:lpstr>Microsoft YaHei Light</vt:lpstr>
      <vt:lpstr>等线</vt:lpstr>
      <vt:lpstr>华文楷体</vt:lpstr>
      <vt:lpstr>华文行楷</vt:lpstr>
      <vt:lpstr>Microsoft YaHei</vt:lpstr>
      <vt:lpstr>Arial</vt:lpstr>
      <vt:lpstr>Cambria Math</vt:lpstr>
      <vt:lpstr>PortalVTI</vt:lpstr>
      <vt:lpstr>图论</vt:lpstr>
      <vt:lpstr>拓扑排序</vt:lpstr>
      <vt:lpstr>PowerPoint 演示文稿</vt:lpstr>
      <vt:lpstr>有向无环图 （Directed Acyclic Graph）</vt:lpstr>
      <vt:lpstr>构造拓扑序列步骤</vt:lpstr>
      <vt:lpstr>题目部分：</vt:lpstr>
      <vt:lpstr>入门  </vt:lpstr>
      <vt:lpstr>参考code：</vt:lpstr>
      <vt:lpstr>还是入门</vt:lpstr>
      <vt:lpstr>PowerPoint 演示文稿</vt:lpstr>
      <vt:lpstr>参考code :</vt:lpstr>
      <vt:lpstr>进进进阶</vt:lpstr>
      <vt:lpstr>题目中一些有用的性质：</vt:lpstr>
      <vt:lpstr>那该怎么做呢？</vt:lpstr>
      <vt:lpstr>哪又该怎么拓扑呢？</vt:lpstr>
      <vt:lpstr>整理思路&amp;实现过程</vt:lpstr>
      <vt:lpstr>树的直径&amp;最近公共祖先</vt:lpstr>
      <vt:lpstr>树的直径求法1：两遍dfs</vt:lpstr>
      <vt:lpstr>树的直径求法1：树形 DP</vt:lpstr>
      <vt:lpstr>树的直径&amp;最近公共祖先</vt:lpstr>
      <vt:lpstr>参考code</vt:lpstr>
      <vt:lpstr>题目部分：</vt:lpstr>
      <vt:lpstr>进阶</vt:lpstr>
      <vt:lpstr>题目中一些有用的性质：</vt:lpstr>
      <vt:lpstr>那该怎么做呢？</vt:lpstr>
      <vt:lpstr>进进阶</vt:lpstr>
      <vt:lpstr>题目中一些有用的性质：</vt:lpstr>
      <vt:lpstr>那该怎么做呢？</vt:lpstr>
      <vt:lpstr>基环树</vt:lpstr>
      <vt:lpstr>基环树如何找环？</vt:lpstr>
      <vt:lpstr>参考code</vt:lpstr>
      <vt:lpstr>题目部分：</vt:lpstr>
      <vt:lpstr>入门</vt:lpstr>
      <vt:lpstr>就一个树形DP</vt:lpstr>
      <vt:lpstr>参考code</vt:lpstr>
      <vt:lpstr>强连通分量</vt:lpstr>
      <vt:lpstr>前置知识：dfs生成树</vt:lpstr>
      <vt:lpstr>然后我们找一些性质</vt:lpstr>
      <vt:lpstr>DFS 生成树与强连通分量之间的关系</vt:lpstr>
      <vt:lpstr>Kosaraju 算法</vt:lpstr>
      <vt:lpstr>证明正确性（其实感性理解就行了）</vt:lpstr>
      <vt:lpstr>参考code</vt:lpstr>
      <vt:lpstr>题目部分</vt:lpstr>
      <vt:lpstr>入门（？？？）</vt:lpstr>
      <vt:lpstr>强连通分量的性质</vt:lpstr>
      <vt:lpstr>割点与桥（割边）</vt:lpstr>
      <vt:lpstr>Tarjan算法</vt:lpstr>
      <vt:lpstr>参考code</vt:lpstr>
      <vt:lpstr>割点求法</vt:lpstr>
      <vt:lpstr>参考code</vt:lpstr>
      <vt:lpstr>题目部分</vt:lpstr>
      <vt:lpstr>双连通分量</vt:lpstr>
      <vt:lpstr>点双连通分量</vt:lpstr>
      <vt:lpstr>参考code</vt:lpstr>
      <vt:lpstr>边双连通分量</vt:lpstr>
      <vt:lpstr>参考code</vt:lpstr>
      <vt:lpstr>题目部分</vt:lpstr>
      <vt:lpstr>进阶一点点</vt:lpstr>
      <vt:lpstr>做法</vt:lpstr>
      <vt:lpstr>ex: 圆方树</vt:lpstr>
      <vt:lpstr>题目部分</vt:lpstr>
      <vt:lpstr>入门（？？？）</vt:lpstr>
      <vt:lpstr>做法</vt:lpstr>
      <vt:lpstr>二分图最大匹配</vt:lpstr>
      <vt:lpstr>匈牙利算法</vt:lpstr>
      <vt:lpstr>正确性证明</vt:lpstr>
      <vt:lpstr>入门</vt:lpstr>
      <vt:lpstr>建模</vt:lpstr>
      <vt:lpstr>入门</vt:lpstr>
      <vt:lpstr>建模</vt:lpstr>
      <vt:lpstr>进阶</vt:lpstr>
      <vt:lpstr>做法</vt:lpstr>
      <vt:lpstr>习题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书香 黄</dc:creator>
  <cp:lastModifiedBy>书香 黄</cp:lastModifiedBy>
  <cp:revision>9</cp:revision>
  <dcterms:created xsi:type="dcterms:W3CDTF">2024-07-08T00:44:03Z</dcterms:created>
  <dcterms:modified xsi:type="dcterms:W3CDTF">2024-07-15T01:30:02Z</dcterms:modified>
</cp:coreProperties>
</file>