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Bebas Neue"/>
      <p:regular r:id="rId15"/>
    </p:embeddedFont>
    <p:embeddedFont>
      <p:font typeface="Maven Pro"/>
      <p:regular r:id="rId16"/>
      <p:bold r:id="rId17"/>
    </p:embeddedFont>
    <p:embeddedFont>
      <p:font typeface="Share Tech"/>
      <p:regular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BebasNeue-regular.fntdata"/><Relationship Id="rId14" Type="http://schemas.openxmlformats.org/officeDocument/2006/relationships/slide" Target="slides/slide10.xml"/><Relationship Id="rId17" Type="http://schemas.openxmlformats.org/officeDocument/2006/relationships/font" Target="fonts/MavenPro-bold.fntdata"/><Relationship Id="rId16" Type="http://schemas.openxmlformats.org/officeDocument/2006/relationships/font" Target="fonts/MavenPro-regular.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ShareTech-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b16c18d1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b16c18d1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d26271456a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d26271456a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b16c18d10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b16c18d10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d26271456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d26271456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d26271456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d26271456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d26271456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d26271456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d26271456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d26271456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d26271456a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d26271456a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d26271456a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d26271456a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d26271456a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d26271456a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1145100"/>
            <a:ext cx="4242900" cy="23775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91919"/>
              </a:buClr>
              <a:buSzPts val="5200"/>
              <a:buNone/>
              <a:defRPr sz="5200"/>
            </a:lvl1pPr>
            <a:lvl2pPr lvl="1" rtl="0">
              <a:spcBef>
                <a:spcPts val="0"/>
              </a:spcBef>
              <a:spcAft>
                <a:spcPts val="0"/>
              </a:spcAft>
              <a:buClr>
                <a:srgbClr val="191919"/>
              </a:buClr>
              <a:buSzPts val="5200"/>
              <a:buNone/>
              <a:defRPr sz="5200">
                <a:solidFill>
                  <a:srgbClr val="191919"/>
                </a:solidFill>
              </a:defRPr>
            </a:lvl2pPr>
            <a:lvl3pPr lvl="2" rtl="0">
              <a:spcBef>
                <a:spcPts val="0"/>
              </a:spcBef>
              <a:spcAft>
                <a:spcPts val="0"/>
              </a:spcAft>
              <a:buClr>
                <a:srgbClr val="191919"/>
              </a:buClr>
              <a:buSzPts val="5200"/>
              <a:buNone/>
              <a:defRPr sz="5200">
                <a:solidFill>
                  <a:srgbClr val="191919"/>
                </a:solidFill>
              </a:defRPr>
            </a:lvl3pPr>
            <a:lvl4pPr lvl="3" rtl="0">
              <a:spcBef>
                <a:spcPts val="0"/>
              </a:spcBef>
              <a:spcAft>
                <a:spcPts val="0"/>
              </a:spcAft>
              <a:buClr>
                <a:srgbClr val="191919"/>
              </a:buClr>
              <a:buSzPts val="5200"/>
              <a:buNone/>
              <a:defRPr sz="5200">
                <a:solidFill>
                  <a:srgbClr val="191919"/>
                </a:solidFill>
              </a:defRPr>
            </a:lvl4pPr>
            <a:lvl5pPr lvl="4" rtl="0">
              <a:spcBef>
                <a:spcPts val="0"/>
              </a:spcBef>
              <a:spcAft>
                <a:spcPts val="0"/>
              </a:spcAft>
              <a:buClr>
                <a:srgbClr val="191919"/>
              </a:buClr>
              <a:buSzPts val="5200"/>
              <a:buNone/>
              <a:defRPr sz="5200">
                <a:solidFill>
                  <a:srgbClr val="191919"/>
                </a:solidFill>
              </a:defRPr>
            </a:lvl5pPr>
            <a:lvl6pPr lvl="5" rtl="0">
              <a:spcBef>
                <a:spcPts val="0"/>
              </a:spcBef>
              <a:spcAft>
                <a:spcPts val="0"/>
              </a:spcAft>
              <a:buClr>
                <a:srgbClr val="191919"/>
              </a:buClr>
              <a:buSzPts val="5200"/>
              <a:buNone/>
              <a:defRPr sz="5200">
                <a:solidFill>
                  <a:srgbClr val="191919"/>
                </a:solidFill>
              </a:defRPr>
            </a:lvl6pPr>
            <a:lvl7pPr lvl="6" rtl="0">
              <a:spcBef>
                <a:spcPts val="0"/>
              </a:spcBef>
              <a:spcAft>
                <a:spcPts val="0"/>
              </a:spcAft>
              <a:buClr>
                <a:srgbClr val="191919"/>
              </a:buClr>
              <a:buSzPts val="5200"/>
              <a:buNone/>
              <a:defRPr sz="5200">
                <a:solidFill>
                  <a:srgbClr val="191919"/>
                </a:solidFill>
              </a:defRPr>
            </a:lvl7pPr>
            <a:lvl8pPr lvl="7" rtl="0">
              <a:spcBef>
                <a:spcPts val="0"/>
              </a:spcBef>
              <a:spcAft>
                <a:spcPts val="0"/>
              </a:spcAft>
              <a:buClr>
                <a:srgbClr val="191919"/>
              </a:buClr>
              <a:buSzPts val="5200"/>
              <a:buNone/>
              <a:defRPr sz="5200">
                <a:solidFill>
                  <a:srgbClr val="191919"/>
                </a:solidFill>
              </a:defRPr>
            </a:lvl8pPr>
            <a:lvl9pPr lvl="8" rtl="0">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3225" y="3522600"/>
            <a:ext cx="4242900" cy="47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800">
                <a:solidFill>
                  <a:schemeClr val="dk1"/>
                </a:solidFill>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
        <p:nvSpPr>
          <p:cNvPr id="11" name="Google Shape;11;p2"/>
          <p:cNvSpPr/>
          <p:nvPr/>
        </p:nvSpPr>
        <p:spPr>
          <a:xfrm>
            <a:off x="8781344" y="240034"/>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8756292" y="1085276"/>
            <a:ext cx="188650" cy="2468354"/>
            <a:chOff x="250617" y="2402301"/>
            <a:chExt cx="188650" cy="2468354"/>
          </a:xfrm>
        </p:grpSpPr>
        <p:sp>
          <p:nvSpPr>
            <p:cNvPr id="13" name="Google Shape;13;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 name="Google Shape;17;p2"/>
          <p:cNvGrpSpPr/>
          <p:nvPr/>
        </p:nvGrpSpPr>
        <p:grpSpPr>
          <a:xfrm>
            <a:off x="139298" y="21446"/>
            <a:ext cx="98059" cy="1906193"/>
            <a:chOff x="139298" y="21446"/>
            <a:chExt cx="98059" cy="1906193"/>
          </a:xfrm>
        </p:grpSpPr>
        <p:sp>
          <p:nvSpPr>
            <p:cNvPr id="18" name="Google Shape;18;p2"/>
            <p:cNvSpPr/>
            <p:nvPr/>
          </p:nvSpPr>
          <p:spPr>
            <a:xfrm>
              <a:off x="139298" y="182934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84088" y="21446"/>
              <a:ext cx="8464" cy="1689069"/>
            </a:xfrm>
            <a:custGeom>
              <a:rect b="b" l="l" r="r" t="t"/>
              <a:pathLst>
                <a:path extrusionOk="0" h="64456" w="323">
                  <a:moveTo>
                    <a:pt x="166" y="0"/>
                  </a:moveTo>
                  <a:lnTo>
                    <a:pt x="1" y="64456"/>
                  </a:lnTo>
                  <a:lnTo>
                    <a:pt x="322" y="64456"/>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414454" y="1881556"/>
            <a:ext cx="121434" cy="2043400"/>
            <a:chOff x="414454" y="1881556"/>
            <a:chExt cx="121434" cy="2043400"/>
          </a:xfrm>
        </p:grpSpPr>
        <p:sp>
          <p:nvSpPr>
            <p:cNvPr id="21" name="Google Shape;21;p2"/>
            <p:cNvSpPr/>
            <p:nvPr/>
          </p:nvSpPr>
          <p:spPr>
            <a:xfrm>
              <a:off x="470939" y="1881556"/>
              <a:ext cx="8464" cy="1689096"/>
            </a:xfrm>
            <a:custGeom>
              <a:rect b="b" l="l" r="r" t="t"/>
              <a:pathLst>
                <a:path extrusionOk="0" h="64457" w="323">
                  <a:moveTo>
                    <a:pt x="157" y="1"/>
                  </a:moveTo>
                  <a:lnTo>
                    <a:pt x="0" y="64456"/>
                  </a:lnTo>
                  <a:lnTo>
                    <a:pt x="322" y="64456"/>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414454" y="3618720"/>
              <a:ext cx="121434" cy="121434"/>
            </a:xfrm>
            <a:custGeom>
              <a:rect b="b" l="l" r="r" t="t"/>
              <a:pathLst>
                <a:path extrusionOk="0" h="4634" w="4634">
                  <a:moveTo>
                    <a:pt x="1" y="0"/>
                  </a:moveTo>
                  <a:lnTo>
                    <a:pt x="1" y="4633"/>
                  </a:lnTo>
                  <a:lnTo>
                    <a:pt x="4634" y="4633"/>
                  </a:lnTo>
                  <a:lnTo>
                    <a:pt x="46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34936" y="3844499"/>
              <a:ext cx="80469" cy="80458"/>
            </a:xfrm>
            <a:custGeom>
              <a:rect b="b" l="l" r="r" t="t"/>
              <a:pathLst>
                <a:path extrusionOk="0" h="4634" w="4634">
                  <a:moveTo>
                    <a:pt x="1" y="0"/>
                  </a:moveTo>
                  <a:lnTo>
                    <a:pt x="1" y="4633"/>
                  </a:lnTo>
                  <a:lnTo>
                    <a:pt x="4634" y="4633"/>
                  </a:lnTo>
                  <a:lnTo>
                    <a:pt x="46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 name="Google Shape;24;p2"/>
          <p:cNvSpPr/>
          <p:nvPr/>
        </p:nvSpPr>
        <p:spPr>
          <a:xfrm>
            <a:off x="6004644" y="4796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4767909" y="144286"/>
            <a:ext cx="121451" cy="120978"/>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3" name="Shape 133"/>
        <p:cNvGrpSpPr/>
        <p:nvPr/>
      </p:nvGrpSpPr>
      <p:grpSpPr>
        <a:xfrm>
          <a:off x="0" y="0"/>
          <a:ext cx="0" cy="0"/>
          <a:chOff x="0" y="0"/>
          <a:chExt cx="0" cy="0"/>
        </a:xfrm>
      </p:grpSpPr>
      <p:sp>
        <p:nvSpPr>
          <p:cNvPr id="134" name="Google Shape;134;p11"/>
          <p:cNvSpPr txBox="1"/>
          <p:nvPr>
            <p:ph hasCustomPrompt="1" type="title"/>
          </p:nvPr>
        </p:nvSpPr>
        <p:spPr>
          <a:xfrm>
            <a:off x="1284000" y="1288250"/>
            <a:ext cx="6576000" cy="197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35" name="Google Shape;135;p11"/>
          <p:cNvSpPr txBox="1"/>
          <p:nvPr>
            <p:ph idx="1" type="subTitle"/>
          </p:nvPr>
        </p:nvSpPr>
        <p:spPr>
          <a:xfrm>
            <a:off x="1284000" y="3259075"/>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9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36" name="Google Shape;136;p11"/>
          <p:cNvGrpSpPr/>
          <p:nvPr/>
        </p:nvGrpSpPr>
        <p:grpSpPr>
          <a:xfrm>
            <a:off x="278798" y="1881556"/>
            <a:ext cx="191952" cy="1929123"/>
            <a:chOff x="278798" y="1881556"/>
            <a:chExt cx="191952" cy="1929123"/>
          </a:xfrm>
        </p:grpSpPr>
        <p:sp>
          <p:nvSpPr>
            <p:cNvPr id="137" name="Google Shape;137;p11"/>
            <p:cNvSpPr/>
            <p:nvPr/>
          </p:nvSpPr>
          <p:spPr>
            <a:xfrm>
              <a:off x="370541" y="1881556"/>
              <a:ext cx="8464" cy="1689096"/>
            </a:xfrm>
            <a:custGeom>
              <a:rect b="b" l="l" r="r" t="t"/>
              <a:pathLst>
                <a:path extrusionOk="0" h="64457" w="323">
                  <a:moveTo>
                    <a:pt x="157" y="1"/>
                  </a:moveTo>
                  <a:lnTo>
                    <a:pt x="0" y="64456"/>
                  </a:lnTo>
                  <a:lnTo>
                    <a:pt x="322" y="64456"/>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1"/>
            <p:cNvSpPr/>
            <p:nvPr/>
          </p:nvSpPr>
          <p:spPr>
            <a:xfrm>
              <a:off x="278798" y="3618728"/>
              <a:ext cx="191952" cy="191952"/>
            </a:xfrm>
            <a:custGeom>
              <a:rect b="b" l="l" r="r" t="t"/>
              <a:pathLst>
                <a:path extrusionOk="0" h="4634" w="4634">
                  <a:moveTo>
                    <a:pt x="1" y="0"/>
                  </a:moveTo>
                  <a:lnTo>
                    <a:pt x="1" y="4633"/>
                  </a:lnTo>
                  <a:lnTo>
                    <a:pt x="4634" y="4633"/>
                  </a:lnTo>
                  <a:lnTo>
                    <a:pt x="46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 name="Google Shape;139;p11"/>
          <p:cNvGrpSpPr/>
          <p:nvPr/>
        </p:nvGrpSpPr>
        <p:grpSpPr>
          <a:xfrm>
            <a:off x="8518310" y="1117301"/>
            <a:ext cx="191952" cy="1289053"/>
            <a:chOff x="8518310" y="1117301"/>
            <a:chExt cx="191952" cy="1289053"/>
          </a:xfrm>
        </p:grpSpPr>
        <p:sp>
          <p:nvSpPr>
            <p:cNvPr id="140" name="Google Shape;140;p11"/>
            <p:cNvSpPr/>
            <p:nvPr/>
          </p:nvSpPr>
          <p:spPr>
            <a:xfrm>
              <a:off x="8610060" y="1117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
            <p:cNvSpPr/>
            <p:nvPr/>
          </p:nvSpPr>
          <p:spPr>
            <a:xfrm>
              <a:off x="8518310" y="2214403"/>
              <a:ext cx="191952" cy="191952"/>
            </a:xfrm>
            <a:custGeom>
              <a:rect b="b" l="l" r="r" t="t"/>
              <a:pathLst>
                <a:path extrusionOk="0" h="4634" w="4634">
                  <a:moveTo>
                    <a:pt x="1" y="0"/>
                  </a:moveTo>
                  <a:lnTo>
                    <a:pt x="1" y="4633"/>
                  </a:lnTo>
                  <a:lnTo>
                    <a:pt x="4634" y="4633"/>
                  </a:lnTo>
                  <a:lnTo>
                    <a:pt x="46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 name="Google Shape;142;p11"/>
          <p:cNvGrpSpPr/>
          <p:nvPr/>
        </p:nvGrpSpPr>
        <p:grpSpPr>
          <a:xfrm>
            <a:off x="8786190" y="2702371"/>
            <a:ext cx="121446" cy="1966926"/>
            <a:chOff x="8786190" y="2702371"/>
            <a:chExt cx="121446" cy="1966926"/>
          </a:xfrm>
        </p:grpSpPr>
        <p:sp>
          <p:nvSpPr>
            <p:cNvPr id="143" name="Google Shape;143;p11"/>
            <p:cNvSpPr/>
            <p:nvPr/>
          </p:nvSpPr>
          <p:spPr>
            <a:xfrm>
              <a:off x="8842675" y="2702371"/>
              <a:ext cx="8464" cy="1689069"/>
            </a:xfrm>
            <a:custGeom>
              <a:rect b="b" l="l" r="r" t="t"/>
              <a:pathLst>
                <a:path extrusionOk="0" h="64456" w="323">
                  <a:moveTo>
                    <a:pt x="166" y="0"/>
                  </a:moveTo>
                  <a:lnTo>
                    <a:pt x="1" y="64456"/>
                  </a:lnTo>
                  <a:lnTo>
                    <a:pt x="322" y="64456"/>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
            <p:cNvSpPr/>
            <p:nvPr/>
          </p:nvSpPr>
          <p:spPr>
            <a:xfrm>
              <a:off x="8786190" y="4547851"/>
              <a:ext cx="121446" cy="121446"/>
            </a:xfrm>
            <a:custGeom>
              <a:rect b="b" l="l" r="r" t="t"/>
              <a:pathLst>
                <a:path extrusionOk="0" h="4634" w="4634">
                  <a:moveTo>
                    <a:pt x="1" y="0"/>
                  </a:moveTo>
                  <a:lnTo>
                    <a:pt x="1" y="4633"/>
                  </a:lnTo>
                  <a:lnTo>
                    <a:pt x="4634" y="4633"/>
                  </a:lnTo>
                  <a:lnTo>
                    <a:pt x="46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11"/>
          <p:cNvSpPr/>
          <p:nvPr/>
        </p:nvSpPr>
        <p:spPr>
          <a:xfrm>
            <a:off x="4949065" y="4608576"/>
            <a:ext cx="121446" cy="121446"/>
          </a:xfrm>
          <a:custGeom>
            <a:rect b="b" l="l" r="r" t="t"/>
            <a:pathLst>
              <a:path extrusionOk="0" h="4634" w="4634">
                <a:moveTo>
                  <a:pt x="1" y="0"/>
                </a:moveTo>
                <a:lnTo>
                  <a:pt x="1" y="4633"/>
                </a:lnTo>
                <a:lnTo>
                  <a:pt x="4634" y="4633"/>
                </a:lnTo>
                <a:lnTo>
                  <a:pt x="46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a:off x="6784265" y="4824001"/>
            <a:ext cx="121446" cy="121446"/>
          </a:xfrm>
          <a:custGeom>
            <a:rect b="b" l="l" r="r" t="t"/>
            <a:pathLst>
              <a:path extrusionOk="0" h="4634" w="4634">
                <a:moveTo>
                  <a:pt x="1" y="0"/>
                </a:moveTo>
                <a:lnTo>
                  <a:pt x="1" y="4633"/>
                </a:lnTo>
                <a:lnTo>
                  <a:pt x="4634" y="4633"/>
                </a:lnTo>
                <a:lnTo>
                  <a:pt x="46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a:off x="7933240" y="4608576"/>
            <a:ext cx="121446" cy="121446"/>
          </a:xfrm>
          <a:custGeom>
            <a:rect b="b" l="l" r="r" t="t"/>
            <a:pathLst>
              <a:path extrusionOk="0" h="4634" w="4634">
                <a:moveTo>
                  <a:pt x="1" y="0"/>
                </a:moveTo>
                <a:lnTo>
                  <a:pt x="1" y="4633"/>
                </a:lnTo>
                <a:lnTo>
                  <a:pt x="4634" y="4633"/>
                </a:lnTo>
                <a:lnTo>
                  <a:pt x="46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
          <p:cNvSpPr/>
          <p:nvPr/>
        </p:nvSpPr>
        <p:spPr>
          <a:xfrm>
            <a:off x="1297019" y="4780084"/>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
          <p:cNvSpPr txBox="1"/>
          <p:nvPr>
            <p:ph type="title"/>
          </p:nvPr>
        </p:nvSpPr>
        <p:spPr>
          <a:xfrm>
            <a:off x="1373850" y="1992131"/>
            <a:ext cx="5067600" cy="841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8" name="Google Shape;28;p3"/>
          <p:cNvSpPr txBox="1"/>
          <p:nvPr>
            <p:ph hasCustomPrompt="1" idx="2" type="title"/>
          </p:nvPr>
        </p:nvSpPr>
        <p:spPr>
          <a:xfrm>
            <a:off x="6441451" y="1992131"/>
            <a:ext cx="1328700" cy="8418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9" name="Google Shape;29;p3"/>
          <p:cNvSpPr txBox="1"/>
          <p:nvPr>
            <p:ph idx="1" type="subTitle"/>
          </p:nvPr>
        </p:nvSpPr>
        <p:spPr>
          <a:xfrm>
            <a:off x="1373850" y="2760613"/>
            <a:ext cx="5067600" cy="37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0" name="Google Shape;30;p3"/>
          <p:cNvGrpSpPr/>
          <p:nvPr/>
        </p:nvGrpSpPr>
        <p:grpSpPr>
          <a:xfrm>
            <a:off x="8566507" y="188009"/>
            <a:ext cx="188886" cy="1181531"/>
            <a:chOff x="2877432" y="975334"/>
            <a:chExt cx="188886" cy="1181531"/>
          </a:xfrm>
        </p:grpSpPr>
        <p:sp>
          <p:nvSpPr>
            <p:cNvPr id="31" name="Google Shape;31;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6"/>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6"/>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6"/>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3"/>
          <p:cNvGrpSpPr/>
          <p:nvPr/>
        </p:nvGrpSpPr>
        <p:grpSpPr>
          <a:xfrm>
            <a:off x="329496" y="1091548"/>
            <a:ext cx="199001" cy="2139769"/>
            <a:chOff x="8008096" y="2108910"/>
            <a:chExt cx="199001" cy="2139769"/>
          </a:xfrm>
        </p:grpSpPr>
        <p:sp>
          <p:nvSpPr>
            <p:cNvPr id="36" name="Google Shape;36;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 name="Shape 38"/>
        <p:cNvGrpSpPr/>
        <p:nvPr/>
      </p:nvGrpSpPr>
      <p:grpSpPr>
        <a:xfrm>
          <a:off x="0" y="0"/>
          <a:ext cx="0" cy="0"/>
          <a:chOff x="0" y="0"/>
          <a:chExt cx="0" cy="0"/>
        </a:xfrm>
      </p:grpSpPr>
      <p:sp>
        <p:nvSpPr>
          <p:cNvPr id="39" name="Google Shape;39;p4"/>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 name="Google Shape;40;p4"/>
          <p:cNvSpPr txBox="1"/>
          <p:nvPr>
            <p:ph idx="1" type="body"/>
          </p:nvPr>
        </p:nvSpPr>
        <p:spPr>
          <a:xfrm>
            <a:off x="720000" y="1215751"/>
            <a:ext cx="7704000" cy="1965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Anaheim"/>
              <a:buChar char="●"/>
              <a:defRPr sz="1200"/>
            </a:lvl1pPr>
            <a:lvl2pPr indent="-317500" lvl="1" marL="914400" rtl="0">
              <a:lnSpc>
                <a:spcPct val="100000"/>
              </a:lnSpc>
              <a:spcBef>
                <a:spcPts val="1000"/>
              </a:spcBef>
              <a:spcAft>
                <a:spcPts val="0"/>
              </a:spcAft>
              <a:buSzPts val="1400"/>
              <a:buFont typeface="Roboto Condensed Light"/>
              <a:buChar char="○"/>
              <a:defRPr sz="1200"/>
            </a:lvl2pPr>
            <a:lvl3pPr indent="-317500" lvl="2" marL="1371600" rtl="0">
              <a:lnSpc>
                <a:spcPct val="100000"/>
              </a:lnSpc>
              <a:spcBef>
                <a:spcPts val="0"/>
              </a:spcBef>
              <a:spcAft>
                <a:spcPts val="0"/>
              </a:spcAft>
              <a:buSzPts val="1400"/>
              <a:buFont typeface="Roboto Condensed Light"/>
              <a:buChar char="■"/>
              <a:defRPr/>
            </a:lvl3pPr>
            <a:lvl4pPr indent="-317500" lvl="3" marL="1828800" rtl="0">
              <a:lnSpc>
                <a:spcPct val="100000"/>
              </a:lnSpc>
              <a:spcBef>
                <a:spcPts val="0"/>
              </a:spcBef>
              <a:spcAft>
                <a:spcPts val="0"/>
              </a:spcAft>
              <a:buSzPts val="1400"/>
              <a:buFont typeface="Roboto Condensed Light"/>
              <a:buChar char="●"/>
              <a:defRPr/>
            </a:lvl4pPr>
            <a:lvl5pPr indent="-317500" lvl="4" marL="2286000" rtl="0">
              <a:lnSpc>
                <a:spcPct val="100000"/>
              </a:lnSpc>
              <a:spcBef>
                <a:spcPts val="0"/>
              </a:spcBef>
              <a:spcAft>
                <a:spcPts val="0"/>
              </a:spcAft>
              <a:buSzPts val="1400"/>
              <a:buFont typeface="Roboto Condensed Light"/>
              <a:buChar char="○"/>
              <a:defRPr/>
            </a:lvl5pPr>
            <a:lvl6pPr indent="-317500" lvl="5" marL="2743200" rtl="0">
              <a:lnSpc>
                <a:spcPct val="100000"/>
              </a:lnSpc>
              <a:spcBef>
                <a:spcPts val="0"/>
              </a:spcBef>
              <a:spcAft>
                <a:spcPts val="0"/>
              </a:spcAft>
              <a:buSzPts val="1400"/>
              <a:buFont typeface="Roboto Condensed Light"/>
              <a:buChar char="■"/>
              <a:defRPr/>
            </a:lvl6pPr>
            <a:lvl7pPr indent="-317500" lvl="6" marL="3200400" rtl="0">
              <a:lnSpc>
                <a:spcPct val="100000"/>
              </a:lnSpc>
              <a:spcBef>
                <a:spcPts val="0"/>
              </a:spcBef>
              <a:spcAft>
                <a:spcPts val="0"/>
              </a:spcAft>
              <a:buSzPts val="1400"/>
              <a:buFont typeface="Roboto Condensed Light"/>
              <a:buChar char="●"/>
              <a:defRPr/>
            </a:lvl7pPr>
            <a:lvl8pPr indent="-317500" lvl="7" marL="3657600" rtl="0">
              <a:lnSpc>
                <a:spcPct val="100000"/>
              </a:lnSpc>
              <a:spcBef>
                <a:spcPts val="0"/>
              </a:spcBef>
              <a:spcAft>
                <a:spcPts val="0"/>
              </a:spcAft>
              <a:buSzPts val="1400"/>
              <a:buFont typeface="Roboto Condensed Light"/>
              <a:buChar char="○"/>
              <a:defRPr/>
            </a:lvl8pPr>
            <a:lvl9pPr indent="-317500" lvl="8" marL="4114800" rtl="0">
              <a:lnSpc>
                <a:spcPct val="100000"/>
              </a:lnSpc>
              <a:spcBef>
                <a:spcPts val="0"/>
              </a:spcBef>
              <a:spcAft>
                <a:spcPts val="0"/>
              </a:spcAft>
              <a:buSzPts val="1400"/>
              <a:buFont typeface="Roboto Condensed Light"/>
              <a:buChar char="■"/>
              <a:defRPr/>
            </a:lvl9pPr>
          </a:lstStyle>
          <a:p/>
        </p:txBody>
      </p:sp>
      <p:grpSp>
        <p:nvGrpSpPr>
          <p:cNvPr id="41" name="Google Shape;41;p4"/>
          <p:cNvGrpSpPr/>
          <p:nvPr/>
        </p:nvGrpSpPr>
        <p:grpSpPr>
          <a:xfrm>
            <a:off x="278798" y="1881556"/>
            <a:ext cx="191952" cy="1929123"/>
            <a:chOff x="278798" y="1881556"/>
            <a:chExt cx="191952" cy="1929123"/>
          </a:xfrm>
        </p:grpSpPr>
        <p:sp>
          <p:nvSpPr>
            <p:cNvPr id="42" name="Google Shape;42;p4"/>
            <p:cNvSpPr/>
            <p:nvPr/>
          </p:nvSpPr>
          <p:spPr>
            <a:xfrm>
              <a:off x="370541" y="1881556"/>
              <a:ext cx="8464" cy="1689096"/>
            </a:xfrm>
            <a:custGeom>
              <a:rect b="b" l="l" r="r" t="t"/>
              <a:pathLst>
                <a:path extrusionOk="0" h="64457" w="323">
                  <a:moveTo>
                    <a:pt x="157" y="1"/>
                  </a:moveTo>
                  <a:lnTo>
                    <a:pt x="0" y="64456"/>
                  </a:lnTo>
                  <a:lnTo>
                    <a:pt x="322" y="64456"/>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p:nvPr/>
          </p:nvSpPr>
          <p:spPr>
            <a:xfrm>
              <a:off x="278798" y="3618728"/>
              <a:ext cx="191952" cy="191952"/>
            </a:xfrm>
            <a:custGeom>
              <a:rect b="b" l="l" r="r" t="t"/>
              <a:pathLst>
                <a:path extrusionOk="0" h="4634" w="4634">
                  <a:moveTo>
                    <a:pt x="1" y="0"/>
                  </a:moveTo>
                  <a:lnTo>
                    <a:pt x="1" y="4633"/>
                  </a:lnTo>
                  <a:lnTo>
                    <a:pt x="4634" y="4633"/>
                  </a:lnTo>
                  <a:lnTo>
                    <a:pt x="46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 name="Google Shape;44;p4"/>
          <p:cNvSpPr/>
          <p:nvPr/>
        </p:nvSpPr>
        <p:spPr>
          <a:xfrm>
            <a:off x="7472809" y="145861"/>
            <a:ext cx="121451" cy="120978"/>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 name="Google Shape;45;p4"/>
          <p:cNvGrpSpPr/>
          <p:nvPr/>
        </p:nvGrpSpPr>
        <p:grpSpPr>
          <a:xfrm>
            <a:off x="8518310" y="1117301"/>
            <a:ext cx="191952" cy="1289053"/>
            <a:chOff x="8518310" y="1117301"/>
            <a:chExt cx="191952" cy="1289053"/>
          </a:xfrm>
        </p:grpSpPr>
        <p:sp>
          <p:nvSpPr>
            <p:cNvPr id="46" name="Google Shape;46;p4"/>
            <p:cNvSpPr/>
            <p:nvPr/>
          </p:nvSpPr>
          <p:spPr>
            <a:xfrm>
              <a:off x="8610060" y="1117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a:off x="8518310" y="2214403"/>
              <a:ext cx="191952" cy="191952"/>
            </a:xfrm>
            <a:custGeom>
              <a:rect b="b" l="l" r="r" t="t"/>
              <a:pathLst>
                <a:path extrusionOk="0" h="4634" w="4634">
                  <a:moveTo>
                    <a:pt x="1" y="0"/>
                  </a:moveTo>
                  <a:lnTo>
                    <a:pt x="1" y="4633"/>
                  </a:lnTo>
                  <a:lnTo>
                    <a:pt x="4634" y="4633"/>
                  </a:lnTo>
                  <a:lnTo>
                    <a:pt x="46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4"/>
          <p:cNvGrpSpPr/>
          <p:nvPr/>
        </p:nvGrpSpPr>
        <p:grpSpPr>
          <a:xfrm>
            <a:off x="8786190" y="2702371"/>
            <a:ext cx="121446" cy="1966926"/>
            <a:chOff x="8786190" y="2702371"/>
            <a:chExt cx="121446" cy="1966926"/>
          </a:xfrm>
        </p:grpSpPr>
        <p:sp>
          <p:nvSpPr>
            <p:cNvPr id="49" name="Google Shape;49;p4"/>
            <p:cNvSpPr/>
            <p:nvPr/>
          </p:nvSpPr>
          <p:spPr>
            <a:xfrm>
              <a:off x="8842675" y="2702371"/>
              <a:ext cx="8464" cy="1689069"/>
            </a:xfrm>
            <a:custGeom>
              <a:rect b="b" l="l" r="r" t="t"/>
              <a:pathLst>
                <a:path extrusionOk="0" h="64456" w="323">
                  <a:moveTo>
                    <a:pt x="166" y="0"/>
                  </a:moveTo>
                  <a:lnTo>
                    <a:pt x="1" y="64456"/>
                  </a:lnTo>
                  <a:lnTo>
                    <a:pt x="322" y="64456"/>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8786190" y="4547851"/>
              <a:ext cx="121446" cy="121446"/>
            </a:xfrm>
            <a:custGeom>
              <a:rect b="b" l="l" r="r" t="t"/>
              <a:pathLst>
                <a:path extrusionOk="0" h="4634" w="4634">
                  <a:moveTo>
                    <a:pt x="1" y="0"/>
                  </a:moveTo>
                  <a:lnTo>
                    <a:pt x="1" y="4633"/>
                  </a:lnTo>
                  <a:lnTo>
                    <a:pt x="4634" y="4633"/>
                  </a:lnTo>
                  <a:lnTo>
                    <a:pt x="46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 name="Google Shape;51;p4"/>
          <p:cNvSpPr/>
          <p:nvPr/>
        </p:nvSpPr>
        <p:spPr>
          <a:xfrm>
            <a:off x="4949065" y="4608576"/>
            <a:ext cx="121446" cy="121446"/>
          </a:xfrm>
          <a:custGeom>
            <a:rect b="b" l="l" r="r" t="t"/>
            <a:pathLst>
              <a:path extrusionOk="0" h="4634" w="4634">
                <a:moveTo>
                  <a:pt x="1" y="0"/>
                </a:moveTo>
                <a:lnTo>
                  <a:pt x="1" y="4633"/>
                </a:lnTo>
                <a:lnTo>
                  <a:pt x="4634" y="4633"/>
                </a:lnTo>
                <a:lnTo>
                  <a:pt x="46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6784265" y="4824001"/>
            <a:ext cx="121446" cy="121446"/>
          </a:xfrm>
          <a:custGeom>
            <a:rect b="b" l="l" r="r" t="t"/>
            <a:pathLst>
              <a:path extrusionOk="0" h="4634" w="4634">
                <a:moveTo>
                  <a:pt x="1" y="0"/>
                </a:moveTo>
                <a:lnTo>
                  <a:pt x="1" y="4633"/>
                </a:lnTo>
                <a:lnTo>
                  <a:pt x="4634" y="4633"/>
                </a:lnTo>
                <a:lnTo>
                  <a:pt x="46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7933240" y="4608576"/>
            <a:ext cx="121446" cy="121446"/>
          </a:xfrm>
          <a:custGeom>
            <a:rect b="b" l="l" r="r" t="t"/>
            <a:pathLst>
              <a:path extrusionOk="0" h="4634" w="4634">
                <a:moveTo>
                  <a:pt x="1" y="0"/>
                </a:moveTo>
                <a:lnTo>
                  <a:pt x="1" y="4633"/>
                </a:lnTo>
                <a:lnTo>
                  <a:pt x="4634" y="4633"/>
                </a:lnTo>
                <a:lnTo>
                  <a:pt x="46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1297019" y="4780084"/>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a:off x="7145669" y="31180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6536915" y="116376"/>
            <a:ext cx="121446" cy="121446"/>
          </a:xfrm>
          <a:custGeom>
            <a:rect b="b" l="l" r="r" t="t"/>
            <a:pathLst>
              <a:path extrusionOk="0" h="4634" w="4634">
                <a:moveTo>
                  <a:pt x="1" y="0"/>
                </a:moveTo>
                <a:lnTo>
                  <a:pt x="1" y="4633"/>
                </a:lnTo>
                <a:lnTo>
                  <a:pt x="4634" y="4633"/>
                </a:lnTo>
                <a:lnTo>
                  <a:pt x="46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443269" y="224034"/>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794334" y="289486"/>
            <a:ext cx="121451" cy="120978"/>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6"/>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1233415" y="145401"/>
            <a:ext cx="121446" cy="121446"/>
          </a:xfrm>
          <a:custGeom>
            <a:rect b="b" l="l" r="r" t="t"/>
            <a:pathLst>
              <a:path extrusionOk="0" h="4634" w="4634">
                <a:moveTo>
                  <a:pt x="1" y="0"/>
                </a:moveTo>
                <a:lnTo>
                  <a:pt x="1" y="4633"/>
                </a:lnTo>
                <a:lnTo>
                  <a:pt x="4634" y="4633"/>
                </a:lnTo>
                <a:lnTo>
                  <a:pt x="46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0" name="Shape 60"/>
        <p:cNvGrpSpPr/>
        <p:nvPr/>
      </p:nvGrpSpPr>
      <p:grpSpPr>
        <a:xfrm>
          <a:off x="0" y="0"/>
          <a:ext cx="0" cy="0"/>
          <a:chOff x="0" y="0"/>
          <a:chExt cx="0" cy="0"/>
        </a:xfrm>
      </p:grpSpPr>
      <p:sp>
        <p:nvSpPr>
          <p:cNvPr id="61" name="Google Shape;61;p5"/>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2" name="Google Shape;62;p5"/>
          <p:cNvSpPr txBox="1"/>
          <p:nvPr>
            <p:ph idx="1" type="subTitle"/>
          </p:nvPr>
        </p:nvSpPr>
        <p:spPr>
          <a:xfrm>
            <a:off x="5055284" y="3608749"/>
            <a:ext cx="2505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3" name="Google Shape;63;p5"/>
          <p:cNvSpPr txBox="1"/>
          <p:nvPr>
            <p:ph idx="2" type="subTitle"/>
          </p:nvPr>
        </p:nvSpPr>
        <p:spPr>
          <a:xfrm>
            <a:off x="1583300" y="3608749"/>
            <a:ext cx="2505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 name="Google Shape;64;p5"/>
          <p:cNvSpPr txBox="1"/>
          <p:nvPr>
            <p:ph idx="3" type="subTitle"/>
          </p:nvPr>
        </p:nvSpPr>
        <p:spPr>
          <a:xfrm>
            <a:off x="5055275" y="3300725"/>
            <a:ext cx="25056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Share Tech"/>
              <a:buNone/>
              <a:defRPr sz="2400">
                <a:solidFill>
                  <a:schemeClr val="dk1"/>
                </a:solidFill>
                <a:latin typeface="Share Tech"/>
                <a:ea typeface="Share Tech"/>
                <a:cs typeface="Share Tech"/>
                <a:sym typeface="Share Tech"/>
              </a:defRPr>
            </a:lvl1pPr>
            <a:lvl2pPr lvl="1" rtl="0" algn="ctr">
              <a:lnSpc>
                <a:spcPct val="100000"/>
              </a:lnSpc>
              <a:spcBef>
                <a:spcPts val="0"/>
              </a:spcBef>
              <a:spcAft>
                <a:spcPts val="0"/>
              </a:spcAft>
              <a:buSzPts val="2400"/>
              <a:buFont typeface="Share Tech"/>
              <a:buNone/>
              <a:defRPr sz="2400">
                <a:latin typeface="Share Tech"/>
                <a:ea typeface="Share Tech"/>
                <a:cs typeface="Share Tech"/>
                <a:sym typeface="Share Tech"/>
              </a:defRPr>
            </a:lvl2pPr>
            <a:lvl3pPr lvl="2" rtl="0" algn="ctr">
              <a:lnSpc>
                <a:spcPct val="100000"/>
              </a:lnSpc>
              <a:spcBef>
                <a:spcPts val="0"/>
              </a:spcBef>
              <a:spcAft>
                <a:spcPts val="0"/>
              </a:spcAft>
              <a:buSzPts val="2400"/>
              <a:buFont typeface="Share Tech"/>
              <a:buNone/>
              <a:defRPr sz="2400">
                <a:latin typeface="Share Tech"/>
                <a:ea typeface="Share Tech"/>
                <a:cs typeface="Share Tech"/>
                <a:sym typeface="Share Tech"/>
              </a:defRPr>
            </a:lvl3pPr>
            <a:lvl4pPr lvl="3" rtl="0" algn="ctr">
              <a:lnSpc>
                <a:spcPct val="100000"/>
              </a:lnSpc>
              <a:spcBef>
                <a:spcPts val="0"/>
              </a:spcBef>
              <a:spcAft>
                <a:spcPts val="0"/>
              </a:spcAft>
              <a:buSzPts val="2400"/>
              <a:buFont typeface="Share Tech"/>
              <a:buNone/>
              <a:defRPr sz="2400">
                <a:latin typeface="Share Tech"/>
                <a:ea typeface="Share Tech"/>
                <a:cs typeface="Share Tech"/>
                <a:sym typeface="Share Tech"/>
              </a:defRPr>
            </a:lvl4pPr>
            <a:lvl5pPr lvl="4" rtl="0" algn="ctr">
              <a:lnSpc>
                <a:spcPct val="100000"/>
              </a:lnSpc>
              <a:spcBef>
                <a:spcPts val="0"/>
              </a:spcBef>
              <a:spcAft>
                <a:spcPts val="0"/>
              </a:spcAft>
              <a:buSzPts val="2400"/>
              <a:buFont typeface="Share Tech"/>
              <a:buNone/>
              <a:defRPr sz="2400">
                <a:latin typeface="Share Tech"/>
                <a:ea typeface="Share Tech"/>
                <a:cs typeface="Share Tech"/>
                <a:sym typeface="Share Tech"/>
              </a:defRPr>
            </a:lvl5pPr>
            <a:lvl6pPr lvl="5" rtl="0" algn="ctr">
              <a:lnSpc>
                <a:spcPct val="100000"/>
              </a:lnSpc>
              <a:spcBef>
                <a:spcPts val="0"/>
              </a:spcBef>
              <a:spcAft>
                <a:spcPts val="0"/>
              </a:spcAft>
              <a:buSzPts val="2400"/>
              <a:buFont typeface="Share Tech"/>
              <a:buNone/>
              <a:defRPr sz="2400">
                <a:latin typeface="Share Tech"/>
                <a:ea typeface="Share Tech"/>
                <a:cs typeface="Share Tech"/>
                <a:sym typeface="Share Tech"/>
              </a:defRPr>
            </a:lvl6pPr>
            <a:lvl7pPr lvl="6" rtl="0" algn="ctr">
              <a:lnSpc>
                <a:spcPct val="100000"/>
              </a:lnSpc>
              <a:spcBef>
                <a:spcPts val="0"/>
              </a:spcBef>
              <a:spcAft>
                <a:spcPts val="0"/>
              </a:spcAft>
              <a:buSzPts val="2400"/>
              <a:buFont typeface="Share Tech"/>
              <a:buNone/>
              <a:defRPr sz="2400">
                <a:latin typeface="Share Tech"/>
                <a:ea typeface="Share Tech"/>
                <a:cs typeface="Share Tech"/>
                <a:sym typeface="Share Tech"/>
              </a:defRPr>
            </a:lvl7pPr>
            <a:lvl8pPr lvl="7" rtl="0" algn="ctr">
              <a:lnSpc>
                <a:spcPct val="100000"/>
              </a:lnSpc>
              <a:spcBef>
                <a:spcPts val="0"/>
              </a:spcBef>
              <a:spcAft>
                <a:spcPts val="0"/>
              </a:spcAft>
              <a:buSzPts val="2400"/>
              <a:buFont typeface="Share Tech"/>
              <a:buNone/>
              <a:defRPr sz="2400">
                <a:latin typeface="Share Tech"/>
                <a:ea typeface="Share Tech"/>
                <a:cs typeface="Share Tech"/>
                <a:sym typeface="Share Tech"/>
              </a:defRPr>
            </a:lvl8pPr>
            <a:lvl9pPr lvl="8" rtl="0" algn="ctr">
              <a:lnSpc>
                <a:spcPct val="100000"/>
              </a:lnSpc>
              <a:spcBef>
                <a:spcPts val="0"/>
              </a:spcBef>
              <a:spcAft>
                <a:spcPts val="0"/>
              </a:spcAft>
              <a:buSzPts val="2400"/>
              <a:buFont typeface="Share Tech"/>
              <a:buNone/>
              <a:defRPr sz="2400">
                <a:latin typeface="Share Tech"/>
                <a:ea typeface="Share Tech"/>
                <a:cs typeface="Share Tech"/>
                <a:sym typeface="Share Tech"/>
              </a:defRPr>
            </a:lvl9pPr>
          </a:lstStyle>
          <a:p/>
        </p:txBody>
      </p:sp>
      <p:sp>
        <p:nvSpPr>
          <p:cNvPr id="65" name="Google Shape;65;p5"/>
          <p:cNvSpPr txBox="1"/>
          <p:nvPr>
            <p:ph idx="4" type="subTitle"/>
          </p:nvPr>
        </p:nvSpPr>
        <p:spPr>
          <a:xfrm>
            <a:off x="1583300" y="3300725"/>
            <a:ext cx="25056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Share Tech"/>
              <a:buNone/>
              <a:defRPr sz="2400">
                <a:solidFill>
                  <a:schemeClr val="dk1"/>
                </a:solidFill>
                <a:latin typeface="Share Tech"/>
                <a:ea typeface="Share Tech"/>
                <a:cs typeface="Share Tech"/>
                <a:sym typeface="Share Tech"/>
              </a:defRPr>
            </a:lvl1pPr>
            <a:lvl2pPr lvl="1" rtl="0" algn="ctr">
              <a:lnSpc>
                <a:spcPct val="100000"/>
              </a:lnSpc>
              <a:spcBef>
                <a:spcPts val="0"/>
              </a:spcBef>
              <a:spcAft>
                <a:spcPts val="0"/>
              </a:spcAft>
              <a:buSzPts val="2400"/>
              <a:buFont typeface="Share Tech"/>
              <a:buNone/>
              <a:defRPr sz="2400">
                <a:latin typeface="Share Tech"/>
                <a:ea typeface="Share Tech"/>
                <a:cs typeface="Share Tech"/>
                <a:sym typeface="Share Tech"/>
              </a:defRPr>
            </a:lvl2pPr>
            <a:lvl3pPr lvl="2" rtl="0" algn="ctr">
              <a:lnSpc>
                <a:spcPct val="100000"/>
              </a:lnSpc>
              <a:spcBef>
                <a:spcPts val="0"/>
              </a:spcBef>
              <a:spcAft>
                <a:spcPts val="0"/>
              </a:spcAft>
              <a:buSzPts val="2400"/>
              <a:buFont typeface="Share Tech"/>
              <a:buNone/>
              <a:defRPr sz="2400">
                <a:latin typeface="Share Tech"/>
                <a:ea typeface="Share Tech"/>
                <a:cs typeface="Share Tech"/>
                <a:sym typeface="Share Tech"/>
              </a:defRPr>
            </a:lvl3pPr>
            <a:lvl4pPr lvl="3" rtl="0" algn="ctr">
              <a:lnSpc>
                <a:spcPct val="100000"/>
              </a:lnSpc>
              <a:spcBef>
                <a:spcPts val="0"/>
              </a:spcBef>
              <a:spcAft>
                <a:spcPts val="0"/>
              </a:spcAft>
              <a:buSzPts val="2400"/>
              <a:buFont typeface="Share Tech"/>
              <a:buNone/>
              <a:defRPr sz="2400">
                <a:latin typeface="Share Tech"/>
                <a:ea typeface="Share Tech"/>
                <a:cs typeface="Share Tech"/>
                <a:sym typeface="Share Tech"/>
              </a:defRPr>
            </a:lvl4pPr>
            <a:lvl5pPr lvl="4" rtl="0" algn="ctr">
              <a:lnSpc>
                <a:spcPct val="100000"/>
              </a:lnSpc>
              <a:spcBef>
                <a:spcPts val="0"/>
              </a:spcBef>
              <a:spcAft>
                <a:spcPts val="0"/>
              </a:spcAft>
              <a:buSzPts val="2400"/>
              <a:buFont typeface="Share Tech"/>
              <a:buNone/>
              <a:defRPr sz="2400">
                <a:latin typeface="Share Tech"/>
                <a:ea typeface="Share Tech"/>
                <a:cs typeface="Share Tech"/>
                <a:sym typeface="Share Tech"/>
              </a:defRPr>
            </a:lvl5pPr>
            <a:lvl6pPr lvl="5" rtl="0" algn="ctr">
              <a:lnSpc>
                <a:spcPct val="100000"/>
              </a:lnSpc>
              <a:spcBef>
                <a:spcPts val="0"/>
              </a:spcBef>
              <a:spcAft>
                <a:spcPts val="0"/>
              </a:spcAft>
              <a:buSzPts val="2400"/>
              <a:buFont typeface="Share Tech"/>
              <a:buNone/>
              <a:defRPr sz="2400">
                <a:latin typeface="Share Tech"/>
                <a:ea typeface="Share Tech"/>
                <a:cs typeface="Share Tech"/>
                <a:sym typeface="Share Tech"/>
              </a:defRPr>
            </a:lvl6pPr>
            <a:lvl7pPr lvl="6" rtl="0" algn="ctr">
              <a:lnSpc>
                <a:spcPct val="100000"/>
              </a:lnSpc>
              <a:spcBef>
                <a:spcPts val="0"/>
              </a:spcBef>
              <a:spcAft>
                <a:spcPts val="0"/>
              </a:spcAft>
              <a:buSzPts val="2400"/>
              <a:buFont typeface="Share Tech"/>
              <a:buNone/>
              <a:defRPr sz="2400">
                <a:latin typeface="Share Tech"/>
                <a:ea typeface="Share Tech"/>
                <a:cs typeface="Share Tech"/>
                <a:sym typeface="Share Tech"/>
              </a:defRPr>
            </a:lvl7pPr>
            <a:lvl8pPr lvl="7" rtl="0" algn="ctr">
              <a:lnSpc>
                <a:spcPct val="100000"/>
              </a:lnSpc>
              <a:spcBef>
                <a:spcPts val="0"/>
              </a:spcBef>
              <a:spcAft>
                <a:spcPts val="0"/>
              </a:spcAft>
              <a:buSzPts val="2400"/>
              <a:buFont typeface="Share Tech"/>
              <a:buNone/>
              <a:defRPr sz="2400">
                <a:latin typeface="Share Tech"/>
                <a:ea typeface="Share Tech"/>
                <a:cs typeface="Share Tech"/>
                <a:sym typeface="Share Tech"/>
              </a:defRPr>
            </a:lvl8pPr>
            <a:lvl9pPr lvl="8" rtl="0" algn="ctr">
              <a:lnSpc>
                <a:spcPct val="100000"/>
              </a:lnSpc>
              <a:spcBef>
                <a:spcPts val="0"/>
              </a:spcBef>
              <a:spcAft>
                <a:spcPts val="0"/>
              </a:spcAft>
              <a:buSzPts val="2400"/>
              <a:buFont typeface="Share Tech"/>
              <a:buNone/>
              <a:defRPr sz="2400">
                <a:latin typeface="Share Tech"/>
                <a:ea typeface="Share Tech"/>
                <a:cs typeface="Share Tech"/>
                <a:sym typeface="Share Tech"/>
              </a:defRPr>
            </a:lvl9pPr>
          </a:lstStyle>
          <a:p/>
        </p:txBody>
      </p:sp>
      <p:sp>
        <p:nvSpPr>
          <p:cNvPr id="66" name="Google Shape;66;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5"/>
          <p:cNvGrpSpPr/>
          <p:nvPr/>
        </p:nvGrpSpPr>
        <p:grpSpPr>
          <a:xfrm>
            <a:off x="6626134" y="-164562"/>
            <a:ext cx="121172" cy="760495"/>
            <a:chOff x="5245196" y="3136513"/>
            <a:chExt cx="121172" cy="760495"/>
          </a:xfrm>
        </p:grpSpPr>
        <p:sp>
          <p:nvSpPr>
            <p:cNvPr id="71" name="Google Shape;71;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6"/>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5" name="Google Shape;75;p6"/>
          <p:cNvSpPr/>
          <p:nvPr/>
        </p:nvSpPr>
        <p:spPr>
          <a:xfrm>
            <a:off x="8612763" y="8677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p:nvPr/>
        </p:nvSpPr>
        <p:spPr>
          <a:xfrm>
            <a:off x="8642025" y="4851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6"/>
          <p:cNvSpPr/>
          <p:nvPr/>
        </p:nvSpPr>
        <p:spPr>
          <a:xfrm>
            <a:off x="8854450" y="19502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6"/>
          <p:cNvSpPr/>
          <p:nvPr/>
        </p:nvSpPr>
        <p:spPr>
          <a:xfrm>
            <a:off x="152210" y="4753911"/>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6"/>
          <p:cNvSpPr/>
          <p:nvPr/>
        </p:nvSpPr>
        <p:spPr>
          <a:xfrm>
            <a:off x="8891288" y="716085"/>
            <a:ext cx="82259" cy="82259"/>
          </a:xfrm>
          <a:custGeom>
            <a:rect b="b" l="l" r="r" t="t"/>
            <a:pathLst>
              <a:path extrusionOk="0" h="2679" w="2679">
                <a:moveTo>
                  <a:pt x="1" y="1"/>
                </a:moveTo>
                <a:lnTo>
                  <a:pt x="1" y="2679"/>
                </a:lnTo>
                <a:lnTo>
                  <a:pt x="2679" y="2679"/>
                </a:lnTo>
                <a:lnTo>
                  <a:pt x="267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6"/>
          <p:cNvSpPr/>
          <p:nvPr/>
        </p:nvSpPr>
        <p:spPr>
          <a:xfrm>
            <a:off x="202425"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6"/>
          <p:cNvSpPr/>
          <p:nvPr/>
        </p:nvSpPr>
        <p:spPr>
          <a:xfrm>
            <a:off x="462900"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2" name="Shape 82"/>
        <p:cNvGrpSpPr/>
        <p:nvPr/>
      </p:nvGrpSpPr>
      <p:grpSpPr>
        <a:xfrm>
          <a:off x="0" y="0"/>
          <a:ext cx="0" cy="0"/>
          <a:chOff x="0" y="0"/>
          <a:chExt cx="0" cy="0"/>
        </a:xfrm>
      </p:grpSpPr>
      <p:sp>
        <p:nvSpPr>
          <p:cNvPr id="83" name="Google Shape;83;p7"/>
          <p:cNvSpPr txBox="1"/>
          <p:nvPr>
            <p:ph type="title"/>
          </p:nvPr>
        </p:nvSpPr>
        <p:spPr>
          <a:xfrm>
            <a:off x="720000" y="539500"/>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4" name="Google Shape;84;p7"/>
          <p:cNvSpPr txBox="1"/>
          <p:nvPr>
            <p:ph idx="1" type="subTitle"/>
          </p:nvPr>
        </p:nvSpPr>
        <p:spPr>
          <a:xfrm>
            <a:off x="720000" y="1541950"/>
            <a:ext cx="4294800" cy="229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Nunito Light"/>
              <a:buChar char="●"/>
              <a:defRPr sz="1600"/>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85" name="Google Shape;85;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 name="Google Shape;89;p7"/>
          <p:cNvGrpSpPr/>
          <p:nvPr/>
        </p:nvGrpSpPr>
        <p:grpSpPr>
          <a:xfrm>
            <a:off x="8812359" y="617388"/>
            <a:ext cx="121172" cy="760495"/>
            <a:chOff x="5245196" y="3136513"/>
            <a:chExt cx="121172" cy="760495"/>
          </a:xfrm>
        </p:grpSpPr>
        <p:sp>
          <p:nvSpPr>
            <p:cNvPr id="90" name="Google Shape;90;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4" name="Shape 94"/>
        <p:cNvGrpSpPr/>
        <p:nvPr/>
      </p:nvGrpSpPr>
      <p:grpSpPr>
        <a:xfrm>
          <a:off x="0" y="0"/>
          <a:ext cx="0" cy="0"/>
          <a:chOff x="0" y="0"/>
          <a:chExt cx="0" cy="0"/>
        </a:xfrm>
      </p:grpSpPr>
      <p:sp>
        <p:nvSpPr>
          <p:cNvPr id="95" name="Google Shape;95;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96" name="Google Shape;96;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 name="Google Shape;97;p8"/>
          <p:cNvGrpSpPr/>
          <p:nvPr/>
        </p:nvGrpSpPr>
        <p:grpSpPr>
          <a:xfrm>
            <a:off x="8702532" y="-474266"/>
            <a:ext cx="188886" cy="1181531"/>
            <a:chOff x="2877432" y="975334"/>
            <a:chExt cx="188886" cy="1181531"/>
          </a:xfrm>
        </p:grpSpPr>
        <p:sp>
          <p:nvSpPr>
            <p:cNvPr id="98" name="Google Shape;98;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8"/>
          <p:cNvGrpSpPr/>
          <p:nvPr/>
        </p:nvGrpSpPr>
        <p:grpSpPr>
          <a:xfrm>
            <a:off x="3090746" y="-661332"/>
            <a:ext cx="98059" cy="1147596"/>
            <a:chOff x="3347921" y="16006"/>
            <a:chExt cx="98059" cy="1147596"/>
          </a:xfrm>
        </p:grpSpPr>
        <p:sp>
          <p:nvSpPr>
            <p:cNvPr id="103" name="Google Shape;10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 name="Google Shape;105;p8"/>
          <p:cNvGrpSpPr/>
          <p:nvPr/>
        </p:nvGrpSpPr>
        <p:grpSpPr>
          <a:xfrm>
            <a:off x="4892771" y="-340112"/>
            <a:ext cx="121172" cy="760495"/>
            <a:chOff x="5245196" y="3136513"/>
            <a:chExt cx="121172" cy="760495"/>
          </a:xfrm>
        </p:grpSpPr>
        <p:sp>
          <p:nvSpPr>
            <p:cNvPr id="106" name="Google Shape;10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 name="Google Shape;108;p8"/>
          <p:cNvGrpSpPr/>
          <p:nvPr/>
        </p:nvGrpSpPr>
        <p:grpSpPr>
          <a:xfrm>
            <a:off x="250617" y="2402301"/>
            <a:ext cx="188650" cy="2468354"/>
            <a:chOff x="250617" y="2402301"/>
            <a:chExt cx="188650" cy="2468354"/>
          </a:xfrm>
        </p:grpSpPr>
        <p:sp>
          <p:nvSpPr>
            <p:cNvPr id="109" name="Google Shape;109;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4" name="Shape 114"/>
        <p:cNvGrpSpPr/>
        <p:nvPr/>
      </p:nvGrpSpPr>
      <p:grpSpPr>
        <a:xfrm>
          <a:off x="0" y="0"/>
          <a:ext cx="0" cy="0"/>
          <a:chOff x="0" y="0"/>
          <a:chExt cx="0" cy="0"/>
        </a:xfrm>
      </p:grpSpPr>
      <p:sp>
        <p:nvSpPr>
          <p:cNvPr id="115" name="Google Shape;115;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15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16" name="Google Shape;116;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 name="Google Shape;117;p9"/>
          <p:cNvSpPr/>
          <p:nvPr/>
        </p:nvSpPr>
        <p:spPr>
          <a:xfrm>
            <a:off x="8026047" y="145861"/>
            <a:ext cx="121451" cy="120978"/>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a:off x="7698906" y="31180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a:off x="7090153" y="116376"/>
            <a:ext cx="121446" cy="121446"/>
          </a:xfrm>
          <a:custGeom>
            <a:rect b="b" l="l" r="r" t="t"/>
            <a:pathLst>
              <a:path extrusionOk="0" h="4634" w="4634">
                <a:moveTo>
                  <a:pt x="1" y="0"/>
                </a:moveTo>
                <a:lnTo>
                  <a:pt x="1" y="4633"/>
                </a:lnTo>
                <a:lnTo>
                  <a:pt x="4634" y="4633"/>
                </a:lnTo>
                <a:lnTo>
                  <a:pt x="46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a:off x="996506" y="224034"/>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a:off x="1347572" y="289486"/>
            <a:ext cx="121451" cy="120978"/>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6"/>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a:off x="1786653" y="145401"/>
            <a:ext cx="121446" cy="121446"/>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 name="Google Shape;123;p9"/>
          <p:cNvGrpSpPr/>
          <p:nvPr/>
        </p:nvGrpSpPr>
        <p:grpSpPr>
          <a:xfrm>
            <a:off x="8566507" y="188009"/>
            <a:ext cx="188886" cy="1181531"/>
            <a:chOff x="2877432" y="975334"/>
            <a:chExt cx="188886" cy="1181531"/>
          </a:xfrm>
        </p:grpSpPr>
        <p:sp>
          <p:nvSpPr>
            <p:cNvPr id="124" name="Google Shape;124;p9"/>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6"/>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6"/>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6"/>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 name="Google Shape;127;p9"/>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 name="Google Shape;128;p9"/>
          <p:cNvGrpSpPr/>
          <p:nvPr/>
        </p:nvGrpSpPr>
        <p:grpSpPr>
          <a:xfrm>
            <a:off x="278798" y="1881556"/>
            <a:ext cx="191952" cy="1929123"/>
            <a:chOff x="278798" y="1881556"/>
            <a:chExt cx="191952" cy="1929123"/>
          </a:xfrm>
        </p:grpSpPr>
        <p:sp>
          <p:nvSpPr>
            <p:cNvPr id="129" name="Google Shape;129;p9"/>
            <p:cNvSpPr/>
            <p:nvPr/>
          </p:nvSpPr>
          <p:spPr>
            <a:xfrm>
              <a:off x="370541" y="1881556"/>
              <a:ext cx="8464" cy="1689096"/>
            </a:xfrm>
            <a:custGeom>
              <a:rect b="b" l="l" r="r" t="t"/>
              <a:pathLst>
                <a:path extrusionOk="0" h="64457" w="323">
                  <a:moveTo>
                    <a:pt x="157" y="1"/>
                  </a:moveTo>
                  <a:lnTo>
                    <a:pt x="0" y="64456"/>
                  </a:lnTo>
                  <a:lnTo>
                    <a:pt x="322" y="64456"/>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a:off x="278798" y="3618728"/>
              <a:ext cx="191952" cy="191952"/>
            </a:xfrm>
            <a:custGeom>
              <a:rect b="b" l="l" r="r" t="t"/>
              <a:pathLst>
                <a:path extrusionOk="0" h="4634" w="4634">
                  <a:moveTo>
                    <a:pt x="1" y="0"/>
                  </a:moveTo>
                  <a:lnTo>
                    <a:pt x="1" y="4633"/>
                  </a:lnTo>
                  <a:lnTo>
                    <a:pt x="4634" y="4633"/>
                  </a:lnTo>
                  <a:lnTo>
                    <a:pt x="46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1" name="Shape 131"/>
        <p:cNvGrpSpPr/>
        <p:nvPr/>
      </p:nvGrpSpPr>
      <p:grpSpPr>
        <a:xfrm>
          <a:off x="0" y="0"/>
          <a:ext cx="0" cy="0"/>
          <a:chOff x="0" y="0"/>
          <a:chExt cx="0" cy="0"/>
        </a:xfrm>
      </p:grpSpPr>
      <p:sp>
        <p:nvSpPr>
          <p:cNvPr id="132" name="Google Shape;132;p10"/>
          <p:cNvSpPr txBox="1"/>
          <p:nvPr>
            <p:ph type="title"/>
          </p:nvPr>
        </p:nvSpPr>
        <p:spPr>
          <a:xfrm>
            <a:off x="720000" y="4014450"/>
            <a:ext cx="7704000" cy="572700"/>
          </a:xfrm>
          <a:prstGeom prst="rect">
            <a:avLst/>
          </a:prstGeom>
          <a:solidFill>
            <a:schemeClr val="accent2"/>
          </a:solidFill>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Share Tech"/>
              <a:buNone/>
              <a:defRPr sz="2800">
                <a:solidFill>
                  <a:schemeClr val="dk1"/>
                </a:solidFill>
                <a:latin typeface="Share Tech"/>
                <a:ea typeface="Share Tech"/>
                <a:cs typeface="Share Tech"/>
                <a:sym typeface="Share Tech"/>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1pPr>
            <a:lvl2pPr indent="-317500" lvl="1" marL="9144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2pPr>
            <a:lvl3pPr indent="-317500" lvl="2" marL="13716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3pPr>
            <a:lvl4pPr indent="-317500" lvl="3" marL="18288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4pPr>
            <a:lvl5pPr indent="-317500" lvl="4" marL="22860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5pPr>
            <a:lvl6pPr indent="-317500" lvl="5" marL="27432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6pPr>
            <a:lvl7pPr indent="-317500" lvl="6" marL="32004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7pPr>
            <a:lvl8pPr indent="-317500" lvl="7" marL="36576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8pPr>
            <a:lvl9pPr indent="-317500" lvl="8" marL="41148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ets/wisam1985/iot-agriculture-2024"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kaggle.com/joniarroba/noshowappointment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ww.kaggle.com/joniarroba/noshowappointment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2"/>
          <p:cNvSpPr txBox="1"/>
          <p:nvPr>
            <p:ph type="ctrTitle"/>
          </p:nvPr>
        </p:nvSpPr>
        <p:spPr>
          <a:xfrm>
            <a:off x="713225" y="1145100"/>
            <a:ext cx="4242900" cy="237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ADTA 5340: Discovery and Learning with Big Data</a:t>
            </a:r>
            <a:endParaRPr/>
          </a:p>
        </p:txBody>
      </p:sp>
      <p:sp>
        <p:nvSpPr>
          <p:cNvPr id="154" name="Google Shape;154;p12"/>
          <p:cNvSpPr txBox="1"/>
          <p:nvPr>
            <p:ph idx="1" type="subTitle"/>
          </p:nvPr>
        </p:nvSpPr>
        <p:spPr>
          <a:xfrm>
            <a:off x="713225" y="3522600"/>
            <a:ext cx="42429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Student Name …</a:t>
            </a:r>
            <a:endParaRPr/>
          </a:p>
        </p:txBody>
      </p:sp>
      <p:sp>
        <p:nvSpPr>
          <p:cNvPr id="155" name="Google Shape;155;p12"/>
          <p:cNvSpPr/>
          <p:nvPr/>
        </p:nvSpPr>
        <p:spPr>
          <a:xfrm>
            <a:off x="3688231" y="676545"/>
            <a:ext cx="121434" cy="121434"/>
          </a:xfrm>
          <a:custGeom>
            <a:rect b="b" l="l" r="r" t="t"/>
            <a:pathLst>
              <a:path extrusionOk="0" h="4634" w="4634">
                <a:moveTo>
                  <a:pt x="1" y="0"/>
                </a:moveTo>
                <a:lnTo>
                  <a:pt x="1" y="4633"/>
                </a:lnTo>
                <a:lnTo>
                  <a:pt x="4634" y="4633"/>
                </a:lnTo>
                <a:lnTo>
                  <a:pt x="46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2"/>
          <p:cNvSpPr/>
          <p:nvPr/>
        </p:nvSpPr>
        <p:spPr>
          <a:xfrm>
            <a:off x="6829234" y="3495813"/>
            <a:ext cx="133275" cy="133275"/>
          </a:xfrm>
          <a:custGeom>
            <a:rect b="b" l="l" r="r" t="t"/>
            <a:pathLst>
              <a:path extrusionOk="0" fill="none" h="2207" w="2207">
                <a:moveTo>
                  <a:pt x="0" y="1"/>
                </a:moveTo>
                <a:lnTo>
                  <a:pt x="2206" y="1"/>
                </a:lnTo>
                <a:lnTo>
                  <a:pt x="2206" y="2207"/>
                </a:lnTo>
                <a:lnTo>
                  <a:pt x="0" y="2207"/>
                </a:lnTo>
                <a:close/>
              </a:path>
            </a:pathLst>
          </a:custGeom>
          <a:noFill/>
          <a:ln cap="flat" cmpd="sng" w="13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2"/>
          <p:cNvSpPr/>
          <p:nvPr/>
        </p:nvSpPr>
        <p:spPr>
          <a:xfrm>
            <a:off x="8055557" y="1344311"/>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2"/>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2"/>
          <p:cNvSpPr/>
          <p:nvPr/>
        </p:nvSpPr>
        <p:spPr>
          <a:xfrm>
            <a:off x="4229517" y="4248683"/>
            <a:ext cx="119993" cy="119993"/>
          </a:xfrm>
          <a:custGeom>
            <a:rect b="b" l="l" r="r" t="t"/>
            <a:pathLst>
              <a:path extrusionOk="0" h="4579" w="4579">
                <a:moveTo>
                  <a:pt x="0" y="1"/>
                </a:moveTo>
                <a:lnTo>
                  <a:pt x="0" y="4578"/>
                </a:lnTo>
                <a:lnTo>
                  <a:pt x="4578" y="4578"/>
                </a:lnTo>
                <a:lnTo>
                  <a:pt x="4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 name="Google Shape;160;p12"/>
          <p:cNvGrpSpPr/>
          <p:nvPr/>
        </p:nvGrpSpPr>
        <p:grpSpPr>
          <a:xfrm>
            <a:off x="6232314" y="3696331"/>
            <a:ext cx="121434" cy="1073147"/>
            <a:chOff x="6232314" y="3696331"/>
            <a:chExt cx="121434" cy="1073147"/>
          </a:xfrm>
        </p:grpSpPr>
        <p:sp>
          <p:nvSpPr>
            <p:cNvPr id="161" name="Google Shape;161;p12"/>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2"/>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2"/>
          <p:cNvGrpSpPr/>
          <p:nvPr/>
        </p:nvGrpSpPr>
        <p:grpSpPr>
          <a:xfrm>
            <a:off x="6608011" y="1054827"/>
            <a:ext cx="133252" cy="1952377"/>
            <a:chOff x="6780548" y="337714"/>
            <a:chExt cx="133252" cy="1952377"/>
          </a:xfrm>
        </p:grpSpPr>
        <p:sp>
          <p:nvSpPr>
            <p:cNvPr id="164" name="Google Shape;164;p12"/>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2"/>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 name="Google Shape;166;p12"/>
          <p:cNvGrpSpPr/>
          <p:nvPr/>
        </p:nvGrpSpPr>
        <p:grpSpPr>
          <a:xfrm>
            <a:off x="7142605" y="260834"/>
            <a:ext cx="199237" cy="2828935"/>
            <a:chOff x="1608717" y="1280046"/>
            <a:chExt cx="199237" cy="2828935"/>
          </a:xfrm>
        </p:grpSpPr>
        <p:sp>
          <p:nvSpPr>
            <p:cNvPr id="167" name="Google Shape;167;p12"/>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2"/>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2"/>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 name="Google Shape;170;p12"/>
          <p:cNvGrpSpPr/>
          <p:nvPr/>
        </p:nvGrpSpPr>
        <p:grpSpPr>
          <a:xfrm>
            <a:off x="5260692" y="676553"/>
            <a:ext cx="80476" cy="2708957"/>
            <a:chOff x="5260692" y="676553"/>
            <a:chExt cx="80476" cy="2708957"/>
          </a:xfrm>
        </p:grpSpPr>
        <p:sp>
          <p:nvSpPr>
            <p:cNvPr id="171" name="Google Shape;171;p12"/>
            <p:cNvSpPr/>
            <p:nvPr/>
          </p:nvSpPr>
          <p:spPr>
            <a:xfrm>
              <a:off x="5260692" y="3305034"/>
              <a:ext cx="80476" cy="80476"/>
            </a:xfrm>
            <a:custGeom>
              <a:rect b="b" l="l" r="r" t="t"/>
              <a:pathLst>
                <a:path extrusionOk="0" h="3071" w="3071">
                  <a:moveTo>
                    <a:pt x="1" y="1"/>
                  </a:moveTo>
                  <a:lnTo>
                    <a:pt x="1" y="3071"/>
                  </a:lnTo>
                  <a:lnTo>
                    <a:pt x="3071" y="3071"/>
                  </a:lnTo>
                  <a:lnTo>
                    <a:pt x="30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2"/>
            <p:cNvSpPr/>
            <p:nvPr/>
          </p:nvSpPr>
          <p:spPr>
            <a:xfrm>
              <a:off x="5296692" y="676553"/>
              <a:ext cx="8464" cy="2519663"/>
            </a:xfrm>
            <a:custGeom>
              <a:rect b="b" l="l" r="r" t="t"/>
              <a:pathLst>
                <a:path extrusionOk="0" h="96152" w="323">
                  <a:moveTo>
                    <a:pt x="166" y="1"/>
                  </a:moveTo>
                  <a:lnTo>
                    <a:pt x="1" y="96151"/>
                  </a:lnTo>
                  <a:lnTo>
                    <a:pt x="322" y="96151"/>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 name="Google Shape;173;p12"/>
          <p:cNvSpPr/>
          <p:nvPr/>
        </p:nvSpPr>
        <p:spPr>
          <a:xfrm>
            <a:off x="7670738" y="2784681"/>
            <a:ext cx="8464" cy="1689096"/>
          </a:xfrm>
          <a:custGeom>
            <a:rect b="b" l="l" r="r" t="t"/>
            <a:pathLst>
              <a:path extrusionOk="0" h="64457" w="323">
                <a:moveTo>
                  <a:pt x="157" y="1"/>
                </a:moveTo>
                <a:lnTo>
                  <a:pt x="0" y="64456"/>
                </a:lnTo>
                <a:lnTo>
                  <a:pt x="322" y="64456"/>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 name="Google Shape;174;p12"/>
          <p:cNvGrpSpPr/>
          <p:nvPr/>
        </p:nvGrpSpPr>
        <p:grpSpPr>
          <a:xfrm>
            <a:off x="8008096" y="2108910"/>
            <a:ext cx="199001" cy="2139769"/>
            <a:chOff x="8008096" y="2108910"/>
            <a:chExt cx="199001" cy="2139769"/>
          </a:xfrm>
        </p:grpSpPr>
        <p:sp>
          <p:nvSpPr>
            <p:cNvPr id="175" name="Google Shape;175;p12"/>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2"/>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12"/>
          <p:cNvGrpSpPr/>
          <p:nvPr/>
        </p:nvGrpSpPr>
        <p:grpSpPr>
          <a:xfrm>
            <a:off x="5930000" y="1241705"/>
            <a:ext cx="199001" cy="867198"/>
            <a:chOff x="4475150" y="4052605"/>
            <a:chExt cx="199001" cy="867198"/>
          </a:xfrm>
        </p:grpSpPr>
        <p:sp>
          <p:nvSpPr>
            <p:cNvPr id="178" name="Google Shape;178;p12"/>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2"/>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2"/>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 name="Google Shape;181;p12"/>
          <p:cNvSpPr/>
          <p:nvPr/>
        </p:nvSpPr>
        <p:spPr>
          <a:xfrm>
            <a:off x="5545159" y="4115388"/>
            <a:ext cx="133275" cy="133275"/>
          </a:xfrm>
          <a:custGeom>
            <a:rect b="b" l="l" r="r" t="t"/>
            <a:pathLst>
              <a:path extrusionOk="0" fill="none" h="2207" w="2207">
                <a:moveTo>
                  <a:pt x="0" y="1"/>
                </a:moveTo>
                <a:lnTo>
                  <a:pt x="2206" y="1"/>
                </a:lnTo>
                <a:lnTo>
                  <a:pt x="2206" y="2207"/>
                </a:lnTo>
                <a:lnTo>
                  <a:pt x="0" y="2207"/>
                </a:lnTo>
                <a:close/>
              </a:path>
            </a:pathLst>
          </a:custGeom>
          <a:noFill/>
          <a:ln cap="flat" cmpd="sng" w="13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1"/>
          <p:cNvSpPr txBox="1"/>
          <p:nvPr>
            <p:ph idx="1" type="body"/>
          </p:nvPr>
        </p:nvSpPr>
        <p:spPr>
          <a:xfrm>
            <a:off x="275800" y="979050"/>
            <a:ext cx="8728800" cy="4081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100"/>
              <a:t>Model Building</a:t>
            </a:r>
            <a:endParaRPr b="1" sz="1100"/>
          </a:p>
          <a:p>
            <a:pPr indent="0" lvl="0" marL="457200" rtl="0" algn="l">
              <a:spcBef>
                <a:spcPts val="1000"/>
              </a:spcBef>
              <a:spcAft>
                <a:spcPts val="0"/>
              </a:spcAft>
              <a:buNone/>
            </a:pPr>
            <a:r>
              <a:rPr lang="en" sz="1100"/>
              <a:t>The logistic regression model was constructed with a random state 42, while the KNeighborsClassifier</a:t>
            </a:r>
            <a:endParaRPr sz="1100"/>
          </a:p>
          <a:p>
            <a:pPr indent="0" lvl="0" marL="457200" rtl="0" algn="l">
              <a:spcBef>
                <a:spcPts val="1000"/>
              </a:spcBef>
              <a:spcAft>
                <a:spcPts val="0"/>
              </a:spcAft>
              <a:buNone/>
            </a:pPr>
            <a:r>
              <a:rPr lang="en" sz="1100"/>
              <a:t>was built with "n_neighbors=3". R-squared scores of both models were calculated after the data was fitted in the models.</a:t>
            </a:r>
            <a:endParaRPr sz="1100"/>
          </a:p>
          <a:p>
            <a:pPr indent="0" lvl="0" marL="457200" rtl="0" algn="l">
              <a:spcBef>
                <a:spcPts val="1000"/>
              </a:spcBef>
              <a:spcAft>
                <a:spcPts val="0"/>
              </a:spcAft>
              <a:buNone/>
            </a:pPr>
            <a:r>
              <a:rPr b="1" lang="en" sz="1100"/>
              <a:t>Reporting Results</a:t>
            </a:r>
            <a:endParaRPr b="1" sz="1100"/>
          </a:p>
          <a:p>
            <a:pPr indent="0" lvl="0" marL="457200" rtl="0" algn="l">
              <a:spcBef>
                <a:spcPts val="1000"/>
              </a:spcBef>
              <a:spcAft>
                <a:spcPts val="0"/>
              </a:spcAft>
              <a:buNone/>
            </a:pPr>
            <a:r>
              <a:rPr lang="en" sz="1100"/>
              <a:t>The accuracy score for Linear Regression is approximately 0.796, while for KNeighborsClassifier is approximately 0.75. A new data set with two records was introduced. The date in the records was converted to Unix timestamp format for model compatibility. The features were encoded and fed into the models.</a:t>
            </a:r>
            <a:endParaRPr sz="1100"/>
          </a:p>
          <a:p>
            <a:pPr indent="0" lvl="0" marL="457200" rtl="0" algn="l">
              <a:spcBef>
                <a:spcPts val="1000"/>
              </a:spcBef>
              <a:spcAft>
                <a:spcPts val="0"/>
              </a:spcAft>
              <a:buNone/>
            </a:pPr>
            <a:r>
              <a:rPr lang="en" sz="1100"/>
              <a:t>Predictions for Logistic Regression are [1 1], while predictions for KNeighborsClassifier are [0 0].</a:t>
            </a:r>
            <a:endParaRPr sz="1100"/>
          </a:p>
          <a:p>
            <a:pPr indent="0" lvl="0" marL="457200" rtl="0" algn="l">
              <a:spcBef>
                <a:spcPts val="1000"/>
              </a:spcBef>
              <a:spcAft>
                <a:spcPts val="0"/>
              </a:spcAft>
              <a:buNone/>
            </a:pPr>
            <a:r>
              <a:rPr lang="en" sz="1100"/>
              <a:t>These predictions show the different approaches and outcomes of the two models. Logistic Regression is a linear model that estimates probabilities, making it suitable for binary classification tasks like predicting appointment show-ups. On the other hand, K-Nearest Neighbors is a non-linear classifier that classifies data points based on their nearest neighbors, which may lead to different predictions compared to Logistic Regression.</a:t>
            </a:r>
            <a:endParaRPr sz="1100"/>
          </a:p>
          <a:p>
            <a:pPr indent="0" lvl="0" marL="457200" rtl="0" algn="l">
              <a:spcBef>
                <a:spcPts val="1000"/>
              </a:spcBef>
              <a:spcAft>
                <a:spcPts val="1000"/>
              </a:spcAft>
              <a:buNone/>
            </a:pPr>
            <a:r>
              <a:rPr lang="en" sz="1100"/>
              <a:t>After K-cross validation, with K being 10, the Mean accuracy for Logistic Regression is 0.79, while for K-nearest neighbor, it is 0.74. Specifically, Logistic Regression achieved a mean accuracy of 0.79, indicating its superior predictive performance compared to K-nearest neighbor, which achieves a mean accuracy of 0.74. Therefore, in this particular scenario, Logistic Regression appeared to be the more effective choice for classification tasks.</a:t>
            </a:r>
            <a:endParaRPr sz="1100"/>
          </a:p>
        </p:txBody>
      </p:sp>
      <p:grpSp>
        <p:nvGrpSpPr>
          <p:cNvPr id="307" name="Google Shape;307;p21"/>
          <p:cNvGrpSpPr/>
          <p:nvPr/>
        </p:nvGrpSpPr>
        <p:grpSpPr>
          <a:xfrm rot="10800000">
            <a:off x="7327000" y="3631205"/>
            <a:ext cx="199001" cy="867198"/>
            <a:chOff x="4475150" y="4052605"/>
            <a:chExt cx="199001" cy="867198"/>
          </a:xfrm>
        </p:grpSpPr>
        <p:sp>
          <p:nvSpPr>
            <p:cNvPr id="308" name="Google Shape;308;p21"/>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1"/>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1"/>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1" name="Google Shape;311;p21"/>
          <p:cNvGrpSpPr/>
          <p:nvPr/>
        </p:nvGrpSpPr>
        <p:grpSpPr>
          <a:xfrm rot="10800000">
            <a:off x="3728737" y="3758282"/>
            <a:ext cx="154365" cy="672686"/>
            <a:chOff x="4475150" y="4052605"/>
            <a:chExt cx="199001" cy="867198"/>
          </a:xfrm>
        </p:grpSpPr>
        <p:sp>
          <p:nvSpPr>
            <p:cNvPr id="312" name="Google Shape;312;p21"/>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1"/>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1"/>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 name="Google Shape;315;p21"/>
          <p:cNvSpPr/>
          <p:nvPr/>
        </p:nvSpPr>
        <p:spPr>
          <a:xfrm>
            <a:off x="6990928" y="1112201"/>
            <a:ext cx="96897" cy="247375"/>
          </a:xfrm>
          <a:custGeom>
            <a:rect b="b" l="l" r="r" t="t"/>
            <a:pathLst>
              <a:path extrusionOk="0" h="4634" w="4634">
                <a:moveTo>
                  <a:pt x="1" y="0"/>
                </a:moveTo>
                <a:lnTo>
                  <a:pt x="1" y="4633"/>
                </a:lnTo>
                <a:lnTo>
                  <a:pt x="4634" y="4633"/>
                </a:lnTo>
                <a:lnTo>
                  <a:pt x="46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1"/>
          <p:cNvSpPr txBox="1"/>
          <p:nvPr>
            <p:ph type="title"/>
          </p:nvPr>
        </p:nvSpPr>
        <p:spPr>
          <a:xfrm>
            <a:off x="651050" y="2531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PART VI : Evaluate and Compare Machine Learning Models Logistic Regression vs. K-Nearest Neighbors (II)</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grpSp>
        <p:nvGrpSpPr>
          <p:cNvPr id="186" name="Google Shape;186;p13"/>
          <p:cNvGrpSpPr/>
          <p:nvPr/>
        </p:nvGrpSpPr>
        <p:grpSpPr>
          <a:xfrm rot="10800000">
            <a:off x="7327000" y="3631205"/>
            <a:ext cx="199001" cy="867198"/>
            <a:chOff x="4475150" y="4052605"/>
            <a:chExt cx="199001" cy="867198"/>
          </a:xfrm>
        </p:grpSpPr>
        <p:sp>
          <p:nvSpPr>
            <p:cNvPr id="187" name="Google Shape;187;p13"/>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3"/>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 name="Google Shape;190;p13"/>
          <p:cNvGrpSpPr/>
          <p:nvPr/>
        </p:nvGrpSpPr>
        <p:grpSpPr>
          <a:xfrm rot="10800000">
            <a:off x="3728737" y="3758282"/>
            <a:ext cx="154365" cy="672686"/>
            <a:chOff x="4475150" y="4052605"/>
            <a:chExt cx="199001" cy="867198"/>
          </a:xfrm>
        </p:grpSpPr>
        <p:sp>
          <p:nvSpPr>
            <p:cNvPr id="191" name="Google Shape;191;p13"/>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3"/>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 name="Google Shape;194;p13"/>
          <p:cNvSpPr txBox="1"/>
          <p:nvPr>
            <p:ph type="title"/>
          </p:nvPr>
        </p:nvSpPr>
        <p:spPr>
          <a:xfrm>
            <a:off x="651050" y="2531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Strategy for Implementing Machine Learning in Future Tech</a:t>
            </a:r>
            <a:endParaRPr sz="2400"/>
          </a:p>
        </p:txBody>
      </p:sp>
      <p:sp>
        <p:nvSpPr>
          <p:cNvPr id="195" name="Google Shape;195;p13"/>
          <p:cNvSpPr/>
          <p:nvPr/>
        </p:nvSpPr>
        <p:spPr>
          <a:xfrm>
            <a:off x="6990928" y="1112201"/>
            <a:ext cx="96897" cy="247375"/>
          </a:xfrm>
          <a:custGeom>
            <a:rect b="b" l="l" r="r" t="t"/>
            <a:pathLst>
              <a:path extrusionOk="0" h="4634" w="4634">
                <a:moveTo>
                  <a:pt x="1" y="0"/>
                </a:moveTo>
                <a:lnTo>
                  <a:pt x="1" y="4633"/>
                </a:lnTo>
                <a:lnTo>
                  <a:pt x="4634" y="4633"/>
                </a:lnTo>
                <a:lnTo>
                  <a:pt x="46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
          <p:cNvSpPr txBox="1"/>
          <p:nvPr>
            <p:ph idx="1" type="body"/>
          </p:nvPr>
        </p:nvSpPr>
        <p:spPr>
          <a:xfrm>
            <a:off x="651050" y="926175"/>
            <a:ext cx="8203500" cy="3738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000"/>
              <a:t>Company Overview:</a:t>
            </a:r>
            <a:endParaRPr b="1" sz="1000"/>
          </a:p>
          <a:p>
            <a:pPr indent="0" lvl="0" marL="457200" rtl="0" algn="l">
              <a:spcBef>
                <a:spcPts val="1000"/>
              </a:spcBef>
              <a:spcAft>
                <a:spcPts val="0"/>
              </a:spcAft>
              <a:buNone/>
            </a:pPr>
            <a:r>
              <a:rPr lang="en" sz="1000"/>
              <a:t>The Company Name is Future Tech. A medium-sized </a:t>
            </a:r>
            <a:r>
              <a:rPr lang="en" sz="1000"/>
              <a:t>company</a:t>
            </a:r>
            <a:r>
              <a:rPr lang="en" sz="1000"/>
              <a:t> , with a workforce of around 500 employees. It offers software solutions for various industries, including CRM systems and cybersecurity software.</a:t>
            </a:r>
            <a:endParaRPr sz="1000"/>
          </a:p>
          <a:p>
            <a:pPr indent="0" lvl="0" marL="457200" rtl="0" algn="l">
              <a:spcBef>
                <a:spcPts val="1000"/>
              </a:spcBef>
              <a:spcAft>
                <a:spcPts val="0"/>
              </a:spcAft>
              <a:buNone/>
            </a:pPr>
            <a:r>
              <a:rPr lang="en" sz="1000"/>
              <a:t>Competitive Landscape:Competitors include major tech companies offering similar software solutions with machine</a:t>
            </a:r>
            <a:endParaRPr sz="1000"/>
          </a:p>
          <a:p>
            <a:pPr indent="0" lvl="0" marL="457200" rtl="0" algn="l">
              <a:spcBef>
                <a:spcPts val="1000"/>
              </a:spcBef>
              <a:spcAft>
                <a:spcPts val="0"/>
              </a:spcAft>
              <a:buNone/>
            </a:pPr>
            <a:r>
              <a:rPr lang="en" sz="1000"/>
              <a:t>learning capabilities and  leverage machine learning for automation and security enhancements.</a:t>
            </a:r>
            <a:endParaRPr sz="1000"/>
          </a:p>
          <a:p>
            <a:pPr indent="0" lvl="0" marL="457200" rtl="0" algn="l">
              <a:spcBef>
                <a:spcPts val="1000"/>
              </a:spcBef>
              <a:spcAft>
                <a:spcPts val="0"/>
              </a:spcAft>
              <a:buNone/>
            </a:pPr>
            <a:r>
              <a:rPr b="1" lang="en" sz="1000"/>
              <a:t>Objectives:</a:t>
            </a:r>
            <a:endParaRPr b="1" sz="1000"/>
          </a:p>
          <a:p>
            <a:pPr indent="-292100" lvl="1" marL="1371600" rtl="0" algn="l">
              <a:spcBef>
                <a:spcPts val="1000"/>
              </a:spcBef>
              <a:spcAft>
                <a:spcPts val="0"/>
              </a:spcAft>
              <a:buSzPts val="1000"/>
              <a:buAutoNum type="alphaLcParenR"/>
            </a:pPr>
            <a:r>
              <a:rPr lang="en" sz="1000"/>
              <a:t>Increase product offerings with machine learning capabilities to stay ahead of competitors.</a:t>
            </a:r>
            <a:endParaRPr sz="1000"/>
          </a:p>
          <a:p>
            <a:pPr indent="-292100" lvl="1" marL="1371600" rtl="0" algn="l">
              <a:spcBef>
                <a:spcPts val="0"/>
              </a:spcBef>
              <a:spcAft>
                <a:spcPts val="0"/>
              </a:spcAft>
              <a:buSzPts val="1000"/>
              <a:buAutoNum type="alphaLcParenR"/>
            </a:pPr>
            <a:r>
              <a:rPr lang="en" sz="1000"/>
              <a:t>Improve internal processes, such as software development and customer support, using machine</a:t>
            </a:r>
            <a:endParaRPr sz="1000"/>
          </a:p>
          <a:p>
            <a:pPr indent="0" lvl="0" marL="0" rtl="0" algn="l">
              <a:spcBef>
                <a:spcPts val="0"/>
              </a:spcBef>
              <a:spcAft>
                <a:spcPts val="0"/>
              </a:spcAft>
              <a:buNone/>
            </a:pPr>
            <a:r>
              <a:rPr b="1" lang="en" sz="1000"/>
              <a:t>	Strategy Overview:</a:t>
            </a:r>
            <a:endParaRPr b="1" sz="1000"/>
          </a:p>
          <a:p>
            <a:pPr indent="0" lvl="0" marL="914400" rtl="0" algn="l">
              <a:spcBef>
                <a:spcPts val="1000"/>
              </a:spcBef>
              <a:spcAft>
                <a:spcPts val="0"/>
              </a:spcAft>
              <a:buNone/>
            </a:pPr>
            <a:r>
              <a:rPr lang="en" sz="1000"/>
              <a:t>1) Product Enhancement: Integrate machine learning algorithms into existing software products </a:t>
            </a:r>
            <a:endParaRPr sz="1000"/>
          </a:p>
          <a:p>
            <a:pPr indent="0" lvl="0" marL="914400" rtl="0" algn="l">
              <a:spcBef>
                <a:spcPts val="1000"/>
              </a:spcBef>
              <a:spcAft>
                <a:spcPts val="0"/>
              </a:spcAft>
              <a:buNone/>
            </a:pPr>
            <a:r>
              <a:rPr lang="en" sz="1000"/>
              <a:t>2) Internal Operations in the company: Develop AI-driven tools for code review automation.</a:t>
            </a:r>
            <a:endParaRPr sz="1000"/>
          </a:p>
          <a:p>
            <a:pPr indent="0" lvl="0" marL="914400" rtl="0" algn="l">
              <a:spcBef>
                <a:spcPts val="1000"/>
              </a:spcBef>
              <a:spcAft>
                <a:spcPts val="0"/>
              </a:spcAft>
              <a:buNone/>
            </a:pPr>
            <a:r>
              <a:rPr lang="en" sz="1000"/>
              <a:t>3) Customer Support: Implement chatbots and natural language processing (NLP) for better personalized customer interactions.</a:t>
            </a:r>
            <a:endParaRPr sz="1000"/>
          </a:p>
          <a:p>
            <a:pPr indent="0" lvl="0" marL="914400" rtl="0" algn="l">
              <a:spcBef>
                <a:spcPts val="1000"/>
              </a:spcBef>
              <a:spcAft>
                <a:spcPts val="0"/>
              </a:spcAft>
              <a:buNone/>
            </a:pPr>
            <a:r>
              <a:rPr lang="en" sz="1000"/>
              <a:t>4) Human Capital Development by conducting training programs and workshops for software engineers and data scientists on machine learning techniques and best practices.</a:t>
            </a:r>
            <a:endParaRPr sz="1000"/>
          </a:p>
          <a:p>
            <a:pPr indent="0" lvl="0" marL="457200" rtl="0" algn="l">
              <a:spcBef>
                <a:spcPts val="1000"/>
              </a:spcBef>
              <a:spcAft>
                <a:spcPts val="1000"/>
              </a:spcAft>
              <a:buNone/>
            </a:pPr>
            <a:r>
              <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grpSp>
        <p:nvGrpSpPr>
          <p:cNvPr id="201" name="Google Shape;201;p14"/>
          <p:cNvGrpSpPr/>
          <p:nvPr/>
        </p:nvGrpSpPr>
        <p:grpSpPr>
          <a:xfrm rot="10800000">
            <a:off x="7327000" y="3631205"/>
            <a:ext cx="199001" cy="867198"/>
            <a:chOff x="4475150" y="4052605"/>
            <a:chExt cx="199001" cy="867198"/>
          </a:xfrm>
        </p:grpSpPr>
        <p:sp>
          <p:nvSpPr>
            <p:cNvPr id="202" name="Google Shape;202;p14"/>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4"/>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4"/>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 name="Google Shape;205;p14"/>
          <p:cNvGrpSpPr/>
          <p:nvPr/>
        </p:nvGrpSpPr>
        <p:grpSpPr>
          <a:xfrm rot="10800000">
            <a:off x="3728737" y="3758282"/>
            <a:ext cx="154365" cy="672686"/>
            <a:chOff x="4475150" y="4052605"/>
            <a:chExt cx="199001" cy="867198"/>
          </a:xfrm>
        </p:grpSpPr>
        <p:sp>
          <p:nvSpPr>
            <p:cNvPr id="206" name="Google Shape;206;p14"/>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4"/>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4"/>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4"/>
          <p:cNvSpPr txBox="1"/>
          <p:nvPr>
            <p:ph type="title"/>
          </p:nvPr>
        </p:nvSpPr>
        <p:spPr>
          <a:xfrm>
            <a:off x="651050" y="2531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Part II :Report on IoT Agriculture Dataset</a:t>
            </a:r>
            <a:endParaRPr sz="2400"/>
          </a:p>
        </p:txBody>
      </p:sp>
      <p:sp>
        <p:nvSpPr>
          <p:cNvPr id="210" name="Google Shape;210;p14"/>
          <p:cNvSpPr/>
          <p:nvPr/>
        </p:nvSpPr>
        <p:spPr>
          <a:xfrm>
            <a:off x="6990928" y="1112201"/>
            <a:ext cx="96897" cy="247375"/>
          </a:xfrm>
          <a:custGeom>
            <a:rect b="b" l="l" r="r" t="t"/>
            <a:pathLst>
              <a:path extrusionOk="0" h="4634" w="4634">
                <a:moveTo>
                  <a:pt x="1" y="0"/>
                </a:moveTo>
                <a:lnTo>
                  <a:pt x="1" y="4633"/>
                </a:lnTo>
                <a:lnTo>
                  <a:pt x="4634" y="4633"/>
                </a:lnTo>
                <a:lnTo>
                  <a:pt x="46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
          <p:cNvSpPr txBox="1"/>
          <p:nvPr>
            <p:ph idx="1" type="body"/>
          </p:nvPr>
        </p:nvSpPr>
        <p:spPr>
          <a:xfrm>
            <a:off x="651050" y="926175"/>
            <a:ext cx="8353500" cy="4134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000"/>
              <a:t>The name of this Dataset is </a:t>
            </a:r>
            <a:r>
              <a:rPr b="1" lang="en" sz="1000"/>
              <a:t>IoT Agriculture Dataset 2024</a:t>
            </a:r>
            <a:r>
              <a:rPr lang="en" sz="1000"/>
              <a:t>. Downloaded from Kaggle. The link to the dataset is </a:t>
            </a:r>
            <a:r>
              <a:rPr lang="en" sz="1000" u="sng">
                <a:solidFill>
                  <a:schemeClr val="hlink"/>
                </a:solidFill>
                <a:hlinkClick r:id="rId3"/>
              </a:rPr>
              <a:t>https://www.kaggle.com/datasets/wisam1985/iot-agriculture-2024</a:t>
            </a:r>
            <a:r>
              <a:rPr lang="en" sz="1000"/>
              <a:t>  (Abdullah, 2024)</a:t>
            </a:r>
            <a:endParaRPr sz="1000"/>
          </a:p>
          <a:p>
            <a:pPr indent="0" lvl="0" marL="457200" rtl="0" algn="l">
              <a:spcBef>
                <a:spcPts val="1000"/>
              </a:spcBef>
              <a:spcAft>
                <a:spcPts val="0"/>
              </a:spcAft>
              <a:buNone/>
            </a:pPr>
            <a:r>
              <a:rPr b="1" lang="en" sz="1000"/>
              <a:t>Quality of the data:</a:t>
            </a:r>
            <a:endParaRPr b="1" sz="1000"/>
          </a:p>
          <a:p>
            <a:pPr indent="0" lvl="0" marL="457200" rtl="0" algn="l">
              <a:spcBef>
                <a:spcPts val="1000"/>
              </a:spcBef>
              <a:spcAft>
                <a:spcPts val="0"/>
              </a:spcAft>
              <a:buNone/>
            </a:pPr>
            <a:r>
              <a:rPr b="1" i="1" lang="en" sz="1000"/>
              <a:t>Missing Values:</a:t>
            </a:r>
            <a:endParaRPr b="1" i="1" sz="1000"/>
          </a:p>
          <a:p>
            <a:pPr indent="0" lvl="0" marL="457200" rtl="0" algn="l">
              <a:spcBef>
                <a:spcPts val="1000"/>
              </a:spcBef>
              <a:spcAft>
                <a:spcPts val="0"/>
              </a:spcAft>
              <a:buNone/>
            </a:pPr>
            <a:r>
              <a:rPr lang="en" sz="1000"/>
              <a:t>The dataset of 37922 records is mostly clean, with only one attribute missing values. The date attribute has two missing values.</a:t>
            </a:r>
            <a:endParaRPr sz="1000"/>
          </a:p>
          <a:p>
            <a:pPr indent="0" lvl="0" marL="457200" rtl="0" algn="l">
              <a:spcBef>
                <a:spcPts val="1000"/>
              </a:spcBef>
              <a:spcAft>
                <a:spcPts val="0"/>
              </a:spcAft>
              <a:buNone/>
            </a:pPr>
            <a:r>
              <a:rPr b="1" i="1" lang="en" sz="1000"/>
              <a:t>Handling Missing Values</a:t>
            </a:r>
            <a:endParaRPr b="1" i="1" sz="1000"/>
          </a:p>
          <a:p>
            <a:pPr indent="0" lvl="0" marL="457200" rtl="0" algn="l">
              <a:spcBef>
                <a:spcPts val="1000"/>
              </a:spcBef>
              <a:spcAft>
                <a:spcPts val="0"/>
              </a:spcAft>
              <a:buNone/>
            </a:pPr>
            <a:r>
              <a:rPr lang="en" sz="1000"/>
              <a:t>Since the date is the only column with missing values and is a datetime64 type, the values are unique. Hence, they cannot be credited using mean or mode methods like numerical attributes. The approach to solving this was identifying missing values based on the surrounding data points. This was done by taking the average time difference between adjacent dates(timestamps) and filling the values.</a:t>
            </a:r>
            <a:endParaRPr sz="1000"/>
          </a:p>
          <a:p>
            <a:pPr indent="0" lvl="0" marL="457200" rtl="0" algn="l">
              <a:spcBef>
                <a:spcPts val="1000"/>
              </a:spcBef>
              <a:spcAft>
                <a:spcPts val="0"/>
              </a:spcAft>
              <a:buNone/>
            </a:pPr>
            <a:r>
              <a:rPr b="1" i="1" lang="en" sz="1000"/>
              <a:t>Summary of Machine Learning Project</a:t>
            </a:r>
            <a:endParaRPr b="1" i="1" sz="1000"/>
          </a:p>
          <a:p>
            <a:pPr indent="0" lvl="0" marL="457200" rtl="0" algn="l">
              <a:spcBef>
                <a:spcPts val="1000"/>
              </a:spcBef>
              <a:spcAft>
                <a:spcPts val="1000"/>
              </a:spcAft>
              <a:buNone/>
            </a:pPr>
            <a:r>
              <a:rPr lang="en" sz="1000"/>
              <a:t>The dataset can be used to predict the status of actuators in a smart greenhouse based on environmental conditions and soil-nutrient levels. The target variables being : Fan_actuator_OFF,2) Fan_actuator_ON, Watering_plant_pump_OFF, Watering_plant_pump_ON, Water_pump_actuator_OFF, Water_pump_actuator_ON.</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grpSp>
        <p:nvGrpSpPr>
          <p:cNvPr id="216" name="Google Shape;216;p15"/>
          <p:cNvGrpSpPr/>
          <p:nvPr/>
        </p:nvGrpSpPr>
        <p:grpSpPr>
          <a:xfrm rot="10800000">
            <a:off x="7327000" y="3631205"/>
            <a:ext cx="199001" cy="867198"/>
            <a:chOff x="4475150" y="4052605"/>
            <a:chExt cx="199001" cy="867198"/>
          </a:xfrm>
        </p:grpSpPr>
        <p:sp>
          <p:nvSpPr>
            <p:cNvPr id="217" name="Google Shape;217;p15"/>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5"/>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15"/>
          <p:cNvGrpSpPr/>
          <p:nvPr/>
        </p:nvGrpSpPr>
        <p:grpSpPr>
          <a:xfrm rot="10800000">
            <a:off x="3728737" y="3758282"/>
            <a:ext cx="154365" cy="672686"/>
            <a:chOff x="4475150" y="4052605"/>
            <a:chExt cx="199001" cy="867198"/>
          </a:xfrm>
        </p:grpSpPr>
        <p:sp>
          <p:nvSpPr>
            <p:cNvPr id="221" name="Google Shape;221;p15"/>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 name="Google Shape;224;p15"/>
          <p:cNvSpPr txBox="1"/>
          <p:nvPr>
            <p:ph type="title"/>
          </p:nvPr>
        </p:nvSpPr>
        <p:spPr>
          <a:xfrm>
            <a:off x="651050" y="2531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PART III: Build, Train, Test, and Evaluate ML Models</a:t>
            </a:r>
            <a:endParaRPr sz="2400"/>
          </a:p>
        </p:txBody>
      </p:sp>
      <p:sp>
        <p:nvSpPr>
          <p:cNvPr id="225" name="Google Shape;225;p15"/>
          <p:cNvSpPr/>
          <p:nvPr/>
        </p:nvSpPr>
        <p:spPr>
          <a:xfrm>
            <a:off x="6990928" y="1112201"/>
            <a:ext cx="96897" cy="247375"/>
          </a:xfrm>
          <a:custGeom>
            <a:rect b="b" l="l" r="r" t="t"/>
            <a:pathLst>
              <a:path extrusionOk="0" h="4634" w="4634">
                <a:moveTo>
                  <a:pt x="1" y="0"/>
                </a:moveTo>
                <a:lnTo>
                  <a:pt x="1" y="4633"/>
                </a:lnTo>
                <a:lnTo>
                  <a:pt x="4634" y="4633"/>
                </a:lnTo>
                <a:lnTo>
                  <a:pt x="46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
          <p:cNvSpPr txBox="1"/>
          <p:nvPr>
            <p:ph idx="1" type="body"/>
          </p:nvPr>
        </p:nvSpPr>
        <p:spPr>
          <a:xfrm>
            <a:off x="413675" y="634325"/>
            <a:ext cx="8590800" cy="442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00"/>
              <a:t>Preprocessing the Dataset. </a:t>
            </a:r>
            <a:endParaRPr b="1" sz="900"/>
          </a:p>
          <a:p>
            <a:pPr indent="0" lvl="0" marL="0" rtl="0" algn="l">
              <a:spcBef>
                <a:spcPts val="1000"/>
              </a:spcBef>
              <a:spcAft>
                <a:spcPts val="0"/>
              </a:spcAft>
              <a:buNone/>
            </a:pPr>
            <a:r>
              <a:rPr lang="en" sz="900"/>
              <a:t>The dataset name abalone.</a:t>
            </a:r>
            <a:endParaRPr sz="900"/>
          </a:p>
          <a:p>
            <a:pPr indent="0" lvl="0" marL="0" rtl="0" algn="l">
              <a:spcBef>
                <a:spcPts val="1000"/>
              </a:spcBef>
              <a:spcAft>
                <a:spcPts val="0"/>
              </a:spcAft>
              <a:buNone/>
            </a:pPr>
            <a:r>
              <a:rPr lang="en" sz="900"/>
              <a:t>The dataset requires preprocessing for several reasons:</a:t>
            </a:r>
            <a:endParaRPr sz="900"/>
          </a:p>
          <a:p>
            <a:pPr indent="0" lvl="0" marL="0" rtl="0" algn="l">
              <a:spcBef>
                <a:spcPts val="1000"/>
              </a:spcBef>
              <a:spcAft>
                <a:spcPts val="0"/>
              </a:spcAft>
              <a:buNone/>
            </a:pPr>
            <a:r>
              <a:rPr lang="en" sz="900"/>
              <a:t>1) Handling missing values, Handling abnormal values,  One-hot encoding.</a:t>
            </a:r>
            <a:endParaRPr sz="900"/>
          </a:p>
          <a:p>
            <a:pPr indent="0" lvl="0" marL="0" rtl="0" algn="l">
              <a:spcBef>
                <a:spcPts val="1000"/>
              </a:spcBef>
              <a:spcAft>
                <a:spcPts val="0"/>
              </a:spcAft>
              <a:buNone/>
            </a:pPr>
            <a:r>
              <a:rPr b="1" lang="en" sz="900"/>
              <a:t>Model Selection </a:t>
            </a:r>
            <a:endParaRPr b="1" sz="900"/>
          </a:p>
          <a:p>
            <a:pPr indent="0" lvl="0" marL="0" rtl="0" algn="l">
              <a:spcBef>
                <a:spcPts val="1000"/>
              </a:spcBef>
              <a:spcAft>
                <a:spcPts val="0"/>
              </a:spcAft>
              <a:buNone/>
            </a:pPr>
            <a:r>
              <a:rPr lang="en" sz="900"/>
              <a:t>This model used is </a:t>
            </a:r>
            <a:r>
              <a:rPr b="1" i="1" lang="en" sz="900"/>
              <a:t>Linear Regression</a:t>
            </a:r>
            <a:r>
              <a:rPr lang="en" sz="900"/>
              <a:t>. This is because it takes/assumes a linear relationship between the features and target variable, which is a reasonable assumption for some datasets.</a:t>
            </a:r>
            <a:endParaRPr sz="900"/>
          </a:p>
          <a:p>
            <a:pPr indent="0" lvl="0" marL="0" rtl="0" algn="l">
              <a:spcBef>
                <a:spcPts val="1000"/>
              </a:spcBef>
              <a:spcAft>
                <a:spcPts val="0"/>
              </a:spcAft>
              <a:buNone/>
            </a:pPr>
            <a:r>
              <a:rPr b="1" lang="en" sz="900"/>
              <a:t>Building and Training  the Model : </a:t>
            </a:r>
            <a:endParaRPr b="1" sz="900"/>
          </a:p>
          <a:p>
            <a:pPr indent="0" lvl="0" marL="0" rtl="0" algn="l">
              <a:spcBef>
                <a:spcPts val="1000"/>
              </a:spcBef>
              <a:spcAft>
                <a:spcPts val="0"/>
              </a:spcAft>
              <a:buNone/>
            </a:pPr>
            <a:r>
              <a:rPr lang="en" sz="900"/>
              <a:t>This aims to find the best linear relationship between the features X and the target variable y.</a:t>
            </a:r>
            <a:endParaRPr sz="900"/>
          </a:p>
          <a:p>
            <a:pPr indent="0" lvl="0" marL="0" rtl="0" algn="l">
              <a:spcBef>
                <a:spcPts val="1000"/>
              </a:spcBef>
              <a:spcAft>
                <a:spcPts val="0"/>
              </a:spcAft>
              <a:buNone/>
            </a:pPr>
            <a:r>
              <a:rPr b="1" lang="en" sz="900"/>
              <a:t>Evaluating the Model</a:t>
            </a:r>
            <a:endParaRPr b="1" sz="900"/>
          </a:p>
          <a:p>
            <a:pPr indent="0" lvl="0" marL="0" rtl="0" algn="l">
              <a:spcBef>
                <a:spcPts val="1000"/>
              </a:spcBef>
              <a:spcAft>
                <a:spcPts val="0"/>
              </a:spcAft>
              <a:buNone/>
            </a:pPr>
            <a:r>
              <a:rPr lang="en" sz="900"/>
              <a:t>The model is evaluated using metrics like Mean Squared Error, Accuracy, and R-squared on the test set to assess its performance : </a:t>
            </a:r>
            <a:endParaRPr sz="900"/>
          </a:p>
          <a:p>
            <a:pPr indent="0" lvl="0" marL="0" rtl="0" algn="l">
              <a:spcBef>
                <a:spcPts val="1000"/>
              </a:spcBef>
              <a:spcAft>
                <a:spcPts val="0"/>
              </a:spcAft>
              <a:buNone/>
            </a:pPr>
            <a:r>
              <a:rPr lang="en" sz="900"/>
              <a:t>1) The Mean Squared Error is 4.891232447128581,  The Accuracy: 0.5481628137889262,  The R-squared (Coefficient of Determination): 0.5481628137889262</a:t>
            </a:r>
            <a:endParaRPr sz="900"/>
          </a:p>
          <a:p>
            <a:pPr indent="0" lvl="0" marL="0" rtl="0" algn="l">
              <a:spcBef>
                <a:spcPts val="1000"/>
              </a:spcBef>
              <a:spcAft>
                <a:spcPts val="0"/>
              </a:spcAft>
              <a:buNone/>
            </a:pPr>
            <a:r>
              <a:rPr b="1" lang="en" sz="900"/>
              <a:t>Interpretation of Prediction Results</a:t>
            </a:r>
            <a:endParaRPr b="1" sz="900"/>
          </a:p>
          <a:p>
            <a:pPr indent="0" lvl="0" marL="0" rtl="0" algn="l">
              <a:spcBef>
                <a:spcPts val="1000"/>
              </a:spcBef>
              <a:spcAft>
                <a:spcPts val="0"/>
              </a:spcAft>
              <a:buNone/>
            </a:pPr>
            <a:r>
              <a:rPr lang="en" sz="900"/>
              <a:t>1) The MSE (4.89) indicates that the squared difference between the actual ages of abalones and the predicted ages by the model is around 4.89 years.</a:t>
            </a:r>
            <a:endParaRPr sz="900"/>
          </a:p>
          <a:p>
            <a:pPr indent="0" lvl="0" marL="0" rtl="0" algn="l">
              <a:spcBef>
                <a:spcPts val="1000"/>
              </a:spcBef>
              <a:spcAft>
                <a:spcPts val="0"/>
              </a:spcAft>
              <a:buNone/>
            </a:pPr>
            <a:r>
              <a:rPr lang="en" sz="900"/>
              <a:t>2) The R-squared value of 0.54/0.55 (or 55%) shows that the model explains 55% of the variance in the age of abalones based on the features included in the dataset.</a:t>
            </a:r>
            <a:endParaRPr sz="900"/>
          </a:p>
          <a:p>
            <a:pPr indent="0" lvl="0" marL="0" rtl="0" algn="l">
              <a:spcBef>
                <a:spcPts val="1000"/>
              </a:spcBef>
              <a:spcAft>
                <a:spcPts val="1000"/>
              </a:spcAft>
              <a:buNone/>
            </a:pPr>
            <a:r>
              <a:t/>
            </a:r>
            <a:endParaRPr sz="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grpSp>
        <p:nvGrpSpPr>
          <p:cNvPr id="231" name="Google Shape;231;p16"/>
          <p:cNvGrpSpPr/>
          <p:nvPr/>
        </p:nvGrpSpPr>
        <p:grpSpPr>
          <a:xfrm rot="10800000">
            <a:off x="7327000" y="3631205"/>
            <a:ext cx="199001" cy="867198"/>
            <a:chOff x="4475150" y="4052605"/>
            <a:chExt cx="199001" cy="867198"/>
          </a:xfrm>
        </p:grpSpPr>
        <p:sp>
          <p:nvSpPr>
            <p:cNvPr id="232" name="Google Shape;232;p16"/>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6"/>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6"/>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16"/>
          <p:cNvGrpSpPr/>
          <p:nvPr/>
        </p:nvGrpSpPr>
        <p:grpSpPr>
          <a:xfrm rot="10800000">
            <a:off x="3728737" y="3758282"/>
            <a:ext cx="154365" cy="672686"/>
            <a:chOff x="4475150" y="4052605"/>
            <a:chExt cx="199001" cy="867198"/>
          </a:xfrm>
        </p:grpSpPr>
        <p:sp>
          <p:nvSpPr>
            <p:cNvPr id="236" name="Google Shape;236;p16"/>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6"/>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6"/>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16"/>
          <p:cNvSpPr txBox="1"/>
          <p:nvPr>
            <p:ph type="title"/>
          </p:nvPr>
        </p:nvSpPr>
        <p:spPr>
          <a:xfrm>
            <a:off x="651050" y="2531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PART IV: Build, Train, Test, and Evaluate ML Models</a:t>
            </a:r>
            <a:endParaRPr sz="2400"/>
          </a:p>
        </p:txBody>
      </p:sp>
      <p:sp>
        <p:nvSpPr>
          <p:cNvPr id="240" name="Google Shape;240;p16"/>
          <p:cNvSpPr/>
          <p:nvPr/>
        </p:nvSpPr>
        <p:spPr>
          <a:xfrm>
            <a:off x="6990928" y="1112201"/>
            <a:ext cx="96897" cy="247375"/>
          </a:xfrm>
          <a:custGeom>
            <a:rect b="b" l="l" r="r" t="t"/>
            <a:pathLst>
              <a:path extrusionOk="0" h="4634" w="4634">
                <a:moveTo>
                  <a:pt x="1" y="0"/>
                </a:moveTo>
                <a:lnTo>
                  <a:pt x="1" y="4633"/>
                </a:lnTo>
                <a:lnTo>
                  <a:pt x="4634" y="4633"/>
                </a:lnTo>
                <a:lnTo>
                  <a:pt x="46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6"/>
          <p:cNvSpPr txBox="1"/>
          <p:nvPr>
            <p:ph idx="1" type="body"/>
          </p:nvPr>
        </p:nvSpPr>
        <p:spPr>
          <a:xfrm>
            <a:off x="651050" y="926175"/>
            <a:ext cx="8353500" cy="413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850"/>
              <a:t>EDA: Data Discovery</a:t>
            </a:r>
            <a:endParaRPr b="1" sz="850"/>
          </a:p>
          <a:p>
            <a:pPr indent="0" lvl="0" marL="0" rtl="0" algn="l">
              <a:spcBef>
                <a:spcPts val="1000"/>
              </a:spcBef>
              <a:spcAft>
                <a:spcPts val="0"/>
              </a:spcAft>
              <a:buNone/>
            </a:pPr>
            <a:r>
              <a:rPr lang="en" sz="850"/>
              <a:t>The dataset name is Adult Salary. The dataset has 48841 records and 15 columns. </a:t>
            </a:r>
            <a:endParaRPr sz="850"/>
          </a:p>
          <a:p>
            <a:pPr indent="0" lvl="0" marL="0" rtl="0" algn="l">
              <a:spcBef>
                <a:spcPts val="1000"/>
              </a:spcBef>
              <a:spcAft>
                <a:spcPts val="0"/>
              </a:spcAft>
              <a:buNone/>
            </a:pPr>
            <a:r>
              <a:rPr b="1" lang="en" sz="850"/>
              <a:t>EDA: Preprocessing Data</a:t>
            </a:r>
            <a:endParaRPr b="1" sz="850"/>
          </a:p>
          <a:p>
            <a:pPr indent="0" lvl="0" marL="0" rtl="0" algn="l">
              <a:spcBef>
                <a:spcPts val="1000"/>
              </a:spcBef>
              <a:spcAft>
                <a:spcPts val="0"/>
              </a:spcAft>
              <a:buNone/>
            </a:pPr>
            <a:r>
              <a:rPr lang="en" sz="850"/>
              <a:t>The dataset has no null values. However it needed to be preprocessed since there are instances where empty fields are represented by ?. There are 1049 instances where ? is in the dataset across several features. To remove these null values, I opted to replace the character "?" with NaN. I also dropped rows with empty values. This ensured that the clean data was used to train the model.</a:t>
            </a:r>
            <a:endParaRPr sz="850"/>
          </a:p>
          <a:p>
            <a:pPr indent="0" lvl="0" marL="0" rtl="0" algn="l">
              <a:spcBef>
                <a:spcPts val="1000"/>
              </a:spcBef>
              <a:spcAft>
                <a:spcPts val="0"/>
              </a:spcAft>
              <a:buNone/>
            </a:pPr>
            <a:r>
              <a:rPr b="1" lang="en" sz="850"/>
              <a:t>Model Planning</a:t>
            </a:r>
            <a:endParaRPr b="1" sz="850"/>
          </a:p>
          <a:p>
            <a:pPr indent="0" lvl="0" marL="0" rtl="0" algn="l">
              <a:spcBef>
                <a:spcPts val="1000"/>
              </a:spcBef>
              <a:spcAft>
                <a:spcPts val="0"/>
              </a:spcAft>
              <a:buNone/>
            </a:pPr>
            <a:r>
              <a:rPr lang="en" sz="850"/>
              <a:t>Random Forest Classifier has been chosen due to its ability to handle categorical features non-linear relationships, and provide good predictive performance.</a:t>
            </a:r>
            <a:endParaRPr sz="850"/>
          </a:p>
          <a:p>
            <a:pPr indent="0" lvl="0" marL="0" rtl="0" algn="l">
              <a:spcBef>
                <a:spcPts val="1000"/>
              </a:spcBef>
              <a:spcAft>
                <a:spcPts val="0"/>
              </a:spcAft>
              <a:buNone/>
            </a:pPr>
            <a:r>
              <a:rPr b="1" lang="en" sz="850"/>
              <a:t>Model Building</a:t>
            </a:r>
            <a:endParaRPr b="1" sz="850"/>
          </a:p>
          <a:p>
            <a:pPr indent="0" lvl="0" marL="0" rtl="0" algn="l">
              <a:spcBef>
                <a:spcPts val="1000"/>
              </a:spcBef>
              <a:spcAft>
                <a:spcPts val="0"/>
              </a:spcAft>
              <a:buNone/>
            </a:pPr>
            <a:r>
              <a:rPr lang="en" sz="850"/>
              <a:t>The model was constructed with the following parameters:</a:t>
            </a:r>
            <a:endParaRPr sz="850"/>
          </a:p>
          <a:p>
            <a:pPr indent="0" lvl="0" marL="0" rtl="0" algn="l">
              <a:spcBef>
                <a:spcPts val="1000"/>
              </a:spcBef>
              <a:spcAft>
                <a:spcPts val="0"/>
              </a:spcAft>
              <a:buNone/>
            </a:pPr>
            <a:r>
              <a:rPr lang="en" sz="850"/>
              <a:t>Number of Estimators=100,  Random State=42 (To ensure consistent results across different runs of the model).</a:t>
            </a:r>
            <a:endParaRPr sz="850"/>
          </a:p>
          <a:p>
            <a:pPr indent="0" lvl="0" marL="0" rtl="0" algn="l">
              <a:spcBef>
                <a:spcPts val="1000"/>
              </a:spcBef>
              <a:spcAft>
                <a:spcPts val="0"/>
              </a:spcAft>
              <a:buNone/>
            </a:pPr>
            <a:r>
              <a:rPr b="1" lang="en" sz="850"/>
              <a:t>Reporting Results</a:t>
            </a:r>
            <a:endParaRPr b="1" sz="850"/>
          </a:p>
          <a:p>
            <a:pPr indent="0" lvl="0" marL="0" rtl="0" algn="l">
              <a:spcBef>
                <a:spcPts val="1000"/>
              </a:spcBef>
              <a:spcAft>
                <a:spcPts val="0"/>
              </a:spcAft>
              <a:buNone/>
            </a:pPr>
            <a:r>
              <a:rPr lang="en" sz="850"/>
              <a:t>Supervision learning is used to train the Random Forest classifier model. The model's performance was evaluated using the accuracy and cross-validation scores.</a:t>
            </a:r>
            <a:endParaRPr sz="850"/>
          </a:p>
          <a:p>
            <a:pPr indent="0" lvl="0" marL="0" rtl="0" algn="l">
              <a:spcBef>
                <a:spcPts val="1000"/>
              </a:spcBef>
              <a:spcAft>
                <a:spcPts val="0"/>
              </a:spcAft>
              <a:buNone/>
            </a:pPr>
            <a:r>
              <a:rPr lang="en" sz="850"/>
              <a:t>The model achieved a testing accuracy of approximately </a:t>
            </a:r>
            <a:r>
              <a:rPr b="1" lang="en" sz="850"/>
              <a:t>51.35%</a:t>
            </a:r>
            <a:r>
              <a:rPr lang="en" sz="850"/>
              <a:t>,  indicating its ability to predict income levels correctly on unseen data.</a:t>
            </a:r>
            <a:endParaRPr sz="850"/>
          </a:p>
          <a:p>
            <a:pPr indent="0" lvl="0" marL="0" rtl="0" algn="l">
              <a:spcBef>
                <a:spcPts val="1000"/>
              </a:spcBef>
              <a:spcAft>
                <a:spcPts val="0"/>
              </a:spcAft>
              <a:buNone/>
            </a:pPr>
            <a:r>
              <a:rPr lang="en" sz="850"/>
              <a:t>The model's cross-validation scores across 10 folds are : </a:t>
            </a:r>
            <a:r>
              <a:rPr b="1" lang="en" sz="850"/>
              <a:t>[0.515, 0.504, 0.519, 0.515, 0.506, 0.513, 0.508, 0.516, 0.503, 0.514]</a:t>
            </a:r>
            <a:endParaRPr b="1" sz="850"/>
          </a:p>
          <a:p>
            <a:pPr indent="0" lvl="0" marL="0" rtl="0" algn="l">
              <a:spcBef>
                <a:spcPts val="1000"/>
              </a:spcBef>
              <a:spcAft>
                <a:spcPts val="1000"/>
              </a:spcAft>
              <a:buNone/>
            </a:pPr>
            <a:r>
              <a:rPr lang="en" sz="850"/>
              <a:t>The mean accuracy across these folds is approximately </a:t>
            </a:r>
            <a:r>
              <a:rPr b="1" lang="en" sz="850"/>
              <a:t>51.13%. </a:t>
            </a:r>
            <a:r>
              <a:rPr lang="en" sz="850"/>
              <a:t>This shows the model's consistent performance across different subsets.</a:t>
            </a:r>
            <a:endParaRPr sz="85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grpSp>
        <p:nvGrpSpPr>
          <p:cNvPr id="246" name="Google Shape;246;p17"/>
          <p:cNvGrpSpPr/>
          <p:nvPr/>
        </p:nvGrpSpPr>
        <p:grpSpPr>
          <a:xfrm rot="10800000">
            <a:off x="7327000" y="3631205"/>
            <a:ext cx="199001" cy="867198"/>
            <a:chOff x="4475150" y="4052605"/>
            <a:chExt cx="199001" cy="867198"/>
          </a:xfrm>
        </p:grpSpPr>
        <p:sp>
          <p:nvSpPr>
            <p:cNvPr id="247" name="Google Shape;247;p17"/>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7"/>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7"/>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 name="Google Shape;250;p17"/>
          <p:cNvGrpSpPr/>
          <p:nvPr/>
        </p:nvGrpSpPr>
        <p:grpSpPr>
          <a:xfrm rot="10800000">
            <a:off x="3728737" y="3758282"/>
            <a:ext cx="154365" cy="672686"/>
            <a:chOff x="4475150" y="4052605"/>
            <a:chExt cx="199001" cy="867198"/>
          </a:xfrm>
        </p:grpSpPr>
        <p:sp>
          <p:nvSpPr>
            <p:cNvPr id="251" name="Google Shape;251;p17"/>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7"/>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7"/>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4" name="Google Shape;254;p17"/>
          <p:cNvSpPr txBox="1"/>
          <p:nvPr>
            <p:ph type="title"/>
          </p:nvPr>
        </p:nvSpPr>
        <p:spPr>
          <a:xfrm>
            <a:off x="651050" y="2531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PART V: Build, Train, Test, and Evaluate ML Models</a:t>
            </a:r>
            <a:endParaRPr sz="2400"/>
          </a:p>
        </p:txBody>
      </p:sp>
      <p:sp>
        <p:nvSpPr>
          <p:cNvPr id="255" name="Google Shape;255;p17"/>
          <p:cNvSpPr/>
          <p:nvPr/>
        </p:nvSpPr>
        <p:spPr>
          <a:xfrm>
            <a:off x="6990928" y="1112201"/>
            <a:ext cx="96897" cy="247375"/>
          </a:xfrm>
          <a:custGeom>
            <a:rect b="b" l="l" r="r" t="t"/>
            <a:pathLst>
              <a:path extrusionOk="0" h="4634" w="4634">
                <a:moveTo>
                  <a:pt x="1" y="0"/>
                </a:moveTo>
                <a:lnTo>
                  <a:pt x="1" y="4633"/>
                </a:lnTo>
                <a:lnTo>
                  <a:pt x="4634" y="4633"/>
                </a:lnTo>
                <a:lnTo>
                  <a:pt x="46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7"/>
          <p:cNvSpPr txBox="1"/>
          <p:nvPr>
            <p:ph idx="1" type="body"/>
          </p:nvPr>
        </p:nvSpPr>
        <p:spPr>
          <a:xfrm>
            <a:off x="441275" y="717050"/>
            <a:ext cx="8563200" cy="4343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900"/>
              <a:t>EDA: Data Discovery</a:t>
            </a:r>
            <a:endParaRPr b="1" sz="900"/>
          </a:p>
          <a:p>
            <a:pPr indent="0" lvl="0" marL="457200" rtl="0" algn="l">
              <a:spcBef>
                <a:spcPts val="1000"/>
              </a:spcBef>
              <a:spcAft>
                <a:spcPts val="0"/>
              </a:spcAft>
              <a:buNone/>
            </a:pPr>
            <a:r>
              <a:rPr lang="en" sz="900"/>
              <a:t>The dataset name is car_evaluation. The dataset has 1728 records and 7 columns. Initially, the dataset had no column names, so I had to allocate feature names to the columns. </a:t>
            </a:r>
            <a:endParaRPr sz="900"/>
          </a:p>
          <a:p>
            <a:pPr indent="0" lvl="0" marL="457200" rtl="0" algn="l">
              <a:spcBef>
                <a:spcPts val="1000"/>
              </a:spcBef>
              <a:spcAft>
                <a:spcPts val="0"/>
              </a:spcAft>
              <a:buNone/>
            </a:pPr>
            <a:r>
              <a:rPr b="1" lang="en" sz="900"/>
              <a:t>EDA: Preprocessing Data</a:t>
            </a:r>
            <a:endParaRPr b="1" sz="900"/>
          </a:p>
          <a:p>
            <a:pPr indent="0" lvl="0" marL="457200" rtl="0" algn="l">
              <a:spcBef>
                <a:spcPts val="1000"/>
              </a:spcBef>
              <a:spcAft>
                <a:spcPts val="0"/>
              </a:spcAft>
              <a:buNone/>
            </a:pPr>
            <a:r>
              <a:rPr lang="en" sz="900"/>
              <a:t>The dataset has no null values. This was determined by calculating the sum of missing values and duplicate values. </a:t>
            </a:r>
            <a:endParaRPr sz="900"/>
          </a:p>
          <a:p>
            <a:pPr indent="0" lvl="0" marL="457200" rtl="0" algn="l">
              <a:spcBef>
                <a:spcPts val="1000"/>
              </a:spcBef>
              <a:spcAft>
                <a:spcPts val="0"/>
              </a:spcAft>
              <a:buNone/>
            </a:pPr>
            <a:r>
              <a:rPr b="1" lang="en" sz="900"/>
              <a:t>Model Planning</a:t>
            </a:r>
            <a:endParaRPr b="1" sz="900"/>
          </a:p>
          <a:p>
            <a:pPr indent="0" lvl="0" marL="457200" rtl="0" algn="l">
              <a:spcBef>
                <a:spcPts val="1000"/>
              </a:spcBef>
              <a:spcAft>
                <a:spcPts val="0"/>
              </a:spcAft>
              <a:buNone/>
            </a:pPr>
            <a:r>
              <a:rPr b="1" lang="en" sz="900"/>
              <a:t>KMeans Clustering </a:t>
            </a:r>
            <a:r>
              <a:rPr lang="en" sz="900"/>
              <a:t>is suitable for identifying natural groupings within the dataset as it can split the data into several clusters. The number of clusters was set to 4.</a:t>
            </a:r>
            <a:endParaRPr sz="900"/>
          </a:p>
          <a:p>
            <a:pPr indent="0" lvl="0" marL="457200" rtl="0" algn="l">
              <a:spcBef>
                <a:spcPts val="1000"/>
              </a:spcBef>
              <a:spcAft>
                <a:spcPts val="0"/>
              </a:spcAft>
              <a:buNone/>
            </a:pPr>
            <a:r>
              <a:rPr b="1" lang="en" sz="900"/>
              <a:t>Model Building</a:t>
            </a:r>
            <a:endParaRPr b="1" sz="900"/>
          </a:p>
          <a:p>
            <a:pPr indent="0" lvl="0" marL="457200" rtl="0" algn="l">
              <a:spcBef>
                <a:spcPts val="1000"/>
              </a:spcBef>
              <a:spcAft>
                <a:spcPts val="0"/>
              </a:spcAft>
              <a:buNone/>
            </a:pPr>
            <a:r>
              <a:rPr lang="en" sz="900"/>
              <a:t>The model was constructed with 4 clusters and a random state of 42. Dimensionality reduction was conducted using PCA to reduce the number of features while retaining the most critical information.</a:t>
            </a:r>
            <a:endParaRPr sz="900"/>
          </a:p>
          <a:p>
            <a:pPr indent="0" lvl="0" marL="457200" rtl="0" algn="l">
              <a:spcBef>
                <a:spcPts val="1000"/>
              </a:spcBef>
              <a:spcAft>
                <a:spcPts val="0"/>
              </a:spcAft>
              <a:buNone/>
            </a:pPr>
            <a:r>
              <a:rPr b="1" lang="en" sz="900"/>
              <a:t>Reporting Results</a:t>
            </a:r>
            <a:endParaRPr b="1" sz="900"/>
          </a:p>
          <a:p>
            <a:pPr indent="0" lvl="0" marL="457200" rtl="0" algn="l">
              <a:spcBef>
                <a:spcPts val="1000"/>
              </a:spcBef>
              <a:spcAft>
                <a:spcPts val="0"/>
              </a:spcAft>
              <a:buNone/>
            </a:pPr>
            <a:r>
              <a:rPr lang="en" sz="900"/>
              <a:t>The KMeans clustering model successfully identified 4 cluster centers showing distinct characteristics for price, maintenance, doors, Passengers, luggage, and safety features.</a:t>
            </a:r>
            <a:endParaRPr sz="900"/>
          </a:p>
          <a:p>
            <a:pPr indent="0" lvl="0" marL="457200" rtl="0" algn="l">
              <a:spcBef>
                <a:spcPts val="1000"/>
              </a:spcBef>
              <a:spcAft>
                <a:spcPts val="0"/>
              </a:spcAft>
              <a:buNone/>
            </a:pPr>
            <a:r>
              <a:rPr lang="en" sz="900"/>
              <a:t>The KMeans clustering model predicted the cluster for the new records as [1 1], assigning both records to cluster 1.</a:t>
            </a:r>
            <a:endParaRPr sz="900"/>
          </a:p>
          <a:p>
            <a:pPr indent="0" lvl="0" marL="457200" rtl="0" algn="l">
              <a:spcBef>
                <a:spcPts val="1000"/>
              </a:spcBef>
              <a:spcAft>
                <a:spcPts val="0"/>
              </a:spcAft>
              <a:buNone/>
            </a:pPr>
            <a:r>
              <a:rPr lang="en" sz="900"/>
              <a:t>The silhouette score for the model is approximately 0.115, indicating a moderate degree of separation between clusters and the clustering quality.</a:t>
            </a:r>
            <a:endParaRPr sz="900"/>
          </a:p>
          <a:p>
            <a:pPr indent="0" lvl="0" marL="457200" rtl="0" algn="l">
              <a:spcBef>
                <a:spcPts val="1000"/>
              </a:spcBef>
              <a:spcAft>
                <a:spcPts val="0"/>
              </a:spcAft>
              <a:buNone/>
            </a:pPr>
            <a:r>
              <a:t/>
            </a:r>
            <a:endParaRPr sz="900"/>
          </a:p>
          <a:p>
            <a:pPr indent="0" lvl="0" marL="457200" rtl="0" algn="l">
              <a:spcBef>
                <a:spcPts val="1000"/>
              </a:spcBef>
              <a:spcAft>
                <a:spcPts val="1000"/>
              </a:spcAft>
              <a:buNone/>
            </a:pPr>
            <a:r>
              <a:t/>
            </a:r>
            <a:endParaRPr sz="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8"/>
          <p:cNvSpPr txBox="1"/>
          <p:nvPr>
            <p:ph idx="1" type="body"/>
          </p:nvPr>
        </p:nvSpPr>
        <p:spPr>
          <a:xfrm>
            <a:off x="275800" y="979050"/>
            <a:ext cx="8728800" cy="4081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100"/>
              <a:t>EDA: Data Discovery</a:t>
            </a:r>
            <a:endParaRPr b="1" sz="1100"/>
          </a:p>
          <a:p>
            <a:pPr indent="0" lvl="0" marL="457200" rtl="0" algn="l">
              <a:spcBef>
                <a:spcPts val="1000"/>
              </a:spcBef>
              <a:spcAft>
                <a:spcPts val="0"/>
              </a:spcAft>
              <a:buNone/>
            </a:pPr>
            <a:r>
              <a:rPr lang="en" sz="1100"/>
              <a:t>The dataset name is appointment_dataset of the link </a:t>
            </a:r>
            <a:r>
              <a:rPr lang="en" sz="1100" u="sng">
                <a:solidFill>
                  <a:schemeClr val="hlink"/>
                </a:solidFill>
                <a:hlinkClick r:id="rId3"/>
              </a:rPr>
              <a:t>http://www.kaggle.com/joniarroba/noshowappointments</a:t>
            </a:r>
            <a:endParaRPr sz="1100"/>
          </a:p>
          <a:p>
            <a:pPr indent="0" lvl="0" marL="457200" rtl="0" algn="l">
              <a:spcBef>
                <a:spcPts val="1000"/>
              </a:spcBef>
              <a:spcAft>
                <a:spcPts val="0"/>
              </a:spcAft>
              <a:buNone/>
            </a:pPr>
            <a:r>
              <a:rPr lang="en" sz="1100"/>
              <a:t>The dataset has 110527 records and 14 columns. Initially, the dataset had no column names, so I had to allocate feature names to the columns. </a:t>
            </a:r>
            <a:endParaRPr sz="1100"/>
          </a:p>
          <a:p>
            <a:pPr indent="0" lvl="0" marL="457200" rtl="0" algn="l">
              <a:spcBef>
                <a:spcPts val="1000"/>
              </a:spcBef>
              <a:spcAft>
                <a:spcPts val="0"/>
              </a:spcAft>
              <a:buNone/>
            </a:pPr>
            <a:r>
              <a:rPr b="1" lang="en" sz="1100"/>
              <a:t>EDA: Preprocessing Data</a:t>
            </a:r>
            <a:endParaRPr b="1" sz="1100"/>
          </a:p>
          <a:p>
            <a:pPr indent="0" lvl="0" marL="457200" rtl="0" algn="l">
              <a:spcBef>
                <a:spcPts val="1000"/>
              </a:spcBef>
              <a:spcAft>
                <a:spcPts val="0"/>
              </a:spcAft>
              <a:buNone/>
            </a:pPr>
            <a:r>
              <a:rPr lang="en" sz="1100"/>
              <a:t>The dataset has no null values. This was determined by calculating the sum of missing and </a:t>
            </a:r>
            <a:r>
              <a:rPr lang="en" sz="1100"/>
              <a:t>duplicate</a:t>
            </a:r>
            <a:r>
              <a:rPr lang="en" sz="1100"/>
              <a:t> values. I dropped unnecessary columns like PatientId, </a:t>
            </a:r>
            <a:r>
              <a:rPr lang="en" sz="1100"/>
              <a:t>Appointment ID</a:t>
            </a:r>
            <a:r>
              <a:rPr lang="en" sz="1100"/>
              <a:t>, and Neighbourhood, as they don't significantly affect the model. Categorical variables were encoded using the LabelEncoder preprocessing import. A label encoder was applied for each categorical column to transform it into numerals/numerical values. The model will be used to try to determine if a patient will honor the appointment.</a:t>
            </a:r>
            <a:endParaRPr sz="1100"/>
          </a:p>
          <a:p>
            <a:pPr indent="0" lvl="0" marL="457200" rtl="0" algn="l">
              <a:spcBef>
                <a:spcPts val="1000"/>
              </a:spcBef>
              <a:spcAft>
                <a:spcPts val="0"/>
              </a:spcAft>
              <a:buNone/>
            </a:pPr>
            <a:r>
              <a:rPr b="1" lang="en" sz="1100"/>
              <a:t>Model Planning</a:t>
            </a:r>
            <a:endParaRPr b="1" sz="1100"/>
          </a:p>
          <a:p>
            <a:pPr indent="0" lvl="0" marL="457200" rtl="0" algn="l">
              <a:spcBef>
                <a:spcPts val="1000"/>
              </a:spcBef>
              <a:spcAft>
                <a:spcPts val="1000"/>
              </a:spcAft>
              <a:buNone/>
            </a:pPr>
            <a:r>
              <a:rPr lang="en" sz="1100"/>
              <a:t>Two models used were, </a:t>
            </a:r>
            <a:r>
              <a:rPr b="1" lang="en" sz="1100"/>
              <a:t>LinearRegression and DecisionTreeRegressor</a:t>
            </a:r>
            <a:r>
              <a:rPr lang="en" sz="1100"/>
              <a:t>. The goal was to compare the appropriateness of the model to the appointment dataset. Linear Regression predicts numerical values, in this case, the predictions are large numerical values. These predictions don't directly represent whether a patient will show up for their appointment or not. Decision tree regression, on the other hand, predicts categorical values, often in the form of classes or categories.</a:t>
            </a:r>
            <a:endParaRPr sz="1100"/>
          </a:p>
        </p:txBody>
      </p:sp>
      <p:grpSp>
        <p:nvGrpSpPr>
          <p:cNvPr id="262" name="Google Shape;262;p18"/>
          <p:cNvGrpSpPr/>
          <p:nvPr/>
        </p:nvGrpSpPr>
        <p:grpSpPr>
          <a:xfrm rot="10800000">
            <a:off x="7327000" y="3631205"/>
            <a:ext cx="199001" cy="867198"/>
            <a:chOff x="4475150" y="4052605"/>
            <a:chExt cx="199001" cy="867198"/>
          </a:xfrm>
        </p:grpSpPr>
        <p:sp>
          <p:nvSpPr>
            <p:cNvPr id="263" name="Google Shape;263;p18"/>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8"/>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8"/>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 name="Google Shape;266;p18"/>
          <p:cNvGrpSpPr/>
          <p:nvPr/>
        </p:nvGrpSpPr>
        <p:grpSpPr>
          <a:xfrm rot="10800000">
            <a:off x="3728737" y="3758282"/>
            <a:ext cx="154365" cy="672686"/>
            <a:chOff x="4475150" y="4052605"/>
            <a:chExt cx="199001" cy="867198"/>
          </a:xfrm>
        </p:grpSpPr>
        <p:sp>
          <p:nvSpPr>
            <p:cNvPr id="267" name="Google Shape;267;p18"/>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8"/>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8"/>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 name="Google Shape;270;p18"/>
          <p:cNvSpPr/>
          <p:nvPr/>
        </p:nvSpPr>
        <p:spPr>
          <a:xfrm>
            <a:off x="6990928" y="1112201"/>
            <a:ext cx="96897" cy="247375"/>
          </a:xfrm>
          <a:custGeom>
            <a:rect b="b" l="l" r="r" t="t"/>
            <a:pathLst>
              <a:path extrusionOk="0" h="4634" w="4634">
                <a:moveTo>
                  <a:pt x="1" y="0"/>
                </a:moveTo>
                <a:lnTo>
                  <a:pt x="1" y="4633"/>
                </a:lnTo>
                <a:lnTo>
                  <a:pt x="4634" y="4633"/>
                </a:lnTo>
                <a:lnTo>
                  <a:pt x="46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8"/>
          <p:cNvSpPr txBox="1"/>
          <p:nvPr>
            <p:ph type="title"/>
          </p:nvPr>
        </p:nvSpPr>
        <p:spPr>
          <a:xfrm>
            <a:off x="651050" y="2531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PART VI : Evaluate and Compare Machine Learning Models Linear Regression vs. Decision Tree (CART) Regression</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9"/>
          <p:cNvSpPr txBox="1"/>
          <p:nvPr>
            <p:ph idx="1" type="body"/>
          </p:nvPr>
        </p:nvSpPr>
        <p:spPr>
          <a:xfrm>
            <a:off x="275800" y="979050"/>
            <a:ext cx="8728800" cy="4081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a:t>Model Building</a:t>
            </a:r>
            <a:endParaRPr b="1"/>
          </a:p>
          <a:p>
            <a:pPr indent="0" lvl="0" marL="457200" rtl="0" algn="l">
              <a:spcBef>
                <a:spcPts val="1000"/>
              </a:spcBef>
              <a:spcAft>
                <a:spcPts val="0"/>
              </a:spcAft>
              <a:buNone/>
            </a:pPr>
            <a:r>
              <a:rPr lang="en"/>
              <a:t>The Decision Tree Regressor model was constructed with a random state of 42.</a:t>
            </a:r>
            <a:endParaRPr/>
          </a:p>
          <a:p>
            <a:pPr indent="0" lvl="0" marL="457200" rtl="0" algn="l">
              <a:spcBef>
                <a:spcPts val="1000"/>
              </a:spcBef>
              <a:spcAft>
                <a:spcPts val="0"/>
              </a:spcAft>
              <a:buNone/>
            </a:pPr>
            <a:r>
              <a:rPr lang="en"/>
              <a:t>R-squared scores of both models were calculated after the data was fitted in the models.</a:t>
            </a:r>
            <a:endParaRPr/>
          </a:p>
          <a:p>
            <a:pPr indent="0" lvl="0" marL="457200" rtl="0" algn="l">
              <a:spcBef>
                <a:spcPts val="1000"/>
              </a:spcBef>
              <a:spcAft>
                <a:spcPts val="0"/>
              </a:spcAft>
              <a:buNone/>
            </a:pPr>
            <a:r>
              <a:t/>
            </a:r>
            <a:endParaRPr b="1"/>
          </a:p>
          <a:p>
            <a:pPr indent="0" lvl="0" marL="457200" rtl="0" algn="l">
              <a:spcBef>
                <a:spcPts val="1000"/>
              </a:spcBef>
              <a:spcAft>
                <a:spcPts val="0"/>
              </a:spcAft>
              <a:buNone/>
            </a:pPr>
            <a:r>
              <a:rPr b="1" lang="en"/>
              <a:t>Reporting Results</a:t>
            </a:r>
            <a:endParaRPr b="1"/>
          </a:p>
          <a:p>
            <a:pPr indent="0" lvl="0" marL="457200" rtl="0" algn="l">
              <a:spcBef>
                <a:spcPts val="1000"/>
              </a:spcBef>
              <a:spcAft>
                <a:spcPts val="0"/>
              </a:spcAft>
              <a:buNone/>
            </a:pPr>
            <a:r>
              <a:rPr lang="en"/>
              <a:t>The r-squared score for Linear Regression is approximately 0.04, while for DecisinTree is approximately -0.69.</a:t>
            </a:r>
            <a:endParaRPr/>
          </a:p>
          <a:p>
            <a:pPr indent="0" lvl="0" marL="457200" rtl="0" algn="l">
              <a:spcBef>
                <a:spcPts val="1000"/>
              </a:spcBef>
              <a:spcAft>
                <a:spcPts val="0"/>
              </a:spcAft>
              <a:buNone/>
            </a:pPr>
            <a:r>
              <a:rPr lang="en"/>
              <a:t>A new data set with two records was introduced. The date in the records was converted to Unix timestamp format for model compatibility. The features were encoded and fed into the models.</a:t>
            </a:r>
            <a:endParaRPr/>
          </a:p>
          <a:p>
            <a:pPr indent="0" lvl="0" marL="457200" rtl="0" algn="l">
              <a:spcBef>
                <a:spcPts val="1000"/>
              </a:spcBef>
              <a:spcAft>
                <a:spcPts val="0"/>
              </a:spcAft>
              <a:buNone/>
            </a:pPr>
            <a:r>
              <a:rPr lang="en"/>
              <a:t>Predictions for Linear Regression are [15730809.66850501 15730727.16734266], while predictions for Decision Tree Regression is [1,1].</a:t>
            </a:r>
            <a:endParaRPr/>
          </a:p>
          <a:p>
            <a:pPr indent="0" lvl="0" marL="457200" rtl="0" algn="l">
              <a:spcBef>
                <a:spcPts val="1000"/>
              </a:spcBef>
              <a:spcAft>
                <a:spcPts val="1000"/>
              </a:spcAft>
              <a:buNone/>
            </a:pPr>
            <a:r>
              <a:rPr lang="en"/>
              <a:t>Linear Regression predictions don't directly represent whether a patient will show up for their appointment or not. In contrast, the tree predicts that the patient will show up for the appointment in both cases.</a:t>
            </a:r>
            <a:endParaRPr/>
          </a:p>
        </p:txBody>
      </p:sp>
      <p:grpSp>
        <p:nvGrpSpPr>
          <p:cNvPr id="277" name="Google Shape;277;p19"/>
          <p:cNvGrpSpPr/>
          <p:nvPr/>
        </p:nvGrpSpPr>
        <p:grpSpPr>
          <a:xfrm rot="10800000">
            <a:off x="7327000" y="3631205"/>
            <a:ext cx="199001" cy="867198"/>
            <a:chOff x="4475150" y="4052605"/>
            <a:chExt cx="199001" cy="867198"/>
          </a:xfrm>
        </p:grpSpPr>
        <p:sp>
          <p:nvSpPr>
            <p:cNvPr id="278" name="Google Shape;278;p19"/>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9"/>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19"/>
          <p:cNvGrpSpPr/>
          <p:nvPr/>
        </p:nvGrpSpPr>
        <p:grpSpPr>
          <a:xfrm rot="10800000">
            <a:off x="3728737" y="3758282"/>
            <a:ext cx="154365" cy="672686"/>
            <a:chOff x="4475150" y="4052605"/>
            <a:chExt cx="199001" cy="867198"/>
          </a:xfrm>
        </p:grpSpPr>
        <p:sp>
          <p:nvSpPr>
            <p:cNvPr id="282" name="Google Shape;282;p19"/>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9"/>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9"/>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5" name="Google Shape;285;p19"/>
          <p:cNvSpPr/>
          <p:nvPr/>
        </p:nvSpPr>
        <p:spPr>
          <a:xfrm>
            <a:off x="6990928" y="1112201"/>
            <a:ext cx="96897" cy="247375"/>
          </a:xfrm>
          <a:custGeom>
            <a:rect b="b" l="l" r="r" t="t"/>
            <a:pathLst>
              <a:path extrusionOk="0" h="4634" w="4634">
                <a:moveTo>
                  <a:pt x="1" y="0"/>
                </a:moveTo>
                <a:lnTo>
                  <a:pt x="1" y="4633"/>
                </a:lnTo>
                <a:lnTo>
                  <a:pt x="4634" y="4633"/>
                </a:lnTo>
                <a:lnTo>
                  <a:pt x="46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9"/>
          <p:cNvSpPr txBox="1"/>
          <p:nvPr>
            <p:ph type="title"/>
          </p:nvPr>
        </p:nvSpPr>
        <p:spPr>
          <a:xfrm>
            <a:off x="651050" y="2531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PART VI : Evaluate and Compare Machine Learning Models Linear Regression vs. Decision Tree (CART) Regression (II)</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0"/>
          <p:cNvSpPr txBox="1"/>
          <p:nvPr>
            <p:ph idx="1" type="body"/>
          </p:nvPr>
        </p:nvSpPr>
        <p:spPr>
          <a:xfrm>
            <a:off x="275800" y="979050"/>
            <a:ext cx="8728800" cy="4081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100"/>
              <a:t>EDA: Data Discovery</a:t>
            </a:r>
            <a:endParaRPr b="1" sz="1100"/>
          </a:p>
          <a:p>
            <a:pPr indent="0" lvl="0" marL="457200" rtl="0" algn="l">
              <a:spcBef>
                <a:spcPts val="1000"/>
              </a:spcBef>
              <a:spcAft>
                <a:spcPts val="0"/>
              </a:spcAft>
              <a:buNone/>
            </a:pPr>
            <a:r>
              <a:rPr lang="en" sz="1100"/>
              <a:t>The dataset name is appointment_dataset of the link </a:t>
            </a:r>
            <a:r>
              <a:rPr lang="en" sz="1100" u="sng">
                <a:hlinkClick r:id="rId3"/>
              </a:rPr>
              <a:t>http://www.kaggle.com/joniarroba/noshowappointments</a:t>
            </a:r>
            <a:endParaRPr sz="1100"/>
          </a:p>
          <a:p>
            <a:pPr indent="0" lvl="0" marL="457200" rtl="0" algn="l">
              <a:spcBef>
                <a:spcPts val="1000"/>
              </a:spcBef>
              <a:spcAft>
                <a:spcPts val="0"/>
              </a:spcAft>
              <a:buNone/>
            </a:pPr>
            <a:r>
              <a:rPr lang="en" sz="1100"/>
              <a:t>The dataset has 110527 records and 14 columns. Initially, the dataset had no column names, so I had to allocate feature names to the columns. The dataset features include PatientId, AppointmentID, Gender, ScheduledDay, AppointmentDay, Age, Neighbourhood, Scholarship, Hipertension, Diabetes, Alcoholism, Handcap, SMS_received, and No-show.</a:t>
            </a:r>
            <a:endParaRPr sz="1100"/>
          </a:p>
          <a:p>
            <a:pPr indent="0" lvl="0" marL="457200" rtl="0" algn="l">
              <a:spcBef>
                <a:spcPts val="1000"/>
              </a:spcBef>
              <a:spcAft>
                <a:spcPts val="0"/>
              </a:spcAft>
              <a:buNone/>
            </a:pPr>
            <a:r>
              <a:rPr b="1" lang="en" sz="1100"/>
              <a:t>EDA: Preprocessing Data</a:t>
            </a:r>
            <a:endParaRPr b="1" sz="1100"/>
          </a:p>
          <a:p>
            <a:pPr indent="0" lvl="0" marL="457200" rtl="0" algn="l">
              <a:spcBef>
                <a:spcPts val="1000"/>
              </a:spcBef>
              <a:spcAft>
                <a:spcPts val="0"/>
              </a:spcAft>
              <a:buNone/>
            </a:pPr>
            <a:r>
              <a:rPr lang="en" sz="1100"/>
              <a:t>The dataset has no null values. This was determined by calculating the sum of missing values. I have dropped missing values and duplicate values. The cleaned dataset still has 110526 records and 14 Columns. I dropped unnecessary columns like PatientId, AppointmentID, and Neighbourhood, as they don't significantly affect the model. Categorical variables were encoded using the LabelEncoder preprocessing import. A label encoder was applied for each categorical column to transform it into numerals/numerical values. I split the dataset into features(X) by dropping No_show and the target variable(No-show). The model will be used to try to determine if a patient will honor the appointment.</a:t>
            </a:r>
            <a:endParaRPr sz="1100"/>
          </a:p>
          <a:p>
            <a:pPr indent="0" lvl="0" marL="457200" rtl="0" algn="l">
              <a:spcBef>
                <a:spcPts val="1000"/>
              </a:spcBef>
              <a:spcAft>
                <a:spcPts val="0"/>
              </a:spcAft>
              <a:buNone/>
            </a:pPr>
            <a:r>
              <a:rPr b="1" lang="en" sz="1100"/>
              <a:t>Model Planning</a:t>
            </a:r>
            <a:endParaRPr b="1" sz="1100"/>
          </a:p>
          <a:p>
            <a:pPr indent="0" lvl="0" marL="457200" rtl="0" algn="l">
              <a:spcBef>
                <a:spcPts val="1000"/>
              </a:spcBef>
              <a:spcAft>
                <a:spcPts val="0"/>
              </a:spcAft>
              <a:buNone/>
            </a:pPr>
            <a:r>
              <a:rPr lang="en" sz="1100"/>
              <a:t>Two models were used: LogisticRegression and KNeighborsClassifier. The goal was to compare the appropriateness of the model to the appointment dataset.</a:t>
            </a:r>
            <a:endParaRPr sz="1100"/>
          </a:p>
          <a:p>
            <a:pPr indent="0" lvl="0" marL="457200" rtl="0" algn="l">
              <a:spcBef>
                <a:spcPts val="1000"/>
              </a:spcBef>
              <a:spcAft>
                <a:spcPts val="1000"/>
              </a:spcAft>
              <a:buNone/>
            </a:pPr>
            <a:r>
              <a:rPr lang="en" sz="1100"/>
              <a:t>Two models were used, Logistics Regression and K-Nearest Neighbors. The goal was to compare the appropriateness of the model to the appointment dataset to determine which model best predicts whether a patient will show up or not.</a:t>
            </a:r>
            <a:endParaRPr b="1"/>
          </a:p>
        </p:txBody>
      </p:sp>
      <p:grpSp>
        <p:nvGrpSpPr>
          <p:cNvPr id="292" name="Google Shape;292;p20"/>
          <p:cNvGrpSpPr/>
          <p:nvPr/>
        </p:nvGrpSpPr>
        <p:grpSpPr>
          <a:xfrm rot="10800000">
            <a:off x="7327000" y="3631205"/>
            <a:ext cx="199001" cy="867198"/>
            <a:chOff x="4475150" y="4052605"/>
            <a:chExt cx="199001" cy="867198"/>
          </a:xfrm>
        </p:grpSpPr>
        <p:sp>
          <p:nvSpPr>
            <p:cNvPr id="293" name="Google Shape;293;p20"/>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0"/>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0"/>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 name="Google Shape;296;p20"/>
          <p:cNvGrpSpPr/>
          <p:nvPr/>
        </p:nvGrpSpPr>
        <p:grpSpPr>
          <a:xfrm rot="10800000">
            <a:off x="3728737" y="3758282"/>
            <a:ext cx="154365" cy="672686"/>
            <a:chOff x="4475150" y="4052605"/>
            <a:chExt cx="199001" cy="867198"/>
          </a:xfrm>
        </p:grpSpPr>
        <p:sp>
          <p:nvSpPr>
            <p:cNvPr id="297" name="Google Shape;297;p20"/>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0"/>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0"/>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0" name="Google Shape;300;p20"/>
          <p:cNvSpPr/>
          <p:nvPr/>
        </p:nvSpPr>
        <p:spPr>
          <a:xfrm>
            <a:off x="6990928" y="1112201"/>
            <a:ext cx="96897" cy="247375"/>
          </a:xfrm>
          <a:custGeom>
            <a:rect b="b" l="l" r="r" t="t"/>
            <a:pathLst>
              <a:path extrusionOk="0" h="4634" w="4634">
                <a:moveTo>
                  <a:pt x="1" y="0"/>
                </a:moveTo>
                <a:lnTo>
                  <a:pt x="1" y="4633"/>
                </a:lnTo>
                <a:lnTo>
                  <a:pt x="4634" y="4633"/>
                </a:lnTo>
                <a:lnTo>
                  <a:pt x="46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0"/>
          <p:cNvSpPr txBox="1"/>
          <p:nvPr>
            <p:ph type="title"/>
          </p:nvPr>
        </p:nvSpPr>
        <p:spPr>
          <a:xfrm>
            <a:off x="651050" y="2531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PART VI : Evaluate and Compare Machine Learning Models </a:t>
            </a:r>
            <a:r>
              <a:rPr lang="en" sz="2000"/>
              <a:t>Logistic Regression vs. K-Nearest Neighbors</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Data Science Consulting Infographics by Slidesgo">
  <a:themeElements>
    <a:clrScheme name="Simple Light">
      <a:dk1>
        <a:srgbClr val="FFFFFF"/>
      </a:dk1>
      <a:lt1>
        <a:srgbClr val="002845"/>
      </a:lt1>
      <a:dk2>
        <a:srgbClr val="1A5E8F"/>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