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62" r:id="rId3"/>
    <p:sldId id="257" r:id="rId4"/>
    <p:sldId id="259" r:id="rId5"/>
    <p:sldId id="260" r:id="rId6"/>
    <p:sldId id="263" r:id="rId7"/>
    <p:sldId id="264" r:id="rId8"/>
    <p:sldId id="266" r:id="rId9"/>
    <p:sldId id="267" r:id="rId10"/>
    <p:sldId id="265" r:id="rId11"/>
    <p:sldId id="258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81000" y="4056001"/>
            <a:ext cx="2835275" cy="803275"/>
          </a:xfrm>
          <a:custGeom>
            <a:avLst/>
            <a:gdLst/>
            <a:ahLst/>
            <a:cxnLst/>
            <a:rect l="0" t="0" r="0" b="0"/>
            <a:pathLst>
              <a:path w="3572" h="1012" extrusionOk="0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781800" y="4659251"/>
            <a:ext cx="1903412" cy="736601"/>
          </a:xfrm>
          <a:custGeom>
            <a:avLst/>
            <a:gdLst/>
            <a:ahLst/>
            <a:cxnLst/>
            <a:rect l="0" t="0" r="0" b="0"/>
            <a:pathLst>
              <a:path w="2398" h="927" extrusionOk="0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81000" y="0"/>
            <a:ext cx="1136699" cy="3962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268663" y="4659251"/>
            <a:ext cx="1700099" cy="2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021262" y="4659251"/>
            <a:ext cx="1684199" cy="2000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546975" y="5449826"/>
            <a:ext cx="1139824" cy="1409700"/>
          </a:xfrm>
          <a:custGeom>
            <a:avLst/>
            <a:gdLst/>
            <a:ahLst/>
            <a:cxnLst/>
            <a:rect l="0" t="0" r="0" b="0"/>
            <a:pathLst>
              <a:path w="1437" h="1776" extrusionOk="0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220060" y="2916233"/>
            <a:ext cx="47100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220060" y="4974907"/>
            <a:ext cx="4710000" cy="8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x" type="tx">
  <p:cSld name="tx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54948" y="1579562"/>
            <a:ext cx="7831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marL="800100" indent="-342900" rtl="0">
              <a:defRPr>
                <a:solidFill>
                  <a:schemeClr val="lt2"/>
                </a:solidFill>
              </a:defRPr>
            </a:lvl2pPr>
            <a:lvl3pPr marL="1257300" indent="-342900" rtl="0">
              <a:defRPr>
                <a:solidFill>
                  <a:schemeClr val="lt2"/>
                </a:solidFill>
              </a:defRPr>
            </a:lvl3pPr>
            <a:lvl4pPr marL="1657350" indent="-285750" rtl="0">
              <a:defRPr>
                <a:solidFill>
                  <a:schemeClr val="lt2"/>
                </a:solidFill>
              </a:defRPr>
            </a:lvl4pPr>
            <a:lvl5pPr marL="2114550" indent="-285750" rtl="0">
              <a:defRPr sz="1800">
                <a:solidFill>
                  <a:schemeClr val="lt2"/>
                </a:solidFill>
              </a:defRPr>
            </a:lvl5pPr>
            <a:lvl6pPr marL="2571750" indent="-285750" rtl="0">
              <a:defRPr sz="1800">
                <a:solidFill>
                  <a:schemeClr val="lt2"/>
                </a:solidFill>
              </a:defRPr>
            </a:lvl6pPr>
            <a:lvl7pPr marL="3028950" indent="-285750" rtl="0">
              <a:defRPr sz="1800">
                <a:solidFill>
                  <a:schemeClr val="lt2"/>
                </a:solidFill>
              </a:defRPr>
            </a:lvl7pPr>
            <a:lvl8pPr marL="3486150" indent="-285750" rtl="0">
              <a:defRPr sz="1800">
                <a:solidFill>
                  <a:schemeClr val="lt2"/>
                </a:solidFill>
              </a:defRPr>
            </a:lvl8pPr>
            <a:lvl9pPr marL="3943350" indent="-285750"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woColTx" type="twoColTx">
  <p:cSld name="twoCol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54948" y="1579562"/>
            <a:ext cx="3859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27083" y="1579562"/>
            <a:ext cx="3859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titleOnly" type="titleOnly">
  <p:cSld name="title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CAPTION_ONLY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rot="10800000" flipH="1">
            <a:off x="228600" y="5333978"/>
            <a:ext cx="2208225" cy="1527698"/>
          </a:xfrm>
          <a:custGeom>
            <a:avLst/>
            <a:gdLst/>
            <a:ahLst/>
            <a:cxnLst/>
            <a:rect l="0" t="0" r="0" b="0"/>
            <a:pathLst>
              <a:path w="10000" h="18832" extrusionOk="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497136" y="5334000"/>
            <a:ext cx="24320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995862" y="5334000"/>
            <a:ext cx="1965299" cy="2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010400" y="5334000"/>
            <a:ext cx="2133599" cy="2079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0958" y="5875078"/>
            <a:ext cx="7813199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1pPr>
            <a:lvl2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2pPr>
            <a:lvl3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3pPr>
            <a:lvl4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4pPr>
            <a:lvl5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5pPr>
            <a:lvl6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6pPr>
            <a:lvl7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7pPr>
            <a:lvl8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8pPr>
            <a:lvl9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413000" y="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11726" y="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943725" y="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2346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6650036"/>
            <a:ext cx="24320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498725" y="6650036"/>
            <a:ext cx="1965299" cy="20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13262" y="6650036"/>
            <a:ext cx="46307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207148" y="1579562"/>
            <a:ext cx="7479600" cy="49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The Challenge</a:t>
            </a:r>
          </a:p>
          <a:p>
            <a:pPr marL="0">
              <a:buNone/>
            </a:pPr>
            <a:r>
              <a:rPr lang="en" dirty="0"/>
              <a:t>Develop a mission concept to explore Apophis (or any other significant asteroid) to better predict its orbital dynamics and to instrument the object with a radio transponder prior to the 2029 close </a:t>
            </a:r>
            <a:r>
              <a:rPr lang="en" dirty="0" smtClean="0"/>
              <a:t>approach.</a:t>
            </a:r>
            <a:br>
              <a:rPr lang="en" dirty="0" smtClean="0"/>
            </a:br>
            <a:r>
              <a:rPr lang="en" b="1" dirty="0" smtClean="0">
                <a:solidFill>
                  <a:schemeClr val="tx2">
                    <a:lumMod val="75000"/>
                  </a:schemeClr>
                </a:solidFill>
              </a:rPr>
              <a:t>Team 10: Tuor</a:t>
            </a:r>
            <a:r>
              <a:rPr lang="en" dirty="0" smtClean="0"/>
              <a:t> </a:t>
            </a:r>
          </a:p>
          <a:p>
            <a:pPr marL="0">
              <a:buNone/>
            </a:pPr>
            <a:r>
              <a:rPr lang="en" dirty="0" smtClean="0"/>
              <a:t>Carlos Aguilera, Rodolfo Novakovic, Erik Vallejos, Anton Rabanus, David Rabanus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Space Apps Chile</a:t>
            </a:r>
          </a:p>
          <a:p>
            <a:pPr algn="r">
              <a:buNone/>
            </a:pPr>
            <a:r>
              <a:rPr lang="en"/>
              <a:t>Asteroid Hunting - Team Tuor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4948" y="1579562"/>
            <a:ext cx="8105319" cy="5278438"/>
          </a:xfrm>
        </p:spPr>
        <p:txBody>
          <a:bodyPr/>
          <a:lstStyle/>
          <a:p>
            <a:r>
              <a:rPr lang="en-US" dirty="0" smtClean="0"/>
              <a:t>Download through amateur deep space network</a:t>
            </a:r>
          </a:p>
          <a:p>
            <a:r>
              <a:rPr lang="en-US" dirty="0" smtClean="0"/>
              <a:t>Post-processing at earth-bound facilities: </a:t>
            </a:r>
          </a:p>
          <a:p>
            <a:pPr lvl="1"/>
            <a:r>
              <a:rPr lang="en-US" dirty="0" smtClean="0"/>
              <a:t>Checking of data quality</a:t>
            </a:r>
          </a:p>
          <a:p>
            <a:pPr lvl="1"/>
            <a:r>
              <a:rPr lang="en-US" dirty="0" smtClean="0"/>
              <a:t>Incentive optical follow-up observations (validation)</a:t>
            </a:r>
          </a:p>
          <a:p>
            <a:pPr lvl="1"/>
            <a:r>
              <a:rPr lang="en-US" dirty="0" smtClean="0"/>
              <a:t>Ingest orbital parameters of found asteroids into JPL database</a:t>
            </a:r>
          </a:p>
          <a:p>
            <a:pPr lvl="1"/>
            <a:r>
              <a:rPr lang="en-US" dirty="0" smtClean="0"/>
              <a:t>Calculate proximity values to Earth orbit</a:t>
            </a:r>
          </a:p>
          <a:p>
            <a:r>
              <a:rPr lang="en-US" dirty="0" smtClean="0"/>
              <a:t>Visualization via web-based access to database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948" y="216537"/>
            <a:ext cx="8105319" cy="1143000"/>
          </a:xfrm>
        </p:spPr>
        <p:txBody>
          <a:bodyPr/>
          <a:lstStyle/>
          <a:p>
            <a:pPr indent="0" algn="r"/>
            <a:r>
              <a:rPr lang="en-US" dirty="0" smtClean="0"/>
              <a:t>Interplanetary Mission Description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54948" y="1579562"/>
            <a:ext cx="7831799" cy="49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 sz="2700"/>
              <a:t>Database for NEO (Near Earth Objects):</a:t>
            </a:r>
          </a:p>
          <a:p>
            <a:pPr marL="457200" lvl="0" indent="0" rtl="0">
              <a:buNone/>
            </a:pPr>
            <a:r>
              <a:rPr lang="en" sz="2700" b="1">
                <a:solidFill>
                  <a:srgbClr val="FF9900"/>
                </a:solidFill>
              </a:rPr>
              <a:t>#NEOdatabase</a:t>
            </a:r>
          </a:p>
          <a:p>
            <a:pPr marL="457200" lvl="0" indent="-40005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 sz="2700"/>
              <a:t>CubeSats for Asteroid Exploration:</a:t>
            </a:r>
          </a:p>
          <a:p>
            <a:pPr marL="457200" lvl="0" indent="0" rtl="0">
              <a:buNone/>
            </a:pPr>
            <a:r>
              <a:rPr lang="en" sz="2700" b="1">
                <a:solidFill>
                  <a:srgbClr val="FF9900"/>
                </a:solidFill>
              </a:rPr>
              <a:t>#cubesats</a:t>
            </a:r>
          </a:p>
          <a:p>
            <a:pPr marL="457200" lvl="0" indent="-40005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 sz="2700"/>
              <a:t>Ardusat:</a:t>
            </a:r>
          </a:p>
          <a:p>
            <a:pPr marL="457200" lvl="0" indent="0" rtl="0">
              <a:buNone/>
            </a:pPr>
            <a:r>
              <a:rPr lang="en" sz="2700" b="1">
                <a:solidFill>
                  <a:srgbClr val="FF9900"/>
                </a:solidFill>
              </a:rPr>
              <a:t>#ardusat</a:t>
            </a:r>
          </a:p>
          <a:p>
            <a:pPr marL="457200" lvl="0" indent="-40005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 sz="2700"/>
              <a:t>Hitch a ride to Mars:</a:t>
            </a:r>
          </a:p>
          <a:p>
            <a:pPr marL="457200" lvl="0" indent="0" rtl="0">
              <a:buNone/>
            </a:pPr>
            <a:r>
              <a:rPr lang="en" sz="2700" b="1">
                <a:solidFill>
                  <a:srgbClr val="FF9900"/>
                </a:solidFill>
              </a:rPr>
              <a:t>#ridetomars</a:t>
            </a:r>
          </a:p>
          <a:p>
            <a:pPr marL="457200" lvl="0" indent="-40005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 sz="2700"/>
              <a:t>Why We Explore:</a:t>
            </a:r>
          </a:p>
          <a:p>
            <a:pPr marL="457200" lvl="0" indent="0">
              <a:buNone/>
            </a:pPr>
            <a:r>
              <a:rPr lang="en" sz="2700" b="1">
                <a:solidFill>
                  <a:srgbClr val="FF9900"/>
                </a:solidFill>
              </a:rPr>
              <a:t>#whyweexplore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Synergies with other </a:t>
            </a:r>
          </a:p>
          <a:p>
            <a:pPr algn="r">
              <a:buNone/>
            </a:pPr>
            <a:r>
              <a:rPr lang="en"/>
              <a:t>Space Apps Challenges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2538" y="1733868"/>
            <a:ext cx="7831799" cy="524487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t" anchorCtr="0">
            <a:noAutofit/>
          </a:bodyPr>
          <a:lstStyle/>
          <a:p>
            <a:pPr lvl="4"/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54948" y="216537"/>
            <a:ext cx="81176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Torino Scale: Risk assessment</a:t>
            </a:r>
          </a:p>
        </p:txBody>
      </p:sp>
      <p:sp>
        <p:nvSpPr>
          <p:cNvPr id="93" name="Shape 93"/>
          <p:cNvSpPr/>
          <p:nvPr/>
        </p:nvSpPr>
        <p:spPr>
          <a:xfrm>
            <a:off x="1252375" y="1604530"/>
            <a:ext cx="7358225" cy="52229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54948" y="1579562"/>
            <a:ext cx="7831799" cy="52784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 sz="2600" dirty="0" smtClean="0"/>
              <a:t>Tagging and tracking of only one asteroid (this challenge) does not make sense when there are &gt;100.000 unknown objects in the asteroid belt that potentially can pose a risk to life on earth and require to be tracked.</a:t>
            </a:r>
          </a:p>
          <a:p>
            <a:pPr marL="457200" lvl="0" indent="-41910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 sz="2600" dirty="0" smtClean="0"/>
              <a:t>For a better orbit prediction it is required to know the forces that act on an asteroid.</a:t>
            </a:r>
          </a:p>
          <a:p>
            <a:pPr marL="457200" lvl="0" indent="-41910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 sz="2600" dirty="0" smtClean="0"/>
              <a:t>To calculate these forces, position and velocity vector of each of the objects need to be obtained</a:t>
            </a:r>
          </a:p>
          <a:p>
            <a:pPr marL="457200" lvl="0" indent="-419100" rtl="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 sz="2600" dirty="0" smtClean="0"/>
              <a:t>Learning from the concept of WISE (NASA mission from 2010/2011, and continuing the observations.</a:t>
            </a:r>
            <a:endParaRPr lang="en" sz="2600" dirty="0" smtClean="0"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Ideas, Details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The Situation: </a:t>
            </a:r>
          </a:p>
          <a:p>
            <a:pPr algn="r">
              <a:buNone/>
            </a:pPr>
            <a:r>
              <a:rPr lang="en"/>
              <a:t>A daunting Challenge</a:t>
            </a:r>
          </a:p>
        </p:txBody>
      </p:sp>
      <p:sp>
        <p:nvSpPr>
          <p:cNvPr id="74" name="Shape 74"/>
          <p:cNvSpPr/>
          <p:nvPr/>
        </p:nvSpPr>
        <p:spPr>
          <a:xfrm>
            <a:off x="2382129" y="1594868"/>
            <a:ext cx="5150149" cy="51501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The Situation: </a:t>
            </a:r>
          </a:p>
          <a:p>
            <a:pPr lvl="0" algn="r" rtl="0">
              <a:buNone/>
            </a:pPr>
            <a:r>
              <a:rPr lang="en"/>
              <a:t>A daunting Challenge</a:t>
            </a:r>
          </a:p>
        </p:txBody>
      </p:sp>
      <p:sp>
        <p:nvSpPr>
          <p:cNvPr id="80" name="Shape 80"/>
          <p:cNvSpPr/>
          <p:nvPr/>
        </p:nvSpPr>
        <p:spPr>
          <a:xfrm>
            <a:off x="2375497" y="1646712"/>
            <a:ext cx="5130200" cy="5130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4948" y="1579562"/>
            <a:ext cx="8105319" cy="4988100"/>
          </a:xfrm>
        </p:spPr>
        <p:txBody>
          <a:bodyPr/>
          <a:lstStyle/>
          <a:p>
            <a:r>
              <a:rPr lang="en-US" dirty="0" smtClean="0"/>
              <a:t>Lagrange-2 orbit at Mars: Half way to the Main Asteroid Belt (4x more signal!)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(</a:t>
            </a:r>
            <a:r>
              <a:rPr lang="en-US" dirty="0" err="1" smtClean="0"/>
              <a:t>Ardusat</a:t>
            </a:r>
            <a:r>
              <a:rPr lang="en-US" dirty="0" smtClean="0"/>
              <a:t>!) platform, 3U form factor</a:t>
            </a:r>
          </a:p>
          <a:p>
            <a:r>
              <a:rPr lang="en-US" dirty="0" smtClean="0"/>
              <a:t>Hitching a ride to Mars (</a:t>
            </a:r>
            <a:r>
              <a:rPr lang="en-US" dirty="0" smtClean="0"/>
              <a:t>~150kg ballast 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Swarm (“</a:t>
            </a:r>
            <a:r>
              <a:rPr lang="en-US" dirty="0" err="1" smtClean="0"/>
              <a:t>enjambre</a:t>
            </a:r>
            <a:r>
              <a:rPr lang="en-US" dirty="0" smtClean="0"/>
              <a:t>”) de &gt;4 </a:t>
            </a:r>
            <a:r>
              <a:rPr lang="en-US" dirty="0" smtClean="0"/>
              <a:t>replicas</a:t>
            </a:r>
          </a:p>
          <a:p>
            <a:r>
              <a:rPr lang="en-US" dirty="0" smtClean="0"/>
              <a:t>Miniaturized ion thrusters for propulsion from Mars to L2@Mars, and attitude control</a:t>
            </a:r>
          </a:p>
          <a:p>
            <a:r>
              <a:rPr lang="en-US" dirty="0" smtClean="0"/>
              <a:t>Power from solar panels</a:t>
            </a:r>
          </a:p>
          <a:p>
            <a:r>
              <a:rPr lang="en-US" dirty="0" smtClean="0"/>
              <a:t>Telemetry/downlink via amplified </a:t>
            </a:r>
            <a:r>
              <a:rPr lang="en-US" dirty="0" err="1" smtClean="0"/>
              <a:t>CubeSat</a:t>
            </a:r>
            <a:r>
              <a:rPr lang="en-US" dirty="0" smtClean="0"/>
              <a:t>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948" y="216537"/>
            <a:ext cx="8105319" cy="1143000"/>
          </a:xfrm>
        </p:spPr>
        <p:txBody>
          <a:bodyPr/>
          <a:lstStyle/>
          <a:p>
            <a:pPr indent="0" algn="r"/>
            <a:r>
              <a:rPr lang="en-US" dirty="0" smtClean="0"/>
              <a:t>Interplanetary Mission Description</a:t>
            </a:r>
            <a:br>
              <a:rPr lang="en-US" dirty="0" smtClean="0"/>
            </a:br>
            <a:r>
              <a:rPr lang="en-US" dirty="0" smtClean="0"/>
              <a:t>Platform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4948" y="1579562"/>
            <a:ext cx="8105319" cy="5278438"/>
          </a:xfrm>
        </p:spPr>
        <p:txBody>
          <a:bodyPr/>
          <a:lstStyle/>
          <a:p>
            <a:r>
              <a:rPr lang="en-US" dirty="0" smtClean="0"/>
              <a:t>Rotation-cone-scanning thermal IR telescope</a:t>
            </a:r>
          </a:p>
          <a:p>
            <a:r>
              <a:rPr lang="en-US" dirty="0" smtClean="0"/>
              <a:t>3x cell-phone CCD as star trackers</a:t>
            </a:r>
          </a:p>
          <a:p>
            <a:r>
              <a:rPr lang="en-US" dirty="0" smtClean="0"/>
              <a:t>Linux on-board processing of images (</a:t>
            </a:r>
            <a:r>
              <a:rPr lang="en-US" dirty="0" smtClean="0"/>
              <a:t>“</a:t>
            </a:r>
            <a:r>
              <a:rPr lang="en-US" dirty="0" smtClean="0"/>
              <a:t>stacking</a:t>
            </a:r>
            <a:r>
              <a:rPr lang="en-US" dirty="0" smtClean="0"/>
              <a:t>”) and data reduction</a:t>
            </a:r>
          </a:p>
          <a:p>
            <a:r>
              <a:rPr lang="en-US" dirty="0" smtClean="0"/>
              <a:t>200mm space-foldable telescope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1 and 19 </a:t>
            </a:r>
            <a:r>
              <a:rPr lang="en-US" dirty="0" err="1" smtClean="0"/>
              <a:t>arcsec</a:t>
            </a:r>
            <a:r>
              <a:rPr lang="en-US" dirty="0" smtClean="0"/>
              <a:t> resolution</a:t>
            </a:r>
          </a:p>
          <a:p>
            <a:r>
              <a:rPr lang="en-US" dirty="0" smtClean="0"/>
              <a:t>2x </a:t>
            </a:r>
            <a:r>
              <a:rPr lang="en-US" dirty="0" err="1" smtClean="0"/>
              <a:t>Peltier</a:t>
            </a:r>
            <a:r>
              <a:rPr lang="en-US" dirty="0" smtClean="0"/>
              <a:t>-cooled </a:t>
            </a:r>
            <a:r>
              <a:rPr lang="en-US" dirty="0" err="1" smtClean="0"/>
              <a:t>microbolometer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10µm </a:t>
            </a:r>
            <a:r>
              <a:rPr lang="en-US" dirty="0" smtClean="0"/>
              <a:t>and 18µm color </a:t>
            </a:r>
            <a:r>
              <a:rPr lang="en-US" dirty="0" smtClean="0"/>
              <a:t>channels: main emission wavelength of asteroids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948" y="216537"/>
            <a:ext cx="8105319" cy="1143000"/>
          </a:xfrm>
        </p:spPr>
        <p:txBody>
          <a:bodyPr/>
          <a:lstStyle/>
          <a:p>
            <a:pPr indent="0" algn="r"/>
            <a:r>
              <a:rPr lang="en-US" dirty="0" smtClean="0"/>
              <a:t>Interplanetary Mission Description</a:t>
            </a:r>
            <a:br>
              <a:rPr lang="en-US" dirty="0" smtClean="0"/>
            </a:br>
            <a:r>
              <a:rPr lang="en-US" dirty="0" smtClean="0"/>
              <a:t>Scientific Equipment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Configuration</a:t>
            </a:r>
            <a:endParaRPr lang="en-US" dirty="0"/>
          </a:p>
        </p:txBody>
      </p:sp>
      <p:pic>
        <p:nvPicPr>
          <p:cNvPr id="4" name="Picture 3" descr="Flight_Configuration.JPG"/>
          <p:cNvPicPr>
            <a:picLocks noChangeAspect="1"/>
          </p:cNvPicPr>
          <p:nvPr/>
        </p:nvPicPr>
        <p:blipFill>
          <a:blip r:embed="rId2"/>
          <a:srcRect l="6835" t="5491" r="3007" b="8419"/>
          <a:stretch>
            <a:fillRect/>
          </a:stretch>
        </p:blipFill>
        <p:spPr>
          <a:xfrm>
            <a:off x="1199399" y="1654917"/>
            <a:ext cx="7262579" cy="51795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Geometry</a:t>
            </a:r>
            <a:endParaRPr lang="en-US" dirty="0"/>
          </a:p>
        </p:txBody>
      </p:sp>
      <p:pic>
        <p:nvPicPr>
          <p:cNvPr id="4" name="Picture 3" descr="Scanning_Sch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7" y="1731330"/>
            <a:ext cx="7219954" cy="5126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409</Words>
  <Application>Microsoft Macintosh PowerPoint</Application>
  <PresentationFormat>On-screen Show (4:3)</PresentationFormat>
  <Paragraphs>53</Paragraphs>
  <Slides>11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/>
      <vt:lpstr>Space Apps Chile Asteroid Hunting - Team Tuor</vt:lpstr>
      <vt:lpstr>The Torino Scale: Risk assessment</vt:lpstr>
      <vt:lpstr>Ideas, Details</vt:lpstr>
      <vt:lpstr>The Situation:  A daunting Challenge</vt:lpstr>
      <vt:lpstr>The Situation:  A daunting Challenge</vt:lpstr>
      <vt:lpstr>Interplanetary Mission Description Platform</vt:lpstr>
      <vt:lpstr>Interplanetary Mission Description Scientific Equipment</vt:lpstr>
      <vt:lpstr>Flight Configuration</vt:lpstr>
      <vt:lpstr>Scanning Geometry</vt:lpstr>
      <vt:lpstr>Interplanetary Mission Description Results</vt:lpstr>
      <vt:lpstr>Synergies with other  Space Apps 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Apps Chile Asteroid Hunting - Team Tuor</dc:title>
  <cp:lastModifiedBy>David Rabanus</cp:lastModifiedBy>
  <cp:revision>7</cp:revision>
  <cp:lastPrinted>2013-04-21T15:31:54Z</cp:lastPrinted>
  <dcterms:created xsi:type="dcterms:W3CDTF">2013-04-21T14:07:52Z</dcterms:created>
  <dcterms:modified xsi:type="dcterms:W3CDTF">2013-04-21T15:54:50Z</dcterms:modified>
</cp:coreProperties>
</file>